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350" r:id="rId6"/>
    <p:sldId id="270" r:id="rId7"/>
    <p:sldId id="351" r:id="rId8"/>
    <p:sldId id="352" r:id="rId9"/>
    <p:sldId id="353" r:id="rId10"/>
    <p:sldId id="354" r:id="rId11"/>
    <p:sldId id="355" r:id="rId12"/>
    <p:sldId id="356" r:id="rId13"/>
    <p:sldId id="887" r:id="rId14"/>
    <p:sldId id="888" r:id="rId15"/>
    <p:sldId id="889" r:id="rId16"/>
    <p:sldId id="908" r:id="rId17"/>
    <p:sldId id="909" r:id="rId18"/>
    <p:sldId id="925" r:id="rId19"/>
    <p:sldId id="911" r:id="rId20"/>
    <p:sldId id="926" r:id="rId21"/>
    <p:sldId id="927" r:id="rId22"/>
    <p:sldId id="928" r:id="rId23"/>
    <p:sldId id="913" r:id="rId24"/>
    <p:sldId id="929" r:id="rId25"/>
    <p:sldId id="930" r:id="rId26"/>
    <p:sldId id="917" r:id="rId27"/>
    <p:sldId id="931" r:id="rId28"/>
    <p:sldId id="932" r:id="rId29"/>
    <p:sldId id="920" r:id="rId30"/>
    <p:sldId id="933" r:id="rId31"/>
    <p:sldId id="934" r:id="rId32"/>
    <p:sldId id="923" r:id="rId33"/>
    <p:sldId id="326" r:id="rId34"/>
    <p:sldId id="891" r:id="rId35"/>
    <p:sldId id="935" r:id="rId36"/>
    <p:sldId id="936" r:id="rId37"/>
    <p:sldId id="937" r:id="rId38"/>
    <p:sldId id="938" r:id="rId39"/>
    <p:sldId id="939" r:id="rId40"/>
    <p:sldId id="327" r:id="rId41"/>
    <p:sldId id="897" r:id="rId42"/>
    <p:sldId id="940" r:id="rId43"/>
    <p:sldId id="275" r:id="rId44"/>
    <p:sldId id="349" r:id="rId45"/>
    <p:sldId id="324" r:id="rId46"/>
    <p:sldId id="325" r:id="rId47"/>
    <p:sldId id="941" r:id="rId48"/>
    <p:sldId id="942" r:id="rId49"/>
    <p:sldId id="943" r:id="rId50"/>
    <p:sldId id="944" r:id="rId51"/>
    <p:sldId id="28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6" autoAdjust="0"/>
    <p:restoredTop sz="76198" autoAdjust="0"/>
  </p:normalViewPr>
  <p:slideViewPr>
    <p:cSldViewPr>
      <p:cViewPr varScale="1">
        <p:scale>
          <a:sx n="78" d="100"/>
          <a:sy n="78" d="100"/>
        </p:scale>
        <p:origin x="102" y="882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4514115" y="836712"/>
            <a:ext cx="429636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 err="1">
                <a:latin typeface="+mj-ea"/>
                <a:ea typeface="+mj-ea"/>
              </a:rPr>
              <a:t>디렉티브</a:t>
            </a:r>
            <a:r>
              <a:rPr kumimoji="1" lang="ko-KR" altLang="en-US" sz="4000" b="1" kern="1200" spc="-150" dirty="0">
                <a:latin typeface="+mj-ea"/>
                <a:ea typeface="+mj-ea"/>
              </a:rPr>
              <a:t> </a:t>
            </a:r>
            <a:r>
              <a:rPr kumimoji="1" lang="ko-KR" altLang="en-US" sz="4000" b="1" spc="-150" dirty="0">
                <a:latin typeface="+mj-ea"/>
                <a:ea typeface="+mj-ea"/>
              </a:rPr>
              <a:t>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한글 출력 및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</a:t>
            </a:r>
            <a:r>
              <a:rPr kumimoji="1" lang="ko-KR" altLang="en-US" sz="4000" b="1" spc="-150" dirty="0" err="1">
                <a:latin typeface="+mj-ea"/>
                <a:ea typeface="+mj-ea"/>
              </a:rPr>
              <a:t>모듈화하기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콘텐츠 유형</a:t>
            </a:r>
            <a:r>
              <a:rPr lang="en-US" altLang="ko-KR" dirty="0"/>
              <a:t>(MIME-type)</a:t>
            </a:r>
            <a:r>
              <a:rPr lang="ko-KR" altLang="en-US" dirty="0"/>
              <a:t>을 설정하는 데 사용함</a:t>
            </a:r>
          </a:p>
          <a:p>
            <a:pPr lvl="1"/>
            <a:r>
              <a:rPr lang="ko-KR" altLang="en-US" dirty="0"/>
              <a:t>콘텐츠 유형</a:t>
            </a:r>
          </a:p>
          <a:p>
            <a:pPr lvl="2"/>
            <a:r>
              <a:rPr lang="en-US" altLang="ko-KR" dirty="0"/>
              <a:t>text/html, text/xml, text/plain </a:t>
            </a:r>
            <a:r>
              <a:rPr lang="ko-KR" altLang="en-US" dirty="0"/>
              <a:t>등</a:t>
            </a:r>
          </a:p>
          <a:p>
            <a:pPr lvl="2"/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text/html</a:t>
            </a:r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text/html </a:t>
            </a:r>
            <a:r>
              <a:rPr lang="ko-KR" altLang="en-US" dirty="0"/>
              <a:t>콘텐츠 유형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utf-8 </a:t>
            </a:r>
            <a:r>
              <a:rPr lang="ko-KR" altLang="en-US" dirty="0"/>
              <a:t>문자열 세트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A6C81-872F-D39F-3C6C-CBF3C0797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161356"/>
            <a:ext cx="6604525" cy="535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9438C6-1B35-2A6E-31AF-6C6CF693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4528442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86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마이크로소프트 워드 문서로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FDA8BAE-2ED0-3842-76B5-319FA5D84C8D}"/>
              </a:ext>
            </a:extLst>
          </p:cNvPr>
          <p:cNvGrpSpPr/>
          <p:nvPr/>
        </p:nvGrpSpPr>
        <p:grpSpPr>
          <a:xfrm>
            <a:off x="1299032" y="1673805"/>
            <a:ext cx="6612396" cy="4770530"/>
            <a:chOff x="1299032" y="1628800"/>
            <a:chExt cx="6612396" cy="477053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185D349-604D-F26D-C310-1AD6BAFF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9" y="1628800"/>
              <a:ext cx="6510062" cy="269219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77C85F8-33F9-9CC8-46B3-EC617262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9032" y="4478586"/>
              <a:ext cx="6612396" cy="19207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018858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contentType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콘텐츠 유형을 </a:t>
            </a:r>
            <a:r>
              <a:rPr lang="en-US" altLang="ko-KR" b="1" dirty="0">
                <a:solidFill>
                  <a:srgbClr val="0070C0"/>
                </a:solidFill>
              </a:rPr>
              <a:t>XML </a:t>
            </a:r>
            <a:r>
              <a:rPr lang="ko-KR" altLang="en-US" b="1" dirty="0">
                <a:solidFill>
                  <a:srgbClr val="0070C0"/>
                </a:solidFill>
              </a:rPr>
              <a:t>문서로 한글 출력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CD2513-E03A-7038-A374-DF728087B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07389"/>
            <a:ext cx="6510062" cy="32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845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E21A3B2-32E0-4BBF-A3CB-617AA198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문자 인코딩 유형을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문자 인코딩 유형의 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ISO-8859-1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pageEncoding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ISO-8859-1 </a:t>
            </a:r>
            <a:r>
              <a:rPr lang="ko-KR" altLang="en-US" dirty="0"/>
              <a:t>문자 인코딩 유형 설정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4492204" y="351869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C305D4-8DDC-7DF8-EA4A-A6745F7D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695" y="3879050"/>
            <a:ext cx="6612396" cy="5431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1F78A2A-FDCA-8EBD-A9B6-5A6F7D82C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695" y="2885839"/>
            <a:ext cx="6612396" cy="54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728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6AD75092-F563-485B-B725-1FEA536D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import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사용할 자바 클래스를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둘 이상의 자바 클래스를 포함하는 경우 쉼표</a:t>
            </a:r>
            <a:r>
              <a:rPr lang="en-US" altLang="ko-KR" dirty="0"/>
              <a:t>(,)</a:t>
            </a:r>
            <a:r>
              <a:rPr lang="ko-KR" altLang="en-US" dirty="0"/>
              <a:t>로 구분하여 연속해서 여러 개의 자바 클래스를 설정함</a:t>
            </a:r>
            <a:endParaRPr lang="en-US" altLang="ko-KR" dirty="0"/>
          </a:p>
          <a:p>
            <a:pPr lvl="1"/>
            <a:r>
              <a:rPr lang="ko-KR" altLang="en-US" dirty="0"/>
              <a:t>또는 여러 개의 자바 클래스를 각각 별도로 설정할 수도 있음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자바 패키지 </a:t>
            </a:r>
            <a:r>
              <a:rPr lang="en-US" altLang="ko-KR" dirty="0"/>
              <a:t>java.io.*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sz="1200" dirty="0"/>
          </a:p>
          <a:p>
            <a:r>
              <a:rPr lang="en-US" altLang="ko-KR" dirty="0"/>
              <a:t>import </a:t>
            </a:r>
            <a:r>
              <a:rPr lang="ko-KR" altLang="en-US" dirty="0"/>
              <a:t>속성의 다중 자바 클래스 참조 예</a:t>
            </a:r>
            <a:r>
              <a:rPr lang="en-US" altLang="ko-KR" dirty="0"/>
              <a:t>: java.io.*</a:t>
            </a:r>
            <a:r>
              <a:rPr lang="ko-KR" altLang="en-US" dirty="0"/>
              <a:t>와 </a:t>
            </a:r>
            <a:r>
              <a:rPr lang="en-US" altLang="ko-KR" dirty="0"/>
              <a:t>java.lang.* </a:t>
            </a:r>
            <a:r>
              <a:rPr lang="ko-KR" altLang="en-US" dirty="0"/>
              <a:t>패키지 설정</a:t>
            </a:r>
          </a:p>
        </p:txBody>
      </p:sp>
      <p:sp>
        <p:nvSpPr>
          <p:cNvPr id="7" name="TextBox 6"/>
          <p:cNvSpPr txBox="1"/>
          <p:nvPr/>
        </p:nvSpPr>
        <p:spPr>
          <a:xfrm rot="5400000">
            <a:off x="4306740" y="527389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38A4A1"/>
                </a:solidFill>
              </a:rPr>
              <a:t>=</a:t>
            </a:r>
            <a:endParaRPr lang="ko-KR" altLang="en-US" b="1" dirty="0">
              <a:solidFill>
                <a:srgbClr val="38A4A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17E3783-DB3B-EDFA-1A07-5CAD04977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612000"/>
            <a:ext cx="6596653" cy="519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0F3DF-0C2F-FF05-E414-68CD5767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4779150"/>
            <a:ext cx="6580909" cy="4959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B61BF5E-245F-3A0F-69D6-678CA4CED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673" y="5634245"/>
            <a:ext cx="6596653" cy="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8402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9044375-86A1-41ED-A1E9-4AFAC164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import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E0E3C-7091-696F-981D-CD20E656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E21D510-ED2E-F43B-E341-19A5A156F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1661719"/>
            <a:ext cx="6565165" cy="28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5624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session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session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en-US" altLang="ko-KR" dirty="0"/>
              <a:t>HTTP </a:t>
            </a:r>
            <a:r>
              <a:rPr lang="ko-KR" altLang="en-US" dirty="0"/>
              <a:t>세션 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 값 </a:t>
            </a:r>
            <a:r>
              <a:rPr lang="en-US" altLang="ko-KR" dirty="0"/>
              <a:t>: </a:t>
            </a:r>
            <a:r>
              <a:rPr lang="ko-KR" altLang="en-US" dirty="0"/>
              <a:t>세션을 자동으로 사용하는 </a:t>
            </a:r>
            <a:r>
              <a:rPr lang="en-US" altLang="ko-KR" dirty="0"/>
              <a:t>true</a:t>
            </a:r>
          </a:p>
          <a:p>
            <a:pPr lvl="2"/>
            <a:r>
              <a:rPr lang="ko-KR" altLang="en-US" b="0" dirty="0"/>
              <a:t>만약 </a:t>
            </a:r>
            <a:r>
              <a:rPr lang="en-US" altLang="ko-KR" b="0" dirty="0"/>
              <a:t>session </a:t>
            </a:r>
            <a:r>
              <a:rPr lang="ko-KR" altLang="en-US" b="0" dirty="0"/>
              <a:t>속성 값을 </a:t>
            </a:r>
            <a:r>
              <a:rPr lang="en-US" altLang="ko-KR" b="0" dirty="0"/>
              <a:t>false</a:t>
            </a:r>
            <a:r>
              <a:rPr lang="ko-KR" altLang="en-US" b="0" dirty="0"/>
              <a:t>로 설정할 경우</a:t>
            </a:r>
            <a:r>
              <a:rPr lang="en-US" altLang="ko-KR" b="0" dirty="0"/>
              <a:t> </a:t>
            </a:r>
            <a:r>
              <a:rPr lang="ko-KR" altLang="en-US" b="0" dirty="0"/>
              <a:t>해당 </a:t>
            </a:r>
            <a:r>
              <a:rPr lang="en-US" altLang="ko-KR" b="0" dirty="0"/>
              <a:t>JSP </a:t>
            </a:r>
            <a:r>
              <a:rPr lang="ko-KR" altLang="en-US" b="0" dirty="0"/>
              <a:t>페이지에서 내장 객체인 </a:t>
            </a:r>
            <a:r>
              <a:rPr lang="en-US" altLang="ko-KR" b="0" dirty="0"/>
              <a:t>session </a:t>
            </a:r>
            <a:r>
              <a:rPr lang="ko-KR" altLang="en-US" b="0" dirty="0"/>
              <a:t>변수를 사용할 수 없다는 의미이므로 해당 페이지에 대해 세션을 유지 관리할 수 없음</a:t>
            </a:r>
            <a:endParaRPr lang="en-US" altLang="ko-KR" b="0" dirty="0"/>
          </a:p>
          <a:p>
            <a:endParaRPr lang="en-US" altLang="ko-KR" dirty="0"/>
          </a:p>
          <a:p>
            <a:r>
              <a:rPr lang="en-US" altLang="ko-KR" dirty="0"/>
              <a:t>session </a:t>
            </a:r>
            <a:r>
              <a:rPr lang="ko-KR" altLang="en-US" dirty="0"/>
              <a:t>속성 사용 예</a:t>
            </a:r>
            <a:r>
              <a:rPr lang="en-US" altLang="ko-KR" dirty="0"/>
              <a:t>: session </a:t>
            </a:r>
            <a:r>
              <a:rPr lang="ko-KR" altLang="en-US" dirty="0"/>
              <a:t>내장 객체 사용을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35DBB5-047E-2B7A-74F6-09433D7F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342900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732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출력 버퍼 크기를 설정하는 데 사용</a:t>
            </a:r>
            <a:endParaRPr lang="en-US" altLang="ko-KR" dirty="0"/>
          </a:p>
          <a:p>
            <a:pPr lvl="1"/>
            <a:r>
              <a:rPr lang="ko-KR" altLang="en-US" dirty="0"/>
              <a:t>속성 값 </a:t>
            </a:r>
            <a:r>
              <a:rPr lang="en-US" altLang="ko-KR" dirty="0"/>
              <a:t>: none</a:t>
            </a:r>
            <a:r>
              <a:rPr lang="ko-KR" altLang="en-US" dirty="0"/>
              <a:t>과 ‘버퍼 </a:t>
            </a:r>
            <a:r>
              <a:rPr lang="ko-KR" altLang="en-US" dirty="0" err="1"/>
              <a:t>크기’로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2"/>
            <a:r>
              <a:rPr lang="ko-KR" altLang="en-US" dirty="0"/>
              <a:t>버퍼 크기 </a:t>
            </a:r>
            <a:r>
              <a:rPr lang="en-US" altLang="ko-KR" dirty="0"/>
              <a:t>: </a:t>
            </a:r>
            <a:r>
              <a:rPr lang="ko-KR" altLang="en-US" dirty="0"/>
              <a:t>출력 버퍼에 먼저 기록한 후 웹 브라우저로 보냄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none</a:t>
            </a:r>
            <a:r>
              <a:rPr lang="ko-KR" altLang="en-US" dirty="0"/>
              <a:t>으로 설정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buffer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크기를 </a:t>
            </a:r>
            <a:r>
              <a:rPr lang="en-US" altLang="ko-KR" dirty="0"/>
              <a:t>32KB</a:t>
            </a:r>
            <a:r>
              <a:rPr lang="ko-KR" altLang="en-US" dirty="0"/>
              <a:t>로 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7A65D4-4FAF-8BBA-BEA4-02D1DB02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546" y="3169228"/>
            <a:ext cx="6580909" cy="51954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B0608E-F6F7-F2FB-F815-595346CC0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4419110"/>
            <a:ext cx="6596653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10043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buffer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3-4]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이용하여 현재 날짜 출력하기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BA5E9B-442B-9E01-5497-B174E3F70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808820"/>
            <a:ext cx="6549422" cy="28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669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자동으로 출력 버퍼를 비우는 것을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true</a:t>
            </a:r>
          </a:p>
          <a:p>
            <a:pPr lvl="1"/>
            <a:r>
              <a:rPr lang="en-US" altLang="ko-KR" dirty="0" err="1"/>
              <a:t>fasle</a:t>
            </a:r>
            <a:r>
              <a:rPr lang="en-US" altLang="ko-KR" dirty="0"/>
              <a:t> </a:t>
            </a:r>
            <a:r>
              <a:rPr lang="ko-KR" altLang="en-US" dirty="0"/>
              <a:t>설정 시 버퍼가 가득 채워질 때 버퍼 </a:t>
            </a:r>
            <a:r>
              <a:rPr lang="ko-KR" altLang="en-US" dirty="0" err="1"/>
              <a:t>오버플로의</a:t>
            </a:r>
            <a:r>
              <a:rPr lang="ko-KR" altLang="en-US" dirty="0"/>
              <a:t> 예외 발생함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autoFlush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출력 버퍼 자동 비우기를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A0BA62-1E22-B3EE-3788-29F082B9F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177099"/>
            <a:ext cx="6588781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02959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page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taglib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한글 출력 및 페이지 </a:t>
            </a:r>
            <a:r>
              <a:rPr lang="ko-KR" altLang="en-US" sz="2400" b="1" spc="-150" dirty="0" err="1">
                <a:latin typeface="맑은 고딕"/>
              </a:rPr>
              <a:t>모듈화하기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멀티스레드의</a:t>
            </a:r>
            <a:r>
              <a:rPr lang="ko-KR" altLang="en-US" dirty="0"/>
              <a:t> 동작을 제어하는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true </a:t>
            </a:r>
          </a:p>
          <a:p>
            <a:pPr lvl="1"/>
            <a:r>
              <a:rPr lang="en-US" altLang="ko-KR" dirty="0"/>
              <a:t>false</a:t>
            </a:r>
            <a:r>
              <a:rPr lang="ko-KR" altLang="en-US" dirty="0"/>
              <a:t> 설정 시 </a:t>
            </a:r>
            <a:r>
              <a:rPr lang="en-US" altLang="ko-KR" dirty="0"/>
              <a:t>JSP </a:t>
            </a:r>
            <a:r>
              <a:rPr lang="ko-KR" altLang="en-US" dirty="0"/>
              <a:t>페이지에 대한 요청이 순차적으로 처리됨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isThreadSafe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 err="1"/>
              <a:t>멀티스레드</a:t>
            </a:r>
            <a:r>
              <a:rPr lang="ko-KR" altLang="en-US" dirty="0"/>
              <a:t> 처리를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679DA4-F765-E0CF-B3E8-4310A6E4B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3248105"/>
            <a:ext cx="6596653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8593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info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설명을 설정하는 데 사용됨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</a:t>
            </a:r>
            <a:r>
              <a:rPr lang="en-US" altLang="ko-KR" dirty="0"/>
              <a:t>info </a:t>
            </a:r>
            <a:r>
              <a:rPr lang="ko-KR" altLang="en-US" dirty="0"/>
              <a:t>속성을 무시함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info </a:t>
            </a:r>
            <a:r>
              <a:rPr lang="ko-KR" altLang="en-US" dirty="0"/>
              <a:t>속성 사용 예</a:t>
            </a:r>
            <a:r>
              <a:rPr lang="en-US" altLang="ko-KR" dirty="0"/>
              <a:t>: JSP </a:t>
            </a:r>
            <a:r>
              <a:rPr lang="ko-KR" altLang="en-US" dirty="0"/>
              <a:t>페이지 설명을 위한 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B32821-2DD2-8E87-62AA-19C31C5D1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88940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6576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info </a:t>
            </a:r>
            <a:r>
              <a:rPr lang="ko-KR" altLang="en-US" dirty="0"/>
              <a:t>속성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3-5]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웹 페이지의 설명 작성하기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74569E-05F0-C21C-261E-B929B0E48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289" y="1913658"/>
            <a:ext cx="6549422" cy="303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2551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실행되는 동안 오류가 발생하면 특정 오류 페이지로 이동하는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이동할 오류 페이지 </a:t>
            </a:r>
            <a:r>
              <a:rPr lang="en-US" altLang="ko-KR" dirty="0" err="1"/>
              <a:t>MyErrorPage.jsp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D1B950-06FF-3460-24DE-A52A1831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753925"/>
            <a:ext cx="6604525" cy="49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03890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다음과 같이 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017EEE-2AFD-4785-5A9E-2FA13E87E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2213865"/>
            <a:ext cx="6557294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1319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3-6]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이동할 특정 오류 페이지 작성하기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page_errorPage.jsp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55E62A-4522-5F60-A905-520F11B04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2181900"/>
            <a:ext cx="6573037" cy="35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594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페이지인지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ko-KR" altLang="en-US" dirty="0"/>
              <a:t>예외 처리를 위한 내장 객체인 </a:t>
            </a:r>
            <a:r>
              <a:rPr lang="en-US" altLang="ko-KR" dirty="0"/>
              <a:t>exception </a:t>
            </a:r>
            <a:r>
              <a:rPr lang="ko-KR" altLang="en-US" dirty="0"/>
              <a:t>변수를 사용할</a:t>
            </a:r>
            <a:r>
              <a:rPr lang="en-US" altLang="ko-KR" dirty="0"/>
              <a:t> </a:t>
            </a:r>
            <a:r>
              <a:rPr lang="ko-KR" altLang="en-US" dirty="0"/>
              <a:t>수 없음</a:t>
            </a:r>
            <a:endParaRPr lang="en-US" altLang="ko-KR" dirty="0"/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현재 </a:t>
            </a:r>
            <a:r>
              <a:rPr lang="en-US" altLang="ko-KR" dirty="0"/>
              <a:t>JSP </a:t>
            </a:r>
            <a:r>
              <a:rPr lang="ko-KR" altLang="en-US" dirty="0"/>
              <a:t>페이지는 오류 페이지가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페이지가 오류 페이지가 되도록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1762A9-9740-6925-5090-341B42E14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3879050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2715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670BA0-E83A-63C3-42F4-56CB9373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697182"/>
            <a:ext cx="655729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8329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3-7]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현재 </a:t>
            </a:r>
            <a:r>
              <a:rPr lang="en-US" altLang="ko-KR" b="1" dirty="0">
                <a:solidFill>
                  <a:srgbClr val="0070C0"/>
                </a:solidFill>
              </a:rPr>
              <a:t>JSP </a:t>
            </a:r>
            <a:r>
              <a:rPr lang="ko-KR" altLang="en-US" b="1" dirty="0">
                <a:solidFill>
                  <a:srgbClr val="0070C0"/>
                </a:solidFill>
              </a:rPr>
              <a:t>페이지 오류 페이지로 설정하기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9F3549-DB0C-135A-9F40-3627483FDBC4}"/>
              </a:ext>
            </a:extLst>
          </p:cNvPr>
          <p:cNvGrpSpPr/>
          <p:nvPr/>
        </p:nvGrpSpPr>
        <p:grpSpPr>
          <a:xfrm>
            <a:off x="1316038" y="1988840"/>
            <a:ext cx="6511924" cy="4033116"/>
            <a:chOff x="1315771" y="1988840"/>
            <a:chExt cx="6511924" cy="40331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42665C0-C87E-A09C-6292-3567398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307" y="1988840"/>
              <a:ext cx="6511388" cy="10312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19C550-FE22-4B7C-E55F-1C03A1407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5771" y="2888940"/>
              <a:ext cx="6511923" cy="31330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52983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표현 언어</a:t>
            </a:r>
            <a:r>
              <a:rPr lang="en-US" altLang="ko-KR" dirty="0"/>
              <a:t>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false</a:t>
            </a:r>
          </a:p>
          <a:p>
            <a:pPr lvl="1"/>
            <a:r>
              <a:rPr lang="en-US" altLang="ko-KR" dirty="0"/>
              <a:t>true</a:t>
            </a:r>
            <a:r>
              <a:rPr lang="ko-KR" altLang="en-US" dirty="0"/>
              <a:t>로 설정 시 정적 텍스트로 처리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표현 언어를 처리하지 않기 위한 </a:t>
            </a:r>
            <a:r>
              <a:rPr lang="en-US" altLang="ko-KR" dirty="0"/>
              <a:t>true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8FD9D6-4ABA-7E09-4C1E-EA3C8F6FA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3269495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592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태그를 이용하여 </a:t>
            </a:r>
            <a:r>
              <a:rPr lang="ko-KR" altLang="en-US" dirty="0" err="1"/>
              <a:t>북마켓</a:t>
            </a:r>
            <a:r>
              <a:rPr lang="ko-KR" altLang="en-US" dirty="0"/>
              <a:t> 페이지에 한글을 출력하고 페이지를 </a:t>
            </a:r>
            <a:r>
              <a:rPr lang="ko-KR" altLang="en-US" dirty="0" err="1"/>
              <a:t>모듈화합니다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페이지를 작성하고 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86694F-1C8C-BF7D-0592-BEC3AD34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215614"/>
            <a:ext cx="6517934" cy="346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8701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13. </a:t>
            </a:r>
            <a:r>
              <a:rPr lang="en-US" altLang="ko-KR" dirty="0" err="1"/>
              <a:t>isELIgnored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3-8]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표현 언어를 사용할 수 없도록 설정하기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파일의 </a:t>
            </a:r>
            <a:r>
              <a:rPr lang="en-US" altLang="ko-KR" dirty="0">
                <a:solidFill>
                  <a:schemeClr val="tx1"/>
                </a:solidFill>
              </a:rPr>
              <a:t>page </a:t>
            </a:r>
            <a:r>
              <a:rPr lang="ko-KR" altLang="en-US" dirty="0" err="1">
                <a:solidFill>
                  <a:schemeClr val="tx1"/>
                </a:solidFill>
              </a:rPr>
              <a:t>디렉티브</a:t>
            </a:r>
            <a:r>
              <a:rPr lang="ko-KR" altLang="en-US" dirty="0">
                <a:solidFill>
                  <a:schemeClr val="tx1"/>
                </a:solidFill>
              </a:rPr>
              <a:t> 태그를 추가 수정하고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‘</a:t>
            </a:r>
            <a:r>
              <a:rPr lang="en-US" altLang="ko-KR" dirty="0">
                <a:solidFill>
                  <a:schemeClr val="tx1"/>
                </a:solidFill>
              </a:rPr>
              <a:t>http://localhost:8080/</a:t>
            </a:r>
            <a:r>
              <a:rPr lang="en-US" altLang="ko-KR" dirty="0" err="1">
                <a:solidFill>
                  <a:schemeClr val="tx1"/>
                </a:solidFill>
              </a:rPr>
              <a:t>JSPBook</a:t>
            </a:r>
            <a:r>
              <a:rPr lang="en-US" altLang="ko-KR" dirty="0">
                <a:solidFill>
                  <a:schemeClr val="tx1"/>
                </a:solidFill>
              </a:rPr>
              <a:t>/ch03/</a:t>
            </a:r>
            <a:r>
              <a:rPr lang="en-US" altLang="ko-KR" dirty="0" err="1">
                <a:solidFill>
                  <a:schemeClr val="tx1"/>
                </a:solidFill>
              </a:rPr>
              <a:t>page_isELIgnored.jsp</a:t>
            </a:r>
            <a:r>
              <a:rPr lang="en-US" altLang="ko-KR" dirty="0">
                <a:solidFill>
                  <a:schemeClr val="tx1"/>
                </a:solidFill>
              </a:rPr>
              <a:t>’</a:t>
            </a:r>
            <a:r>
              <a:rPr lang="ko-KR" altLang="en-US" dirty="0">
                <a:solidFill>
                  <a:schemeClr val="tx1"/>
                </a:solidFill>
              </a:rPr>
              <a:t>에서 실행 결과 확인하기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53E6DD4-BEFA-E29B-B14E-41E81C8A6C87}"/>
              </a:ext>
            </a:extLst>
          </p:cNvPr>
          <p:cNvGrpSpPr/>
          <p:nvPr/>
        </p:nvGrpSpPr>
        <p:grpSpPr>
          <a:xfrm>
            <a:off x="1285481" y="2273102"/>
            <a:ext cx="6584911" cy="3676178"/>
            <a:chOff x="1285481" y="1842811"/>
            <a:chExt cx="6584911" cy="3676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0782380-F3A0-12D8-E0B7-9ED42DF07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481" y="1842811"/>
              <a:ext cx="6573037" cy="31723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42ED178-7E8A-0282-DFD7-6B16352B3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355" y="5015187"/>
              <a:ext cx="6573037" cy="5038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2421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14. </a:t>
            </a:r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</a:t>
            </a:r>
            <a:endParaRPr lang="en-US" altLang="ko-KR" dirty="0"/>
          </a:p>
          <a:p>
            <a:pPr lvl="1"/>
            <a:r>
              <a:rPr lang="ko-KR" altLang="en-US" dirty="0"/>
              <a:t>스크립트 태그</a:t>
            </a:r>
            <a:r>
              <a:rPr lang="en-US" altLang="ko-KR" dirty="0"/>
              <a:t>(</a:t>
            </a:r>
            <a:r>
              <a:rPr lang="ko-KR" altLang="en-US" dirty="0"/>
              <a:t>선언문</a:t>
            </a:r>
            <a:r>
              <a:rPr lang="en-US" altLang="ko-KR" dirty="0"/>
              <a:t>, </a:t>
            </a:r>
            <a:r>
              <a:rPr lang="ko-KR" altLang="en-US" dirty="0" err="1"/>
              <a:t>스크립틀릿</a:t>
            </a:r>
            <a:r>
              <a:rPr lang="en-US" altLang="ko-KR" dirty="0"/>
              <a:t>, </a:t>
            </a:r>
            <a:r>
              <a:rPr lang="ko-KR" altLang="en-US" dirty="0" err="1"/>
              <a:t>표현문</a:t>
            </a:r>
            <a:r>
              <a:rPr lang="en-US" altLang="ko-KR" dirty="0"/>
              <a:t>) </a:t>
            </a:r>
            <a:r>
              <a:rPr lang="ko-KR" altLang="en-US" dirty="0"/>
              <a:t>사용 여부를 설정하는 데 사용됨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isScriptingEnabled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  <a:r>
              <a:rPr lang="en-US" altLang="ko-KR" dirty="0"/>
              <a:t>: </a:t>
            </a:r>
            <a:r>
              <a:rPr lang="ko-KR" altLang="en-US" dirty="0"/>
              <a:t>스크립트 태그를 사용하지 않기 위한 </a:t>
            </a:r>
            <a:r>
              <a:rPr lang="en-US" altLang="ko-KR" dirty="0"/>
              <a:t>false </a:t>
            </a:r>
            <a:r>
              <a:rPr lang="ko-KR" altLang="en-US" dirty="0"/>
              <a:t>설정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51E4DB-505D-A918-AABB-BA374A276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2663915"/>
            <a:ext cx="6604525" cy="50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5143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86700608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별: 꼭짓점 5개 2">
            <a:extLst>
              <a:ext uri="{FF2B5EF4-FFF2-40B4-BE49-F238E27FC236}">
                <a16:creationId xmlns:a16="http://schemas.microsoft.com/office/drawing/2014/main" id="{2D5B4876-353A-4452-8BE2-ECD645B576CF}"/>
              </a:ext>
            </a:extLst>
          </p:cNvPr>
          <p:cNvSpPr/>
          <p:nvPr/>
        </p:nvSpPr>
        <p:spPr>
          <a:xfrm>
            <a:off x="116505" y="143635"/>
            <a:ext cx="1710189" cy="1542814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endParaRPr lang="en-US" altLang="ko-KR" dirty="0"/>
          </a:p>
          <a:p>
            <a:pPr lvl="2"/>
            <a:r>
              <a:rPr lang="en-US" altLang="ko-KR" dirty="0"/>
              <a:t>HTML, JSP, </a:t>
            </a:r>
            <a:r>
              <a:rPr lang="ko-KR" altLang="en-US" dirty="0"/>
              <a:t>텍스트 파일</a:t>
            </a:r>
            <a:endParaRPr lang="en-US" altLang="ko-KR" dirty="0"/>
          </a:p>
          <a:p>
            <a:pPr lvl="1"/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태그는 </a:t>
            </a:r>
            <a:r>
              <a:rPr lang="en-US" altLang="ko-KR" dirty="0"/>
              <a:t>JSP </a:t>
            </a:r>
            <a:r>
              <a:rPr lang="ko-KR" altLang="en-US" dirty="0"/>
              <a:t>페이지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있음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file </a:t>
            </a:r>
            <a:r>
              <a:rPr lang="ko-KR" altLang="en-US" dirty="0"/>
              <a:t>속성 값 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내용을 가진 외부 파일명</a:t>
            </a:r>
            <a:endParaRPr lang="en-US" altLang="ko-KR" dirty="0"/>
          </a:p>
          <a:p>
            <a:pPr lvl="2"/>
            <a:r>
              <a:rPr lang="ko-KR" altLang="en-US" dirty="0"/>
              <a:t>이때 외부 파일이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</a:p>
          <a:p>
            <a:pPr lvl="2"/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1A7F61-2686-E9E8-96FA-FC192A3B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843935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9861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267D2F-2833-A7AE-E0A5-692C688FE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1178750"/>
            <a:ext cx="6612396" cy="2030950"/>
          </a:xfrm>
          <a:prstGeom prst="rect">
            <a:avLst/>
          </a:prstGeom>
        </p:spPr>
      </p:pic>
      <p:pic>
        <p:nvPicPr>
          <p:cNvPr id="8" name="그림 7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37" y="3383995"/>
            <a:ext cx="557212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1699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CE98A7-1719-0976-70CB-11AE0960F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7183" y="1967625"/>
            <a:ext cx="530963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860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3-9]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외부 파일의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FB461FC-F9C9-EB72-91DB-CA4100F0C52C}"/>
              </a:ext>
            </a:extLst>
          </p:cNvPr>
          <p:cNvGrpSpPr/>
          <p:nvPr/>
        </p:nvGrpSpPr>
        <p:grpSpPr>
          <a:xfrm>
            <a:off x="1304894" y="1103110"/>
            <a:ext cx="6534212" cy="5710940"/>
            <a:chOff x="1328545" y="1088740"/>
            <a:chExt cx="6534212" cy="57109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EFDDAF-C8BB-0D81-EB8B-D1BAC4835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8545" y="1088740"/>
              <a:ext cx="6525805" cy="292834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A8EC103-5E69-4FB2-5A4E-E7CBB4E0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080" y="4068130"/>
              <a:ext cx="6533677" cy="2731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79964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2ABDC7-2C10-B72D-398E-FE88CDD3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9" y="1827067"/>
            <a:ext cx="6510062" cy="320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0691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7017C-EA22-42F3-94F7-4D95145B3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3-10] include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태그로 머리글과 바닥글에 외부 파일 내용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0F33D46-B00B-1D35-0454-D5CD5532816C}"/>
              </a:ext>
            </a:extLst>
          </p:cNvPr>
          <p:cNvGrpSpPr/>
          <p:nvPr/>
        </p:nvGrpSpPr>
        <p:grpSpPr>
          <a:xfrm>
            <a:off x="1316968" y="1538790"/>
            <a:ext cx="6522543" cy="4280127"/>
            <a:chOff x="1316968" y="1803452"/>
            <a:chExt cx="6522543" cy="428012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DB804AC-9251-110E-5891-4D917FD02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968" y="1803452"/>
              <a:ext cx="6510062" cy="325109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DEB03D9-B642-E602-278D-A940132B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321" y="5343620"/>
              <a:ext cx="6502190" cy="739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375509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88419255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표현 언어</a:t>
            </a:r>
            <a:r>
              <a:rPr lang="en-US" altLang="ko-KR" dirty="0"/>
              <a:t>, JSTL, </a:t>
            </a:r>
            <a:r>
              <a:rPr lang="ko-KR" altLang="en-US" dirty="0"/>
              <a:t>사용자 정의 태그</a:t>
            </a:r>
            <a:r>
              <a:rPr lang="en-US" altLang="ko-KR" dirty="0"/>
              <a:t>(custom tag) </a:t>
            </a:r>
            <a:r>
              <a:rPr lang="ko-KR" altLang="en-US" dirty="0"/>
              <a:t>등 태그 라이브러리를 설정하는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 사용 예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F5D88D-ABD3-7E58-24CF-78691F0C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006331"/>
            <a:ext cx="6596653" cy="527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081E93-07FE-253B-5579-F49FA6D91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66" y="3273312"/>
            <a:ext cx="6620268" cy="281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1484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A022F37-6347-47FD-858B-22F60B45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taglib</a:t>
            </a:r>
            <a:r>
              <a:rPr lang="en-US" altLang="ko-KR" dirty="0"/>
              <a:t>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3-11] </a:t>
            </a:r>
            <a:r>
              <a:rPr lang="en-US" altLang="ko-KR" b="1" dirty="0" err="1">
                <a:solidFill>
                  <a:srgbClr val="0070C0"/>
                </a:solidFill>
              </a:rPr>
              <a:t>taglib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태그에 </a:t>
            </a:r>
            <a:r>
              <a:rPr lang="en-US" altLang="ko-KR" b="1" dirty="0">
                <a:solidFill>
                  <a:srgbClr val="0070C0"/>
                </a:solidFill>
              </a:rPr>
              <a:t>JSTL</a:t>
            </a:r>
            <a:r>
              <a:rPr lang="ko-KR" altLang="en-US" b="1" dirty="0">
                <a:solidFill>
                  <a:srgbClr val="0070C0"/>
                </a:solidFill>
              </a:rPr>
              <a:t>의 </a:t>
            </a:r>
            <a:r>
              <a:rPr lang="en-US" altLang="ko-KR" b="1" dirty="0">
                <a:solidFill>
                  <a:srgbClr val="0070C0"/>
                </a:solidFill>
              </a:rPr>
              <a:t>Core </a:t>
            </a:r>
            <a:r>
              <a:rPr lang="ko-KR" altLang="en-US" b="1" dirty="0">
                <a:solidFill>
                  <a:srgbClr val="0070C0"/>
                </a:solidFill>
              </a:rPr>
              <a:t>태그를 설정하여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  <a:r>
              <a:rPr lang="ko-KR" altLang="en-US" b="1" dirty="0">
                <a:solidFill>
                  <a:srgbClr val="0070C0"/>
                </a:solidFill>
              </a:rPr>
              <a:t>부터 </a:t>
            </a:r>
            <a:r>
              <a:rPr lang="en-US" altLang="ko-KR" b="1" dirty="0">
                <a:solidFill>
                  <a:srgbClr val="0070C0"/>
                </a:solidFill>
              </a:rPr>
              <a:t>10</a:t>
            </a:r>
            <a:r>
              <a:rPr lang="ko-KR" altLang="en-US" b="1" dirty="0">
                <a:solidFill>
                  <a:srgbClr val="0070C0"/>
                </a:solidFill>
              </a:rPr>
              <a:t>까지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/WEB-INF/lib/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태그 라이브러리인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파일 추가하기</a:t>
            </a:r>
          </a:p>
          <a:p>
            <a:pPr lvl="1"/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61FD0A-DA3B-709A-761C-6386BF45B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2033208"/>
            <a:ext cx="6517934" cy="319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98882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한글 출력 및 페이지</a:t>
            </a:r>
          </a:p>
          <a:p>
            <a:pPr lvl="0">
              <a:defRPr/>
            </a:pPr>
            <a:r>
              <a:rPr lang="ko-KR" altLang="en-US" dirty="0" err="1"/>
              <a:t>모듈화하기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506" y="1563106"/>
            <a:ext cx="6698987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FB9152-BCA3-3509-6D78-D9FBA2F78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274" y="1583795"/>
            <a:ext cx="7053453" cy="31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한글 출력하기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현재 접속 시각 출력하기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8C8BEB-5E49-FFD0-C0D7-9B4ADF9D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1" y="1421506"/>
            <a:ext cx="6533677" cy="1692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9A0FAE-ED62-F7A6-0735-360B8CBE5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8" y="3829512"/>
            <a:ext cx="6502190" cy="216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3-12] </a:t>
            </a:r>
            <a:r>
              <a:rPr lang="ko-KR" altLang="en-US" b="1" dirty="0">
                <a:solidFill>
                  <a:srgbClr val="00A496"/>
                </a:solidFill>
              </a:rPr>
              <a:t>한글 및 현재 접속 시각 출력하기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AB78899-6F3E-5305-1EF3-8AB57D8C5363}"/>
              </a:ext>
            </a:extLst>
          </p:cNvPr>
          <p:cNvGrpSpPr/>
          <p:nvPr/>
        </p:nvGrpSpPr>
        <p:grpSpPr>
          <a:xfrm>
            <a:off x="1297598" y="1313765"/>
            <a:ext cx="6541241" cy="4014430"/>
            <a:chOff x="1297598" y="1313765"/>
            <a:chExt cx="6541241" cy="40144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CAAD04C-60F9-488E-6A90-7FF35B9B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162" y="1313765"/>
              <a:ext cx="6533677" cy="17790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59A1107-4109-C153-D42E-45357A0B1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7598" y="3068960"/>
              <a:ext cx="6533677" cy="22592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722532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북마켓의 시작 페이지를 머리글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ko-KR" altLang="en-US" dirty="0">
                <a:solidFill>
                  <a:schemeClr val="tx1"/>
                </a:solidFill>
              </a:rPr>
              <a:t>바닥글로 구분하여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C476B-714C-192E-5E61-D5E23D34D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95" y="2078850"/>
            <a:ext cx="78390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133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머리글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1A29AE-F6AE-ADFA-3081-C1C5DE8F0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748945"/>
            <a:ext cx="6533677" cy="3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858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7BB07-6936-873B-7AFE-312717B8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C77F8-088F-BEA8-170F-B19BA4A4B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  <a:r>
              <a:rPr lang="en-US" altLang="ko-KR" dirty="0"/>
              <a:t>(directive tag)</a:t>
            </a:r>
            <a:endParaRPr lang="ko-KR" altLang="en-US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페이지를 어떻게 처리할 것인지를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ko-KR" altLang="en-US" dirty="0" err="1"/>
              <a:t>서블릿</a:t>
            </a:r>
            <a:r>
              <a:rPr lang="ko-KR" altLang="en-US" dirty="0"/>
              <a:t> 프로그램에서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클래스로 변환할 때 </a:t>
            </a:r>
            <a:br>
              <a:rPr lang="en-US" altLang="ko-KR" dirty="0"/>
            </a:br>
            <a:r>
              <a:rPr lang="en-US" altLang="ko-KR" dirty="0"/>
              <a:t>JSP </a:t>
            </a:r>
            <a:r>
              <a:rPr lang="ko-KR" altLang="en-US" dirty="0"/>
              <a:t>페이지와 관련된 정보를 </a:t>
            </a:r>
            <a:r>
              <a:rPr lang="en-US" altLang="ko-KR" dirty="0"/>
              <a:t>JSP</a:t>
            </a:r>
            <a:r>
              <a:rPr lang="ko-KR" altLang="en-US" dirty="0"/>
              <a:t>컨테이너에 지시하는 메시지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3343A-BC49-97F5-8426-273B6F15D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605941"/>
            <a:ext cx="7239000" cy="17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9631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한글 출력 및 페이지 </a:t>
            </a:r>
            <a:r>
              <a:rPr lang="ko-KR" altLang="en-US" dirty="0" err="1">
                <a:solidFill>
                  <a:srgbClr val="0082C6"/>
                </a:solidFill>
              </a:rPr>
              <a:t>모듈화하기</a:t>
            </a:r>
            <a:endParaRPr lang="ko-KR" altLang="en-US" dirty="0">
              <a:solidFill>
                <a:srgbClr val="0082C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D3388C-377D-3070-B7F8-3226FAED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15" y="1326726"/>
            <a:ext cx="6549422" cy="1157169"/>
          </a:xfrm>
          <a:prstGeom prst="rect">
            <a:avLst/>
          </a:prstGeom>
        </p:spPr>
      </p:pic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3-13] </a:t>
            </a:r>
            <a:r>
              <a:rPr lang="ko-KR" altLang="en-US" b="1" dirty="0">
                <a:solidFill>
                  <a:srgbClr val="00A496"/>
                </a:solidFill>
              </a:rPr>
              <a:t>웹 페이지 </a:t>
            </a:r>
            <a:r>
              <a:rPr lang="ko-KR" altLang="en-US" b="1" dirty="0" err="1">
                <a:solidFill>
                  <a:srgbClr val="00A496"/>
                </a:solidFill>
              </a:rPr>
              <a:t>모듈화하기</a:t>
            </a:r>
            <a:endParaRPr lang="ko-KR" altLang="en-US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바닥글 </a:t>
            </a: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</a:t>
            </a:r>
            <a:r>
              <a:rPr lang="ko-KR" altLang="en-US" dirty="0" err="1">
                <a:solidFill>
                  <a:schemeClr val="tx1"/>
                </a:solidFill>
              </a:rPr>
              <a:t>모듈화하기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FFA420-2377-847C-5A67-96E81FCE4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668" y="3023955"/>
            <a:ext cx="6517934" cy="31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98067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대한 정보를 설정하는 태그</a:t>
            </a:r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페이지의 </a:t>
            </a:r>
            <a:r>
              <a:rPr lang="ko-KR" altLang="en-US" dirty="0" err="1"/>
              <a:t>어디에서든</a:t>
            </a:r>
            <a:r>
              <a:rPr lang="ko-KR" altLang="en-US" dirty="0"/>
              <a:t> 선언할 수 있지만 일반적으로 </a:t>
            </a:r>
            <a:r>
              <a:rPr lang="en-US" altLang="ko-KR" dirty="0"/>
              <a:t>JSP </a:t>
            </a:r>
            <a:r>
              <a:rPr lang="ko-KR" altLang="en-US" dirty="0"/>
              <a:t>페이지의 최상단에 선언하는 것을 권장함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3465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B1D42A-AE08-FDB3-92D8-60B72B1DC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483895"/>
            <a:ext cx="6596653" cy="7163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370592-F422-9BE7-7A87-567A646E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82" y="1313025"/>
            <a:ext cx="7273636" cy="499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0808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82D1-6E22-16AC-EE9F-290B859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language </a:t>
            </a:r>
            <a:r>
              <a:rPr lang="ko-KR" altLang="en-US" dirty="0"/>
              <a:t>속성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9E6A9-1DA9-8C8D-88F1-AD20CAE9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</a:t>
            </a:r>
            <a:r>
              <a:rPr lang="ko-KR" altLang="en-US" dirty="0"/>
              <a:t>속성 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사용할 프로그래밍 언어를 설정하는 데 사용함</a:t>
            </a:r>
            <a:endParaRPr lang="en-US" altLang="ko-KR" dirty="0"/>
          </a:p>
          <a:p>
            <a:pPr lvl="1"/>
            <a:r>
              <a:rPr lang="ko-KR" altLang="en-US" dirty="0"/>
              <a:t>기본값</a:t>
            </a:r>
            <a:r>
              <a:rPr lang="en-US" altLang="ko-KR" dirty="0"/>
              <a:t>: </a:t>
            </a:r>
            <a:r>
              <a:rPr lang="ko-KR" altLang="en-US" dirty="0"/>
              <a:t>자바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BE5751-9C9D-5681-131B-05845837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11" y="2033845"/>
            <a:ext cx="7264978" cy="5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980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1358</Words>
  <Application>Microsoft Office PowerPoint</Application>
  <PresentationFormat>화면 슬라이드 쇼(4:3)</PresentationFormat>
  <Paragraphs>218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디렉티브 태그의 개요</vt:lpstr>
      <vt:lpstr>PowerPoint 프레젠테이션</vt:lpstr>
      <vt:lpstr>1. page 디렉티브 태그</vt:lpstr>
      <vt:lpstr>1. page 디렉티브 태그</vt:lpstr>
      <vt:lpstr>2. language 속성</vt:lpstr>
      <vt:lpstr>3. contentType 속성</vt:lpstr>
      <vt:lpstr>3. contentType 속성</vt:lpstr>
      <vt:lpstr>3. contentType 속성</vt:lpstr>
      <vt:lpstr>4. pageEncoding 속성</vt:lpstr>
      <vt:lpstr>5. import 속성</vt:lpstr>
      <vt:lpstr>5. import 속성</vt:lpstr>
      <vt:lpstr>6. session 속성</vt:lpstr>
      <vt:lpstr>7. buffer 속성</vt:lpstr>
      <vt:lpstr>7. buffer 속성</vt:lpstr>
      <vt:lpstr>8. autoFlush 속성</vt:lpstr>
      <vt:lpstr>9. isThreadSafe 속성</vt:lpstr>
      <vt:lpstr>10. info 속성 </vt:lpstr>
      <vt:lpstr>10. info 속성 </vt:lpstr>
      <vt:lpstr>11. errorPage 속성</vt:lpstr>
      <vt:lpstr>11. errorPage 속성</vt:lpstr>
      <vt:lpstr>11. errorPage 속성</vt:lpstr>
      <vt:lpstr>12. isErrorPage 속성</vt:lpstr>
      <vt:lpstr>12. isErrorPage 속성</vt:lpstr>
      <vt:lpstr>12. isErrorPage 속성</vt:lpstr>
      <vt:lpstr>13. isELIgnored 속성</vt:lpstr>
      <vt:lpstr>13. isELIgnored 속성</vt:lpstr>
      <vt:lpstr>13. isELIgnored 속성</vt:lpstr>
      <vt:lpstr>14. isScriptingEnabled 속성</vt:lpstr>
      <vt:lpstr>PowerPoint 프레젠테이션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1. include 디렉티브 태그</vt:lpstr>
      <vt:lpstr>PowerPoint 프레젠테이션</vt:lpstr>
      <vt:lpstr>1. taglib 디렉티브 태그</vt:lpstr>
      <vt:lpstr>1. taglib 디렉티브 태그</vt:lpstr>
      <vt:lpstr>PowerPoint 프레젠테이션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[북마켓] 한글 출력 및 페이지 모듈화하기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1218</cp:revision>
  <dcterms:created xsi:type="dcterms:W3CDTF">2012-07-23T02:34:37Z</dcterms:created>
  <dcterms:modified xsi:type="dcterms:W3CDTF">2025-04-28T02:45:26Z</dcterms:modified>
  <cp:version>1000.0000.01</cp:version>
</cp:coreProperties>
</file>