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9"/>
  </p:notesMasterIdLst>
  <p:handoutMasterIdLst>
    <p:handoutMasterId r:id="rId60"/>
  </p:handoutMasterIdLst>
  <p:sldIdLst>
    <p:sldId id="258" r:id="rId2"/>
    <p:sldId id="259" r:id="rId3"/>
    <p:sldId id="260" r:id="rId4"/>
    <p:sldId id="878" r:id="rId5"/>
    <p:sldId id="879" r:id="rId6"/>
    <p:sldId id="270" r:id="rId7"/>
    <p:sldId id="881" r:id="rId8"/>
    <p:sldId id="946" r:id="rId9"/>
    <p:sldId id="883" r:id="rId10"/>
    <p:sldId id="947" r:id="rId11"/>
    <p:sldId id="326" r:id="rId12"/>
    <p:sldId id="887" r:id="rId13"/>
    <p:sldId id="948" r:id="rId14"/>
    <p:sldId id="889" r:id="rId15"/>
    <p:sldId id="949" r:id="rId16"/>
    <p:sldId id="950" r:id="rId17"/>
    <p:sldId id="327" r:id="rId18"/>
    <p:sldId id="894" r:id="rId19"/>
    <p:sldId id="951" r:id="rId20"/>
    <p:sldId id="952" r:id="rId21"/>
    <p:sldId id="953" r:id="rId22"/>
    <p:sldId id="954" r:id="rId23"/>
    <p:sldId id="955" r:id="rId24"/>
    <p:sldId id="945" r:id="rId25"/>
    <p:sldId id="901" r:id="rId26"/>
    <p:sldId id="902" r:id="rId27"/>
    <p:sldId id="956" r:id="rId28"/>
    <p:sldId id="904" r:id="rId29"/>
    <p:sldId id="957" r:id="rId30"/>
    <p:sldId id="958" r:id="rId31"/>
    <p:sldId id="959" r:id="rId32"/>
    <p:sldId id="960" r:id="rId33"/>
    <p:sldId id="961" r:id="rId34"/>
    <p:sldId id="962" r:id="rId35"/>
    <p:sldId id="912" r:id="rId36"/>
    <p:sldId id="963" r:id="rId37"/>
    <p:sldId id="964" r:id="rId38"/>
    <p:sldId id="965" r:id="rId39"/>
    <p:sldId id="966" r:id="rId40"/>
    <p:sldId id="919" r:id="rId41"/>
    <p:sldId id="967" r:id="rId42"/>
    <p:sldId id="968" r:id="rId43"/>
    <p:sldId id="969" r:id="rId44"/>
    <p:sldId id="275" r:id="rId45"/>
    <p:sldId id="349" r:id="rId46"/>
    <p:sldId id="324" r:id="rId47"/>
    <p:sldId id="325" r:id="rId48"/>
    <p:sldId id="970" r:id="rId49"/>
    <p:sldId id="972" r:id="rId50"/>
    <p:sldId id="973" r:id="rId51"/>
    <p:sldId id="974" r:id="rId52"/>
    <p:sldId id="975" r:id="rId53"/>
    <p:sldId id="976" r:id="rId54"/>
    <p:sldId id="977" r:id="rId55"/>
    <p:sldId id="978" r:id="rId56"/>
    <p:sldId id="979" r:id="rId57"/>
    <p:sldId id="282" r:id="rId5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66" autoAdjust="0"/>
    <p:restoredTop sz="76198" autoAdjust="0"/>
  </p:normalViewPr>
  <p:slideViewPr>
    <p:cSldViewPr>
      <p:cViewPr varScale="1">
        <p:scale>
          <a:sx n="115" d="100"/>
          <a:sy n="115" d="100"/>
        </p:scale>
        <p:origin x="1410" y="108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60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  <p:sldLayoutId id="21474837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액션 태그의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forward </a:t>
            </a:r>
            <a:r>
              <a:rPr lang="ko-KR" altLang="en-US" sz="2400" b="1" spc="-150" dirty="0">
                <a:latin typeface="맑은 고딕"/>
              </a:rPr>
              <a:t>액션 태그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include </a:t>
            </a:r>
            <a:r>
              <a:rPr lang="ko-KR" altLang="en-US" sz="2400" b="1" spc="-150" dirty="0">
                <a:latin typeface="맑은 고딕"/>
              </a:rPr>
              <a:t>액션 태그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param </a:t>
            </a:r>
            <a:r>
              <a:rPr lang="ko-KR" altLang="en-US" sz="2400" b="1" spc="-150" dirty="0">
                <a:latin typeface="맑은 고딕"/>
              </a:rPr>
              <a:t>액션 태그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 err="1">
                <a:latin typeface="맑은 고딕"/>
              </a:rPr>
              <a:t>자바빈즈</a:t>
            </a:r>
            <a:r>
              <a:rPr lang="ko-KR" altLang="en-US" sz="2400" b="1" spc="-150" dirty="0">
                <a:latin typeface="맑은 고딕"/>
              </a:rPr>
              <a:t> 액션 태그</a:t>
            </a:r>
            <a:endParaRPr lang="en-US" altLang="ko-KR" sz="2400" b="1" spc="-150" dirty="0">
              <a:latin typeface="맑은 고딕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도서 목록 표시하기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6EC46A8-398B-4DA8-9B6D-F2804B05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forward </a:t>
            </a:r>
            <a:r>
              <a:rPr lang="ko-KR" altLang="en-US" dirty="0"/>
              <a:t>액션 태그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94827B5-ABE4-7C24-BF9F-DF02C4AAEAA0}"/>
              </a:ext>
            </a:extLst>
          </p:cNvPr>
          <p:cNvGrpSpPr/>
          <p:nvPr/>
        </p:nvGrpSpPr>
        <p:grpSpPr>
          <a:xfrm>
            <a:off x="1594990" y="1199720"/>
            <a:ext cx="5954020" cy="5559650"/>
            <a:chOff x="1785745" y="1178750"/>
            <a:chExt cx="5954020" cy="55596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520F38D-E6D2-2470-8C0D-FD26C1DCE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5745" y="1178750"/>
              <a:ext cx="5932550" cy="282672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48AD0B7-E74A-BA1D-C658-3223410E1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5745" y="4061954"/>
              <a:ext cx="5954020" cy="2676446"/>
            </a:xfrm>
            <a:prstGeom prst="rect">
              <a:avLst/>
            </a:prstGeom>
          </p:spPr>
        </p:pic>
      </p:grp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4-1] forward </a:t>
            </a:r>
            <a:r>
              <a:rPr lang="ko-KR" altLang="en-US" b="1" dirty="0">
                <a:solidFill>
                  <a:srgbClr val="0070C0"/>
                </a:solidFill>
              </a:rPr>
              <a:t>액션 태그로 현재 날짜와 시각을 출력하는 페이지로 이동하기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F48E188-0FC4-DF00-76AA-8A7CBC529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285" y="1582078"/>
            <a:ext cx="2161195" cy="100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7741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include </a:t>
            </a:r>
            <a:r>
              <a:rPr lang="ko-KR" altLang="en-US" dirty="0"/>
              <a:t>액션 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182013901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6D1D6-2175-491E-B12E-4D6487A1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include </a:t>
            </a:r>
            <a:r>
              <a:rPr lang="ko-KR" altLang="en-US" dirty="0"/>
              <a:t>액션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특정 영역에 외부 파일의 내용을 포함하는 태그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포함할 수 있는 외부 파일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HTML, JSP, </a:t>
            </a:r>
            <a:r>
              <a:rPr lang="ko-KR" altLang="en-US" dirty="0" err="1"/>
              <a:t>서블릿</a:t>
            </a:r>
            <a:r>
              <a:rPr lang="ko-KR" altLang="en-US" dirty="0"/>
              <a:t> 페이지 등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sz="1200" dirty="0"/>
          </a:p>
          <a:p>
            <a:pPr lvl="1"/>
            <a:r>
              <a:rPr lang="en-US" altLang="ko-KR" dirty="0"/>
              <a:t>page </a:t>
            </a:r>
            <a:r>
              <a:rPr lang="ko-KR" altLang="en-US" dirty="0"/>
              <a:t>속성 값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 내에 포함할 내용을 가진 외부 파일명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외부 파일은 현재 </a:t>
            </a:r>
            <a:r>
              <a:rPr lang="en-US" altLang="ko-KR" dirty="0"/>
              <a:t>JSP </a:t>
            </a:r>
            <a:r>
              <a:rPr lang="ko-KR" altLang="en-US" dirty="0"/>
              <a:t>페이지와 같은 디렉터리에 있으면 파일명만 설정하고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그렇지 않으면 전체 </a:t>
            </a:r>
            <a:r>
              <a:rPr lang="en-US" altLang="ko-KR" dirty="0"/>
              <a:t>URL(</a:t>
            </a:r>
            <a:r>
              <a:rPr lang="ko-KR" altLang="en-US" dirty="0"/>
              <a:t>또는 상대 경로</a:t>
            </a:r>
            <a:r>
              <a:rPr lang="en-US" altLang="ko-KR" dirty="0"/>
              <a:t>)</a:t>
            </a:r>
            <a:r>
              <a:rPr lang="ko-KR" altLang="en-US" dirty="0"/>
              <a:t>을 설정해야 함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flush </a:t>
            </a:r>
            <a:r>
              <a:rPr lang="ko-KR" altLang="en-US" dirty="0"/>
              <a:t>속성 값</a:t>
            </a:r>
            <a:endParaRPr lang="en-US" altLang="ko-KR" dirty="0"/>
          </a:p>
          <a:p>
            <a:pPr lvl="2"/>
            <a:r>
              <a:rPr lang="ko-KR" altLang="en-US" dirty="0"/>
              <a:t>설정한 외부 파일로 제어가 이동할 때 현재 </a:t>
            </a:r>
            <a:r>
              <a:rPr lang="en-US" altLang="ko-KR" dirty="0"/>
              <a:t>JSP </a:t>
            </a:r>
            <a:r>
              <a:rPr lang="ko-KR" altLang="en-US" dirty="0"/>
              <a:t>페이지가 지금까지 출력 버퍼에 저장한 결과를 처리함</a:t>
            </a:r>
            <a:r>
              <a:rPr lang="en-US" altLang="ko-KR" dirty="0"/>
              <a:t>(</a:t>
            </a:r>
            <a:r>
              <a:rPr lang="ko-KR" altLang="en-US" dirty="0"/>
              <a:t>기본 값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false)</a:t>
            </a:r>
          </a:p>
          <a:p>
            <a:pPr lvl="2"/>
            <a:r>
              <a:rPr lang="en-US" altLang="ko-KR" dirty="0"/>
              <a:t>true</a:t>
            </a:r>
            <a:r>
              <a:rPr lang="ko-KR" altLang="en-US" dirty="0"/>
              <a:t>로 설정하면 외부 파일로 제어가 이동할 때 현재 </a:t>
            </a:r>
            <a:r>
              <a:rPr lang="en-US" altLang="ko-KR" dirty="0"/>
              <a:t>JSP </a:t>
            </a:r>
            <a:r>
              <a:rPr lang="ko-KR" altLang="en-US" dirty="0"/>
              <a:t>페이지가 지금까지 출력 버퍼에 저장된 내용을 웹 브라우저에 출력하고 출력 버퍼를 비움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2EED32-0EEB-7DD7-4BFD-23E7F5D48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8" y="1972221"/>
            <a:ext cx="6604525" cy="5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2024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6D1D6-2175-491E-B12E-4D6487A1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include </a:t>
            </a:r>
            <a:r>
              <a:rPr lang="ko-KR" altLang="en-US" dirty="0"/>
              <a:t>액션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/>
              <a:t>액션 태그 사용 예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7C26B0F-6C87-E4D3-CF40-ADFBE3BFD8D1}"/>
              </a:ext>
            </a:extLst>
          </p:cNvPr>
          <p:cNvGrpSpPr/>
          <p:nvPr/>
        </p:nvGrpSpPr>
        <p:grpSpPr>
          <a:xfrm>
            <a:off x="1569943" y="1263006"/>
            <a:ext cx="6004114" cy="5316344"/>
            <a:chOff x="1562786" y="1178750"/>
            <a:chExt cx="6004114" cy="531634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ED8F216-5F52-C855-E537-CB8F3F2A6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7099" y="1178750"/>
              <a:ext cx="5989801" cy="276947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3BBF552-1CDA-C818-B719-B00563594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2786" y="3961773"/>
              <a:ext cx="6004114" cy="2533321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E18ACFC3-846B-7AFB-0773-0BCA41455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130" y="5095581"/>
            <a:ext cx="3285380" cy="132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9647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3E1AED8-AEC3-4E87-9F18-40875D48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include </a:t>
            </a:r>
            <a:r>
              <a:rPr lang="ko-KR" altLang="en-US" dirty="0"/>
              <a:t>액션 태그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/>
              <a:t>액션 태그의 처리 과정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B0DBB7-7945-4913-8AE4-BA7C419A5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6138" y="1888040"/>
            <a:ext cx="7331724" cy="21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7902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3E1AED8-AEC3-4E87-9F18-40875D48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include </a:t>
            </a:r>
            <a:r>
              <a:rPr lang="ko-KR" altLang="en-US" dirty="0"/>
              <a:t>액션 태그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/>
              <a:t>액션 태그와 </a:t>
            </a:r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차이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07C358-1968-2DE8-4D60-9277FF9EC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71" y="1805884"/>
            <a:ext cx="6866659" cy="243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9146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3E1AED8-AEC3-4E87-9F18-40875D48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include </a:t>
            </a:r>
            <a:r>
              <a:rPr lang="ko-KR" altLang="en-US" dirty="0"/>
              <a:t>액션 태그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>
          <a:xfrm>
            <a:off x="611561" y="774420"/>
            <a:ext cx="8532439" cy="5624910"/>
          </a:xfrm>
        </p:spPr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4-2] include </a:t>
            </a:r>
            <a:r>
              <a:rPr lang="ko-KR" altLang="en-US" b="1" dirty="0">
                <a:solidFill>
                  <a:srgbClr val="0070C0"/>
                </a:solidFill>
              </a:rPr>
              <a:t>액션 태그에 현재 날짜와 시각을 출력하는 페이지 포함하기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2C98DF0-C36F-F719-A498-30372FDAF633}"/>
              </a:ext>
            </a:extLst>
          </p:cNvPr>
          <p:cNvGrpSpPr/>
          <p:nvPr/>
        </p:nvGrpSpPr>
        <p:grpSpPr>
          <a:xfrm>
            <a:off x="1602147" y="1223755"/>
            <a:ext cx="5939706" cy="5547224"/>
            <a:chOff x="1602147" y="1268760"/>
            <a:chExt cx="5939706" cy="554722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EA4FC36-08ED-15A9-DA6C-C474F015D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147" y="1268760"/>
              <a:ext cx="5939706" cy="289829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6E1B9CF-1C4E-A5A2-C25C-40282D18F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6458" y="4182476"/>
              <a:ext cx="5925395" cy="2633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085595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param </a:t>
            </a:r>
            <a:r>
              <a:rPr lang="ko-KR" altLang="en-US" dirty="0"/>
              <a:t>액션 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  <p:extLst>
      <p:ext uri="{BB962C8B-B14F-4D97-AF65-F5344CB8AC3E}">
        <p14:creationId xmlns:p14="http://schemas.microsoft.com/office/powerpoint/2010/main" val="381996760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12EAC-22A8-4684-AE25-3A62CEAC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다른 페이지에 정보를 전달하는 태그</a:t>
            </a:r>
            <a:endParaRPr lang="en-US" altLang="ko-KR" dirty="0"/>
          </a:p>
          <a:p>
            <a:pPr lvl="1"/>
            <a:r>
              <a:rPr lang="ko-KR" altLang="en-US" dirty="0"/>
              <a:t>단독으로 사용되지 못하며 </a:t>
            </a:r>
            <a:r>
              <a:rPr lang="en-US" altLang="ko-KR" dirty="0"/>
              <a:t>&lt;</a:t>
            </a:r>
            <a:r>
              <a:rPr lang="en-US" altLang="ko-KR" dirty="0" err="1"/>
              <a:t>jsp:forward</a:t>
            </a:r>
            <a:r>
              <a:rPr lang="en-US" altLang="ko-KR" dirty="0"/>
              <a:t>&gt;</a:t>
            </a:r>
            <a:r>
              <a:rPr lang="ko-KR" altLang="en-US" dirty="0"/>
              <a:t> 또는 </a:t>
            </a:r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&gt; </a:t>
            </a:r>
            <a:r>
              <a:rPr lang="ko-KR" altLang="en-US" dirty="0"/>
              <a:t>태그의 내부에 사용</a:t>
            </a:r>
            <a:endParaRPr lang="en-US" altLang="ko-KR" dirty="0"/>
          </a:p>
          <a:p>
            <a:pPr lvl="1"/>
            <a:r>
              <a:rPr lang="ko-KR" altLang="en-US" dirty="0"/>
              <a:t>다른 페이지에 여러 개의 정보를 전송해야 할 때는 다중의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E887E6-A5D2-E7F1-D105-57C8B41BD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02" y="2528900"/>
            <a:ext cx="6612396" cy="128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7532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12EAC-22A8-4684-AE25-3A62CEAC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param </a:t>
            </a:r>
            <a:r>
              <a:rPr lang="ko-KR" altLang="en-US" dirty="0"/>
              <a:t>액션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jsp:param</a:t>
            </a:r>
            <a:r>
              <a:rPr lang="en-US" altLang="ko-KR" dirty="0"/>
              <a:t> </a:t>
            </a:r>
            <a:r>
              <a:rPr lang="ko-KR" altLang="en-US" dirty="0"/>
              <a:t>액션 태그 사용 예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307DE3D-4E65-5AAB-281F-4034B82537B3}"/>
              </a:ext>
            </a:extLst>
          </p:cNvPr>
          <p:cNvGrpSpPr/>
          <p:nvPr/>
        </p:nvGrpSpPr>
        <p:grpSpPr>
          <a:xfrm>
            <a:off x="1569808" y="1178750"/>
            <a:ext cx="6014432" cy="5503428"/>
            <a:chOff x="1563473" y="1299691"/>
            <a:chExt cx="6014432" cy="550342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1B9C959-9A2B-9319-8D6D-EAF9ECC0B2CC}"/>
                </a:ext>
              </a:extLst>
            </p:cNvPr>
            <p:cNvGrpSpPr/>
            <p:nvPr/>
          </p:nvGrpSpPr>
          <p:grpSpPr>
            <a:xfrm>
              <a:off x="1563473" y="1299691"/>
              <a:ext cx="6007006" cy="3191952"/>
              <a:chOff x="1563473" y="1299691"/>
              <a:chExt cx="6007006" cy="3191952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39F206FE-9A28-E144-8A4B-D11BE0AB69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73522" y="1299691"/>
                <a:ext cx="5996957" cy="2418821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5914913C-E0C1-5277-70CC-2E0F9CEF3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3473" y="3682984"/>
                <a:ext cx="5996957" cy="808659"/>
              </a:xfrm>
              <a:prstGeom prst="rect">
                <a:avLst/>
              </a:prstGeom>
            </p:spPr>
          </p:pic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3A30870-3616-964C-265F-4737C5DAC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73791" y="4491643"/>
              <a:ext cx="6004114" cy="2311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884466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액션 태그의 개념과 특징을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액션 태그 구성 요소의 사용법을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액션 태그를 이용하여 북마켓의 도서 목록을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12EAC-22A8-4684-AE25-3A62CEAC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param </a:t>
            </a:r>
            <a:r>
              <a:rPr lang="ko-KR" altLang="en-US" dirty="0"/>
              <a:t>액션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>
          <a:xfrm>
            <a:off x="611561" y="774420"/>
            <a:ext cx="8415934" cy="5624910"/>
          </a:xfrm>
        </p:spPr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4-3] forward </a:t>
            </a:r>
            <a:r>
              <a:rPr lang="ko-KR" altLang="en-US" b="1" dirty="0">
                <a:solidFill>
                  <a:srgbClr val="0070C0"/>
                </a:solidFill>
              </a:rPr>
              <a:t>액션 태그와 </a:t>
            </a:r>
            <a:r>
              <a:rPr lang="en-US" altLang="ko-KR" b="1" dirty="0">
                <a:solidFill>
                  <a:srgbClr val="0070C0"/>
                </a:solidFill>
              </a:rPr>
              <a:t>param </a:t>
            </a:r>
            <a:r>
              <a:rPr lang="ko-KR" altLang="en-US" b="1" dirty="0">
                <a:solidFill>
                  <a:srgbClr val="0070C0"/>
                </a:solidFill>
              </a:rPr>
              <a:t>액션 태그에 아이디와 이름 전달하기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4D69FA-787D-A3B0-1853-70E20203E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53" y="1634286"/>
            <a:ext cx="6557294" cy="417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0754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12EAC-22A8-4684-AE25-3A62CEAC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param </a:t>
            </a:r>
            <a:r>
              <a:rPr lang="ko-KR" altLang="en-US" dirty="0"/>
              <a:t>액션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>
          <a:xfrm>
            <a:off x="611561" y="774420"/>
            <a:ext cx="8370929" cy="5624910"/>
          </a:xfrm>
        </p:spPr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4-3] forward </a:t>
            </a:r>
            <a:r>
              <a:rPr lang="ko-KR" altLang="en-US" b="1" dirty="0">
                <a:solidFill>
                  <a:srgbClr val="0070C0"/>
                </a:solidFill>
              </a:rPr>
              <a:t>액션 태그와 </a:t>
            </a:r>
            <a:r>
              <a:rPr lang="en-US" altLang="ko-KR" b="1" dirty="0">
                <a:solidFill>
                  <a:srgbClr val="0070C0"/>
                </a:solidFill>
              </a:rPr>
              <a:t>param </a:t>
            </a:r>
            <a:r>
              <a:rPr lang="ko-KR" altLang="en-US" b="1" dirty="0">
                <a:solidFill>
                  <a:srgbClr val="0070C0"/>
                </a:solidFill>
              </a:rPr>
              <a:t>액션 태그에 아이디와 이름 전달하기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230CCF0-EB99-30AE-871B-DC303819E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25" y="1853825"/>
            <a:ext cx="6541550" cy="36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0857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12EAC-22A8-4684-AE25-3A62CEAC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param </a:t>
            </a:r>
            <a:r>
              <a:rPr lang="ko-KR" altLang="en-US" dirty="0"/>
              <a:t>액션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4-4] include </a:t>
            </a:r>
            <a:r>
              <a:rPr lang="ko-KR" altLang="en-US" b="1" dirty="0">
                <a:solidFill>
                  <a:srgbClr val="0070C0"/>
                </a:solidFill>
              </a:rPr>
              <a:t>액션 태그와 </a:t>
            </a:r>
            <a:r>
              <a:rPr lang="en-US" altLang="ko-KR" b="1" dirty="0">
                <a:solidFill>
                  <a:srgbClr val="0070C0"/>
                </a:solidFill>
              </a:rPr>
              <a:t>param </a:t>
            </a:r>
            <a:r>
              <a:rPr lang="ko-KR" altLang="en-US" b="1" dirty="0">
                <a:solidFill>
                  <a:srgbClr val="0070C0"/>
                </a:solidFill>
              </a:rPr>
              <a:t>액션 태그에 제목과 현재 날짜 전달하기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9D76C3-869F-F331-B457-58B34F295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1663547"/>
            <a:ext cx="6588781" cy="419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2283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12EAC-22A8-4684-AE25-3A62CEAC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param </a:t>
            </a:r>
            <a:r>
              <a:rPr lang="ko-KR" altLang="en-US" dirty="0"/>
              <a:t>액션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4-4] include </a:t>
            </a:r>
            <a:r>
              <a:rPr lang="ko-KR" altLang="en-US" b="1" dirty="0">
                <a:solidFill>
                  <a:srgbClr val="0070C0"/>
                </a:solidFill>
              </a:rPr>
              <a:t>액션 태그와 </a:t>
            </a:r>
            <a:r>
              <a:rPr lang="en-US" altLang="ko-KR" b="1" dirty="0">
                <a:solidFill>
                  <a:srgbClr val="0070C0"/>
                </a:solidFill>
              </a:rPr>
              <a:t>param </a:t>
            </a:r>
            <a:r>
              <a:rPr lang="ko-KR" altLang="en-US" b="1" dirty="0">
                <a:solidFill>
                  <a:srgbClr val="0070C0"/>
                </a:solidFill>
              </a:rPr>
              <a:t>액션 태그에 제목과 현재 날짜 전달하기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3BB767E-2464-322D-4C21-32A7D2ABF985}"/>
              </a:ext>
            </a:extLst>
          </p:cNvPr>
          <p:cNvGrpSpPr/>
          <p:nvPr/>
        </p:nvGrpSpPr>
        <p:grpSpPr>
          <a:xfrm>
            <a:off x="1293352" y="1718810"/>
            <a:ext cx="6577390" cy="3690410"/>
            <a:chOff x="1293352" y="1583795"/>
            <a:chExt cx="6577390" cy="369041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243538C-8D8E-D2EB-D8C3-1DE37F7A0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3352" y="1583795"/>
              <a:ext cx="6557294" cy="292834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ADC6CAA-6691-965D-6694-5BD303343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3448" y="4502759"/>
              <a:ext cx="6557294" cy="7714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411462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05</a:t>
            </a:r>
          </a:p>
        </p:txBody>
      </p:sp>
    </p:spTree>
    <p:extLst>
      <p:ext uri="{BB962C8B-B14F-4D97-AF65-F5344CB8AC3E}">
        <p14:creationId xmlns:p14="http://schemas.microsoft.com/office/powerpoint/2010/main" val="351182368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430EC-F2DD-4A94-828C-08A09DC8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자바빈즈의</a:t>
            </a:r>
            <a:r>
              <a:rPr lang="ko-KR" altLang="en-US" dirty="0"/>
              <a:t> 개요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자바빈즈</a:t>
            </a:r>
            <a:endParaRPr lang="en-US" altLang="ko-KR" dirty="0"/>
          </a:p>
          <a:p>
            <a:pPr lvl="1"/>
            <a:r>
              <a:rPr lang="ko-KR" altLang="en-US" dirty="0"/>
              <a:t>동적 콘텐츠 개발을 위해 자바 코드를 사용하여 자바 클래스로 </a:t>
            </a:r>
            <a:r>
              <a:rPr lang="ko-KR" altLang="en-US" dirty="0" err="1"/>
              <a:t>로직을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작성하는 방법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화면을 표현하기 위한 계산식이나 자료의 처리를 담당하는 </a:t>
            </a:r>
            <a:br>
              <a:rPr lang="en-US" altLang="ko-KR" dirty="0"/>
            </a:br>
            <a:r>
              <a:rPr lang="ko-KR" altLang="en-US" dirty="0"/>
              <a:t>자바코드를 따로 분리하여 작성하는 것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페이지가 </a:t>
            </a:r>
            <a:r>
              <a:rPr lang="en-US" altLang="ko-KR" dirty="0"/>
              <a:t>HTML</a:t>
            </a:r>
            <a:r>
              <a:rPr lang="ko-KR" altLang="en-US" dirty="0"/>
              <a:t>과 같이 쉽고 간단한 코드만으로 구성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34C2BF-A8E0-426D-950D-301A27A60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597" y="3553073"/>
            <a:ext cx="7560840" cy="163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9603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A5A1777-65D8-4B5A-81B7-2493F619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자바빈즈의</a:t>
            </a:r>
            <a:r>
              <a:rPr lang="ko-KR" altLang="en-US" dirty="0"/>
              <a:t> 개요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자바빈즈를</a:t>
            </a:r>
            <a:r>
              <a:rPr lang="ko-KR" altLang="en-US" dirty="0"/>
              <a:t> 작성할 때 규칙</a:t>
            </a:r>
            <a:endParaRPr lang="en-US" altLang="ko-KR" dirty="0"/>
          </a:p>
          <a:p>
            <a:pPr lvl="1"/>
            <a:r>
              <a:rPr lang="ko-KR" altLang="en-US" dirty="0"/>
              <a:t>자바 클래스는 </a:t>
            </a:r>
            <a:r>
              <a:rPr lang="en-US" altLang="ko-KR" dirty="0" err="1"/>
              <a:t>java.io.Serializable</a:t>
            </a:r>
            <a:r>
              <a:rPr lang="en-US" altLang="ko-KR" dirty="0"/>
              <a:t> </a:t>
            </a:r>
            <a:r>
              <a:rPr lang="ko-KR" altLang="en-US" dirty="0"/>
              <a:t>인터페이스를 구현해야 함</a:t>
            </a:r>
            <a:endParaRPr lang="en-US" altLang="ko-KR" dirty="0"/>
          </a:p>
          <a:p>
            <a:pPr lvl="1"/>
            <a:r>
              <a:rPr lang="ko-KR" altLang="en-US" dirty="0"/>
              <a:t>인수가 없는 기본 생성자가 있어야 함</a:t>
            </a:r>
            <a:endParaRPr lang="en-US" altLang="ko-KR" dirty="0"/>
          </a:p>
          <a:p>
            <a:pPr lvl="1"/>
            <a:r>
              <a:rPr lang="ko-KR" altLang="en-US" dirty="0"/>
              <a:t>모든 멤버 변수인 프로퍼티는 </a:t>
            </a:r>
            <a:r>
              <a:rPr lang="en-US" altLang="ko-KR" dirty="0"/>
              <a:t>private </a:t>
            </a:r>
            <a:r>
              <a:rPr lang="ko-KR" altLang="en-US" dirty="0"/>
              <a:t>접근 지정자로 설정해야 함</a:t>
            </a:r>
            <a:endParaRPr lang="en-US" altLang="ko-KR" dirty="0"/>
          </a:p>
          <a:p>
            <a:pPr lvl="1"/>
            <a:r>
              <a:rPr lang="ko-KR" altLang="en-US" dirty="0"/>
              <a:t>모든 멤버 변수인 프로퍼티는 </a:t>
            </a:r>
            <a:r>
              <a:rPr lang="en-US" altLang="ko-KR" dirty="0"/>
              <a:t>getter/setter( ) </a:t>
            </a:r>
            <a:r>
              <a:rPr lang="ko-KR" altLang="en-US" dirty="0"/>
              <a:t>메소드가 존재해야 함</a:t>
            </a:r>
            <a:endParaRPr lang="en-US" altLang="ko-KR" dirty="0"/>
          </a:p>
          <a:p>
            <a:pPr lvl="1"/>
            <a:endParaRPr lang="en-US" altLang="ko-KR" sz="100" dirty="0"/>
          </a:p>
          <a:p>
            <a:pPr lvl="2"/>
            <a:r>
              <a:rPr lang="en-US" altLang="ko-KR" dirty="0"/>
              <a:t>getter( ) </a:t>
            </a:r>
            <a:r>
              <a:rPr lang="ko-KR" altLang="en-US" dirty="0"/>
              <a:t>메소드 </a:t>
            </a:r>
            <a:r>
              <a:rPr lang="en-US" altLang="ko-KR" dirty="0"/>
              <a:t>:</a:t>
            </a:r>
            <a:r>
              <a:rPr lang="ko-KR" altLang="en-US" dirty="0"/>
              <a:t> 멤버 변수에 저장된 값을 가져올 수 있는 메소드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setter( ) </a:t>
            </a:r>
            <a:r>
              <a:rPr lang="ko-KR" altLang="en-US" dirty="0"/>
              <a:t>메소드 </a:t>
            </a:r>
            <a:r>
              <a:rPr lang="en-US" altLang="ko-KR" dirty="0"/>
              <a:t>:</a:t>
            </a:r>
            <a:r>
              <a:rPr lang="ko-KR" altLang="en-US" dirty="0"/>
              <a:t> 멤버 변수에 값을 저 장할 수 있는 메소드</a:t>
            </a:r>
          </a:p>
        </p:txBody>
      </p:sp>
    </p:spTree>
    <p:extLst>
      <p:ext uri="{BB962C8B-B14F-4D97-AF65-F5344CB8AC3E}">
        <p14:creationId xmlns:p14="http://schemas.microsoft.com/office/powerpoint/2010/main" val="362299509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A5A1777-65D8-4B5A-81B7-2493F619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자바빈즈의</a:t>
            </a:r>
            <a:r>
              <a:rPr lang="ko-KR" altLang="en-US" dirty="0"/>
              <a:t> 개요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자바빈즈</a:t>
            </a:r>
            <a:r>
              <a:rPr lang="ko-KR" altLang="en-US" dirty="0"/>
              <a:t> 작성 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9436EF-14AF-A8E7-C899-FB378DB65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1318694"/>
            <a:ext cx="6604525" cy="530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3079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CAA6F89-D220-4C52-BD3F-B2034639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태그로 </a:t>
            </a:r>
            <a:r>
              <a:rPr lang="ko-KR" altLang="en-US" dirty="0" err="1"/>
              <a:t>자바빈즈</a:t>
            </a:r>
            <a:r>
              <a:rPr lang="ko-KR" altLang="en-US" dirty="0"/>
              <a:t> 사용하기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</a:t>
            </a:r>
            <a:r>
              <a:rPr lang="ko-KR" altLang="en-US" dirty="0" err="1"/>
              <a:t>자바빈즈를</a:t>
            </a:r>
            <a:r>
              <a:rPr lang="ko-KR" altLang="en-US" dirty="0"/>
              <a:t> 사용하기 위해 실제 자바 클래스를 선언하고 </a:t>
            </a:r>
            <a:br>
              <a:rPr lang="en-US" altLang="ko-KR" dirty="0"/>
            </a:br>
            <a:r>
              <a:rPr lang="ko-KR" altLang="en-US" dirty="0"/>
              <a:t>초기화하는 태그</a:t>
            </a:r>
            <a:endParaRPr lang="en-US" altLang="ko-KR" dirty="0"/>
          </a:p>
          <a:p>
            <a:pPr lvl="1"/>
            <a:r>
              <a:rPr lang="en-US" altLang="ko-KR" dirty="0"/>
              <a:t>id </a:t>
            </a:r>
            <a:r>
              <a:rPr lang="ko-KR" altLang="en-US" dirty="0"/>
              <a:t>속성과 </a:t>
            </a:r>
            <a:r>
              <a:rPr lang="en-US" altLang="ko-KR" dirty="0"/>
              <a:t>scope </a:t>
            </a:r>
            <a:r>
              <a:rPr lang="ko-KR" altLang="en-US" dirty="0"/>
              <a:t>속성을 바탕으로 </a:t>
            </a:r>
            <a:r>
              <a:rPr lang="ko-KR" altLang="en-US" dirty="0" err="1"/>
              <a:t>자바빈즈의</a:t>
            </a:r>
            <a:r>
              <a:rPr lang="ko-KR" altLang="en-US" dirty="0"/>
              <a:t> 객체를 검색함</a:t>
            </a:r>
            <a:endParaRPr lang="en-US" altLang="ko-KR" dirty="0"/>
          </a:p>
          <a:p>
            <a:pPr lvl="1"/>
            <a:r>
              <a:rPr lang="ko-KR" altLang="en-US" dirty="0"/>
              <a:t>객체가 발견되지 않으면 빈 객체를 생성함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989" y="3654025"/>
            <a:ext cx="7279786" cy="20947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B6AD08-41F4-DA59-70E8-56BD971BB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37" y="2819445"/>
            <a:ext cx="6604525" cy="5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6740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CAA6F89-D220-4C52-BD3F-B2034639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태그로 </a:t>
            </a:r>
            <a:r>
              <a:rPr lang="ko-KR" altLang="en-US" dirty="0" err="1"/>
              <a:t>자바빈즈</a:t>
            </a:r>
            <a:r>
              <a:rPr lang="ko-KR" altLang="en-US" dirty="0"/>
              <a:t> 사용하기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 사용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동일한 내용의 자바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D88F93-07B4-8B96-E6C1-1A83B791A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1268760"/>
            <a:ext cx="6580909" cy="503802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23311C4-90B4-705C-18F3-D0B29373C9BD}"/>
              </a:ext>
            </a:extLst>
          </p:cNvPr>
          <p:cNvGrpSpPr/>
          <p:nvPr/>
        </p:nvGrpSpPr>
        <p:grpSpPr>
          <a:xfrm>
            <a:off x="1269737" y="2618910"/>
            <a:ext cx="6604525" cy="1440160"/>
            <a:chOff x="1269737" y="2618910"/>
            <a:chExt cx="6604525" cy="144016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3C10488-0D4D-36A2-0E57-13820600D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3674" y="2618910"/>
              <a:ext cx="6596653" cy="85803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9948BC5-2144-AF24-97BC-7B6BFD0D3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9737" y="3484421"/>
              <a:ext cx="6604525" cy="574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3524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액션 태그의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CAA6F89-D220-4C52-BD3F-B2034639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태그로 </a:t>
            </a:r>
            <a:r>
              <a:rPr lang="ko-KR" altLang="en-US" dirty="0" err="1"/>
              <a:t>자바빈즈</a:t>
            </a:r>
            <a:r>
              <a:rPr lang="ko-KR" altLang="en-US" dirty="0"/>
              <a:t> 사용하기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4-5] </a:t>
            </a:r>
            <a:r>
              <a:rPr lang="en-US" altLang="ko-KR" b="1" dirty="0" err="1">
                <a:solidFill>
                  <a:srgbClr val="0070C0"/>
                </a:solidFill>
              </a:rPr>
              <a:t>useBean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액션 태그에 </a:t>
            </a:r>
            <a:r>
              <a:rPr lang="en-US" altLang="ko-KR" b="1" dirty="0">
                <a:solidFill>
                  <a:srgbClr val="0070C0"/>
                </a:solidFill>
              </a:rPr>
              <a:t>Date </a:t>
            </a:r>
            <a:r>
              <a:rPr lang="ko-KR" altLang="en-US" b="1" dirty="0">
                <a:solidFill>
                  <a:srgbClr val="0070C0"/>
                </a:solidFill>
              </a:rPr>
              <a:t>클래스를 사용하여 현재 날짜와 시각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AED492-0532-BE34-15A3-0781EC864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05" y="1672293"/>
            <a:ext cx="6502190" cy="36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3361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CAA6F89-D220-4C52-BD3F-B2034639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태그로 </a:t>
            </a:r>
            <a:r>
              <a:rPr lang="ko-KR" altLang="en-US" dirty="0" err="1"/>
              <a:t>자바빈즈</a:t>
            </a:r>
            <a:r>
              <a:rPr lang="ko-KR" altLang="en-US" dirty="0"/>
              <a:t> 사용하기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4-6] </a:t>
            </a:r>
            <a:r>
              <a:rPr lang="ko-KR" altLang="en-US" b="1" dirty="0" err="1">
                <a:solidFill>
                  <a:srgbClr val="0070C0"/>
                </a:solidFill>
              </a:rPr>
              <a:t>자바빈즈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Calculator</a:t>
            </a:r>
            <a:r>
              <a:rPr lang="ko-KR" altLang="en-US" b="1" dirty="0">
                <a:solidFill>
                  <a:srgbClr val="0070C0"/>
                </a:solidFill>
              </a:rPr>
              <a:t>를 생성하고 </a:t>
            </a:r>
            <a:r>
              <a:rPr lang="en-US" altLang="ko-KR" b="1" dirty="0" err="1">
                <a:solidFill>
                  <a:srgbClr val="0070C0"/>
                </a:solidFill>
              </a:rPr>
              <a:t>useBean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액션 태그에 </a:t>
            </a:r>
            <a:r>
              <a:rPr lang="en-US" altLang="ko-KR" b="1" dirty="0">
                <a:solidFill>
                  <a:srgbClr val="0070C0"/>
                </a:solidFill>
              </a:rPr>
              <a:t>Calculator </a:t>
            </a:r>
            <a:r>
              <a:rPr lang="ko-KR" altLang="en-US" b="1" dirty="0">
                <a:solidFill>
                  <a:srgbClr val="0070C0"/>
                </a:solidFill>
              </a:rPr>
              <a:t>클래스를 사용하여 숫자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83A4615-8100-2527-D2A4-396E5D50D4DE}"/>
              </a:ext>
            </a:extLst>
          </p:cNvPr>
          <p:cNvGrpSpPr/>
          <p:nvPr/>
        </p:nvGrpSpPr>
        <p:grpSpPr>
          <a:xfrm>
            <a:off x="1586809" y="1428684"/>
            <a:ext cx="5955044" cy="5290494"/>
            <a:chOff x="1586809" y="1448780"/>
            <a:chExt cx="5955044" cy="529049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9B8C7D6-21C9-5A49-C85B-9DEFFA064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147" y="1448780"/>
              <a:ext cx="5939706" cy="191072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8E51E0A-A33C-E688-1A2B-9A62044F1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6809" y="3404451"/>
              <a:ext cx="5939706" cy="3334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480554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CAA6F89-D220-4C52-BD3F-B2034639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태그로 </a:t>
            </a:r>
            <a:r>
              <a:rPr lang="ko-KR" altLang="en-US" dirty="0" err="1"/>
              <a:t>자바빈즈</a:t>
            </a:r>
            <a:r>
              <a:rPr lang="ko-KR" altLang="en-US" dirty="0"/>
              <a:t> 사용하기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4-7] </a:t>
            </a:r>
            <a:r>
              <a:rPr lang="ko-KR" altLang="en-US" b="1" dirty="0" err="1">
                <a:solidFill>
                  <a:srgbClr val="0070C0"/>
                </a:solidFill>
              </a:rPr>
              <a:t>자바빈즈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Person</a:t>
            </a:r>
            <a:r>
              <a:rPr lang="ko-KR" altLang="en-US" b="1" dirty="0">
                <a:solidFill>
                  <a:srgbClr val="0070C0"/>
                </a:solidFill>
              </a:rPr>
              <a:t>을 생성하고 </a:t>
            </a:r>
            <a:r>
              <a:rPr lang="en-US" altLang="ko-KR" b="1" dirty="0" err="1">
                <a:solidFill>
                  <a:srgbClr val="0070C0"/>
                </a:solidFill>
              </a:rPr>
              <a:t>useBean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액션 태그에 </a:t>
            </a:r>
            <a:r>
              <a:rPr lang="en-US" altLang="ko-KR" b="1" dirty="0">
                <a:solidFill>
                  <a:srgbClr val="0070C0"/>
                </a:solidFill>
              </a:rPr>
              <a:t>Person </a:t>
            </a:r>
            <a:r>
              <a:rPr lang="ko-KR" altLang="en-US" b="1" dirty="0">
                <a:solidFill>
                  <a:srgbClr val="0070C0"/>
                </a:solidFill>
              </a:rPr>
              <a:t>클래스를 사용하여 아이디와 이름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FE2A99-5F4D-6721-97E8-76AC1FFFE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510828"/>
            <a:ext cx="5621545" cy="51525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8D7D23-0B0C-A863-21EB-026EF150C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200" y="5725872"/>
            <a:ext cx="4937829" cy="93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5486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CAA6F89-D220-4C52-BD3F-B2034639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태그로 </a:t>
            </a:r>
            <a:r>
              <a:rPr lang="ko-KR" altLang="en-US" dirty="0" err="1"/>
              <a:t>자바빈즈</a:t>
            </a:r>
            <a:r>
              <a:rPr lang="ko-KR" altLang="en-US" dirty="0"/>
              <a:t> 사용하기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4-7] </a:t>
            </a:r>
            <a:r>
              <a:rPr lang="ko-KR" altLang="en-US" b="1" dirty="0" err="1">
                <a:solidFill>
                  <a:srgbClr val="0070C0"/>
                </a:solidFill>
              </a:rPr>
              <a:t>자바빈즈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Person</a:t>
            </a:r>
            <a:r>
              <a:rPr lang="ko-KR" altLang="en-US" b="1" dirty="0">
                <a:solidFill>
                  <a:srgbClr val="0070C0"/>
                </a:solidFill>
              </a:rPr>
              <a:t>을 생성하고 </a:t>
            </a:r>
            <a:r>
              <a:rPr lang="en-US" altLang="ko-KR" b="1" dirty="0" err="1">
                <a:solidFill>
                  <a:srgbClr val="0070C0"/>
                </a:solidFill>
              </a:rPr>
              <a:t>useBean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액션 태그에 </a:t>
            </a:r>
            <a:r>
              <a:rPr lang="en-US" altLang="ko-KR" b="1" dirty="0">
                <a:solidFill>
                  <a:srgbClr val="0070C0"/>
                </a:solidFill>
              </a:rPr>
              <a:t>Person </a:t>
            </a:r>
            <a:r>
              <a:rPr lang="ko-KR" altLang="en-US" b="1" dirty="0">
                <a:solidFill>
                  <a:srgbClr val="0070C0"/>
                </a:solidFill>
              </a:rPr>
              <a:t>클래스를 사용하여 아이디와 이름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7462CF-8671-55DF-C3ED-970C7D29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62" y="1858555"/>
            <a:ext cx="6533677" cy="314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8142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CAA6F89-D220-4C52-BD3F-B2034639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태그로 </a:t>
            </a:r>
            <a:r>
              <a:rPr lang="ko-KR" altLang="en-US" dirty="0" err="1"/>
              <a:t>자바빈즈</a:t>
            </a:r>
            <a:r>
              <a:rPr lang="ko-KR" altLang="en-US" dirty="0"/>
              <a:t> 사용하기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4-8] </a:t>
            </a:r>
            <a:r>
              <a:rPr lang="en-US" altLang="ko-KR" b="1" dirty="0" err="1">
                <a:solidFill>
                  <a:srgbClr val="0070C0"/>
                </a:solidFill>
              </a:rPr>
              <a:t>useBean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액션 태그에 </a:t>
            </a:r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4-7]</a:t>
            </a:r>
            <a:r>
              <a:rPr lang="ko-KR" altLang="en-US" b="1" dirty="0">
                <a:solidFill>
                  <a:srgbClr val="0070C0"/>
                </a:solidFill>
              </a:rPr>
              <a:t>에서 생성한 </a:t>
            </a:r>
            <a:r>
              <a:rPr lang="ko-KR" altLang="en-US" b="1" dirty="0" err="1">
                <a:solidFill>
                  <a:srgbClr val="0070C0"/>
                </a:solidFill>
              </a:rPr>
              <a:t>자바빈즈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Person</a:t>
            </a:r>
            <a:r>
              <a:rPr lang="ko-KR" altLang="en-US" b="1" dirty="0">
                <a:solidFill>
                  <a:srgbClr val="0070C0"/>
                </a:solidFill>
              </a:rPr>
              <a:t>으로 아이디와 이름을 설정하여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36CE85-EDAD-05B1-83A0-979AEDE3D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1646769"/>
            <a:ext cx="6596653" cy="439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3982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54FE767-C243-4F0D-9D26-3DC7984B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setProperty</a:t>
            </a:r>
            <a:r>
              <a:rPr lang="en-US" altLang="ko-KR" dirty="0"/>
              <a:t> </a:t>
            </a:r>
            <a:r>
              <a:rPr lang="ko-KR" altLang="en-US" dirty="0"/>
              <a:t>액션 태그로 프로퍼티의 값 저장하기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setProperty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태그와 함께 </a:t>
            </a:r>
            <a:r>
              <a:rPr lang="ko-KR" altLang="en-US" dirty="0" err="1"/>
              <a:t>자바빈즈의</a:t>
            </a:r>
            <a:r>
              <a:rPr lang="ko-KR" altLang="en-US" dirty="0"/>
              <a:t> </a:t>
            </a:r>
            <a:r>
              <a:rPr lang="en-US" altLang="ko-KR" dirty="0"/>
              <a:t>setter( ) </a:t>
            </a:r>
            <a:r>
              <a:rPr lang="ko-KR" altLang="en-US" dirty="0"/>
              <a:t>메소드에 접근하여 </a:t>
            </a:r>
            <a:r>
              <a:rPr lang="ko-KR" altLang="en-US" dirty="0" err="1"/>
              <a:t>자바빈즈의</a:t>
            </a:r>
            <a:r>
              <a:rPr lang="ko-KR" altLang="en-US" dirty="0"/>
              <a:t> 멤버 변수인 프로퍼티의 값을 저장하는 태그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sz="1000" dirty="0"/>
          </a:p>
          <a:p>
            <a:pPr lvl="1"/>
            <a:r>
              <a:rPr lang="ko-KR" altLang="en-US" dirty="0"/>
              <a:t>폼 페이지로부터 전달되는 요청 파라미터의 값을 직접 저장하거나 </a:t>
            </a:r>
            <a:r>
              <a:rPr lang="ko-KR" altLang="en-US" dirty="0" err="1"/>
              <a:t>자바빈즈의</a:t>
            </a:r>
            <a:r>
              <a:rPr lang="ko-KR" altLang="en-US" dirty="0"/>
              <a:t> 프로퍼티로 변경하여 값을 저장할 수 있음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모든 </a:t>
            </a:r>
            <a:r>
              <a:rPr lang="ko-KR" altLang="en-US" dirty="0" err="1"/>
              <a:t>자바빈즈</a:t>
            </a:r>
            <a:r>
              <a:rPr lang="ko-KR" altLang="en-US" dirty="0"/>
              <a:t> 프로퍼티 이름과 동일하게 요청 파라미터를 설정할 수 있음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C49BAD-CD61-7897-0193-6E1945B53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1943835"/>
            <a:ext cx="6596653" cy="51167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038763A-7E2B-C319-4C48-1D8B565894FE}"/>
              </a:ext>
            </a:extLst>
          </p:cNvPr>
          <p:cNvGrpSpPr/>
          <p:nvPr/>
        </p:nvGrpSpPr>
        <p:grpSpPr>
          <a:xfrm>
            <a:off x="1257930" y="3949979"/>
            <a:ext cx="6628141" cy="2419779"/>
            <a:chOff x="1398793" y="3949979"/>
            <a:chExt cx="6628141" cy="2419779"/>
          </a:xfrm>
        </p:grpSpPr>
        <p:pic>
          <p:nvPicPr>
            <p:cNvPr id="8" name="그림 7" descr="텍스트, 스크린샷, 폰트, 라인이(가) 표시된 사진&#10;&#10;자동 생성된 설명">
              <a:extLst>
                <a:ext uri="{FF2B5EF4-FFF2-40B4-BE49-F238E27FC236}">
                  <a16:creationId xmlns:a16="http://schemas.microsoft.com/office/drawing/2014/main" id="{C6210210-1943-13F6-F26D-EF28476A3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8793" y="3949979"/>
              <a:ext cx="6628141" cy="936756"/>
            </a:xfrm>
            <a:prstGeom prst="rect">
              <a:avLst/>
            </a:prstGeom>
          </p:spPr>
        </p:pic>
        <p:pic>
          <p:nvPicPr>
            <p:cNvPr id="10" name="그림 9" descr="텍스트, 폰트, 스크린샷, 영수증이(가) 표시된 사진&#10;&#10;자동 생성된 설명">
              <a:extLst>
                <a:ext uri="{FF2B5EF4-FFF2-40B4-BE49-F238E27FC236}">
                  <a16:creationId xmlns:a16="http://schemas.microsoft.com/office/drawing/2014/main" id="{AD1B2EE2-4CB2-C573-6269-2B6609764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445" y="4811122"/>
              <a:ext cx="6612396" cy="1558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710427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54FE767-C243-4F0D-9D26-3DC7984B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setProperty</a:t>
            </a:r>
            <a:r>
              <a:rPr lang="en-US" altLang="ko-KR" dirty="0"/>
              <a:t> </a:t>
            </a:r>
            <a:r>
              <a:rPr lang="ko-KR" altLang="en-US" dirty="0"/>
              <a:t>액션 태그로 프로퍼티의 값 저장하기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setProperty</a:t>
            </a:r>
            <a:r>
              <a:rPr lang="en-US" altLang="ko-KR" dirty="0"/>
              <a:t> </a:t>
            </a:r>
            <a:r>
              <a:rPr lang="ko-KR" altLang="en-US" dirty="0"/>
              <a:t>액션 태그 사용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자바빈즈의</a:t>
            </a:r>
            <a:r>
              <a:rPr lang="ko-KR" altLang="en-US" dirty="0"/>
              <a:t> 프로퍼티 값 출력 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A01CC0-F7A3-1B14-2A55-4054C8CEB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3" y="1223755"/>
            <a:ext cx="6596653" cy="5352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161749-5BB7-C63B-FD81-977E951A7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37" y="2528900"/>
            <a:ext cx="6604525" cy="5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6159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54FE767-C243-4F0D-9D26-3DC7984B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setProperty</a:t>
            </a:r>
            <a:r>
              <a:rPr lang="en-US" altLang="ko-KR" dirty="0"/>
              <a:t> </a:t>
            </a:r>
            <a:r>
              <a:rPr lang="ko-KR" altLang="en-US" dirty="0"/>
              <a:t>액션 태그로 프로퍼티의 값 저장하기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setProperty</a:t>
            </a:r>
            <a:r>
              <a:rPr lang="en-US" altLang="ko-KR" dirty="0"/>
              <a:t> </a:t>
            </a:r>
            <a:r>
              <a:rPr lang="ko-KR" altLang="en-US" dirty="0"/>
              <a:t>액션 태그의 다양한 예</a:t>
            </a:r>
            <a:endParaRPr lang="en-US" altLang="ko-KR" dirty="0"/>
          </a:p>
          <a:p>
            <a:pPr lvl="1"/>
            <a:r>
              <a:rPr lang="ko-KR" altLang="en-US" dirty="0"/>
              <a:t>요청 파라미터 이름과 </a:t>
            </a:r>
            <a:r>
              <a:rPr lang="ko-KR" altLang="en-US" dirty="0" err="1"/>
              <a:t>자바빈즈의</a:t>
            </a:r>
            <a:r>
              <a:rPr lang="ko-KR" altLang="en-US" dirty="0"/>
              <a:t> 프로퍼티 이름이 일치하는 경우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요청 파라미터 이름과 </a:t>
            </a:r>
            <a:r>
              <a:rPr lang="ko-KR" altLang="en-US" dirty="0" err="1"/>
              <a:t>자바빈즈의</a:t>
            </a:r>
            <a:r>
              <a:rPr lang="ko-KR" altLang="en-US" dirty="0"/>
              <a:t> 프로퍼티 이름이 일치하지 않는 경우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07D5C6-2061-DAFC-66C2-8C47C905A8D1}"/>
              </a:ext>
            </a:extLst>
          </p:cNvPr>
          <p:cNvGrpSpPr/>
          <p:nvPr/>
        </p:nvGrpSpPr>
        <p:grpSpPr>
          <a:xfrm>
            <a:off x="1273674" y="1498598"/>
            <a:ext cx="6596653" cy="2083828"/>
            <a:chOff x="1273674" y="1584430"/>
            <a:chExt cx="6596653" cy="208382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578E7D7-419B-E2C9-D2FC-495930F09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3674" y="1584430"/>
              <a:ext cx="6596653" cy="125950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F0721BB-CD97-BC94-E75A-83909E362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3674" y="2888940"/>
              <a:ext cx="6596653" cy="779318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F9254F7-0D03-4C65-5AD6-AEA433B628FF}"/>
              </a:ext>
            </a:extLst>
          </p:cNvPr>
          <p:cNvGrpSpPr/>
          <p:nvPr/>
        </p:nvGrpSpPr>
        <p:grpSpPr>
          <a:xfrm>
            <a:off x="1273674" y="4043962"/>
            <a:ext cx="6596653" cy="2085338"/>
            <a:chOff x="1273674" y="4043962"/>
            <a:chExt cx="6596653" cy="208533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02EEDC8-C35E-F78D-DF57-09FFB3875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3674" y="4043962"/>
              <a:ext cx="6596653" cy="127524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D22EABF-9026-3208-CEF4-AC41A2584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3674" y="5357854"/>
              <a:ext cx="6596653" cy="7714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01689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54FE767-C243-4F0D-9D26-3DC7984B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setProperty</a:t>
            </a:r>
            <a:r>
              <a:rPr lang="en-US" altLang="ko-KR" dirty="0"/>
              <a:t> </a:t>
            </a:r>
            <a:r>
              <a:rPr lang="ko-KR" altLang="en-US" dirty="0"/>
              <a:t>액션 태그로 프로퍼티의 값 저장하기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setProperty</a:t>
            </a:r>
            <a:r>
              <a:rPr lang="en-US" altLang="ko-KR" dirty="0"/>
              <a:t> </a:t>
            </a:r>
            <a:r>
              <a:rPr lang="ko-KR" altLang="en-US" dirty="0"/>
              <a:t>액션 태그의 다양한 예</a:t>
            </a:r>
            <a:endParaRPr lang="en-US" altLang="ko-KR" dirty="0"/>
          </a:p>
          <a:p>
            <a:pPr lvl="1"/>
            <a:r>
              <a:rPr lang="ko-KR" altLang="en-US" dirty="0"/>
              <a:t>요청 파라미터 이름과 </a:t>
            </a:r>
            <a:r>
              <a:rPr lang="ko-KR" altLang="en-US" dirty="0" err="1"/>
              <a:t>자바빈즈의</a:t>
            </a:r>
            <a:r>
              <a:rPr lang="ko-KR" altLang="en-US" dirty="0"/>
              <a:t> 프로퍼티 이름이 모두 일치하는 경우</a:t>
            </a:r>
            <a:endParaRPr lang="en-US" altLang="ko-KR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C362ECC-8E7E-DDF8-25BD-1CCE037DA22E}"/>
              </a:ext>
            </a:extLst>
          </p:cNvPr>
          <p:cNvGrpSpPr/>
          <p:nvPr/>
        </p:nvGrpSpPr>
        <p:grpSpPr>
          <a:xfrm>
            <a:off x="1269737" y="1583795"/>
            <a:ext cx="6604525" cy="2293745"/>
            <a:chOff x="1269737" y="1583795"/>
            <a:chExt cx="6604525" cy="229374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F0E6D55-22E7-82E1-1CE5-AB4E70DA6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9737" y="1583795"/>
              <a:ext cx="6604525" cy="152714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564AA90-B26B-AA68-DFEA-F0E07BFC0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1546" y="3113965"/>
              <a:ext cx="6580909" cy="763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582337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54FE767-C243-4F0D-9D26-3DC7984B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setProperty</a:t>
            </a:r>
            <a:r>
              <a:rPr lang="en-US" altLang="ko-KR" dirty="0"/>
              <a:t> </a:t>
            </a:r>
            <a:r>
              <a:rPr lang="ko-KR" altLang="en-US" dirty="0"/>
              <a:t>액션 태그로 프로퍼티의 값 저장하기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4-9] </a:t>
            </a:r>
            <a:r>
              <a:rPr lang="en-US" altLang="ko-KR" b="1" dirty="0" err="1">
                <a:solidFill>
                  <a:srgbClr val="0070C0"/>
                </a:solidFill>
              </a:rPr>
              <a:t>setProperty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액션 태그에 </a:t>
            </a:r>
            <a:r>
              <a:rPr lang="ko-KR" altLang="en-US" b="1" dirty="0" err="1">
                <a:solidFill>
                  <a:srgbClr val="0070C0"/>
                </a:solidFill>
              </a:rPr>
              <a:t>자바빈즈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Person</a:t>
            </a:r>
            <a:r>
              <a:rPr lang="ko-KR" altLang="en-US" b="1" dirty="0">
                <a:solidFill>
                  <a:srgbClr val="0070C0"/>
                </a:solidFill>
              </a:rPr>
              <a:t>으로 아이디와 이름을 설정하여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C04498-320A-A63D-7DF0-82EFFE157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033" y="1711653"/>
            <a:ext cx="6517934" cy="36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9533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23323-C950-4E35-BE7C-33948513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액션 태그의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서버나 클라이언트에게 어떤 행동을 하도록 명령하는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페이지와 페이지 사이 제어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다른 페이지의 실행 결과 내용을 현재 페이지에 포함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자바 </a:t>
            </a:r>
            <a:r>
              <a:rPr lang="ko-KR" altLang="en-US" dirty="0" err="1"/>
              <a:t>빈즈</a:t>
            </a:r>
            <a:r>
              <a:rPr lang="en-US" altLang="ko-KR" dirty="0"/>
              <a:t>(JavaBeans) </a:t>
            </a:r>
            <a:r>
              <a:rPr lang="ko-KR" altLang="en-US" dirty="0"/>
              <a:t>등의 다양한 기능 제공</a:t>
            </a:r>
            <a:endParaRPr lang="en-US" altLang="ko-KR" dirty="0"/>
          </a:p>
          <a:p>
            <a:pPr lvl="1"/>
            <a:r>
              <a:rPr lang="en-US" altLang="ko-KR" dirty="0"/>
              <a:t>XML </a:t>
            </a:r>
            <a:r>
              <a:rPr lang="ko-KR" altLang="en-US" dirty="0"/>
              <a:t>형식 </a:t>
            </a:r>
            <a:r>
              <a:rPr lang="en-US" altLang="ko-KR" dirty="0"/>
              <a:t>&lt;</a:t>
            </a:r>
            <a:r>
              <a:rPr lang="en-US" altLang="ko-KR" dirty="0" err="1"/>
              <a:t>jsp</a:t>
            </a:r>
            <a:r>
              <a:rPr lang="en-US" altLang="ko-KR" dirty="0"/>
              <a:t>: … /&gt;</a:t>
            </a:r>
            <a:r>
              <a:rPr lang="ko-KR" altLang="en-US" dirty="0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182606174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8C71513-311E-4F95-AE05-8D612C31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getProperty</a:t>
            </a:r>
            <a:r>
              <a:rPr lang="en-US" altLang="ko-KR" dirty="0"/>
              <a:t> </a:t>
            </a:r>
            <a:r>
              <a:rPr lang="ko-KR" altLang="en-US" dirty="0"/>
              <a:t>액션 태그로 프로퍼티의 값 가져오기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getProperty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태그와 함께 </a:t>
            </a:r>
            <a:r>
              <a:rPr lang="ko-KR" altLang="en-US" dirty="0" err="1"/>
              <a:t>자바빈즈의</a:t>
            </a:r>
            <a:r>
              <a:rPr lang="ko-KR" altLang="en-US" dirty="0"/>
              <a:t> </a:t>
            </a:r>
            <a:r>
              <a:rPr lang="en-US" altLang="ko-KR" dirty="0"/>
              <a:t>getter( ) </a:t>
            </a:r>
            <a:r>
              <a:rPr lang="ko-KR" altLang="en-US" dirty="0"/>
              <a:t>메소드에 접근하여 </a:t>
            </a:r>
            <a:r>
              <a:rPr lang="ko-KR" altLang="en-US" dirty="0" err="1"/>
              <a:t>자바빈즈의</a:t>
            </a:r>
            <a:r>
              <a:rPr lang="ko-KR" altLang="en-US" dirty="0"/>
              <a:t> 멤버 변수인 프로퍼티의 값을 가져오는 태그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179" y="2799385"/>
            <a:ext cx="7141487" cy="15297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94AD12-0C40-8029-0903-FAD6E6EBC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02" y="1988840"/>
            <a:ext cx="6612396" cy="5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452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8C71513-311E-4F95-AE05-8D612C31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getProperty</a:t>
            </a:r>
            <a:r>
              <a:rPr lang="en-US" altLang="ko-KR" dirty="0"/>
              <a:t> </a:t>
            </a:r>
            <a:r>
              <a:rPr lang="ko-KR" altLang="en-US" dirty="0"/>
              <a:t>액션 태그로 프로퍼티의 값 가져오기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getProperty</a:t>
            </a:r>
            <a:r>
              <a:rPr lang="en-US" altLang="ko-KR" dirty="0"/>
              <a:t> </a:t>
            </a:r>
            <a:r>
              <a:rPr lang="ko-KR" altLang="en-US" dirty="0"/>
              <a:t>액션 태그 사용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자바빈즈의</a:t>
            </a:r>
            <a:r>
              <a:rPr lang="ko-KR" altLang="en-US" dirty="0"/>
              <a:t> 프로퍼티 값 출력 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998C10-ACDD-6EF5-0963-CB32874E7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05" y="1281403"/>
            <a:ext cx="6596653" cy="5274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F2EA00-D434-7A1D-C7D8-35C9FE1A0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09" y="2528900"/>
            <a:ext cx="6588781" cy="5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3954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8C71513-311E-4F95-AE05-8D612C31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getProperty</a:t>
            </a:r>
            <a:r>
              <a:rPr lang="en-US" altLang="ko-KR" dirty="0"/>
              <a:t> </a:t>
            </a:r>
            <a:r>
              <a:rPr lang="ko-KR" altLang="en-US" dirty="0"/>
              <a:t>액션 태그로 프로퍼티의 값 가져오기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4-10] </a:t>
            </a:r>
            <a:r>
              <a:rPr lang="en-US" altLang="ko-KR" b="1" dirty="0" err="1">
                <a:solidFill>
                  <a:srgbClr val="0070C0"/>
                </a:solidFill>
              </a:rPr>
              <a:t>getProperty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액션 태그에 </a:t>
            </a:r>
            <a:r>
              <a:rPr lang="ko-KR" altLang="en-US" b="1" dirty="0" err="1">
                <a:solidFill>
                  <a:srgbClr val="0070C0"/>
                </a:solidFill>
              </a:rPr>
              <a:t>자바빈즈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Person</a:t>
            </a:r>
            <a:r>
              <a:rPr lang="ko-KR" altLang="en-US" b="1" dirty="0">
                <a:solidFill>
                  <a:srgbClr val="0070C0"/>
                </a:solidFill>
              </a:rPr>
              <a:t>을 이용하여 아이디와 이름을 가져와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C14CBB-F3C3-A076-C725-F51B96C32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62" y="1842811"/>
            <a:ext cx="6533677" cy="31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9630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8C71513-311E-4F95-AE05-8D612C31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getProperty</a:t>
            </a:r>
            <a:r>
              <a:rPr lang="en-US" altLang="ko-KR" dirty="0"/>
              <a:t> </a:t>
            </a:r>
            <a:r>
              <a:rPr lang="ko-KR" altLang="en-US" dirty="0"/>
              <a:t>액션 태그로 프로퍼티의 값 가져오기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4-11] </a:t>
            </a:r>
            <a:r>
              <a:rPr lang="en-US" altLang="ko-KR" b="1" dirty="0" err="1">
                <a:solidFill>
                  <a:srgbClr val="0070C0"/>
                </a:solidFill>
              </a:rPr>
              <a:t>getProperty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액션 태그에 </a:t>
            </a:r>
            <a:r>
              <a:rPr lang="ko-KR" altLang="en-US" b="1" dirty="0" err="1">
                <a:solidFill>
                  <a:srgbClr val="0070C0"/>
                </a:solidFill>
              </a:rPr>
              <a:t>자바빈즈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Person</a:t>
            </a:r>
            <a:r>
              <a:rPr lang="ko-KR" altLang="en-US" b="1" dirty="0">
                <a:solidFill>
                  <a:srgbClr val="0070C0"/>
                </a:solidFill>
              </a:rPr>
              <a:t>을 이용하여 아이디와 이름을 전달받아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79AE22-597C-07AF-7162-D5F5E2E88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840" y="1717298"/>
            <a:ext cx="6494318" cy="36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7898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77159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/>
              <a:t>도서 목록 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표시하기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로드맵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00592-8DC7-3737-ED7A-A4121F78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8803" y="1563106"/>
            <a:ext cx="6686393" cy="42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96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B62D54-D562-B760-4041-6D3BA46C2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448780"/>
            <a:ext cx="7722350" cy="350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4-12] </a:t>
            </a:r>
            <a:r>
              <a:rPr lang="ko-KR" altLang="en-US" b="1" dirty="0">
                <a:solidFill>
                  <a:srgbClr val="00A496"/>
                </a:solidFill>
              </a:rPr>
              <a:t>도서 목록 표시하기</a:t>
            </a:r>
            <a:endParaRPr lang="en-US" altLang="ko-KR" b="1" dirty="0">
              <a:solidFill>
                <a:srgbClr val="00A496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도서 클래스 만들기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도서 클래스 생성하기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멤버 변수 선언하기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3B24F0-67F7-FF0A-19E0-CFC633C13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34" y="2091813"/>
            <a:ext cx="5968332" cy="468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4-12] </a:t>
            </a:r>
            <a:r>
              <a:rPr lang="ko-KR" altLang="en-US" b="1" dirty="0">
                <a:solidFill>
                  <a:srgbClr val="00A496"/>
                </a:solidFill>
              </a:rPr>
              <a:t>도서 목록 표시하기</a:t>
            </a:r>
            <a:endParaRPr lang="en-US" altLang="ko-KR" b="1" dirty="0">
              <a:solidFill>
                <a:srgbClr val="00A496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도서 클래스 만들기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기본 생성자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562813-19F1-0149-4736-302EBD91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459" y="2026688"/>
            <a:ext cx="5911082" cy="40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6526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4-12] </a:t>
            </a:r>
            <a:r>
              <a:rPr lang="ko-KR" altLang="en-US" b="1" dirty="0">
                <a:solidFill>
                  <a:srgbClr val="00A496"/>
                </a:solidFill>
              </a:rPr>
              <a:t>도서 목록 표시하기</a:t>
            </a:r>
            <a:endParaRPr lang="en-US" altLang="ko-KR" b="1" dirty="0">
              <a:solidFill>
                <a:srgbClr val="00A496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도서 클래스 만들기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dirty="0">
                <a:solidFill>
                  <a:schemeClr val="tx1"/>
                </a:solidFill>
              </a:rPr>
              <a:t>모든 멤버 변수의 </a:t>
            </a:r>
            <a:r>
              <a:rPr lang="en-US" altLang="ko-KR" dirty="0">
                <a:solidFill>
                  <a:schemeClr val="tx1"/>
                </a:solidFill>
              </a:rPr>
              <a:t>Setter/Getter() </a:t>
            </a:r>
            <a:r>
              <a:rPr lang="ko-KR" altLang="en-US" dirty="0">
                <a:solidFill>
                  <a:schemeClr val="tx1"/>
                </a:solidFill>
              </a:rPr>
              <a:t>메소드 작성하기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BB63F6-D101-A4B1-18D1-23E46B43C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11" y="1843011"/>
            <a:ext cx="5961176" cy="491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3931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85BA174-9544-42CF-8955-891C67FB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액션 태그의 개요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액션 태그의 종류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1526564"/>
            <a:ext cx="7704856" cy="478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0037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4-12] </a:t>
            </a:r>
            <a:r>
              <a:rPr lang="ko-KR" altLang="en-US" b="1" dirty="0">
                <a:solidFill>
                  <a:srgbClr val="00A496"/>
                </a:solidFill>
              </a:rPr>
              <a:t>도서 목록 표시하기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1E2D227-FA1B-7D45-5E08-10936BFE1B0A}"/>
              </a:ext>
            </a:extLst>
          </p:cNvPr>
          <p:cNvGrpSpPr/>
          <p:nvPr/>
        </p:nvGrpSpPr>
        <p:grpSpPr>
          <a:xfrm>
            <a:off x="1605724" y="1227891"/>
            <a:ext cx="5934676" cy="5486474"/>
            <a:chOff x="1605724" y="1176870"/>
            <a:chExt cx="5934676" cy="548647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E7B64F6-D925-AF9E-66A7-0CBE2A553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5724" y="1176870"/>
              <a:ext cx="5932550" cy="301994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2929B15-D770-A700-5B5F-C7DB31DC3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4840"/>
            <a:stretch/>
          </p:blipFill>
          <p:spPr>
            <a:xfrm>
              <a:off x="1607850" y="4164663"/>
              <a:ext cx="5932550" cy="2498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4542550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4-12] </a:t>
            </a:r>
            <a:r>
              <a:rPr lang="ko-KR" altLang="en-US" b="1" dirty="0">
                <a:solidFill>
                  <a:srgbClr val="00A496"/>
                </a:solidFill>
              </a:rPr>
              <a:t>도서 목록 표시하기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B59812-01AC-F898-F710-FEEB35175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598" y="1403775"/>
            <a:ext cx="5932550" cy="51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1888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41" y="774420"/>
            <a:ext cx="8280919" cy="5624910"/>
          </a:xfrm>
        </p:spPr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4-12] </a:t>
            </a:r>
            <a:r>
              <a:rPr lang="ko-KR" altLang="en-US" b="1" dirty="0">
                <a:solidFill>
                  <a:srgbClr val="00A496"/>
                </a:solidFill>
              </a:rPr>
              <a:t>도서 목록 표시하기</a:t>
            </a:r>
            <a:endParaRPr lang="en-US" altLang="ko-KR" b="1" dirty="0">
              <a:solidFill>
                <a:srgbClr val="00A496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 err="1">
                <a:solidFill>
                  <a:schemeClr val="tx1"/>
                </a:solidFill>
              </a:rPr>
              <a:t>자바빈즈로</a:t>
            </a:r>
            <a:r>
              <a:rPr lang="ko-KR" altLang="en-US" b="1" dirty="0">
                <a:solidFill>
                  <a:schemeClr val="tx1"/>
                </a:solidFill>
              </a:rPr>
              <a:t> 사용할 도서 데이터 접근 클래스 만들기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ko-KR" altLang="en-US" dirty="0">
                <a:solidFill>
                  <a:schemeClr val="tx1"/>
                </a:solidFill>
              </a:rPr>
              <a:t>모든 멤버 변수의 </a:t>
            </a:r>
            <a:r>
              <a:rPr lang="en-US" altLang="ko-KR" dirty="0">
                <a:solidFill>
                  <a:schemeClr val="tx1"/>
                </a:solidFill>
              </a:rPr>
              <a:t>Setter/Getter() </a:t>
            </a:r>
            <a:r>
              <a:rPr lang="ko-KR" altLang="en-US" dirty="0">
                <a:solidFill>
                  <a:schemeClr val="tx1"/>
                </a:solidFill>
              </a:rPr>
              <a:t>메소드 작성하기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ko-KR" altLang="en-US" dirty="0">
                <a:solidFill>
                  <a:schemeClr val="tx1"/>
                </a:solidFill>
              </a:rPr>
              <a:t>멤버 변수와 기본 생성자 만들기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235DF7-A168-0C4D-4463-2704D4FD833C}"/>
              </a:ext>
            </a:extLst>
          </p:cNvPr>
          <p:cNvGrpSpPr/>
          <p:nvPr/>
        </p:nvGrpSpPr>
        <p:grpSpPr>
          <a:xfrm>
            <a:off x="1598567" y="2078850"/>
            <a:ext cx="5946864" cy="4743406"/>
            <a:chOff x="1598567" y="2213865"/>
            <a:chExt cx="5946864" cy="474340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2CECDFB-3277-0637-2CE7-23AA27080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8567" y="2213865"/>
              <a:ext cx="5946864" cy="294122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AB0F6E4-2D5B-9644-6523-9EF06E34A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241"/>
            <a:stretch/>
          </p:blipFill>
          <p:spPr>
            <a:xfrm>
              <a:off x="1598567" y="5085280"/>
              <a:ext cx="5946864" cy="1871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699787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41" y="774420"/>
            <a:ext cx="8280919" cy="5624910"/>
          </a:xfrm>
        </p:spPr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4-12] </a:t>
            </a:r>
            <a:r>
              <a:rPr lang="ko-KR" altLang="en-US" b="1" dirty="0">
                <a:solidFill>
                  <a:srgbClr val="00A496"/>
                </a:solidFill>
              </a:rPr>
              <a:t>도서 목록 표시하기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5F8497-820B-4650-28FD-1A890DC1A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742" y="1062943"/>
            <a:ext cx="5539567" cy="580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12448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41" y="774420"/>
            <a:ext cx="8280919" cy="5624910"/>
          </a:xfrm>
        </p:spPr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4-12] </a:t>
            </a:r>
            <a:r>
              <a:rPr lang="ko-KR" altLang="en-US" b="1" dirty="0">
                <a:solidFill>
                  <a:srgbClr val="00A496"/>
                </a:solidFill>
              </a:rPr>
              <a:t>도서 목록 표시하기</a:t>
            </a:r>
            <a:endParaRPr lang="en-US" altLang="ko-KR" b="1" dirty="0">
              <a:solidFill>
                <a:srgbClr val="00A496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 err="1">
                <a:solidFill>
                  <a:schemeClr val="tx1"/>
                </a:solidFill>
              </a:rPr>
              <a:t>자바빈즈로</a:t>
            </a:r>
            <a:r>
              <a:rPr lang="ko-KR" altLang="en-US" b="1" dirty="0">
                <a:solidFill>
                  <a:schemeClr val="tx1"/>
                </a:solidFill>
              </a:rPr>
              <a:t> 사용할 도서 데이터 접근 클래스 만들기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ko-KR" altLang="en-US" dirty="0">
                <a:solidFill>
                  <a:schemeClr val="tx1"/>
                </a:solidFill>
              </a:rPr>
              <a:t>도서 목록을 가져오는 메소드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3447BD-EC07-71FD-2D26-5E2C387FA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880" y="2294730"/>
            <a:ext cx="5918238" cy="226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8567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41" y="774420"/>
            <a:ext cx="8280919" cy="5624910"/>
          </a:xfrm>
        </p:spPr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4-12] </a:t>
            </a:r>
            <a:r>
              <a:rPr lang="ko-KR" altLang="en-US" b="1" dirty="0">
                <a:solidFill>
                  <a:srgbClr val="00A496"/>
                </a:solidFill>
              </a:rPr>
              <a:t>도서 목록 표시하기</a:t>
            </a:r>
            <a:endParaRPr lang="en-US" altLang="ko-KR" b="1" dirty="0">
              <a:solidFill>
                <a:srgbClr val="00A496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도서 목록 표시하기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ko-KR" altLang="en-US" dirty="0">
                <a:solidFill>
                  <a:schemeClr val="tx1"/>
                </a:solidFill>
              </a:rPr>
              <a:t>도서 목록 출력 웹 페이지 만들기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2C862E-66C2-67C6-E169-377E12B6F3A5}"/>
              </a:ext>
            </a:extLst>
          </p:cNvPr>
          <p:cNvGrpSpPr/>
          <p:nvPr/>
        </p:nvGrpSpPr>
        <p:grpSpPr>
          <a:xfrm>
            <a:off x="1594069" y="1751594"/>
            <a:ext cx="5947784" cy="5097786"/>
            <a:chOff x="1594069" y="1575606"/>
            <a:chExt cx="5947784" cy="509778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13DEE04-1CF4-897C-8955-08BC72DF9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147" y="1575606"/>
              <a:ext cx="5939706" cy="237588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215DC79-AAF6-1505-2BA9-92C1FC728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4069" y="3946851"/>
              <a:ext cx="5939706" cy="27265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6472708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41" y="774420"/>
            <a:ext cx="8280919" cy="5624910"/>
          </a:xfrm>
        </p:spPr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4-12] </a:t>
            </a:r>
            <a:r>
              <a:rPr lang="ko-KR" altLang="en-US" b="1" dirty="0">
                <a:solidFill>
                  <a:srgbClr val="00A496"/>
                </a:solidFill>
              </a:rPr>
              <a:t>도서 목록 표시하기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2B4E12D-0F85-30DA-CCB6-8DCFDB104786}"/>
              </a:ext>
            </a:extLst>
          </p:cNvPr>
          <p:cNvGrpSpPr/>
          <p:nvPr/>
        </p:nvGrpSpPr>
        <p:grpSpPr>
          <a:xfrm>
            <a:off x="1691680" y="1178750"/>
            <a:ext cx="5670630" cy="5639321"/>
            <a:chOff x="1691680" y="1223755"/>
            <a:chExt cx="5670630" cy="563932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5759CED-37B8-5AD9-85FA-E03CD57FA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1680" y="1223755"/>
              <a:ext cx="5670630" cy="520749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51FB75F-6D4A-73E7-696F-08FC26F8E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1680" y="6436892"/>
              <a:ext cx="5670630" cy="426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453316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forward </a:t>
            </a:r>
            <a:r>
              <a:rPr lang="ko-KR" altLang="en-US" dirty="0"/>
              <a:t>액션 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332880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98E0A-3422-47AD-8976-3FA06FF9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forward </a:t>
            </a:r>
            <a:r>
              <a:rPr lang="ko-KR" altLang="en-US" dirty="0"/>
              <a:t>액션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forward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다른 페이지로 이동하는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컨테이너는 현재 </a:t>
            </a:r>
            <a:r>
              <a:rPr lang="en-US" altLang="ko-KR" dirty="0"/>
              <a:t>JSP </a:t>
            </a:r>
            <a:r>
              <a:rPr lang="ko-KR" altLang="en-US" dirty="0"/>
              <a:t>페이지에서 </a:t>
            </a:r>
            <a:r>
              <a:rPr lang="en-US" altLang="ko-KR" dirty="0"/>
              <a:t>forward </a:t>
            </a:r>
            <a:r>
              <a:rPr lang="ko-KR" altLang="en-US" dirty="0"/>
              <a:t>액션 태그를 만나는 경우 </a:t>
            </a:r>
            <a:endParaRPr lang="en-US" altLang="ko-KR" dirty="0"/>
          </a:p>
          <a:p>
            <a:pPr lvl="2"/>
            <a:r>
              <a:rPr lang="ko-KR" altLang="en-US" dirty="0"/>
              <a:t>그 전까지 출력 버퍼에 저장되어 있던 내용을 모두 삭제함</a:t>
            </a:r>
            <a:endParaRPr lang="en-US" altLang="ko-KR" dirty="0"/>
          </a:p>
          <a:p>
            <a:pPr lvl="2"/>
            <a:r>
              <a:rPr lang="en-US" altLang="ko-KR" dirty="0"/>
              <a:t>forward </a:t>
            </a:r>
            <a:r>
              <a:rPr lang="ko-KR" altLang="en-US" dirty="0"/>
              <a:t>액션 태그에 설정된 페이지로 프로그램의 제어 이동됨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sz="1200" dirty="0"/>
          </a:p>
          <a:p>
            <a:pPr lvl="1"/>
            <a:r>
              <a:rPr lang="en-US" altLang="ko-KR" dirty="0"/>
              <a:t>page </a:t>
            </a:r>
            <a:r>
              <a:rPr lang="ko-KR" altLang="en-US" dirty="0"/>
              <a:t>속성 값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이동할 페이지의 외부 파일명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외부 파일은 현재 </a:t>
            </a:r>
            <a:r>
              <a:rPr lang="en-US" altLang="ko-KR" dirty="0"/>
              <a:t>JSP </a:t>
            </a:r>
            <a:r>
              <a:rPr lang="ko-KR" altLang="en-US" dirty="0"/>
              <a:t>페이지와 같은 디렉터리에 있으면 파일명만 설정하고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그렇지 않으면 전체 </a:t>
            </a:r>
            <a:r>
              <a:rPr lang="en-US" altLang="ko-KR" dirty="0"/>
              <a:t>URL(</a:t>
            </a:r>
            <a:r>
              <a:rPr lang="ko-KR" altLang="en-US" dirty="0"/>
              <a:t>또는 상대 경로</a:t>
            </a:r>
            <a:r>
              <a:rPr lang="en-US" altLang="ko-KR" dirty="0"/>
              <a:t>)</a:t>
            </a:r>
            <a:r>
              <a:rPr lang="ko-KR" altLang="en-US" dirty="0"/>
              <a:t>을 설정해야 함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DD3ACF-56F0-B837-FAB0-2636203F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2773565"/>
            <a:ext cx="6596653" cy="10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5483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98E0A-3422-47AD-8976-3FA06FF9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forward </a:t>
            </a:r>
            <a:r>
              <a:rPr lang="ko-KR" altLang="en-US" dirty="0"/>
              <a:t>액션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forward </a:t>
            </a:r>
            <a:r>
              <a:rPr lang="ko-KR" altLang="en-US" dirty="0"/>
              <a:t>액션 태그 사용 예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199CED0-1ECB-D92F-7DC3-69C47C8760C3}"/>
              </a:ext>
            </a:extLst>
          </p:cNvPr>
          <p:cNvGrpSpPr/>
          <p:nvPr/>
        </p:nvGrpSpPr>
        <p:grpSpPr>
          <a:xfrm>
            <a:off x="1561714" y="1293568"/>
            <a:ext cx="6020572" cy="5330787"/>
            <a:chOff x="1561356" y="1178750"/>
            <a:chExt cx="6020572" cy="533078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A341B4E-774F-F9C0-79D6-2CABC3E3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7814" y="1178750"/>
              <a:ext cx="6004114" cy="276232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C688631-9066-668C-0E40-E378AC924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1356" y="3969060"/>
              <a:ext cx="5989801" cy="2540477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F28F8F1-F5C9-291A-193D-1275160C5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413" y="5712725"/>
            <a:ext cx="2589855" cy="7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349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6EC46A8-398B-4DA8-9B6D-F2804B05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forward </a:t>
            </a:r>
            <a:r>
              <a:rPr lang="ko-KR" altLang="en-US" dirty="0"/>
              <a:t>액션 태그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forward </a:t>
            </a:r>
            <a:r>
              <a:rPr lang="ko-KR" altLang="en-US" dirty="0"/>
              <a:t>액션 태그의 페이지 흐름 처리 과정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336E3D-227F-4BF0-924D-7C73A43AA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592" y="2041424"/>
            <a:ext cx="7560840" cy="294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2617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1298</Words>
  <Application>Microsoft Office PowerPoint</Application>
  <PresentationFormat>화면 슬라이드 쇼(4:3)</PresentationFormat>
  <Paragraphs>200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4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1. 액션 태그의 개요</vt:lpstr>
      <vt:lpstr>1. 액션 태그의 개요</vt:lpstr>
      <vt:lpstr>PowerPoint 프레젠테이션</vt:lpstr>
      <vt:lpstr>1. forward 액션 태그</vt:lpstr>
      <vt:lpstr>1. forward 액션 태그</vt:lpstr>
      <vt:lpstr>1. forward 액션 태그</vt:lpstr>
      <vt:lpstr>1. forward 액션 태그</vt:lpstr>
      <vt:lpstr>PowerPoint 프레젠테이션</vt:lpstr>
      <vt:lpstr>1. include 액션 태그</vt:lpstr>
      <vt:lpstr>1. include 액션 태그</vt:lpstr>
      <vt:lpstr>1. include 액션 태그</vt:lpstr>
      <vt:lpstr>1. include 액션 태그</vt:lpstr>
      <vt:lpstr>1. include 액션 태그</vt:lpstr>
      <vt:lpstr>PowerPoint 프레젠테이션</vt:lpstr>
      <vt:lpstr>1. param 액션 태그</vt:lpstr>
      <vt:lpstr>1. param 액션 태그</vt:lpstr>
      <vt:lpstr>1. param 액션 태그</vt:lpstr>
      <vt:lpstr>1. param 액션 태그</vt:lpstr>
      <vt:lpstr>1. param 액션 태그</vt:lpstr>
      <vt:lpstr>1. param 액션 태그</vt:lpstr>
      <vt:lpstr>PowerPoint 프레젠테이션</vt:lpstr>
      <vt:lpstr>1. 자바빈즈의 개요</vt:lpstr>
      <vt:lpstr>1. 자바빈즈의 개요</vt:lpstr>
      <vt:lpstr>1. 자바빈즈의 개요</vt:lpstr>
      <vt:lpstr>2. useBean 액션 태그로 자바빈즈 사용하기</vt:lpstr>
      <vt:lpstr>2. useBean 액션 태그로 자바빈즈 사용하기</vt:lpstr>
      <vt:lpstr>2. useBean 액션 태그로 자바빈즈 사용하기</vt:lpstr>
      <vt:lpstr>2. useBean 액션 태그로 자바빈즈 사용하기</vt:lpstr>
      <vt:lpstr>2. useBean 액션 태그로 자바빈즈 사용하기</vt:lpstr>
      <vt:lpstr>2. useBean 액션 태그로 자바빈즈 사용하기</vt:lpstr>
      <vt:lpstr>2. useBean 액션 태그로 자바빈즈 사용하기</vt:lpstr>
      <vt:lpstr>3. setProperty 액션 태그로 프로퍼티의 값 저장하기 </vt:lpstr>
      <vt:lpstr>3. setProperty 액션 태그로 프로퍼티의 값 저장하기 </vt:lpstr>
      <vt:lpstr>3. setProperty 액션 태그로 프로퍼티의 값 저장하기 </vt:lpstr>
      <vt:lpstr>3. setProperty 액션 태그로 프로퍼티의 값 저장하기 </vt:lpstr>
      <vt:lpstr>3. setProperty 액션 태그로 프로퍼티의 값 저장하기 </vt:lpstr>
      <vt:lpstr>4. getProperty 액션 태그로 프로퍼티의 값 가져오기</vt:lpstr>
      <vt:lpstr>4. getProperty 액션 태그로 프로퍼티의 값 가져오기</vt:lpstr>
      <vt:lpstr>4. getProperty 액션 태그로 프로퍼티의 값 가져오기</vt:lpstr>
      <vt:lpstr>4. getProperty 액션 태그로 프로퍼티의 값 가져오기</vt:lpstr>
      <vt:lpstr>PowerPoint 프레젠테이션</vt:lpstr>
      <vt:lpstr>[북마켓] 도서 목록 표시하기</vt:lpstr>
      <vt:lpstr>[북마켓] 도서 목록 표시하기</vt:lpstr>
      <vt:lpstr>[북마켓] 도서 목록 표시하기</vt:lpstr>
      <vt:lpstr>[북마켓] 도서 목록 표시하기</vt:lpstr>
      <vt:lpstr>[북마켓] 도서 목록 표시하기</vt:lpstr>
      <vt:lpstr>[북마켓] 도서 목록 표시하기</vt:lpstr>
      <vt:lpstr>[북마켓] 도서 목록 표시하기</vt:lpstr>
      <vt:lpstr>[북마켓] 도서 목록 표시하기</vt:lpstr>
      <vt:lpstr>[북마켓] 도서 목록 표시하기</vt:lpstr>
      <vt:lpstr>[북마켓] 도서 목록 표시하기</vt:lpstr>
      <vt:lpstr>[북마켓] 도서 목록 표시하기</vt:lpstr>
      <vt:lpstr>[북마켓] 도서 목록 표시하기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tj</cp:lastModifiedBy>
  <cp:revision>1357</cp:revision>
  <dcterms:created xsi:type="dcterms:W3CDTF">2012-07-23T02:34:37Z</dcterms:created>
  <dcterms:modified xsi:type="dcterms:W3CDTF">2025-04-28T02:45:28Z</dcterms:modified>
  <cp:version>1000.0000.01</cp:version>
</cp:coreProperties>
</file>