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3"/>
  </p:notesMasterIdLst>
  <p:handoutMasterIdLst>
    <p:handoutMasterId r:id="rId54"/>
  </p:handoutMasterIdLst>
  <p:sldIdLst>
    <p:sldId id="257" r:id="rId2"/>
    <p:sldId id="258" r:id="rId3"/>
    <p:sldId id="259" r:id="rId4"/>
    <p:sldId id="260" r:id="rId5"/>
    <p:sldId id="878" r:id="rId6"/>
    <p:sldId id="879" r:id="rId7"/>
    <p:sldId id="912" r:id="rId8"/>
    <p:sldId id="881" r:id="rId9"/>
    <p:sldId id="270" r:id="rId10"/>
    <p:sldId id="883" r:id="rId11"/>
    <p:sldId id="884" r:id="rId12"/>
    <p:sldId id="913" r:id="rId13"/>
    <p:sldId id="914" r:id="rId14"/>
    <p:sldId id="915" r:id="rId15"/>
    <p:sldId id="889" r:id="rId16"/>
    <p:sldId id="916" r:id="rId17"/>
    <p:sldId id="917" r:id="rId18"/>
    <p:sldId id="892" r:id="rId19"/>
    <p:sldId id="918" r:id="rId20"/>
    <p:sldId id="919" r:id="rId21"/>
    <p:sldId id="920" r:id="rId22"/>
    <p:sldId id="921" r:id="rId23"/>
    <p:sldId id="326" r:id="rId24"/>
    <p:sldId id="897" r:id="rId25"/>
    <p:sldId id="898" r:id="rId26"/>
    <p:sldId id="922" r:id="rId27"/>
    <p:sldId id="923" r:id="rId28"/>
    <p:sldId id="924" r:id="rId29"/>
    <p:sldId id="925" r:id="rId30"/>
    <p:sldId id="904" r:id="rId31"/>
    <p:sldId id="926" r:id="rId32"/>
    <p:sldId id="927" r:id="rId33"/>
    <p:sldId id="907" r:id="rId34"/>
    <p:sldId id="928" r:id="rId35"/>
    <p:sldId id="929" r:id="rId36"/>
    <p:sldId id="327" r:id="rId37"/>
    <p:sldId id="910" r:id="rId38"/>
    <p:sldId id="911" r:id="rId39"/>
    <p:sldId id="930" r:id="rId40"/>
    <p:sldId id="931" r:id="rId41"/>
    <p:sldId id="932" r:id="rId42"/>
    <p:sldId id="933" r:id="rId43"/>
    <p:sldId id="275" r:id="rId44"/>
    <p:sldId id="349" r:id="rId45"/>
    <p:sldId id="324" r:id="rId46"/>
    <p:sldId id="325" r:id="rId47"/>
    <p:sldId id="934" r:id="rId48"/>
    <p:sldId id="935" r:id="rId49"/>
    <p:sldId id="936" r:id="rId50"/>
    <p:sldId id="937" r:id="rId51"/>
    <p:sldId id="282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5" autoAdjust="0"/>
    <p:restoredTop sz="86275" autoAdjust="0"/>
  </p:normalViewPr>
  <p:slideViewPr>
    <p:cSldViewPr>
      <p:cViewPr varScale="1">
        <p:scale>
          <a:sx n="115" d="100"/>
          <a:sy n="115" d="100"/>
        </p:scale>
        <p:origin x="1572" y="10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339598" y="836712"/>
            <a:ext cx="3470886" cy="286232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05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내장 객체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도서 상세 정보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표시하기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 관련 메소드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가장 많이 사용되는 기본 내장 객체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전달하는 정보 저장</a:t>
            </a:r>
            <a:endParaRPr lang="en-US" altLang="ko-KR" b="0" dirty="0"/>
          </a:p>
          <a:p>
            <a:pPr lvl="2"/>
            <a:r>
              <a:rPr lang="ko-KR" altLang="en-US" b="0" dirty="0"/>
              <a:t>폼 페이지로부터 입력된 데이터를 전달하는 요청 파라미터 값을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가져옴</a:t>
            </a:r>
            <a:endParaRPr lang="en-US" altLang="ko-KR" dirty="0"/>
          </a:p>
          <a:p>
            <a:pPr lvl="2"/>
            <a:endParaRPr lang="en-US" altLang="ko-KR" sz="300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웹 브라우저에서 서버로 전달되는 정보를 처리하기 위해 </a:t>
            </a:r>
            <a:r>
              <a:rPr lang="en-US" altLang="ko-KR" b="0" dirty="0" err="1"/>
              <a:t>javax.servlet.http.HttpServletRequest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객체를 사용하여 사용자의 요구 사항을 얻어냄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1959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6EA22-7668-4DA0-A751-AF9F55BA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요청 파라미터</a:t>
            </a:r>
            <a:endParaRPr lang="en-US" altLang="ko-KR" dirty="0"/>
          </a:p>
          <a:p>
            <a:pPr lvl="1"/>
            <a:r>
              <a:rPr lang="ko-KR" altLang="en-US" b="0" dirty="0"/>
              <a:t>사용자가 폼 페이지에 데이터를 입력한 후 서버에 전송할 때 전달되는 폼 페이지의 입력된 정보 형태</a:t>
            </a:r>
            <a:endParaRPr lang="en-US" altLang="ko-KR" b="0" dirty="0"/>
          </a:p>
          <a:p>
            <a:pPr lvl="1"/>
            <a:r>
              <a:rPr lang="en-US" altLang="ko-KR" b="0" dirty="0"/>
              <a:t>&lt;name=value&gt; </a:t>
            </a:r>
            <a:r>
              <a:rPr lang="ko-KR" altLang="en-US" b="0" dirty="0"/>
              <a:t>형식으로 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전송됨</a:t>
            </a:r>
            <a:endParaRPr lang="en-US" altLang="ko-KR" b="0" dirty="0"/>
          </a:p>
          <a:p>
            <a:pPr lvl="1"/>
            <a:endParaRPr lang="en-US" altLang="ko-KR" sz="1100" b="0" dirty="0"/>
          </a:p>
          <a:p>
            <a:r>
              <a:rPr lang="ko-KR" altLang="en-US" dirty="0"/>
              <a:t>요청 파라미터 관련 메소드의 종류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6235" y="3023955"/>
            <a:ext cx="679335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819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6EA22-7668-4DA0-A751-AF9F55BA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 사용 예</a:t>
            </a:r>
            <a:r>
              <a:rPr lang="en-US" altLang="ko-KR" dirty="0"/>
              <a:t>: </a:t>
            </a:r>
            <a:r>
              <a:rPr lang="ko-KR" altLang="en-US" dirty="0"/>
              <a:t>요청 파라미터 값 출력하기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8FD21F-F806-5A39-DD74-45578FB00690}"/>
              </a:ext>
            </a:extLst>
          </p:cNvPr>
          <p:cNvGrpSpPr/>
          <p:nvPr/>
        </p:nvGrpSpPr>
        <p:grpSpPr>
          <a:xfrm>
            <a:off x="200631" y="1133746"/>
            <a:ext cx="8742738" cy="5516262"/>
            <a:chOff x="376467" y="1133746"/>
            <a:chExt cx="8742738" cy="551626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8742E4-EDFB-CE34-2BA4-6BB74CA0D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467" y="1133746"/>
              <a:ext cx="5815713" cy="311927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50C513E-87E3-CB51-89D6-B7F41F7EB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6611" y="3557732"/>
              <a:ext cx="5752594" cy="3092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948693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6EA22-7668-4DA0-A751-AF9F55BA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5-1] request </a:t>
            </a:r>
            <a:r>
              <a:rPr lang="ko-KR" altLang="en-US" b="1" dirty="0">
                <a:solidFill>
                  <a:srgbClr val="0070C0"/>
                </a:solidFill>
              </a:rPr>
              <a:t>내장 객체로 폼 페이지로부터 아이디와 비밀번호를 </a:t>
            </a:r>
            <a:r>
              <a:rPr lang="ko-KR" altLang="en-US" b="1" dirty="0" err="1">
                <a:solidFill>
                  <a:srgbClr val="0070C0"/>
                </a:solidFill>
              </a:rPr>
              <a:t>전송받아</a:t>
            </a:r>
            <a:r>
              <a:rPr lang="ko-KR" altLang="en-US" b="1" dirty="0">
                <a:solidFill>
                  <a:srgbClr val="0070C0"/>
                </a:solidFill>
              </a:rPr>
              <a:t>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2F869A-71E8-6D51-A9A3-772E961E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990152"/>
            <a:ext cx="5968332" cy="33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104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6EA22-7668-4DA0-A751-AF9F55BA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5-1] request </a:t>
            </a:r>
            <a:r>
              <a:rPr lang="ko-KR" altLang="en-US" b="1" dirty="0">
                <a:solidFill>
                  <a:srgbClr val="0070C0"/>
                </a:solidFill>
              </a:rPr>
              <a:t>내장 객체로 폼 페이지로부터 아이디와 비밀번호를 </a:t>
            </a:r>
            <a:r>
              <a:rPr lang="ko-KR" altLang="en-US" b="1" dirty="0" err="1">
                <a:solidFill>
                  <a:srgbClr val="0070C0"/>
                </a:solidFill>
              </a:rPr>
              <a:t>전송받아</a:t>
            </a:r>
            <a:r>
              <a:rPr lang="ko-KR" altLang="en-US" b="1" dirty="0">
                <a:solidFill>
                  <a:srgbClr val="0070C0"/>
                </a:solidFill>
              </a:rPr>
              <a:t>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56DBAE-AB58-B1F6-8D81-843CEAD29431}"/>
              </a:ext>
            </a:extLst>
          </p:cNvPr>
          <p:cNvGrpSpPr/>
          <p:nvPr/>
        </p:nvGrpSpPr>
        <p:grpSpPr>
          <a:xfrm>
            <a:off x="1598288" y="1698038"/>
            <a:ext cx="5947424" cy="3777674"/>
            <a:chOff x="1598567" y="2681169"/>
            <a:chExt cx="5947424" cy="37776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95A2534-7CCD-7D97-80D2-5AAFF9EF4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567" y="2681169"/>
              <a:ext cx="5946864" cy="149566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82FF211-B739-162F-C404-CC464672A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127" y="4183148"/>
              <a:ext cx="5946864" cy="2275695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11F4C9B-585A-284C-502F-6CDF30440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331" y="5175478"/>
            <a:ext cx="4723141" cy="13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4293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66D4EF-D374-4DE1-A7E8-0BE99A0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D249CA-0B87-42B7-B14C-0D07F7C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</a:t>
            </a:r>
            <a:endParaRPr lang="en-US" altLang="ko-KR" dirty="0"/>
          </a:p>
          <a:p>
            <a:pPr lvl="1"/>
            <a:r>
              <a:rPr lang="ko-KR" altLang="en-US" b="0" dirty="0"/>
              <a:t>웹 브라우저는 </a:t>
            </a:r>
            <a:r>
              <a:rPr lang="en-US" altLang="ko-KR" b="0" dirty="0"/>
              <a:t>HTTP </a:t>
            </a:r>
            <a:r>
              <a:rPr lang="ko-KR" altLang="en-US" b="0" dirty="0"/>
              <a:t>헤더에 부가적인 정보를 담아 서버로 전송함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381" y="2438890"/>
            <a:ext cx="7066416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5952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66D4EF-D374-4DE1-A7E8-0BE99A0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D249CA-0B87-42B7-B14C-0D07F7C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 사용 예</a:t>
            </a:r>
            <a:r>
              <a:rPr lang="en-US" altLang="ko-KR" dirty="0"/>
              <a:t>: </a:t>
            </a:r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정보 값 출력하기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95A47F-82AB-29D7-F420-2D845DFE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527339"/>
            <a:ext cx="6588781" cy="406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517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66D4EF-D374-4DE1-A7E8-0BE99A06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요청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D249CA-0B87-42B7-B14C-0D07F7C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5-2] request </a:t>
            </a:r>
            <a:r>
              <a:rPr lang="ko-KR" altLang="en-US" b="1" dirty="0">
                <a:solidFill>
                  <a:srgbClr val="0070C0"/>
                </a:solidFill>
              </a:rPr>
              <a:t>내장 객체로 모든 </a:t>
            </a:r>
            <a:r>
              <a:rPr lang="en-US" altLang="ko-KR" b="1" dirty="0">
                <a:solidFill>
                  <a:srgbClr val="0070C0"/>
                </a:solidFill>
              </a:rPr>
              <a:t>HTTP </a:t>
            </a:r>
            <a:r>
              <a:rPr lang="ko-KR" altLang="en-US" b="1" dirty="0">
                <a:solidFill>
                  <a:srgbClr val="0070C0"/>
                </a:solidFill>
              </a:rPr>
              <a:t>헤더 정보 값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A90B04-798F-6457-4A88-DF08275C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" y="1560497"/>
            <a:ext cx="5939706" cy="44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6363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D49F767-5B22-4E99-B27F-078E07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CE274-3C1B-43BB-9271-5442532D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932" y="1268760"/>
            <a:ext cx="6982135" cy="43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984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D49F767-5B22-4E99-B27F-078E07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CE274-3C1B-43BB-9271-5442532D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 사용 예</a:t>
            </a:r>
            <a:r>
              <a:rPr lang="en-US" altLang="ko-KR" dirty="0"/>
              <a:t>: </a:t>
            </a:r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정보 출력하기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EDE262-29BB-E9D8-466A-638E5CCA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22" y="1673805"/>
            <a:ext cx="5996957" cy="30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7748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내장 객체의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request </a:t>
            </a:r>
            <a:r>
              <a:rPr lang="ko-KR" altLang="en-US" sz="2400" b="1" spc="-150" dirty="0">
                <a:latin typeface="맑은 고딕"/>
              </a:rPr>
              <a:t>내장 객체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response </a:t>
            </a:r>
            <a:r>
              <a:rPr lang="ko-KR" altLang="en-US" sz="2400" b="1" spc="-150" dirty="0">
                <a:latin typeface="맑은 고딕"/>
              </a:rPr>
              <a:t>내장 객체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out </a:t>
            </a:r>
            <a:r>
              <a:rPr lang="ko-KR" altLang="en-US" sz="2400" b="1" spc="-150" dirty="0">
                <a:latin typeface="맑은 고딕"/>
              </a:rPr>
              <a:t>내장 객체</a:t>
            </a:r>
            <a:endParaRPr lang="en-US" altLang="ko-KR" sz="2400" b="1" spc="-150" dirty="0">
              <a:latin typeface="맑은 고딕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상세 정보 표시하기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D49F767-5B22-4E99-B27F-078E07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CE274-3C1B-43BB-9271-5442532D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 사용 예</a:t>
            </a:r>
            <a:r>
              <a:rPr lang="en-US" altLang="ko-KR" dirty="0"/>
              <a:t>: </a:t>
            </a:r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정보 출력하기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AD170F-BC4B-2C5C-DA9E-2E958BD8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66" y="1392801"/>
            <a:ext cx="6011269" cy="46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106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D49F767-5B22-4E99-B27F-078E07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CE274-3C1B-43BB-9271-5442532D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5-3] request </a:t>
            </a:r>
            <a:r>
              <a:rPr lang="ko-KR" altLang="en-US" b="1" dirty="0">
                <a:solidFill>
                  <a:srgbClr val="0070C0"/>
                </a:solidFill>
              </a:rPr>
              <a:t>내장 객체로 모든 웹 브라우저 및 서버 정보 값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B48F87-CD78-D45B-A246-9FFCC21AFE8A}"/>
              </a:ext>
            </a:extLst>
          </p:cNvPr>
          <p:cNvGrpSpPr/>
          <p:nvPr/>
        </p:nvGrpSpPr>
        <p:grpSpPr>
          <a:xfrm>
            <a:off x="1605038" y="1358770"/>
            <a:ext cx="6207322" cy="5123891"/>
            <a:chOff x="1605038" y="1358770"/>
            <a:chExt cx="6207322" cy="51238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92CEC58-AA55-77F4-9533-410D18B59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5038" y="1358770"/>
              <a:ext cx="5954020" cy="265497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494E34-670A-C62D-046D-84FDAF092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9339" y="4013747"/>
              <a:ext cx="6183021" cy="246891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44BF7C5-72EA-D5C0-895D-E41003FA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1127" y="4013747"/>
              <a:ext cx="4436038" cy="2557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610050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D49F767-5B22-4E99-B27F-078E07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CE274-3C1B-43BB-9271-5442532D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속성을 공유할 수 있는 유효 범위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D71E7B-3B01-E5AE-DB02-307AD905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48780"/>
            <a:ext cx="6250289" cy="15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861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response </a:t>
            </a:r>
            <a:r>
              <a:rPr lang="ko-KR" altLang="en-US" dirty="0"/>
              <a:t>내장 객체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36868749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2E982F6-6F59-4B12-B1DB-8965A73D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페이지 이동 관련 메소드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사용자의 요청을 처리한 결과를 서버에서 웹 브라우저로 전달하는 정보를 </a:t>
            </a:r>
            <a:br>
              <a:rPr lang="en-US" altLang="ko-KR" b="0" dirty="0"/>
            </a:br>
            <a:r>
              <a:rPr lang="ko-KR" altLang="en-US" b="0" dirty="0"/>
              <a:t>저장하고 서버는 응답 헤더와 요청 처리 결과 데이터를 웹 브라우저로 보냄</a:t>
            </a:r>
            <a:endParaRPr lang="en-US" altLang="ko-KR" b="0" dirty="0"/>
          </a:p>
          <a:p>
            <a:pPr lvl="1"/>
            <a:endParaRPr lang="en-US" altLang="ko-KR" sz="200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서버에서 웹 브라우저로 응답하는 정보를 처리하기 위해 </a:t>
            </a:r>
            <a:r>
              <a:rPr lang="en-US" altLang="ko-KR" b="0" dirty="0" err="1"/>
              <a:t>javax.servlet.http.HttpServletResponse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객체를 </a:t>
            </a:r>
            <a:br>
              <a:rPr lang="en-US" altLang="ko-KR" b="0" dirty="0"/>
            </a:br>
            <a:r>
              <a:rPr lang="ko-KR" altLang="en-US" b="0" dirty="0"/>
              <a:t>사용하여 사용자의 요청에 응답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6517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페이지 이동 관련 메소드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427187-658C-4EEE-876D-C6054DED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페이지 이동</a:t>
            </a:r>
            <a:endParaRPr lang="en-US" altLang="ko-KR" dirty="0"/>
          </a:p>
          <a:p>
            <a:pPr lvl="1"/>
            <a:r>
              <a:rPr lang="ko-KR" altLang="en-US" b="0" dirty="0"/>
              <a:t>페이지 이동</a:t>
            </a:r>
            <a:r>
              <a:rPr lang="en-US" altLang="ko-KR" b="0" dirty="0"/>
              <a:t>(= </a:t>
            </a:r>
            <a:r>
              <a:rPr lang="ko-KR" altLang="en-US" dirty="0" err="1"/>
              <a:t>리다이렉션</a:t>
            </a:r>
            <a:r>
              <a:rPr lang="en-US" altLang="ko-KR" dirty="0"/>
              <a:t>(redirection))</a:t>
            </a:r>
          </a:p>
          <a:p>
            <a:pPr lvl="2"/>
            <a:r>
              <a:rPr lang="ko-KR" altLang="en-US" b="0" dirty="0"/>
              <a:t>사용자가 새로운 페이지를 요청할 때와 같이 페이지를 강제로 이동하는 것</a:t>
            </a:r>
            <a:endParaRPr lang="en-US" altLang="ko-KR" b="0" dirty="0"/>
          </a:p>
          <a:p>
            <a:pPr lvl="1"/>
            <a:r>
              <a:rPr lang="ko-KR" altLang="en-US" b="0" dirty="0"/>
              <a:t>서버는 웹 브라우저에 다른 페이지로 강제 이동하도록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리다이렉션</a:t>
            </a:r>
            <a:r>
              <a:rPr lang="ko-KR" altLang="en-US" b="0" dirty="0"/>
              <a:t> 메소드를 제공함</a:t>
            </a:r>
            <a:endParaRPr lang="en-US" altLang="ko-KR" b="0" dirty="0"/>
          </a:p>
          <a:p>
            <a:pPr lvl="1"/>
            <a:r>
              <a:rPr lang="ko-KR" altLang="en-US" b="0" dirty="0"/>
              <a:t>페이지 이동 시에는 문자 인코딩을 알맞게 설정해야 함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dirty="0"/>
              <a:t>페이지 이동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355" y="4049771"/>
            <a:ext cx="6213291" cy="8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574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페이지 이동 관련 메소드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427187-658C-4EEE-876D-C6054DED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내장 객체 사용 예</a:t>
            </a:r>
            <a:r>
              <a:rPr lang="en-US" altLang="ko-KR" dirty="0"/>
              <a:t>: </a:t>
            </a:r>
            <a:r>
              <a:rPr lang="ko-KR" altLang="en-US" dirty="0"/>
              <a:t>페이지 이동하기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D45CF7-6401-3D4F-D91D-E1430D7C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1493785"/>
            <a:ext cx="6604525" cy="278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5611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페이지 이동 관련 메소드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427187-658C-4EEE-876D-C6054DED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5-4] response </a:t>
            </a:r>
            <a:r>
              <a:rPr lang="ko-KR" altLang="en-US" b="1" dirty="0">
                <a:solidFill>
                  <a:srgbClr val="0070C0"/>
                </a:solidFill>
              </a:rPr>
              <a:t>내장 객체로 페이지 이동하기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86554F-7A52-5EE5-5A28-E21FC6D590B8}"/>
              </a:ext>
            </a:extLst>
          </p:cNvPr>
          <p:cNvGrpSpPr/>
          <p:nvPr/>
        </p:nvGrpSpPr>
        <p:grpSpPr>
          <a:xfrm>
            <a:off x="1293352" y="1538790"/>
            <a:ext cx="6557294" cy="3670085"/>
            <a:chOff x="1293352" y="1538790"/>
            <a:chExt cx="6557294" cy="367008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3A189A0-1172-1022-02F2-FBEE58A209AE}"/>
                </a:ext>
              </a:extLst>
            </p:cNvPr>
            <p:cNvGrpSpPr/>
            <p:nvPr/>
          </p:nvGrpSpPr>
          <p:grpSpPr>
            <a:xfrm>
              <a:off x="1293352" y="1538790"/>
              <a:ext cx="6557294" cy="3670085"/>
              <a:chOff x="1293352" y="1538790"/>
              <a:chExt cx="6557294" cy="367008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F5E79939-FA0E-A8D8-8B7C-64C8CFDF3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3352" y="1538790"/>
                <a:ext cx="6557294" cy="167671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DBF2525-43A8-1222-F364-169EA4D30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9096" y="3193669"/>
                <a:ext cx="6541550" cy="2015206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83C17D5-232F-5BED-F0B4-070B68F8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2120" y="2165285"/>
              <a:ext cx="2030950" cy="1212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3862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페이지 이동 관련 메소드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427187-658C-4EEE-876D-C6054DED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5-4] response </a:t>
            </a:r>
            <a:r>
              <a:rPr lang="ko-KR" altLang="en-US" b="1" dirty="0">
                <a:solidFill>
                  <a:srgbClr val="0070C0"/>
                </a:solidFill>
              </a:rPr>
              <a:t>내장 객체로 페이지 이동하기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395F32-D516-0A6C-68F2-AD5A6CDB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33" y="1299531"/>
            <a:ext cx="6517935" cy="523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2894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페이지 이동 관련 메소드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427187-658C-4EEE-876D-C6054DED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5-4] response </a:t>
            </a:r>
            <a:r>
              <a:rPr lang="ko-KR" altLang="en-US" b="1" dirty="0">
                <a:solidFill>
                  <a:srgbClr val="0070C0"/>
                </a:solidFill>
              </a:rPr>
              <a:t>내장 객체로 페이지 이동하기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사용자의 아이디</a:t>
            </a:r>
            <a:r>
              <a:rPr lang="en-US" altLang="ko-KR" dirty="0">
                <a:solidFill>
                  <a:schemeClr val="tx1"/>
                </a:solidFill>
              </a:rPr>
              <a:t>(=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와 비밀번호</a:t>
            </a:r>
            <a:r>
              <a:rPr lang="en-US" altLang="ko-KR" dirty="0">
                <a:solidFill>
                  <a:schemeClr val="tx1"/>
                </a:solidFill>
              </a:rPr>
              <a:t>(=1234)</a:t>
            </a:r>
            <a:r>
              <a:rPr lang="ko-KR" altLang="en-US" dirty="0">
                <a:solidFill>
                  <a:schemeClr val="tx1"/>
                </a:solidFill>
              </a:rPr>
              <a:t>가 일치할 때 실행하는 페이지와 일치하지 않을 때 실행하는 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E5FA8E3-535D-76DC-75F5-3037CC81E027}"/>
              </a:ext>
            </a:extLst>
          </p:cNvPr>
          <p:cNvGrpSpPr/>
          <p:nvPr/>
        </p:nvGrpSpPr>
        <p:grpSpPr>
          <a:xfrm>
            <a:off x="143247" y="1988840"/>
            <a:ext cx="8857506" cy="4276270"/>
            <a:chOff x="-279508" y="1690234"/>
            <a:chExt cx="9743257" cy="47038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D0310C-EB5D-F75A-1D9A-33E3482E5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508" y="1690234"/>
              <a:ext cx="6525806" cy="272367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FF05FA-7DDF-9C4C-83FE-8EF2ACBE0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7944" y="3434295"/>
              <a:ext cx="6525805" cy="2959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0949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내장 객체의 개념과 특징을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내장 객체 구성 요소의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내장 객체를 이용하여 북마켓의 도서 상세 정보를 출력합니다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4A15745-DB48-4E2B-8FBF-485D01E8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94184-E8B9-4F5B-8746-520D55BB8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  <a:endParaRPr lang="en-US" altLang="ko-KR" dirty="0"/>
          </a:p>
          <a:p>
            <a:pPr lvl="1"/>
            <a:r>
              <a:rPr lang="ko-KR" altLang="en-US" b="0" dirty="0"/>
              <a:t>서버가 웹 브라우저에 응답하는 정보에 헤더를 추가하는 기능을 제공</a:t>
            </a:r>
            <a:r>
              <a:rPr lang="ko-KR" altLang="en-US" dirty="0"/>
              <a:t>함</a:t>
            </a:r>
            <a:endParaRPr lang="en-US" altLang="ko-KR" b="0" dirty="0"/>
          </a:p>
          <a:p>
            <a:pPr lvl="1"/>
            <a:r>
              <a:rPr lang="ko-KR" altLang="en-US" b="0" dirty="0"/>
              <a:t>헤더 정보에는 주로 서버에 대한 정보가 저장되어 있음</a:t>
            </a:r>
            <a:endParaRPr lang="en-US" altLang="ko-KR" b="0" dirty="0"/>
          </a:p>
          <a:p>
            <a:pPr lvl="1"/>
            <a:endParaRPr lang="en-US" altLang="ko-KR" sz="300" dirty="0"/>
          </a:p>
          <a:p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333" y="2368906"/>
            <a:ext cx="6653357" cy="43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9426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4A15745-DB48-4E2B-8FBF-485D01E8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94184-E8B9-4F5B-8746-520D55BB8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내장 객체 사용 예</a:t>
            </a:r>
            <a:r>
              <a:rPr lang="en-US" altLang="ko-KR" dirty="0"/>
              <a:t>: </a:t>
            </a:r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헤더에 정보 추가하기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C7921F-474A-EBBB-0EF3-29D7F9251079}"/>
              </a:ext>
            </a:extLst>
          </p:cNvPr>
          <p:cNvGrpSpPr/>
          <p:nvPr/>
        </p:nvGrpSpPr>
        <p:grpSpPr>
          <a:xfrm>
            <a:off x="1572075" y="1583795"/>
            <a:ext cx="5999849" cy="3690410"/>
            <a:chOff x="1567051" y="1358770"/>
            <a:chExt cx="5999849" cy="36904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58F4268-538C-E328-B75F-F7208AA96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7099" y="1358770"/>
              <a:ext cx="5989801" cy="2869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FCEBA89-4456-6C78-4F9D-31EA59216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7051" y="4254834"/>
              <a:ext cx="5989801" cy="794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90102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4A15745-DB48-4E2B-8FBF-485D01E8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94184-E8B9-4F5B-8746-520D55BB8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5-5] response </a:t>
            </a:r>
            <a:r>
              <a:rPr lang="ko-KR" altLang="en-US" b="1" dirty="0">
                <a:solidFill>
                  <a:srgbClr val="0070C0"/>
                </a:solidFill>
              </a:rPr>
              <a:t>내장 객체로 </a:t>
            </a:r>
            <a:r>
              <a:rPr lang="en-US" altLang="ko-KR" b="1" dirty="0">
                <a:solidFill>
                  <a:srgbClr val="0070C0"/>
                </a:solidFill>
              </a:rPr>
              <a:t>5</a:t>
            </a:r>
            <a:r>
              <a:rPr lang="ko-KR" altLang="en-US" b="1" dirty="0">
                <a:solidFill>
                  <a:srgbClr val="0070C0"/>
                </a:solidFill>
              </a:rPr>
              <a:t>초마다 </a:t>
            </a:r>
            <a:r>
              <a:rPr lang="en-US" altLang="ko-KR" b="1" dirty="0">
                <a:solidFill>
                  <a:srgbClr val="0070C0"/>
                </a:solidFill>
              </a:rPr>
              <a:t>JSP </a:t>
            </a:r>
            <a:r>
              <a:rPr lang="ko-KR" altLang="en-US" b="1" dirty="0">
                <a:solidFill>
                  <a:srgbClr val="0070C0"/>
                </a:solidFill>
              </a:rPr>
              <a:t>페이지 갱신하기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7125F0-78F4-7AAA-C03F-7C9812AE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" y="1711494"/>
            <a:ext cx="5939706" cy="34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0523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E3E7D85-10F4-46DB-B583-AD5E256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응답 콘텐츠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A7A71-2DAF-4C17-A94F-395FA7C4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응답 콘텐츠 관련 메소드</a:t>
            </a:r>
            <a:endParaRPr lang="en-US" altLang="ko-KR" dirty="0"/>
          </a:p>
          <a:p>
            <a:pPr lvl="1"/>
            <a:r>
              <a:rPr lang="en-US" altLang="ko-KR" b="0" dirty="0"/>
              <a:t>response </a:t>
            </a:r>
            <a:r>
              <a:rPr lang="ko-KR" altLang="en-US" b="0" dirty="0"/>
              <a:t>내장 객체는 웹 브라우저로 응답하기 위해 </a:t>
            </a:r>
            <a:r>
              <a:rPr lang="en-US" altLang="ko-KR" b="0" dirty="0"/>
              <a:t>MIME </a:t>
            </a:r>
            <a:r>
              <a:rPr lang="ko-KR" altLang="en-US" b="0" dirty="0"/>
              <a:t>유형</a:t>
            </a:r>
            <a:r>
              <a:rPr lang="en-US" altLang="ko-KR" b="0" dirty="0"/>
              <a:t>, </a:t>
            </a:r>
            <a:br>
              <a:rPr lang="en-US" altLang="ko-KR" b="0" dirty="0"/>
            </a:br>
            <a:r>
              <a:rPr lang="ko-KR" altLang="en-US" b="0" dirty="0"/>
              <a:t>문자 인코딩</a:t>
            </a:r>
            <a:r>
              <a:rPr lang="en-US" altLang="ko-KR" b="0" dirty="0"/>
              <a:t>, </a:t>
            </a:r>
            <a:r>
              <a:rPr lang="ko-KR" altLang="en-US" b="0" dirty="0"/>
              <a:t>오류 메시지</a:t>
            </a:r>
            <a:r>
              <a:rPr lang="en-US" altLang="ko-KR" b="0" dirty="0"/>
              <a:t>, </a:t>
            </a:r>
            <a:r>
              <a:rPr lang="ko-KR" altLang="en-US" b="0" dirty="0"/>
              <a:t>상태 코드 등을 설정하고 가져오는 응답 </a:t>
            </a:r>
            <a:r>
              <a:rPr lang="ko-KR" altLang="en-US" b="0" dirty="0" err="1"/>
              <a:t>콘텐츠</a:t>
            </a:r>
            <a:r>
              <a:rPr lang="ko-KR" altLang="en-US" b="0" dirty="0"/>
              <a:t> </a:t>
            </a:r>
            <a:br>
              <a:rPr lang="en-US" altLang="ko-KR" b="0" dirty="0"/>
            </a:br>
            <a:r>
              <a:rPr lang="ko-KR" altLang="en-US" b="0" dirty="0"/>
              <a:t>관련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제공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dirty="0"/>
              <a:t>응답 </a:t>
            </a:r>
            <a:r>
              <a:rPr lang="ko-KR" altLang="en-US" dirty="0" err="1"/>
              <a:t>콘텐츠</a:t>
            </a:r>
            <a:r>
              <a:rPr lang="ko-KR" altLang="en-US" dirty="0"/>
              <a:t>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0716" y="3284984"/>
            <a:ext cx="6671332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9931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E3E7D85-10F4-46DB-B583-AD5E256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응답 콘텐츠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A7A71-2DAF-4C17-A94F-395FA7C4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내장 객체 사용 예</a:t>
            </a:r>
            <a:r>
              <a:rPr lang="en-US" altLang="ko-KR" dirty="0"/>
              <a:t>: </a:t>
            </a:r>
            <a:r>
              <a:rPr lang="ko-KR" altLang="en-US" dirty="0"/>
              <a:t>응답 콘텐츠 설정하기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7657C1-A8CE-9A1B-7952-58CCD0A2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78" y="1313765"/>
            <a:ext cx="5982645" cy="34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148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E3E7D85-10F4-46DB-B583-AD5E256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응답 콘텐츠 관련 메소드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A7A71-2DAF-4C17-A94F-395FA7C4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5-6] response </a:t>
            </a:r>
            <a:r>
              <a:rPr lang="ko-KR" altLang="en-US" b="1" dirty="0">
                <a:solidFill>
                  <a:srgbClr val="0070C0"/>
                </a:solidFill>
              </a:rPr>
              <a:t>내장 객체로 오류 응답 코드와 오류 메시지 보내기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C43B8-5E3F-67CB-D42E-96599BF9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951229"/>
            <a:ext cx="5961176" cy="29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8543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out </a:t>
            </a:r>
            <a:r>
              <a:rPr lang="ko-KR" altLang="en-US" dirty="0"/>
              <a:t>내장 객체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81424891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4C81A67-50D1-4808-AA9F-8020ED24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out </a:t>
            </a:r>
            <a:r>
              <a:rPr lang="ko-KR" altLang="en-US" dirty="0"/>
              <a:t>내장 객체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웹 브라우저에 데이터를 전송하는 출력 스트림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사용되는 모든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태그와 </a:t>
            </a:r>
            <a:r>
              <a:rPr lang="en-US" altLang="ko-KR" b="0" dirty="0"/>
              <a:t>HTML, </a:t>
            </a:r>
            <a:r>
              <a:rPr lang="ko-KR" altLang="en-US" b="0" dirty="0"/>
              <a:t>일반 텍스트 등을 </a:t>
            </a:r>
            <a:r>
              <a:rPr lang="en-US" altLang="ko-KR" b="0" dirty="0"/>
              <a:t>out </a:t>
            </a:r>
            <a:r>
              <a:rPr lang="ko-KR" altLang="en-US" b="0" dirty="0"/>
              <a:t>내장 객체를 통해 웹 브라우저에 그대로 전달함</a:t>
            </a:r>
            <a:endParaRPr lang="en-US" altLang="ko-KR" b="0" dirty="0"/>
          </a:p>
          <a:p>
            <a:pPr lvl="1"/>
            <a:r>
              <a:rPr lang="ko-KR" altLang="en-US" b="0" dirty="0" err="1"/>
              <a:t>스크립틀릿</a:t>
            </a:r>
            <a:r>
              <a:rPr lang="ko-KR" altLang="en-US" b="0" dirty="0"/>
              <a:t> 태그에 사용하여 단순히 값을 출력하는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</a:t>
            </a:r>
            <a:r>
              <a:rPr lang="en-US" altLang="ko-KR" b="0" dirty="0"/>
              <a:t>(&lt;%= …%&gt;)</a:t>
            </a:r>
            <a:r>
              <a:rPr lang="ko-KR" altLang="en-US" b="0" dirty="0"/>
              <a:t>와 같은 결과를 얻을 수 있음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89770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out </a:t>
            </a:r>
            <a:r>
              <a:rPr lang="ko-KR" altLang="en-US" dirty="0"/>
              <a:t>내장 객체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8696E-B206-4446-B1C6-DC697BAC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844" y="1484784"/>
            <a:ext cx="6957612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105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out </a:t>
            </a:r>
            <a:r>
              <a:rPr lang="ko-KR" altLang="en-US" dirty="0"/>
              <a:t>내장 객체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8696E-B206-4446-B1C6-DC697BAC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 사용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470F4FB-F709-04D1-700D-69EC93AD8B7B}"/>
              </a:ext>
            </a:extLst>
          </p:cNvPr>
          <p:cNvGrpSpPr/>
          <p:nvPr/>
        </p:nvGrpSpPr>
        <p:grpSpPr>
          <a:xfrm>
            <a:off x="335375" y="1217096"/>
            <a:ext cx="8473250" cy="5452264"/>
            <a:chOff x="521550" y="1133745"/>
            <a:chExt cx="8473250" cy="545226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20447CB-CBA5-E50F-FB01-757D46C9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550" y="1133745"/>
              <a:ext cx="6004114" cy="298416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EFDE89-15A7-748F-A2A0-31545B9A0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4999" y="3587531"/>
              <a:ext cx="5989801" cy="2998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20560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내장 객체의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out </a:t>
            </a:r>
            <a:r>
              <a:rPr lang="ko-KR" altLang="en-US" dirty="0"/>
              <a:t>내장 객체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8696E-B206-4446-B1C6-DC697BAC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5-6] out </a:t>
            </a:r>
            <a:r>
              <a:rPr lang="ko-KR" altLang="en-US" b="1" dirty="0">
                <a:solidFill>
                  <a:srgbClr val="0070C0"/>
                </a:solidFill>
              </a:rPr>
              <a:t>내장 객체로 오늘의 날짜 및 시각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8415D6-ACF1-1749-F8A3-19B298D7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847464"/>
            <a:ext cx="5961176" cy="31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0380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out </a:t>
            </a:r>
            <a:r>
              <a:rPr lang="ko-KR" altLang="en-US" dirty="0"/>
              <a:t>내장 객체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8696E-B206-4446-B1C6-DC697BAC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5-7] out </a:t>
            </a:r>
            <a:r>
              <a:rPr lang="ko-KR" altLang="en-US" b="1" dirty="0">
                <a:solidFill>
                  <a:srgbClr val="0070C0"/>
                </a:solidFill>
              </a:rPr>
              <a:t>내장 객체로 폼 페이지에서 아이디와 비밀번호를 </a:t>
            </a:r>
            <a:r>
              <a:rPr lang="ko-KR" altLang="en-US" b="1" dirty="0" err="1">
                <a:solidFill>
                  <a:srgbClr val="0070C0"/>
                </a:solidFill>
              </a:rPr>
              <a:t>전송받아</a:t>
            </a:r>
            <a:r>
              <a:rPr lang="ko-KR" altLang="en-US" b="1" dirty="0">
                <a:solidFill>
                  <a:srgbClr val="0070C0"/>
                </a:solidFill>
              </a:rPr>
              <a:t>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D54E26-D42F-FD91-198F-89A3C7835AE9}"/>
              </a:ext>
            </a:extLst>
          </p:cNvPr>
          <p:cNvGrpSpPr/>
          <p:nvPr/>
        </p:nvGrpSpPr>
        <p:grpSpPr>
          <a:xfrm>
            <a:off x="1587834" y="1777172"/>
            <a:ext cx="5968332" cy="4172108"/>
            <a:chOff x="1587834" y="1448473"/>
            <a:chExt cx="5968332" cy="417210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B91CE42-6758-FAC2-A073-775BFE0C4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834" y="1448473"/>
              <a:ext cx="5968332" cy="289113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31F2EB-B07C-750D-1212-7977044F9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7834" y="4339608"/>
              <a:ext cx="5968332" cy="1280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48621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out </a:t>
            </a:r>
            <a:r>
              <a:rPr lang="ko-KR" altLang="en-US" dirty="0"/>
              <a:t>내장 객체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8696E-B206-4446-B1C6-DC697BAC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5-7] out </a:t>
            </a:r>
            <a:r>
              <a:rPr lang="ko-KR" altLang="en-US" b="1" dirty="0">
                <a:solidFill>
                  <a:srgbClr val="0070C0"/>
                </a:solidFill>
              </a:rPr>
              <a:t>내장 객체로 폼 페이지에서 아이디와 비밀번호를 </a:t>
            </a:r>
            <a:r>
              <a:rPr lang="ko-KR" altLang="en-US" b="1" dirty="0" err="1">
                <a:solidFill>
                  <a:srgbClr val="0070C0"/>
                </a:solidFill>
              </a:rPr>
              <a:t>전송받아</a:t>
            </a:r>
            <a:r>
              <a:rPr lang="ko-KR" altLang="en-US" b="1" dirty="0">
                <a:solidFill>
                  <a:srgbClr val="0070C0"/>
                </a:solidFill>
              </a:rPr>
              <a:t>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CD16F-3EFD-296F-93B1-60ED904B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623552"/>
            <a:ext cx="5968332" cy="37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2430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>
                <a:solidFill>
                  <a:srgbClr val="0082C6"/>
                </a:solidFill>
              </a:rPr>
              <a:t>[</a:t>
            </a:r>
            <a:r>
              <a:rPr lang="ko-KR" altLang="en-US" sz="4400" dirty="0" err="1">
                <a:solidFill>
                  <a:srgbClr val="0082C6"/>
                </a:solidFill>
              </a:rPr>
              <a:t>북마켓</a:t>
            </a:r>
            <a:r>
              <a:rPr lang="en-US" altLang="ko-KR" sz="4400" dirty="0">
                <a:solidFill>
                  <a:srgbClr val="0082C6"/>
                </a:solidFill>
              </a:rPr>
              <a:t>] </a:t>
            </a:r>
            <a:r>
              <a:rPr lang="ko-KR" altLang="en-US" sz="4400" dirty="0"/>
              <a:t>도서 상세 정보 </a:t>
            </a:r>
            <a:br>
              <a:rPr lang="en-US" altLang="ko-KR" sz="4400" dirty="0"/>
            </a:br>
            <a:r>
              <a:rPr lang="en-US" altLang="ko-KR" sz="4400" dirty="0"/>
              <a:t>    </a:t>
            </a:r>
            <a:r>
              <a:rPr lang="ko-KR" altLang="en-US" sz="4400" dirty="0"/>
              <a:t>표시하기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상세 정보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0057" y="1563106"/>
            <a:ext cx="6503884" cy="42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상세 정보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3FF476-C99E-C013-A869-2CF35921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1493785"/>
            <a:ext cx="7407315" cy="35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상세 정보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5-9] </a:t>
            </a:r>
            <a:r>
              <a:rPr lang="ko-KR" altLang="en-US" b="1" dirty="0">
                <a:solidFill>
                  <a:srgbClr val="00A496"/>
                </a:solidFill>
              </a:rPr>
              <a:t>도서 상세 정보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도서 상세 정보를 가져오는 메소드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03992D-B8DB-3C33-9B70-C9E0690AA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55" y="1575843"/>
            <a:ext cx="5975488" cy="45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상세 정보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5-9] </a:t>
            </a:r>
            <a:r>
              <a:rPr lang="ko-KR" altLang="en-US" b="1" dirty="0">
                <a:solidFill>
                  <a:srgbClr val="00A496"/>
                </a:solidFill>
              </a:rPr>
              <a:t>도서 상세 정보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도서 상세 정보 버튼 만들기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6E17812-C1F1-947A-A6CC-B4E6E87814A0}"/>
              </a:ext>
            </a:extLst>
          </p:cNvPr>
          <p:cNvGrpSpPr/>
          <p:nvPr/>
        </p:nvGrpSpPr>
        <p:grpSpPr>
          <a:xfrm>
            <a:off x="1296808" y="1808820"/>
            <a:ext cx="6550384" cy="2167714"/>
            <a:chOff x="1335614" y="1808820"/>
            <a:chExt cx="6550384" cy="21677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E3A6368-F224-4348-5B4E-31554D4CE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5614" y="1808820"/>
              <a:ext cx="6549422" cy="140907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7DDAC76-E795-BCC9-B351-6A773187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6576" y="3197216"/>
              <a:ext cx="6549422" cy="779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408027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상세 정보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5-9] </a:t>
            </a:r>
            <a:r>
              <a:rPr lang="ko-KR" altLang="en-US" b="1" dirty="0">
                <a:solidFill>
                  <a:srgbClr val="00A496"/>
                </a:solidFill>
              </a:rPr>
              <a:t>도서 상세 정보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도서 상세 정보 페이지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56308E-DA5D-5453-EC6C-DC25E766A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9"/>
          <a:stretch/>
        </p:blipFill>
        <p:spPr>
          <a:xfrm>
            <a:off x="1631242" y="1451194"/>
            <a:ext cx="5881514" cy="53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7419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상세 정보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5-9] </a:t>
            </a:r>
            <a:r>
              <a:rPr lang="ko-KR" altLang="en-US" b="1" dirty="0">
                <a:solidFill>
                  <a:srgbClr val="00A496"/>
                </a:solidFill>
              </a:rPr>
              <a:t>도서 상세 정보 표시하기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F30C87-F888-C429-5843-CB7698F05B35}"/>
              </a:ext>
            </a:extLst>
          </p:cNvPr>
          <p:cNvGrpSpPr/>
          <p:nvPr/>
        </p:nvGrpSpPr>
        <p:grpSpPr>
          <a:xfrm>
            <a:off x="1691680" y="1138558"/>
            <a:ext cx="5939706" cy="5713380"/>
            <a:chOff x="1691680" y="1188798"/>
            <a:chExt cx="5939706" cy="571338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3CF811-F0FA-4806-48BE-36F3BE78F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680" y="1188798"/>
              <a:ext cx="5939706" cy="88737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273331-F128-AB85-0ABE-C73D1A10A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1680" y="2078850"/>
              <a:ext cx="5939706" cy="4823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74526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8EF4A-FF8B-44CC-8926-C8A7FEFE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내장 객체</a:t>
            </a:r>
            <a:r>
              <a:rPr lang="en-US" altLang="ko-KR" dirty="0"/>
              <a:t>(implicit object)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사용할 수 있도록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미리 정의된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페이지가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프로그램으로 번역될 때 </a:t>
            </a:r>
            <a:r>
              <a:rPr lang="en-US" altLang="ko-KR" b="0" dirty="0"/>
              <a:t>JSP </a:t>
            </a:r>
            <a:r>
              <a:rPr lang="ko-KR" altLang="en-US" b="0" dirty="0"/>
              <a:t>컨테이너가 자동으로 </a:t>
            </a:r>
            <a:br>
              <a:rPr lang="en-US" altLang="ko-KR" b="0" dirty="0"/>
            </a:br>
            <a:r>
              <a:rPr lang="ko-KR" altLang="en-US" b="0" dirty="0"/>
              <a:t>내장 객체를 멤버 변수</a:t>
            </a:r>
            <a:r>
              <a:rPr lang="en-US" altLang="ko-KR" b="0" dirty="0"/>
              <a:t>, </a:t>
            </a:r>
            <a:r>
              <a:rPr lang="ko-KR" altLang="en-US" b="0" dirty="0"/>
              <a:t>메소드 매개변수 등의 각종 참조 변수</a:t>
            </a:r>
            <a:r>
              <a:rPr lang="en-US" altLang="ko-KR" b="0" dirty="0"/>
              <a:t>(</a:t>
            </a:r>
            <a:r>
              <a:rPr lang="ko-KR" altLang="en-US" b="0" dirty="0"/>
              <a:t>객체</a:t>
            </a:r>
            <a:r>
              <a:rPr lang="en-US" altLang="ko-KR" b="0" dirty="0"/>
              <a:t>)</a:t>
            </a:r>
            <a:r>
              <a:rPr lang="ko-KR" altLang="en-US" b="0" dirty="0"/>
              <a:t>로 포함</a:t>
            </a:r>
            <a:r>
              <a:rPr lang="en-US" altLang="ko-KR" b="0" dirty="0"/>
              <a:t> 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별도의 </a:t>
            </a:r>
            <a:r>
              <a:rPr lang="en-US" altLang="ko-KR" b="0" dirty="0"/>
              <a:t>import </a:t>
            </a:r>
            <a:r>
              <a:rPr lang="ko-KR" altLang="en-US" b="0" dirty="0"/>
              <a:t>문 없이 자유롭게 사용 가능함</a:t>
            </a:r>
            <a:endParaRPr lang="en-US" altLang="ko-KR" b="0" dirty="0"/>
          </a:p>
          <a:p>
            <a:pPr lvl="1"/>
            <a:r>
              <a:rPr lang="ko-KR" altLang="en-US" b="0" dirty="0" err="1"/>
              <a:t>스크립틀릿</a:t>
            </a:r>
            <a:r>
              <a:rPr lang="ko-KR" altLang="en-US" b="0" dirty="0"/>
              <a:t> 태그나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태그에 선언을 하거나 객체를 생성하지 않고도 </a:t>
            </a:r>
            <a:br>
              <a:rPr lang="en-US" altLang="ko-KR" b="0" dirty="0"/>
            </a:br>
            <a:r>
              <a:rPr lang="ko-KR" altLang="en-US" b="0" dirty="0"/>
              <a:t>직접 호출하여 사용 가능함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56844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상세 정보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5-10] </a:t>
            </a:r>
            <a:r>
              <a:rPr lang="ko-KR" altLang="en-US" b="1" dirty="0">
                <a:solidFill>
                  <a:srgbClr val="00A496"/>
                </a:solidFill>
              </a:rPr>
              <a:t>시작 페이지의 접속 시각 자동 갱신하기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6FB9CB-BA98-95CC-93E5-76C089AD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45" y="1628800"/>
            <a:ext cx="6580910" cy="196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282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751C5D-C2BA-4464-91B1-0ADDD73F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FF94D8-7C08-4C07-9E0B-8780C67D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내장 객체의 종류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275" y="1556792"/>
            <a:ext cx="6805448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3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751C5D-C2BA-4464-91B1-0ADDD73F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FF94D8-7C08-4C07-9E0B-8780C67D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dirty="0"/>
              <a:t>내장 객체는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모두 </a:t>
            </a:r>
            <a:r>
              <a:rPr lang="en-US" altLang="ko-KR" dirty="0"/>
              <a:t>_</a:t>
            </a:r>
            <a:r>
              <a:rPr lang="en-US" altLang="ko-KR" dirty="0" err="1"/>
              <a:t>jspService</a:t>
            </a:r>
            <a:r>
              <a:rPr lang="en-US" altLang="ko-KR" dirty="0"/>
              <a:t>() </a:t>
            </a:r>
            <a:r>
              <a:rPr lang="ko-KR" altLang="en-US" dirty="0"/>
              <a:t>메소드 내부에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19240A-B6FD-9DE2-3582-3C3998C2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66" y="1666012"/>
            <a:ext cx="6011269" cy="48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02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CC9D680-9BB3-41AF-9C79-9297D637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9F0BB7-5119-409A-80F2-787DBDC8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 처리 메소드의 종류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251" y="2033845"/>
            <a:ext cx="7041498" cy="23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41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request </a:t>
            </a:r>
            <a:r>
              <a:rPr lang="ko-KR" altLang="en-US" dirty="0"/>
              <a:t>내장 객체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407896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1069</Words>
  <Application>Microsoft Office PowerPoint</Application>
  <PresentationFormat>화면 슬라이드 쇼(4:3)</PresentationFormat>
  <Paragraphs>146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내장 객체의 개요</vt:lpstr>
      <vt:lpstr>1. 내장 객체의 개요</vt:lpstr>
      <vt:lpstr>1. 내장 객체의 개요</vt:lpstr>
      <vt:lpstr>1. 내장 객체의 개요</vt:lpstr>
      <vt:lpstr>PowerPoint 프레젠테이션</vt:lpstr>
      <vt:lpstr>1. 요청 파라미터 관련 메소드</vt:lpstr>
      <vt:lpstr>1. 요청 파라미터 관련 메소드</vt:lpstr>
      <vt:lpstr>1. 요청 파라미터 관련 메소드</vt:lpstr>
      <vt:lpstr>1. 요청 파라미터 관련 메소드</vt:lpstr>
      <vt:lpstr>1. 요청 파라미터 관련 메소드</vt:lpstr>
      <vt:lpstr>2. 요청 HTTP 헤더 관련 메소드</vt:lpstr>
      <vt:lpstr>2. 요청 HTTP 헤더 관련 메소드</vt:lpstr>
      <vt:lpstr>2. 요청 HTTP 헤더 관련 메소드</vt:lpstr>
      <vt:lpstr>3. 웹 브라우저/서버 관련 메소드</vt:lpstr>
      <vt:lpstr>3. 웹 브라우저/서버 관련 메소드</vt:lpstr>
      <vt:lpstr>3. 웹 브라우저/서버 관련 메소드</vt:lpstr>
      <vt:lpstr>3. 웹 브라우저/서버 관련 메소드</vt:lpstr>
      <vt:lpstr>3. 웹 브라우저/서버 관련 메소드</vt:lpstr>
      <vt:lpstr>PowerPoint 프레젠테이션</vt:lpstr>
      <vt:lpstr>1. 페이지 이동 관련 메소드</vt:lpstr>
      <vt:lpstr>1. 페이지 이동 관련 메소드</vt:lpstr>
      <vt:lpstr>1. 페이지 이동 관련 메소드</vt:lpstr>
      <vt:lpstr>1. 페이지 이동 관련 메소드</vt:lpstr>
      <vt:lpstr>1. 페이지 이동 관련 메소드</vt:lpstr>
      <vt:lpstr>1. 페이지 이동 관련 메소드</vt:lpstr>
      <vt:lpstr>2. 응답 HTTP 헤더 관련 메소드</vt:lpstr>
      <vt:lpstr>2. 응답 HTTP 헤더 관련 메소드</vt:lpstr>
      <vt:lpstr>2. 응답 HTTP 헤더 관련 메소드</vt:lpstr>
      <vt:lpstr>3. 응답 콘텐츠 관련 메소드</vt:lpstr>
      <vt:lpstr>3. 응답 콘텐츠 관련 메소드</vt:lpstr>
      <vt:lpstr>3. 응답 콘텐츠 관련 메소드</vt:lpstr>
      <vt:lpstr>PowerPoint 프레젠테이션</vt:lpstr>
      <vt:lpstr>1. out 내장 객체</vt:lpstr>
      <vt:lpstr>1. out 내장 객체</vt:lpstr>
      <vt:lpstr>1. out 내장 객체</vt:lpstr>
      <vt:lpstr>1. out 내장 객체</vt:lpstr>
      <vt:lpstr>1. out 내장 객체</vt:lpstr>
      <vt:lpstr>1. out 내장 객체</vt:lpstr>
      <vt:lpstr>PowerPoint 프레젠테이션</vt:lpstr>
      <vt:lpstr>[북마켓] 도서 상세 정보 표시하기</vt:lpstr>
      <vt:lpstr>[북마켓] 도서 상세 정보 표시하기</vt:lpstr>
      <vt:lpstr>[북마켓] 도서 상세 정보 표시하기</vt:lpstr>
      <vt:lpstr>[북마켓] 도서 상세 정보 표시하기</vt:lpstr>
      <vt:lpstr>[북마켓] 도서 상세 정보 표시하기</vt:lpstr>
      <vt:lpstr>[북마켓] 도서 상세 정보 표시하기</vt:lpstr>
      <vt:lpstr>[북마켓] 도서 상세 정보 표시하기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1463</cp:revision>
  <dcterms:created xsi:type="dcterms:W3CDTF">2012-07-23T02:34:37Z</dcterms:created>
  <dcterms:modified xsi:type="dcterms:W3CDTF">2025-04-28T08:06:59Z</dcterms:modified>
  <cp:version>1000.0000.01</cp:version>
</cp:coreProperties>
</file>