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6"/>
  </p:notesMasterIdLst>
  <p:handoutMasterIdLst>
    <p:handoutMasterId r:id="rId57"/>
  </p:handoutMasterIdLst>
  <p:sldIdLst>
    <p:sldId id="257" r:id="rId2"/>
    <p:sldId id="258" r:id="rId3"/>
    <p:sldId id="259" r:id="rId4"/>
    <p:sldId id="260" r:id="rId5"/>
    <p:sldId id="878" r:id="rId6"/>
    <p:sldId id="879" r:id="rId7"/>
    <p:sldId id="920" r:id="rId8"/>
    <p:sldId id="881" r:id="rId9"/>
    <p:sldId id="921" r:id="rId10"/>
    <p:sldId id="922" r:id="rId11"/>
    <p:sldId id="923" r:id="rId12"/>
    <p:sldId id="326" r:id="rId13"/>
    <p:sldId id="882" r:id="rId14"/>
    <p:sldId id="924" r:id="rId15"/>
    <p:sldId id="925" r:id="rId16"/>
    <p:sldId id="884" r:id="rId17"/>
    <p:sldId id="926" r:id="rId18"/>
    <p:sldId id="886" r:id="rId19"/>
    <p:sldId id="928" r:id="rId20"/>
    <p:sldId id="927" r:id="rId21"/>
    <p:sldId id="929" r:id="rId22"/>
    <p:sldId id="930" r:id="rId23"/>
    <p:sldId id="931" r:id="rId24"/>
    <p:sldId id="932" r:id="rId25"/>
    <p:sldId id="933" r:id="rId26"/>
    <p:sldId id="934" r:id="rId27"/>
    <p:sldId id="327" r:id="rId28"/>
    <p:sldId id="893" r:id="rId29"/>
    <p:sldId id="935" r:id="rId30"/>
    <p:sldId id="936" r:id="rId31"/>
    <p:sldId id="937" r:id="rId32"/>
    <p:sldId id="938" r:id="rId33"/>
    <p:sldId id="939" r:id="rId34"/>
    <p:sldId id="940" r:id="rId35"/>
    <p:sldId id="941" r:id="rId36"/>
    <p:sldId id="942" r:id="rId37"/>
    <p:sldId id="943" r:id="rId38"/>
    <p:sldId id="944" r:id="rId39"/>
    <p:sldId id="945" r:id="rId40"/>
    <p:sldId id="275" r:id="rId41"/>
    <p:sldId id="349" r:id="rId42"/>
    <p:sldId id="324" r:id="rId43"/>
    <p:sldId id="325" r:id="rId44"/>
    <p:sldId id="946" r:id="rId45"/>
    <p:sldId id="947" r:id="rId46"/>
    <p:sldId id="948" r:id="rId47"/>
    <p:sldId id="949" r:id="rId48"/>
    <p:sldId id="950" r:id="rId49"/>
    <p:sldId id="951" r:id="rId50"/>
    <p:sldId id="953" r:id="rId51"/>
    <p:sldId id="954" r:id="rId52"/>
    <p:sldId id="955" r:id="rId53"/>
    <p:sldId id="956" r:id="rId54"/>
    <p:sldId id="282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8" autoAdjust="0"/>
    <p:restoredTop sz="95658" autoAdjust="0"/>
  </p:normalViewPr>
  <p:slideViewPr>
    <p:cSldViewPr>
      <p:cViewPr varScale="1">
        <p:scale>
          <a:sx n="110" d="100"/>
          <a:sy n="110" d="100"/>
        </p:scale>
        <p:origin x="1938" y="108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6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879810" y="836712"/>
            <a:ext cx="2930674" cy="286232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07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파일 업로드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도서 이미지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등록하기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7CC26B-6572-455E-8235-2AFB9EBE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업로드 처리 방법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6AA2B61-E4ED-F3CE-C1FE-B43D11782E00}"/>
              </a:ext>
            </a:extLst>
          </p:cNvPr>
          <p:cNvGrpSpPr/>
          <p:nvPr/>
        </p:nvGrpSpPr>
        <p:grpSpPr>
          <a:xfrm>
            <a:off x="769078" y="908720"/>
            <a:ext cx="7605845" cy="5670630"/>
            <a:chOff x="769077" y="3609019"/>
            <a:chExt cx="7605845" cy="40504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6820B5-2F89-D493-4679-B8897C059860}"/>
                </a:ext>
              </a:extLst>
            </p:cNvPr>
            <p:cNvSpPr/>
            <p:nvPr/>
          </p:nvSpPr>
          <p:spPr>
            <a:xfrm>
              <a:off x="769077" y="3609019"/>
              <a:ext cx="7605845" cy="405045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B6C736-722D-236D-1E32-63C784485CD1}"/>
                </a:ext>
              </a:extLst>
            </p:cNvPr>
            <p:cNvSpPr txBox="1"/>
            <p:nvPr/>
          </p:nvSpPr>
          <p:spPr>
            <a:xfrm>
              <a:off x="1039107" y="3826348"/>
              <a:ext cx="7178297" cy="8903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en-US" altLang="ko-KR" sz="1500" b="1" dirty="0" err="1"/>
                <a:t>JavaEE</a:t>
              </a:r>
              <a:r>
                <a:rPr lang="ko-KR" altLang="en-US" sz="1500" b="1" dirty="0"/>
                <a:t>에서 </a:t>
              </a:r>
              <a:r>
                <a:rPr lang="en-US" altLang="ko-KR" sz="1500" b="1" dirty="0" err="1"/>
                <a:t>JakartaEE</a:t>
              </a:r>
              <a:r>
                <a:rPr lang="ko-KR" altLang="en-US" sz="1500" b="1" dirty="0"/>
                <a:t>로 마이그레이션하는 방법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r>
                <a:rPr lang="ko-KR" altLang="en-US" sz="1500" b="1" dirty="0"/>
                <a:t>①</a:t>
              </a:r>
              <a:r>
                <a:rPr lang="ko-KR" altLang="en-US" sz="1500" dirty="0"/>
                <a:t> 아파치 </a:t>
              </a:r>
              <a:r>
                <a:rPr lang="ko-KR" altLang="en-US" sz="1500" dirty="0" err="1"/>
                <a:t>톰캣</a:t>
              </a:r>
              <a:r>
                <a:rPr lang="ko-KR" altLang="en-US" sz="1500" dirty="0"/>
                <a:t> 사이트</a:t>
              </a:r>
              <a:r>
                <a:rPr lang="en-US" altLang="ko-KR" sz="1500" dirty="0"/>
                <a:t>(https://tomcat.apache.org/)</a:t>
              </a:r>
              <a:r>
                <a:rPr lang="ko-KR" altLang="en-US" sz="1500" dirty="0"/>
                <a:t>에서 </a:t>
              </a:r>
              <a:r>
                <a:rPr lang="en-US" altLang="ko-KR" sz="1500" dirty="0"/>
                <a:t>jakartaee-migration-1.0.7-shaded.jar </a:t>
              </a:r>
              <a:r>
                <a:rPr lang="ko-KR" altLang="en-US" sz="1500" dirty="0"/>
                <a:t>파일 다운로드</a:t>
              </a:r>
              <a:endParaRPr lang="en-US" altLang="ko-KR" sz="1500" dirty="0"/>
            </a:p>
            <a:p>
              <a:pPr>
                <a:defRPr/>
              </a:pPr>
              <a:endParaRPr lang="ko-KR" altLang="ko-KR" sz="15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39215CB-6CB7-D94F-BDB8-5374A9B8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75" y="2240740"/>
            <a:ext cx="6092851" cy="42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1109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7CC26B-6572-455E-8235-2AFB9EBE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업로드 처리 방법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6AA2B61-E4ED-F3CE-C1FE-B43D11782E00}"/>
              </a:ext>
            </a:extLst>
          </p:cNvPr>
          <p:cNvGrpSpPr/>
          <p:nvPr/>
        </p:nvGrpSpPr>
        <p:grpSpPr>
          <a:xfrm>
            <a:off x="769078" y="908719"/>
            <a:ext cx="7605845" cy="3330370"/>
            <a:chOff x="769077" y="3609019"/>
            <a:chExt cx="7605845" cy="23788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6820B5-2F89-D493-4679-B8897C059860}"/>
                </a:ext>
              </a:extLst>
            </p:cNvPr>
            <p:cNvSpPr/>
            <p:nvPr/>
          </p:nvSpPr>
          <p:spPr>
            <a:xfrm>
              <a:off x="769077" y="3609019"/>
              <a:ext cx="7605845" cy="2378836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B6C736-722D-236D-1E32-63C784485CD1}"/>
                </a:ext>
              </a:extLst>
            </p:cNvPr>
            <p:cNvSpPr txBox="1"/>
            <p:nvPr/>
          </p:nvSpPr>
          <p:spPr>
            <a:xfrm>
              <a:off x="1039107" y="3826348"/>
              <a:ext cx="7178297" cy="2044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en-US" altLang="ko-KR" sz="1500" b="1" dirty="0" err="1"/>
                <a:t>JavaEE</a:t>
              </a:r>
              <a:r>
                <a:rPr lang="ko-KR" altLang="en-US" sz="1500" b="1" dirty="0"/>
                <a:t>에서 </a:t>
              </a:r>
              <a:r>
                <a:rPr lang="en-US" altLang="ko-KR" sz="1500" b="1" dirty="0" err="1"/>
                <a:t>JakartaEE</a:t>
              </a:r>
              <a:r>
                <a:rPr lang="ko-KR" altLang="en-US" sz="1500" b="1" dirty="0"/>
                <a:t>로 마이그레이션하는 방법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r>
                <a:rPr lang="ko-KR" altLang="en-US" sz="1500" b="1" dirty="0"/>
                <a:t>②</a:t>
              </a:r>
              <a:r>
                <a:rPr lang="ko-KR" altLang="en-US" sz="1500" dirty="0"/>
                <a:t> 다운로드한 </a:t>
              </a:r>
              <a:r>
                <a:rPr lang="en-US" altLang="ko-KR" sz="1500" dirty="0"/>
                <a:t>jakartaee-migration-1.0.7-shaded.jar </a:t>
              </a:r>
              <a:r>
                <a:rPr lang="ko-KR" altLang="en-US" sz="1500" dirty="0"/>
                <a:t>파일과 파일 업로드 라이브러리 파일</a:t>
              </a:r>
              <a:r>
                <a:rPr lang="en-US" altLang="ko-KR" sz="1500" dirty="0"/>
                <a:t>(cos.jar, commons-fileupload.jar, commons-io.jar) </a:t>
              </a:r>
              <a:r>
                <a:rPr lang="ko-KR" altLang="en-US" sz="1500" dirty="0"/>
                <a:t>위치를 동일한 곳</a:t>
              </a:r>
              <a:r>
                <a:rPr lang="en-US" altLang="ko-KR" sz="1500" dirty="0"/>
                <a:t>(C </a:t>
              </a:r>
              <a:r>
                <a:rPr lang="ko-KR" altLang="en-US" sz="1500" dirty="0"/>
                <a:t>드라이브</a:t>
              </a:r>
              <a:r>
                <a:rPr lang="en-US" altLang="ko-KR" sz="1500" dirty="0"/>
                <a:t>)</a:t>
              </a:r>
              <a:r>
                <a:rPr lang="ko-KR" altLang="en-US" sz="1500" dirty="0"/>
                <a:t>으로 이동</a:t>
              </a:r>
              <a:endParaRPr lang="en-US" altLang="ko-KR" sz="1500" dirty="0"/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r>
                <a:rPr lang="ko-KR" altLang="en-US" sz="1500" b="1" dirty="0"/>
                <a:t>③</a:t>
              </a:r>
              <a:r>
                <a:rPr lang="en-US" altLang="ko-KR" sz="1500" dirty="0"/>
                <a:t> [</a:t>
              </a:r>
              <a:r>
                <a:rPr lang="ko-KR" altLang="en-US" sz="1500" dirty="0"/>
                <a:t>명령 프롬프트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cmd</a:t>
              </a:r>
              <a:r>
                <a:rPr lang="en-US" altLang="ko-KR" sz="1500" dirty="0"/>
                <a:t>)] </a:t>
              </a:r>
              <a:r>
                <a:rPr lang="ko-KR" altLang="en-US" sz="1500" dirty="0"/>
                <a:t>창에서 다음과 같은 명령어를 입력하여 마이그레이션</a:t>
              </a:r>
              <a:endParaRPr lang="en-US" altLang="ko-KR" sz="1500" dirty="0"/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r>
                <a:rPr lang="ko-KR" altLang="en-US" sz="1500" b="1" dirty="0"/>
                <a:t>④</a:t>
              </a:r>
              <a:r>
                <a:rPr lang="ko-KR" altLang="en-US" sz="1500" dirty="0"/>
                <a:t> 목적파일명</a:t>
              </a:r>
              <a:r>
                <a:rPr lang="en-US" altLang="ko-KR" sz="1500" dirty="0"/>
                <a:t>.jar</a:t>
              </a:r>
              <a:r>
                <a:rPr lang="ko-KR" altLang="en-US" sz="1500" dirty="0"/>
                <a:t>을 웹 애플리케이션의 </a:t>
              </a:r>
              <a:r>
                <a:rPr lang="en-US" altLang="ko-KR" sz="1500" dirty="0"/>
                <a:t>/</a:t>
              </a:r>
              <a:r>
                <a:rPr lang="en-US" altLang="ko-KR" sz="1500" dirty="0" err="1"/>
                <a:t>src</a:t>
              </a:r>
              <a:r>
                <a:rPr lang="en-US" altLang="ko-KR" sz="1500" dirty="0"/>
                <a:t>/main/webapp/WEB-INF/lib/ </a:t>
              </a:r>
              <a:r>
                <a:rPr lang="ko-KR" altLang="en-US" sz="1500" dirty="0"/>
                <a:t>폴더에 포함</a:t>
              </a:r>
              <a:endParaRPr lang="ko-KR" altLang="ko-KR" sz="15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A51D984-51EE-5AFE-EBB8-FF8F97042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38" y="2888940"/>
            <a:ext cx="6100723" cy="4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65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11551"/>
          </a:xfrm>
        </p:spPr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en-US" altLang="ko-KR" dirty="0" err="1"/>
              <a:t>MultipartRequest</a:t>
            </a:r>
            <a:r>
              <a:rPr lang="ko-KR" altLang="en-US" dirty="0"/>
              <a:t>를</a:t>
            </a:r>
          </a:p>
          <a:p>
            <a:pPr lvl="0">
              <a:defRPr/>
            </a:pPr>
            <a:r>
              <a:rPr lang="ko-KR" altLang="en-US" dirty="0"/>
              <a:t>이용한 파일 업로드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5857146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77BFA15-4F00-434A-8D88-1585273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97135B-ED87-4C9C-88E6-3001FD80D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endParaRPr lang="en-US" altLang="ko-KR" dirty="0"/>
          </a:p>
          <a:p>
            <a:pPr lvl="1"/>
            <a:r>
              <a:rPr lang="ko-KR" altLang="en-US" b="0" dirty="0"/>
              <a:t>웹 페이지에서 서버로 </a:t>
            </a:r>
            <a:r>
              <a:rPr lang="ko-KR" altLang="en-US" b="0" dirty="0" err="1"/>
              <a:t>업로드되는</a:t>
            </a:r>
            <a:r>
              <a:rPr lang="ko-KR" altLang="en-US" b="0" dirty="0"/>
              <a:t> 파일 자체만 다루는 클래스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웹 브라우저가 전송한 </a:t>
            </a:r>
            <a:r>
              <a:rPr lang="en-US" altLang="ko-KR" b="0" dirty="0"/>
              <a:t>multipart/form-data </a:t>
            </a:r>
            <a:r>
              <a:rPr lang="ko-KR" altLang="en-US" b="0" dirty="0"/>
              <a:t>유형과 </a:t>
            </a:r>
            <a:r>
              <a:rPr lang="en-US" altLang="ko-KR" b="0" dirty="0"/>
              <a:t>POST </a:t>
            </a:r>
            <a:r>
              <a:rPr lang="ko-KR" altLang="en-US" b="0" dirty="0"/>
              <a:t>방식의 요청 파라미터 등을 분석한 후 일반 데이터와 파일 데이터를 구분하여 파일 데이터에 접근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한글 인코딩 값을 얻기 쉽고</a:t>
            </a:r>
            <a:r>
              <a:rPr lang="en-US" altLang="ko-KR" b="0" dirty="0"/>
              <a:t>, </a:t>
            </a:r>
            <a:r>
              <a:rPr lang="ko-KR" altLang="en-US" b="0" dirty="0"/>
              <a:t>서버의 파일 저장 폴더에 동일한 파일명이 있으면 파일명을 자동으로 변경</a:t>
            </a:r>
            <a:endParaRPr lang="en-US" altLang="ko-KR" b="0" dirty="0"/>
          </a:p>
          <a:p>
            <a:pPr lvl="2"/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295011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77BFA15-4F00-434A-8D88-1585273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97135B-ED87-4C9C-88E6-3001FD80D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endParaRPr lang="en-US" altLang="ko-KR" dirty="0"/>
          </a:p>
          <a:p>
            <a:pPr lvl="1"/>
            <a:r>
              <a:rPr lang="ko-KR" altLang="en-US" b="0" dirty="0"/>
              <a:t>오픈 라이브러리 </a:t>
            </a:r>
            <a:r>
              <a:rPr lang="en-US" altLang="ko-KR" b="0" dirty="0"/>
              <a:t>cos.jar</a:t>
            </a:r>
            <a:r>
              <a:rPr lang="ko-KR" altLang="en-US" b="0" dirty="0"/>
              <a:t>를 배포 사이트에서 직접 </a:t>
            </a:r>
            <a:r>
              <a:rPr lang="ko-KR" altLang="en-US" b="0" dirty="0" err="1"/>
              <a:t>다운로드해서</a:t>
            </a:r>
            <a:r>
              <a:rPr lang="ko-KR" altLang="en-US" b="0" dirty="0"/>
              <a:t> 사용</a:t>
            </a:r>
            <a:endParaRPr lang="en-US" altLang="ko-KR" b="0" dirty="0"/>
          </a:p>
          <a:p>
            <a:pPr lvl="2"/>
            <a:r>
              <a:rPr lang="ko-KR" altLang="en-US" b="0" dirty="0"/>
              <a:t>배포 사이트</a:t>
            </a:r>
            <a:r>
              <a:rPr lang="en-US" altLang="ko-KR" b="0" dirty="0"/>
              <a:t>: http://</a:t>
            </a:r>
            <a:r>
              <a:rPr lang="en-US" altLang="ko-KR" dirty="0"/>
              <a:t>www.</a:t>
            </a:r>
            <a:r>
              <a:rPr lang="en-US" altLang="ko-KR" b="0" dirty="0"/>
              <a:t>servlets.com/cos/</a:t>
            </a:r>
          </a:p>
          <a:p>
            <a:pPr lvl="2"/>
            <a:r>
              <a:rPr lang="ko-KR" altLang="en-US" b="0" dirty="0"/>
              <a:t>다운로드 파일</a:t>
            </a:r>
            <a:r>
              <a:rPr lang="en-US" altLang="ko-KR" b="0" dirty="0"/>
              <a:t>: cos-22.05.zip</a:t>
            </a:r>
            <a:endParaRPr lang="ko-KR" altLang="en-US" dirty="0"/>
          </a:p>
          <a:p>
            <a:pPr lvl="2"/>
            <a:r>
              <a:rPr lang="en-US" altLang="ko-KR" b="0" dirty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속성을 사용하여 패키지 </a:t>
            </a:r>
            <a:r>
              <a:rPr lang="en-US" altLang="ko-KR" b="0" dirty="0"/>
              <a:t>com.oreilly.servlet.*</a:t>
            </a:r>
            <a:r>
              <a:rPr lang="ko-KR" altLang="en-US" b="0" dirty="0"/>
              <a:t>을 설정</a:t>
            </a:r>
            <a:endParaRPr lang="en-US" altLang="ko-KR" b="0" dirty="0"/>
          </a:p>
          <a:p>
            <a:pPr lvl="2"/>
            <a:endParaRPr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603E0D-A294-D9DA-ADE4-5CFC2A33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09" y="2935852"/>
            <a:ext cx="6025583" cy="37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7490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77BFA15-4F00-434A-8D88-1585273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77A577-6FBA-9155-823C-FFBD6CD7F880}"/>
              </a:ext>
            </a:extLst>
          </p:cNvPr>
          <p:cNvGrpSpPr/>
          <p:nvPr/>
        </p:nvGrpSpPr>
        <p:grpSpPr>
          <a:xfrm>
            <a:off x="769077" y="2078850"/>
            <a:ext cx="7605845" cy="2340261"/>
            <a:chOff x="769077" y="3609019"/>
            <a:chExt cx="7605845" cy="167161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B61CCB-CB01-4CBE-BF21-7F91E9D57123}"/>
                </a:ext>
              </a:extLst>
            </p:cNvPr>
            <p:cNvSpPr/>
            <p:nvPr/>
          </p:nvSpPr>
          <p:spPr>
            <a:xfrm>
              <a:off x="769077" y="3609019"/>
              <a:ext cx="7605845" cy="1671615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95908E-74D6-A48B-4893-D716B1D09E7D}"/>
                </a:ext>
              </a:extLst>
            </p:cNvPr>
            <p:cNvSpPr txBox="1"/>
            <p:nvPr/>
          </p:nvSpPr>
          <p:spPr>
            <a:xfrm>
              <a:off x="1039107" y="3826348"/>
              <a:ext cx="7178297" cy="12201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ko-KR" altLang="en-US" sz="1500" b="1" dirty="0"/>
                <a:t>오픈 라이브러리 </a:t>
              </a:r>
              <a:r>
                <a:rPr lang="en-US" altLang="ko-KR" sz="1500" b="1" dirty="0"/>
                <a:t>cos.jar </a:t>
              </a:r>
              <a:r>
                <a:rPr lang="ko-KR" altLang="en-US" sz="1500" b="1" dirty="0"/>
                <a:t>설치 방법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 marL="342900" indent="-342900">
                <a:buFont typeface="+mj-ea"/>
                <a:buAutoNum type="circleNumDbPlain"/>
                <a:defRPr/>
              </a:pPr>
              <a:r>
                <a:rPr lang="ko-KR" altLang="en-US" sz="1500" dirty="0"/>
                <a:t>배포 사이트에서 </a:t>
              </a:r>
              <a:r>
                <a:rPr lang="en-US" altLang="ko-KR" sz="1500" dirty="0"/>
                <a:t>cos-22.05.zip </a:t>
              </a:r>
              <a:r>
                <a:rPr lang="ko-KR" altLang="en-US" sz="1500" dirty="0"/>
                <a:t>파일 다운로드</a:t>
              </a:r>
              <a:endParaRPr lang="en-US" altLang="ko-KR" sz="1500" dirty="0"/>
            </a:p>
            <a:p>
              <a:pPr marL="342900" indent="-342900">
                <a:buFont typeface="+mj-ea"/>
                <a:buAutoNum type="circleNumDbPlain"/>
                <a:defRPr/>
              </a:pPr>
              <a:r>
                <a:rPr lang="en-US" altLang="ko-KR" sz="1500" dirty="0"/>
                <a:t>cos-22.05.zip </a:t>
              </a:r>
              <a:r>
                <a:rPr lang="ko-KR" altLang="en-US" sz="1500" dirty="0"/>
                <a:t>파일의 압축 풀기</a:t>
              </a:r>
              <a:endParaRPr lang="en-US" altLang="ko-KR" sz="1500" dirty="0"/>
            </a:p>
            <a:p>
              <a:pPr marL="342900" indent="-342900">
                <a:buFont typeface="+mj-ea"/>
                <a:buAutoNum type="circleNumDbPlain"/>
                <a:defRPr/>
              </a:pPr>
              <a:r>
                <a:rPr lang="ko-KR" altLang="en-US" sz="1500" dirty="0"/>
                <a:t>압축을 푼 파일의 </a:t>
              </a:r>
              <a:r>
                <a:rPr lang="en-US" altLang="ko-KR" sz="1500" dirty="0"/>
                <a:t>lib </a:t>
              </a:r>
              <a:r>
                <a:rPr lang="ko-KR" altLang="en-US" sz="1500" dirty="0"/>
                <a:t>폴더에 있는 </a:t>
              </a:r>
              <a:r>
                <a:rPr lang="en-US" altLang="ko-KR" sz="1500" dirty="0"/>
                <a:t>cos.jar </a:t>
              </a:r>
              <a:r>
                <a:rPr lang="ko-KR" altLang="en-US" sz="1500" dirty="0"/>
                <a:t>파일 찾기</a:t>
              </a:r>
              <a:endParaRPr lang="en-US" altLang="ko-KR" sz="1500" dirty="0"/>
            </a:p>
            <a:p>
              <a:pPr marL="342900" indent="-342900">
                <a:buFont typeface="+mj-ea"/>
                <a:buAutoNum type="circleNumDbPlain"/>
                <a:defRPr/>
              </a:pPr>
              <a:r>
                <a:rPr lang="ko-KR" altLang="en-US" sz="1500" dirty="0"/>
                <a:t>웹 애플리케이션의 </a:t>
              </a:r>
              <a:r>
                <a:rPr lang="en-US" altLang="ko-KR" sz="1500" dirty="0"/>
                <a:t>/</a:t>
              </a:r>
              <a:r>
                <a:rPr lang="en-US" altLang="ko-KR" sz="1500" dirty="0" err="1"/>
                <a:t>src</a:t>
              </a:r>
              <a:r>
                <a:rPr lang="en-US" altLang="ko-KR" sz="1500" dirty="0"/>
                <a:t>/main/webapp/WEB-INF/lib/ </a:t>
              </a:r>
              <a:r>
                <a:rPr lang="ko-KR" altLang="en-US" sz="1500" dirty="0"/>
                <a:t>폴더에 </a:t>
              </a:r>
              <a:r>
                <a:rPr lang="en-US" altLang="ko-KR" sz="1500" dirty="0"/>
                <a:t>cos.jar </a:t>
              </a:r>
              <a:r>
                <a:rPr lang="ko-KR" altLang="en-US" sz="1500" dirty="0"/>
                <a:t>파일 포함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또는 서버 </a:t>
              </a:r>
              <a:r>
                <a:rPr lang="ko-KR" altLang="en-US" sz="1500" dirty="0" err="1"/>
                <a:t>톰캣</a:t>
              </a:r>
              <a:r>
                <a:rPr lang="en-US" altLang="ko-KR" sz="1500" dirty="0"/>
                <a:t>/lib/ </a:t>
              </a:r>
              <a:r>
                <a:rPr lang="ko-KR" altLang="en-US" sz="1500" dirty="0"/>
                <a:t>폴더와 자바 </a:t>
              </a:r>
              <a:r>
                <a:rPr lang="en-US" altLang="ko-KR" sz="1500" dirty="0"/>
                <a:t>JDK</a:t>
              </a:r>
              <a:r>
                <a:rPr lang="ko-KR" altLang="en-US" sz="1500" dirty="0"/>
                <a:t>의 </a:t>
              </a:r>
              <a:r>
                <a:rPr lang="en-US" altLang="ko-KR" sz="1500" dirty="0"/>
                <a:t>lib </a:t>
              </a:r>
              <a:r>
                <a:rPr lang="ko-KR" altLang="en-US" sz="1500" dirty="0"/>
                <a:t>폴더에 </a:t>
              </a:r>
              <a:r>
                <a:rPr lang="en-US" altLang="ko-KR" sz="1500" dirty="0"/>
                <a:t>cos.jar </a:t>
              </a:r>
              <a:r>
                <a:rPr lang="ko-KR" altLang="en-US" sz="1500" dirty="0"/>
                <a:t>파일을 포함</a:t>
              </a:r>
              <a:r>
                <a:rPr lang="en-US" altLang="ko-KR" sz="1500" dirty="0"/>
                <a:t>.</a:t>
              </a:r>
              <a:endParaRPr lang="ko-KR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592695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C804F3-B35F-4EC6-B315-3FB56968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BC583C-67A5-4F94-B5C8-C8C535E3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생성자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sz="1200" b="0" dirty="0"/>
          </a:p>
          <a:p>
            <a:endParaRPr lang="en-US" altLang="ko-KR" b="0" dirty="0"/>
          </a:p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생성자의 매개변수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248782-33B0-44B8-8C6A-1F3BE1091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8758" y="3586875"/>
            <a:ext cx="7009587" cy="2447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EF30E8-860D-145F-7B22-DEF68359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1197515"/>
            <a:ext cx="6612396" cy="151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20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C804F3-B35F-4EC6-B315-3FB56968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BC583C-67A5-4F94-B5C8-C8C535E3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84B0F-4388-3277-16D0-8F2B36DF7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70" y="1448780"/>
            <a:ext cx="7247659" cy="196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147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 메소드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b="0" dirty="0"/>
              <a:t>웹 브라우저에서 전송되는 요청 파라미터 중 </a:t>
            </a:r>
            <a:endParaRPr lang="en-US" altLang="ko-KR" b="0" dirty="0"/>
          </a:p>
          <a:p>
            <a:pPr lvl="2"/>
            <a:r>
              <a:rPr lang="ko-KR" altLang="en-US" b="0" dirty="0"/>
              <a:t>일반 데이터는 </a:t>
            </a:r>
            <a:r>
              <a:rPr lang="en-US" altLang="ko-KR" b="0" dirty="0" err="1"/>
              <a:t>getParameter</a:t>
            </a:r>
            <a:r>
              <a:rPr lang="en-US" altLang="ko-KR" b="0" dirty="0"/>
              <a:t>( ) </a:t>
            </a:r>
            <a:r>
              <a:rPr lang="ko-KR" altLang="en-US" b="0" dirty="0"/>
              <a:t>메소드로 값을 받음 </a:t>
            </a:r>
            <a:endParaRPr lang="en-US" altLang="ko-KR" b="0" dirty="0"/>
          </a:p>
          <a:p>
            <a:pPr lvl="2"/>
            <a:r>
              <a:rPr lang="ko-KR" altLang="en-US" b="0" dirty="0"/>
              <a:t>파일의 경우 </a:t>
            </a:r>
            <a:r>
              <a:rPr lang="en-US" altLang="ko-KR" b="0" dirty="0" err="1"/>
              <a:t>getFileNames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이용하여 데이터를 받</a:t>
            </a:r>
            <a:r>
              <a:rPr lang="ko-KR" altLang="en-US" dirty="0"/>
              <a:t>음</a:t>
            </a:r>
            <a:endParaRPr lang="en-US" altLang="ko-KR" dirty="0"/>
          </a:p>
          <a:p>
            <a:pPr lvl="2"/>
            <a:endParaRPr lang="en-US" altLang="ko-KR" sz="1000" dirty="0"/>
          </a:p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메소드의 종류</a:t>
            </a:r>
          </a:p>
          <a:p>
            <a:endParaRPr lang="en-US" altLang="ko-KR" dirty="0"/>
          </a:p>
          <a:p>
            <a:pPr lvl="2"/>
            <a:endParaRPr lang="en-US" altLang="ko-KR" b="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DB95547-53AB-3C6B-EBEF-C53B2E779148}"/>
              </a:ext>
            </a:extLst>
          </p:cNvPr>
          <p:cNvGrpSpPr/>
          <p:nvPr/>
        </p:nvGrpSpPr>
        <p:grpSpPr>
          <a:xfrm>
            <a:off x="1261865" y="2888692"/>
            <a:ext cx="6280465" cy="3887827"/>
            <a:chOff x="1261865" y="2888692"/>
            <a:chExt cx="6280465" cy="3887827"/>
          </a:xfrm>
        </p:grpSpPr>
        <p:pic>
          <p:nvPicPr>
            <p:cNvPr id="5" name="그림 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F60DDF9-2D15-4C55-1CAD-E16512980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1865" y="2888692"/>
              <a:ext cx="6280464" cy="2270228"/>
            </a:xfrm>
            <a:prstGeom prst="rect">
              <a:avLst/>
            </a:prstGeom>
          </p:spPr>
        </p:pic>
        <p:pic>
          <p:nvPicPr>
            <p:cNvPr id="7" name="그림 6" descr="텍스트, 폰트, 영수증, 스크린샷이(가) 표시된 사진&#10;&#10;자동 생성된 설명">
              <a:extLst>
                <a:ext uri="{FF2B5EF4-FFF2-40B4-BE49-F238E27FC236}">
                  <a16:creationId xmlns:a16="http://schemas.microsoft.com/office/drawing/2014/main" id="{32A2ECB9-76A7-C569-E6D2-764F2F26A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1866" y="5133591"/>
              <a:ext cx="6280464" cy="1642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66737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 메소드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클래스의 메소드 사용 예</a:t>
            </a:r>
            <a:r>
              <a:rPr lang="en-US" altLang="ko-KR" dirty="0"/>
              <a:t>: </a:t>
            </a:r>
            <a:r>
              <a:rPr lang="ko-KR" altLang="en-US" dirty="0"/>
              <a:t>요청 파라미터 정보 출력하기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6D1E6E-6C4C-5599-AD0D-3F8404F3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13" y="1272566"/>
            <a:ext cx="6604525" cy="55496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B7A626-AB3C-5C9A-C6F5-C7021D73F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567" y="1404769"/>
            <a:ext cx="2448161" cy="96824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9C28F4C-588F-A34D-3AB0-8D706E9D3298}"/>
              </a:ext>
            </a:extLst>
          </p:cNvPr>
          <p:cNvGrpSpPr/>
          <p:nvPr/>
        </p:nvGrpSpPr>
        <p:grpSpPr>
          <a:xfrm>
            <a:off x="6684627" y="3586875"/>
            <a:ext cx="1965614" cy="2459228"/>
            <a:chOff x="6318567" y="3454263"/>
            <a:chExt cx="1965614" cy="245922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5838605-3DB6-9012-D7E4-DA1E5E71B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8567" y="3454263"/>
              <a:ext cx="1913659" cy="118629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5BF8C02-F044-E0F6-4CF6-039352C6B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8567" y="4779150"/>
              <a:ext cx="1965614" cy="1134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32144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파일 업로드의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 err="1">
                <a:latin typeface="맑은 고딕"/>
              </a:rPr>
              <a:t>MultipartRequest</a:t>
            </a:r>
            <a:r>
              <a:rPr lang="ko-KR" altLang="en-US" sz="2400" b="1" spc="-150" dirty="0">
                <a:latin typeface="맑은 고딕"/>
              </a:rPr>
              <a:t>를 이용한 파일 업로드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Commons-</a:t>
            </a:r>
            <a:r>
              <a:rPr lang="en-US" altLang="ko-KR" sz="2400" b="1" spc="-150" dirty="0" err="1">
                <a:latin typeface="맑은 고딕"/>
              </a:rPr>
              <a:t>FileUpload</a:t>
            </a:r>
            <a:r>
              <a:rPr lang="ko-KR" altLang="en-US" sz="2400" b="1" spc="-150" dirty="0">
                <a:latin typeface="맑은 고딕"/>
              </a:rPr>
              <a:t>를 이용한 파일 업로드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이미지 등록하기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 메소드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7-1] </a:t>
            </a:r>
            <a:r>
              <a:rPr lang="en-US" altLang="ko-KR" b="1" dirty="0" err="1">
                <a:solidFill>
                  <a:srgbClr val="0070C0"/>
                </a:solidFill>
              </a:rPr>
              <a:t>MultipartRequest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예제 작성 전에 </a:t>
            </a:r>
            <a:r>
              <a:rPr lang="en-US" altLang="ko-KR" dirty="0">
                <a:solidFill>
                  <a:schemeClr val="tx1"/>
                </a:solidFill>
              </a:rPr>
              <a:t>cos.jar </a:t>
            </a:r>
            <a:r>
              <a:rPr lang="ko-KR" altLang="en-US" dirty="0">
                <a:solidFill>
                  <a:schemeClr val="tx1"/>
                </a:solidFill>
              </a:rPr>
              <a:t>파일을 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/main/webapp/WEB-INF/lib/ </a:t>
            </a:r>
            <a:r>
              <a:rPr lang="ko-KR" altLang="en-US" dirty="0">
                <a:solidFill>
                  <a:schemeClr val="tx1"/>
                </a:solidFill>
              </a:rPr>
              <a:t>폴더에 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5FF996A-FF04-11B3-A257-264F6F3E3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03" y="2221657"/>
            <a:ext cx="5925395" cy="38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1807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 메소드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7-1] </a:t>
            </a:r>
            <a:r>
              <a:rPr lang="en-US" altLang="ko-KR" b="1" dirty="0" err="1">
                <a:solidFill>
                  <a:srgbClr val="0070C0"/>
                </a:solidFill>
              </a:rPr>
              <a:t>MultipartRequest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90FB99-6DB0-4780-1CB1-061D49F9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468657"/>
            <a:ext cx="5918238" cy="493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322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 메소드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7-1] </a:t>
            </a:r>
            <a:r>
              <a:rPr lang="en-US" altLang="ko-KR" b="1" dirty="0" err="1">
                <a:solidFill>
                  <a:srgbClr val="0070C0"/>
                </a:solidFill>
              </a:rPr>
              <a:t>MultipartRequest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ACC355E-2BDB-6632-E092-67826CBCE085}"/>
              </a:ext>
            </a:extLst>
          </p:cNvPr>
          <p:cNvGrpSpPr/>
          <p:nvPr/>
        </p:nvGrpSpPr>
        <p:grpSpPr>
          <a:xfrm>
            <a:off x="1061610" y="1676271"/>
            <a:ext cx="5977886" cy="4172163"/>
            <a:chOff x="1305514" y="1676101"/>
            <a:chExt cx="6575675" cy="45893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A30618C-FA28-3434-F05A-7F48A46D8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5514" y="1676101"/>
              <a:ext cx="6565165" cy="173181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16E57B-590E-6E4E-0AE1-BC1AD087F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6024" y="3407980"/>
              <a:ext cx="6565165" cy="2857500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30514113-586D-994F-22AC-A9AC4C5C9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970" y="5176007"/>
            <a:ext cx="2502756" cy="1332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49428B-4AF0-7D8E-7D3A-4C9773C20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877" y="2025447"/>
            <a:ext cx="2175843" cy="1403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785A323-6FA0-AC46-20B1-268AB3A06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387" y="3506136"/>
            <a:ext cx="2498190" cy="15378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161311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 메소드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7-2] </a:t>
            </a:r>
            <a:r>
              <a:rPr lang="en-US" altLang="ko-KR" b="1" dirty="0" err="1">
                <a:solidFill>
                  <a:srgbClr val="0070C0"/>
                </a:solidFill>
              </a:rPr>
              <a:t>MultipartRequest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여러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004FBE-306C-108E-6F7E-C68442EF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64" y="1471839"/>
            <a:ext cx="5871473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4326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 메소드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951CA1-FF24-FB3C-EBE1-A49B17F4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85" y="1181612"/>
            <a:ext cx="5560830" cy="5667768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7-2] </a:t>
            </a:r>
            <a:r>
              <a:rPr lang="en-US" altLang="ko-KR" b="1" dirty="0" err="1">
                <a:solidFill>
                  <a:srgbClr val="0070C0"/>
                </a:solidFill>
              </a:rPr>
              <a:t>MultipartRequest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여러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5208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 메소드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7-2] </a:t>
            </a:r>
            <a:r>
              <a:rPr lang="en-US" altLang="ko-KR" b="1" dirty="0" err="1">
                <a:solidFill>
                  <a:srgbClr val="0070C0"/>
                </a:solidFill>
              </a:rPr>
              <a:t>MultipartRequest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여러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FF1C1D-723D-DBF9-C0FD-BF96886CCC00}"/>
              </a:ext>
            </a:extLst>
          </p:cNvPr>
          <p:cNvGrpSpPr/>
          <p:nvPr/>
        </p:nvGrpSpPr>
        <p:grpSpPr>
          <a:xfrm>
            <a:off x="13508" y="1415859"/>
            <a:ext cx="5773628" cy="5247485"/>
            <a:chOff x="1584256" y="1330073"/>
            <a:chExt cx="5924261" cy="54063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20824EE-FA85-54C1-AA87-BA074FC63D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57"/>
            <a:stretch/>
          </p:blipFill>
          <p:spPr>
            <a:xfrm>
              <a:off x="1584256" y="1330073"/>
              <a:ext cx="5924261" cy="134537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143AB97-D7CB-6C98-3FAB-8889F58EE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333"/>
            <a:stretch/>
          </p:blipFill>
          <p:spPr>
            <a:xfrm>
              <a:off x="1599868" y="2674565"/>
              <a:ext cx="5908649" cy="4061905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7DF5E26-63C4-B387-8464-CB22B5A10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656" r="18235"/>
          <a:stretch/>
        </p:blipFill>
        <p:spPr>
          <a:xfrm>
            <a:off x="4752021" y="1415859"/>
            <a:ext cx="4391980" cy="146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646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 메소드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7-2] </a:t>
            </a:r>
            <a:r>
              <a:rPr lang="en-US" altLang="ko-KR" b="1" dirty="0" err="1">
                <a:solidFill>
                  <a:srgbClr val="0070C0"/>
                </a:solidFill>
              </a:rPr>
              <a:t>MultipartRequest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여러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7B194C-DADB-6C84-B759-F9A27C3D6559}"/>
              </a:ext>
            </a:extLst>
          </p:cNvPr>
          <p:cNvGrpSpPr/>
          <p:nvPr/>
        </p:nvGrpSpPr>
        <p:grpSpPr>
          <a:xfrm>
            <a:off x="1386673" y="1567102"/>
            <a:ext cx="6370653" cy="5116133"/>
            <a:chOff x="1386673" y="1763815"/>
            <a:chExt cx="6370653" cy="511613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5EAF905-E9B1-18A9-DFFD-368764A08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6673" y="1763815"/>
              <a:ext cx="6370653" cy="17226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AB64100-F171-54C2-EB4D-C1127ED0E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74" y="3586875"/>
              <a:ext cx="3657600" cy="17501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BC63901-794B-A193-DCA7-22058E9D1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6673" y="5414942"/>
              <a:ext cx="3421626" cy="14650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4453526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56556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ko-KR" altLang="en-US" dirty="0"/>
              <a:t>를</a:t>
            </a:r>
          </a:p>
          <a:p>
            <a:pPr lvl="0">
              <a:defRPr/>
            </a:pPr>
            <a:r>
              <a:rPr lang="ko-KR" altLang="en-US" dirty="0"/>
              <a:t>이용한 파일 업로드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148883177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endParaRPr lang="en-US" altLang="ko-KR" dirty="0"/>
          </a:p>
          <a:p>
            <a:pPr lvl="1"/>
            <a:r>
              <a:rPr lang="ko-KR" altLang="en-US" b="0" dirty="0"/>
              <a:t>파일 업로드 패키지</a:t>
            </a:r>
            <a:endParaRPr lang="en-US" altLang="ko-KR" b="0" dirty="0"/>
          </a:p>
          <a:p>
            <a:pPr lvl="1"/>
            <a:r>
              <a:rPr lang="ko-KR" altLang="en-US" b="0" dirty="0"/>
              <a:t>서버의 메모리상에서 파일 처리가 가능하도록 지원</a:t>
            </a:r>
            <a:endParaRPr lang="en-US" altLang="ko-KR" b="0" dirty="0"/>
          </a:p>
          <a:p>
            <a:pPr lvl="1"/>
            <a:r>
              <a:rPr lang="ko-KR" altLang="en-US" b="0" dirty="0"/>
              <a:t>오픈 라이브러리 </a:t>
            </a:r>
            <a:r>
              <a:rPr lang="en-US" altLang="ko-KR" b="0" dirty="0"/>
              <a:t>commons-fileupload.jar, commons-io.jar </a:t>
            </a:r>
            <a:r>
              <a:rPr lang="ko-KR" altLang="en-US" b="0" dirty="0"/>
              <a:t>파일을 배포 사이트에서 직접 </a:t>
            </a:r>
            <a:r>
              <a:rPr lang="ko-KR" altLang="en-US" b="0" dirty="0" err="1"/>
              <a:t>다운로드해서</a:t>
            </a:r>
            <a:r>
              <a:rPr lang="ko-KR" altLang="en-US" b="0" dirty="0"/>
              <a:t> 사용</a:t>
            </a:r>
            <a:endParaRPr lang="en-US" altLang="ko-KR" b="0" dirty="0"/>
          </a:p>
          <a:p>
            <a:pPr lvl="2"/>
            <a:r>
              <a:rPr lang="ko-KR" altLang="en-US" b="0" dirty="0"/>
              <a:t>배포 사이트</a:t>
            </a:r>
            <a:r>
              <a:rPr lang="en-US" altLang="ko-KR" b="0" dirty="0"/>
              <a:t>: http://commons.apache.org/downloads/</a:t>
            </a:r>
          </a:p>
          <a:p>
            <a:pPr lvl="2"/>
            <a:r>
              <a:rPr lang="ko-KR" altLang="en-US" b="0" dirty="0"/>
              <a:t>다운로드 파일</a:t>
            </a:r>
            <a:r>
              <a:rPr lang="en-US" altLang="ko-KR" b="0" dirty="0"/>
              <a:t>: commons-fileupload-1.5.bin.zip, commons-io-2.13.0-bin.zip</a:t>
            </a:r>
            <a:endParaRPr lang="ko-KR" altLang="en-US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속성을 사용하여 패키지 </a:t>
            </a:r>
            <a:r>
              <a:rPr lang="en-US" altLang="ko-KR" b="0" dirty="0"/>
              <a:t>org.apache.commons.fileupload.*</a:t>
            </a:r>
            <a:r>
              <a:rPr lang="ko-KR" altLang="en-US" b="0" dirty="0"/>
              <a:t>를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5945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64D1B6-BB53-0C42-0EFC-F4EA43878B29}"/>
              </a:ext>
            </a:extLst>
          </p:cNvPr>
          <p:cNvGrpSpPr/>
          <p:nvPr/>
        </p:nvGrpSpPr>
        <p:grpSpPr>
          <a:xfrm>
            <a:off x="769078" y="2078850"/>
            <a:ext cx="7605845" cy="3285365"/>
            <a:chOff x="769077" y="3609019"/>
            <a:chExt cx="7605845" cy="234668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E7A980E-FB40-1A81-F568-C3E067A371E7}"/>
                </a:ext>
              </a:extLst>
            </p:cNvPr>
            <p:cNvSpPr/>
            <p:nvPr/>
          </p:nvSpPr>
          <p:spPr>
            <a:xfrm>
              <a:off x="769077" y="3609019"/>
              <a:ext cx="7605845" cy="2346689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B231C1-5717-98D9-28E9-DD2C10C4DAC4}"/>
                </a:ext>
              </a:extLst>
            </p:cNvPr>
            <p:cNvSpPr txBox="1"/>
            <p:nvPr/>
          </p:nvSpPr>
          <p:spPr>
            <a:xfrm>
              <a:off x="904091" y="3737605"/>
              <a:ext cx="7335815" cy="2044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ko-KR" altLang="en-US" sz="1500" b="1" dirty="0"/>
                <a:t>오픈 라이브러리 </a:t>
              </a:r>
              <a:r>
                <a:rPr lang="en-US" altLang="ko-KR" sz="1500" b="1" dirty="0"/>
                <a:t>Commons-FileUpload.jar, commons-io.jar </a:t>
              </a:r>
              <a:r>
                <a:rPr lang="ko-KR" altLang="en-US" sz="1500" b="1" dirty="0"/>
                <a:t>설치 방법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 marL="342900" indent="-342900">
                <a:buFont typeface="+mj-ea"/>
                <a:buAutoNum type="circleNumDbPlain"/>
                <a:defRPr/>
              </a:pPr>
              <a:r>
                <a:rPr lang="ko-KR" altLang="en-US" sz="1500" dirty="0"/>
                <a:t>배포 사이트에서 </a:t>
              </a:r>
              <a:r>
                <a:rPr lang="en-US" altLang="ko-KR" sz="1500" dirty="0"/>
                <a:t>commons-fileupload-1.5-bin.zip</a:t>
              </a:r>
              <a:r>
                <a:rPr lang="ko-KR" altLang="en-US" sz="1500" dirty="0"/>
                <a:t>와 </a:t>
              </a:r>
              <a:r>
                <a:rPr lang="en-US" altLang="ko-KR" sz="1500" dirty="0"/>
                <a:t>commons-io-2.13.0-bin.zip </a:t>
              </a:r>
              <a:r>
                <a:rPr lang="ko-KR" altLang="en-US" sz="1500" dirty="0"/>
                <a:t>파일을 다운로드 </a:t>
              </a:r>
              <a:r>
                <a:rPr lang="en-US" altLang="ko-KR" sz="1500" dirty="0"/>
                <a:t>(commons-fileupload-1.5-bin.zip </a:t>
              </a:r>
              <a:r>
                <a:rPr lang="ko-KR" altLang="en-US" sz="1500" dirty="0"/>
                <a:t>파일은 배포사이트의 ‘</a:t>
              </a:r>
              <a:r>
                <a:rPr lang="en-US" altLang="ko-KR" sz="1500" dirty="0"/>
                <a:t>Archives..’</a:t>
              </a:r>
              <a:r>
                <a:rPr lang="ko-KR" altLang="en-US" sz="1500" dirty="0"/>
                <a:t>에서 다운로드</a:t>
              </a:r>
              <a:r>
                <a:rPr lang="en-US" altLang="ko-KR" sz="1500" dirty="0"/>
                <a:t>).</a:t>
              </a:r>
            </a:p>
            <a:p>
              <a:pPr marL="342900" indent="-342900">
                <a:buFont typeface="+mj-ea"/>
                <a:buAutoNum type="circleNumDbPlain"/>
                <a:defRPr/>
              </a:pPr>
              <a:r>
                <a:rPr lang="ko-KR" altLang="en-US" sz="1500" dirty="0"/>
                <a:t>다운로드한 두 파일의 압축 풀기</a:t>
              </a:r>
              <a:endParaRPr lang="en-US" altLang="ko-KR" sz="1500" dirty="0"/>
            </a:p>
            <a:p>
              <a:pPr marL="342900" indent="-342900">
                <a:buFont typeface="+mj-ea"/>
                <a:buAutoNum type="circleNumDbPlain"/>
                <a:defRPr/>
              </a:pPr>
              <a:r>
                <a:rPr lang="ko-KR" altLang="en-US" sz="1500" dirty="0"/>
                <a:t>압축을 푼 두 파일의 </a:t>
              </a:r>
              <a:r>
                <a:rPr lang="en-US" altLang="ko-KR" sz="1500" dirty="0"/>
                <a:t>commons-fileupload-1.5-bin, commons-io-2.13.0-bin </a:t>
              </a:r>
              <a:r>
                <a:rPr lang="ko-KR" altLang="en-US" sz="1500" dirty="0"/>
                <a:t>폴더에 있는 </a:t>
              </a:r>
              <a:r>
                <a:rPr lang="en-US" altLang="ko-KR" sz="1500" dirty="0"/>
                <a:t>commons-fileupload-1.5.jar, commons-io-2.13.0.jar </a:t>
              </a:r>
              <a:r>
                <a:rPr lang="ko-KR" altLang="en-US" sz="1500" dirty="0"/>
                <a:t>파일 찾기</a:t>
              </a:r>
              <a:endParaRPr lang="en-US" altLang="ko-KR" sz="1500" dirty="0"/>
            </a:p>
            <a:p>
              <a:pPr marL="342900" indent="-342900">
                <a:buFont typeface="+mj-ea"/>
                <a:buAutoNum type="circleNumDbPlain"/>
                <a:defRPr/>
              </a:pPr>
              <a:r>
                <a:rPr lang="ko-KR" altLang="en-US" sz="1500" dirty="0"/>
                <a:t>웹 애플리케이션의 </a:t>
              </a:r>
              <a:r>
                <a:rPr lang="en-US" altLang="ko-KR" sz="1500" dirty="0"/>
                <a:t>/</a:t>
              </a:r>
              <a:r>
                <a:rPr lang="en-US" altLang="ko-KR" sz="1500" dirty="0" err="1"/>
                <a:t>src</a:t>
              </a:r>
              <a:r>
                <a:rPr lang="en-US" altLang="ko-KR" sz="1500" dirty="0"/>
                <a:t>/main/webapp/WEB-INF/lib </a:t>
              </a:r>
              <a:r>
                <a:rPr lang="ko-KR" altLang="en-US" sz="1500" dirty="0"/>
                <a:t>폴더에 </a:t>
              </a:r>
              <a:r>
                <a:rPr lang="en-US" altLang="ko-KR" sz="1500" dirty="0"/>
                <a:t>commons-fileupload-1.5.jar, commonsio-2.13.0.jar </a:t>
              </a:r>
              <a:r>
                <a:rPr lang="ko-KR" altLang="en-US" sz="1500" dirty="0"/>
                <a:t>파일을 포함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또는 서버 </a:t>
              </a:r>
              <a:r>
                <a:rPr lang="ko-KR" altLang="en-US" sz="1500" dirty="0" err="1"/>
                <a:t>톰캣의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lib </a:t>
              </a:r>
              <a:r>
                <a:rPr lang="ko-KR" altLang="en-US" sz="1500" dirty="0"/>
                <a:t>폴더와 자바 </a:t>
              </a:r>
              <a:r>
                <a:rPr lang="en-US" altLang="ko-KR" sz="1500" dirty="0"/>
                <a:t>JDK</a:t>
              </a:r>
              <a:r>
                <a:rPr lang="ko-KR" altLang="en-US" sz="1500" dirty="0"/>
                <a:t>의 </a:t>
              </a:r>
              <a:r>
                <a:rPr lang="en-US" altLang="ko-KR" sz="1500" dirty="0"/>
                <a:t>lib </a:t>
              </a:r>
              <a:r>
                <a:rPr lang="ko-KR" altLang="en-US" sz="1500" dirty="0"/>
                <a:t>폴더에 </a:t>
              </a:r>
              <a:r>
                <a:rPr lang="en-US" altLang="ko-KR" sz="1500" dirty="0"/>
                <a:t>commons-fileupload-1.5.jar, commons-io-2.13.0.jar </a:t>
              </a:r>
              <a:r>
                <a:rPr lang="ko-KR" altLang="en-US" sz="1500" dirty="0"/>
                <a:t>파일을 포함</a:t>
              </a:r>
              <a:endParaRPr lang="ko-KR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82855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776864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파일 업로드의 개념과 특징을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파일 업로드 방법을 이용하여 북마켓의 도서 이미지를 등록합니다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en-US" altLang="ko-KR" dirty="0"/>
              <a:t> </a:t>
            </a:r>
            <a:r>
              <a:rPr lang="ko-KR" altLang="en-US" dirty="0"/>
              <a:t>패키지로 파일을 업로드하는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3E0130-7766-CCA5-EC4C-501186E9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8" y="1485912"/>
            <a:ext cx="6604525" cy="44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5655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en-US" altLang="ko-KR" dirty="0"/>
              <a:t> </a:t>
            </a:r>
            <a:r>
              <a:rPr lang="ko-KR" altLang="en-US" dirty="0"/>
              <a:t>패키지로 파일을 업로드하는 예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8B9B3F8-ECB5-6FE4-2D4C-3D319FB0AE8C}"/>
              </a:ext>
            </a:extLst>
          </p:cNvPr>
          <p:cNvGrpSpPr/>
          <p:nvPr/>
        </p:nvGrpSpPr>
        <p:grpSpPr>
          <a:xfrm>
            <a:off x="1268515" y="1544317"/>
            <a:ext cx="6606971" cy="4140620"/>
            <a:chOff x="1836194" y="1544317"/>
            <a:chExt cx="6606971" cy="41406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716F7F-2F11-D700-AC88-53959642D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8640" y="1544317"/>
              <a:ext cx="6604525" cy="355022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A9E4D6F-49B5-651A-8A51-BE1580652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6194" y="5094544"/>
              <a:ext cx="6604525" cy="590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084710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DiskFileUpload</a:t>
            </a:r>
            <a:r>
              <a:rPr lang="en-US" altLang="ko-KR" dirty="0"/>
              <a:t> </a:t>
            </a:r>
            <a:r>
              <a:rPr lang="ko-KR" altLang="en-US" dirty="0"/>
              <a:t>클래스의 메소드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FB090F5-9C95-F3E4-37D4-763417CC5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94" y="1448780"/>
            <a:ext cx="6636013" cy="24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3193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FileItem</a:t>
            </a:r>
            <a:r>
              <a:rPr lang="en-US" altLang="ko-KR" dirty="0"/>
              <a:t> </a:t>
            </a:r>
            <a:r>
              <a:rPr lang="ko-KR" altLang="en-US" dirty="0"/>
              <a:t>클래스의 메소드</a:t>
            </a:r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5991468-E84D-799E-108E-1E3AC1DC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38" y="1313048"/>
            <a:ext cx="6604525" cy="526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8556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7-3] Commons-</a:t>
            </a:r>
            <a:r>
              <a:rPr lang="en-US" altLang="ko-KR" b="1" dirty="0" err="1">
                <a:solidFill>
                  <a:srgbClr val="0070C0"/>
                </a:solidFill>
              </a:rPr>
              <a:t>FileUpload</a:t>
            </a:r>
            <a:r>
              <a:rPr lang="ko-KR" altLang="en-US" b="1" dirty="0">
                <a:solidFill>
                  <a:srgbClr val="0070C0"/>
                </a:solidFill>
              </a:rPr>
              <a:t>를 이용하여 파일 업로드하기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예제 작성 전에 </a:t>
            </a:r>
            <a:r>
              <a:rPr lang="en-US" altLang="ko-KR" dirty="0">
                <a:solidFill>
                  <a:schemeClr val="tx1"/>
                </a:solidFill>
              </a:rPr>
              <a:t>commons-fileupload.jar, commons-io.jar </a:t>
            </a:r>
            <a:r>
              <a:rPr lang="ko-KR" altLang="en-US" dirty="0">
                <a:solidFill>
                  <a:schemeClr val="tx1"/>
                </a:solidFill>
              </a:rPr>
              <a:t>파일을 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/main/webapp/WEB-INF/lib/ </a:t>
            </a:r>
            <a:r>
              <a:rPr lang="ko-KR" altLang="en-US" dirty="0">
                <a:solidFill>
                  <a:schemeClr val="tx1"/>
                </a:solidFill>
              </a:rPr>
              <a:t>폴더에 추가하기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7F39AA-0A5E-29E5-DEDC-D5160206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62" y="2035752"/>
            <a:ext cx="6533677" cy="37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3565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7-3] Commons-</a:t>
            </a:r>
            <a:r>
              <a:rPr lang="en-US" altLang="ko-KR" b="1" dirty="0" err="1">
                <a:solidFill>
                  <a:srgbClr val="0070C0"/>
                </a:solidFill>
              </a:rPr>
              <a:t>FileUpload</a:t>
            </a:r>
            <a:r>
              <a:rPr lang="ko-KR" altLang="en-US" b="1" dirty="0">
                <a:solidFill>
                  <a:srgbClr val="0070C0"/>
                </a:solidFill>
              </a:rPr>
              <a:t>를 이용하여 파일 업로드하기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F9294-4557-05D4-4312-45C5874F3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332"/>
          <a:stretch/>
        </p:blipFill>
        <p:spPr>
          <a:xfrm>
            <a:off x="-947" y="1139163"/>
            <a:ext cx="5473047" cy="40900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4308B9-93FD-56CD-1392-2C449ACA8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324"/>
          <a:stretch/>
        </p:blipFill>
        <p:spPr>
          <a:xfrm>
            <a:off x="3761911" y="4373860"/>
            <a:ext cx="5362626" cy="24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183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7-4] Commons-</a:t>
            </a:r>
            <a:r>
              <a:rPr lang="en-US" altLang="ko-KR" b="1" dirty="0" err="1">
                <a:solidFill>
                  <a:srgbClr val="0070C0"/>
                </a:solidFill>
              </a:rPr>
              <a:t>FileUpload</a:t>
            </a:r>
            <a:r>
              <a:rPr lang="ko-KR" altLang="en-US" b="1" dirty="0">
                <a:solidFill>
                  <a:srgbClr val="0070C0"/>
                </a:solidFill>
              </a:rPr>
              <a:t>를 이용하여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5B6643F-589B-05F7-7F2D-1DBECFAAD391}"/>
              </a:ext>
            </a:extLst>
          </p:cNvPr>
          <p:cNvGrpSpPr/>
          <p:nvPr/>
        </p:nvGrpSpPr>
        <p:grpSpPr>
          <a:xfrm>
            <a:off x="1573147" y="1697988"/>
            <a:ext cx="5997705" cy="3777773"/>
            <a:chOff x="1580677" y="1313765"/>
            <a:chExt cx="5997705" cy="377777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A63DB15-05A6-C9AC-286A-7012ABA92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677" y="1313765"/>
              <a:ext cx="5982645" cy="146703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2542EBA-7526-7671-FA6A-25C7D679E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5737" y="2787218"/>
              <a:ext cx="5982645" cy="230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75045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7-4] Commons-</a:t>
            </a:r>
            <a:r>
              <a:rPr lang="en-US" altLang="ko-KR" b="1" dirty="0" err="1">
                <a:solidFill>
                  <a:srgbClr val="0070C0"/>
                </a:solidFill>
              </a:rPr>
              <a:t>FileUpload</a:t>
            </a:r>
            <a:r>
              <a:rPr lang="ko-KR" altLang="en-US" b="1" dirty="0">
                <a:solidFill>
                  <a:srgbClr val="0070C0"/>
                </a:solidFill>
              </a:rPr>
              <a:t>를 이용하여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802F9F-1F2F-C41D-9F4E-90E888C5B74E}"/>
              </a:ext>
            </a:extLst>
          </p:cNvPr>
          <p:cNvGrpSpPr/>
          <p:nvPr/>
        </p:nvGrpSpPr>
        <p:grpSpPr>
          <a:xfrm>
            <a:off x="1851721" y="1771672"/>
            <a:ext cx="5422581" cy="4638566"/>
            <a:chOff x="1580592" y="1539744"/>
            <a:chExt cx="5964839" cy="51024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B58D08E-E0DB-4BD5-2454-E42DBBD00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567" y="1539744"/>
              <a:ext cx="5946864" cy="377851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23FB28D-3C06-BDD4-FD7B-EE5D5A744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0592" y="5318256"/>
              <a:ext cx="5954020" cy="13239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258047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7-4] Commons-</a:t>
            </a:r>
            <a:r>
              <a:rPr lang="en-US" altLang="ko-KR" b="1" dirty="0" err="1">
                <a:solidFill>
                  <a:srgbClr val="0070C0"/>
                </a:solidFill>
              </a:rPr>
              <a:t>FileUpload</a:t>
            </a:r>
            <a:r>
              <a:rPr lang="ko-KR" altLang="en-US" b="1" dirty="0">
                <a:solidFill>
                  <a:srgbClr val="0070C0"/>
                </a:solidFill>
              </a:rPr>
              <a:t>를 이용하여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4BC3A4-1336-0C58-1004-B6D57E54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914" y="1190232"/>
            <a:ext cx="5288172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01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7-4] Commons-</a:t>
            </a:r>
            <a:r>
              <a:rPr lang="en-US" altLang="ko-KR" b="1" dirty="0" err="1">
                <a:solidFill>
                  <a:srgbClr val="0070C0"/>
                </a:solidFill>
              </a:rPr>
              <a:t>FileUpload</a:t>
            </a:r>
            <a:r>
              <a:rPr lang="ko-KR" altLang="en-US" b="1" dirty="0">
                <a:solidFill>
                  <a:srgbClr val="0070C0"/>
                </a:solidFill>
              </a:rPr>
              <a:t>를 이용하여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715B88-4DCF-CAEC-F6B2-27FC8C52EF32}"/>
              </a:ext>
            </a:extLst>
          </p:cNvPr>
          <p:cNvGrpSpPr/>
          <p:nvPr/>
        </p:nvGrpSpPr>
        <p:grpSpPr>
          <a:xfrm>
            <a:off x="1677800" y="1941283"/>
            <a:ext cx="5788401" cy="3254176"/>
            <a:chOff x="1662789" y="1941283"/>
            <a:chExt cx="5788401" cy="32541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E0C5755-6EB1-4C31-5F2C-0BA7E2A1A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789" y="1941283"/>
              <a:ext cx="2632770" cy="16901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414E3FD-B83A-F7CD-96BE-C12982EE2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789" y="3714900"/>
              <a:ext cx="2632770" cy="14791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37DB92C-3147-A11C-C766-EAB2D6F18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3635" y="3854696"/>
              <a:ext cx="2967555" cy="1340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166711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파일 업로드의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도서 이미지 등록하기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0451" y="1568289"/>
            <a:ext cx="6463096" cy="42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D474F5-0F9A-7FF3-4624-B66B9C834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19" y="1493785"/>
            <a:ext cx="6864163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7-5] </a:t>
            </a:r>
            <a:r>
              <a:rPr lang="ko-KR" altLang="en-US" b="1" dirty="0">
                <a:solidFill>
                  <a:srgbClr val="00A496"/>
                </a:solidFill>
              </a:rPr>
              <a:t>정적 리소스</a:t>
            </a:r>
            <a:r>
              <a:rPr lang="en-US" altLang="ko-KR" b="1" dirty="0">
                <a:solidFill>
                  <a:srgbClr val="00A496"/>
                </a:solidFill>
              </a:rPr>
              <a:t>(</a:t>
            </a:r>
            <a:r>
              <a:rPr lang="ko-KR" altLang="en-US" b="1" dirty="0">
                <a:solidFill>
                  <a:srgbClr val="00A496"/>
                </a:solidFill>
              </a:rPr>
              <a:t>도서 이미지 및 부트스트랩 </a:t>
            </a:r>
            <a:r>
              <a:rPr lang="en-US" altLang="ko-KR" b="1" dirty="0">
                <a:solidFill>
                  <a:srgbClr val="00A496"/>
                </a:solidFill>
              </a:rPr>
              <a:t>CSS) </a:t>
            </a:r>
            <a:r>
              <a:rPr lang="ko-KR" altLang="en-US" b="1" dirty="0">
                <a:solidFill>
                  <a:srgbClr val="00A496"/>
                </a:solidFill>
              </a:rPr>
              <a:t>관리하기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도서 클래스에 멤버 변수 추가하기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A3EB5D-D040-0477-5177-27580221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78" y="1763815"/>
            <a:ext cx="5753644" cy="231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7-5] </a:t>
            </a:r>
            <a:r>
              <a:rPr lang="ko-KR" altLang="en-US" b="1" dirty="0">
                <a:solidFill>
                  <a:srgbClr val="00A496"/>
                </a:solidFill>
              </a:rPr>
              <a:t>정적 리소스</a:t>
            </a:r>
            <a:r>
              <a:rPr lang="en-US" altLang="ko-KR" b="1" dirty="0">
                <a:solidFill>
                  <a:srgbClr val="00A496"/>
                </a:solidFill>
              </a:rPr>
              <a:t>(</a:t>
            </a:r>
            <a:r>
              <a:rPr lang="ko-KR" altLang="en-US" b="1" dirty="0">
                <a:solidFill>
                  <a:srgbClr val="00A496"/>
                </a:solidFill>
              </a:rPr>
              <a:t>도서 이미지 및 부트스트랩 </a:t>
            </a:r>
            <a:r>
              <a:rPr lang="en-US" altLang="ko-KR" b="1" dirty="0">
                <a:solidFill>
                  <a:srgbClr val="00A496"/>
                </a:solidFill>
              </a:rPr>
              <a:t>CSS) </a:t>
            </a:r>
            <a:r>
              <a:rPr lang="ko-KR" altLang="en-US" b="1" dirty="0">
                <a:solidFill>
                  <a:srgbClr val="00A496"/>
                </a:solidFill>
              </a:rPr>
              <a:t>관리하기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추가된 멤버 변수의 </a:t>
            </a:r>
            <a:r>
              <a:rPr lang="en-US" altLang="ko-KR" dirty="0">
                <a:solidFill>
                  <a:schemeClr val="tx1"/>
                </a:solidFill>
              </a:rPr>
              <a:t>Setter/Getter() </a:t>
            </a:r>
            <a:r>
              <a:rPr lang="ko-KR" altLang="en-US" dirty="0">
                <a:solidFill>
                  <a:schemeClr val="tx1"/>
                </a:solidFill>
              </a:rPr>
              <a:t>메소드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106869-1851-E101-834E-4EB86F61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78" y="1690026"/>
            <a:ext cx="5753644" cy="347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1385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7-5] </a:t>
            </a:r>
            <a:r>
              <a:rPr lang="ko-KR" altLang="en-US" b="1" dirty="0">
                <a:solidFill>
                  <a:srgbClr val="00A496"/>
                </a:solidFill>
              </a:rPr>
              <a:t>정적 리소스</a:t>
            </a:r>
            <a:r>
              <a:rPr lang="en-US" altLang="ko-KR" b="1" dirty="0">
                <a:solidFill>
                  <a:srgbClr val="00A496"/>
                </a:solidFill>
              </a:rPr>
              <a:t>(</a:t>
            </a:r>
            <a:r>
              <a:rPr lang="ko-KR" altLang="en-US" b="1" dirty="0">
                <a:solidFill>
                  <a:srgbClr val="00A496"/>
                </a:solidFill>
              </a:rPr>
              <a:t>도서 이미지 및 부트스트랩 </a:t>
            </a:r>
            <a:r>
              <a:rPr lang="en-US" altLang="ko-KR" b="1" dirty="0">
                <a:solidFill>
                  <a:srgbClr val="00A496"/>
                </a:solidFill>
              </a:rPr>
              <a:t>CSS) </a:t>
            </a:r>
            <a:r>
              <a:rPr lang="ko-KR" altLang="en-US" b="1" dirty="0">
                <a:solidFill>
                  <a:srgbClr val="00A496"/>
                </a:solidFill>
              </a:rPr>
              <a:t>관리하기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추가된 멤버 변수의 </a:t>
            </a:r>
            <a:r>
              <a:rPr lang="en-US" altLang="ko-KR" dirty="0">
                <a:solidFill>
                  <a:schemeClr val="tx1"/>
                </a:solidFill>
              </a:rPr>
              <a:t>Setter/Getter() </a:t>
            </a:r>
            <a:r>
              <a:rPr lang="ko-KR" altLang="en-US" dirty="0">
                <a:solidFill>
                  <a:schemeClr val="tx1"/>
                </a:solidFill>
              </a:rPr>
              <a:t>메소드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106869-1851-E101-834E-4EB86F61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78" y="1690026"/>
            <a:ext cx="5753644" cy="347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3632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7-5] </a:t>
            </a:r>
            <a:r>
              <a:rPr lang="ko-KR" altLang="en-US" b="1" dirty="0">
                <a:solidFill>
                  <a:srgbClr val="00A496"/>
                </a:solidFill>
              </a:rPr>
              <a:t>정적 리소스</a:t>
            </a:r>
            <a:r>
              <a:rPr lang="en-US" altLang="ko-KR" b="1" dirty="0">
                <a:solidFill>
                  <a:srgbClr val="00A496"/>
                </a:solidFill>
              </a:rPr>
              <a:t>(</a:t>
            </a:r>
            <a:r>
              <a:rPr lang="ko-KR" altLang="en-US" b="1" dirty="0">
                <a:solidFill>
                  <a:srgbClr val="00A496"/>
                </a:solidFill>
              </a:rPr>
              <a:t>도서 이미지 및 부트스트랩 </a:t>
            </a:r>
            <a:r>
              <a:rPr lang="en-US" altLang="ko-KR" b="1" dirty="0">
                <a:solidFill>
                  <a:srgbClr val="00A496"/>
                </a:solidFill>
              </a:rPr>
              <a:t>CSS) </a:t>
            </a:r>
            <a:r>
              <a:rPr lang="ko-KR" altLang="en-US" b="1" dirty="0">
                <a:solidFill>
                  <a:srgbClr val="00A496"/>
                </a:solidFill>
              </a:rPr>
              <a:t>관리하기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도서 데이터 접근 클래스 수정하기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BEB35-4404-51EE-3F71-9220093A7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78" y="1650427"/>
            <a:ext cx="5753644" cy="43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501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7-5] </a:t>
            </a:r>
            <a:r>
              <a:rPr lang="ko-KR" altLang="en-US" b="1" dirty="0">
                <a:solidFill>
                  <a:srgbClr val="00A496"/>
                </a:solidFill>
              </a:rPr>
              <a:t>정적 리소스</a:t>
            </a:r>
            <a:r>
              <a:rPr lang="en-US" altLang="ko-KR" b="1" dirty="0">
                <a:solidFill>
                  <a:srgbClr val="00A496"/>
                </a:solidFill>
              </a:rPr>
              <a:t>(</a:t>
            </a:r>
            <a:r>
              <a:rPr lang="ko-KR" altLang="en-US" b="1" dirty="0">
                <a:solidFill>
                  <a:srgbClr val="00A496"/>
                </a:solidFill>
              </a:rPr>
              <a:t>도서 이미지 및 부트스트랩 </a:t>
            </a:r>
            <a:r>
              <a:rPr lang="en-US" altLang="ko-KR" b="1" dirty="0">
                <a:solidFill>
                  <a:srgbClr val="00A496"/>
                </a:solidFill>
              </a:rPr>
              <a:t>CSS) </a:t>
            </a:r>
            <a:r>
              <a:rPr lang="ko-KR" altLang="en-US" b="1" dirty="0">
                <a:solidFill>
                  <a:srgbClr val="00A496"/>
                </a:solidFill>
              </a:rPr>
              <a:t>관리하기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정적 리소스 관리 폴더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marL="771540" lvl="1" indent="-342900"/>
            <a:r>
              <a:rPr lang="en-US" altLang="ko-KR" dirty="0">
                <a:solidFill>
                  <a:schemeClr val="tx1"/>
                </a:solidFill>
              </a:rPr>
              <a:t>image </a:t>
            </a:r>
            <a:r>
              <a:rPr lang="ko-KR" altLang="en-US" dirty="0">
                <a:solidFill>
                  <a:schemeClr val="tx1"/>
                </a:solidFill>
              </a:rPr>
              <a:t>폴더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이미지 파일명을 도서 아이디로 하여 등록</a:t>
            </a:r>
            <a:endParaRPr lang="en-US" altLang="ko-KR" dirty="0">
              <a:solidFill>
                <a:schemeClr val="tx1"/>
              </a:solidFill>
            </a:endParaRPr>
          </a:p>
          <a:p>
            <a:pPr marL="771540" lvl="1" indent="-342900"/>
            <a:r>
              <a:rPr lang="en-US" altLang="ko-KR" dirty="0" err="1">
                <a:solidFill>
                  <a:schemeClr val="tx1"/>
                </a:solidFill>
              </a:rPr>
              <a:t>css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폴더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부트스트랩 </a:t>
            </a:r>
            <a:r>
              <a:rPr lang="en-US" altLang="ko-KR" dirty="0">
                <a:solidFill>
                  <a:schemeClr val="tx1"/>
                </a:solidFill>
              </a:rPr>
              <a:t>CSS </a:t>
            </a:r>
            <a:r>
              <a:rPr lang="ko-KR" altLang="en-US" dirty="0">
                <a:solidFill>
                  <a:schemeClr val="tx1"/>
                </a:solidFill>
              </a:rPr>
              <a:t>파일</a:t>
            </a:r>
            <a:r>
              <a:rPr lang="en-US" altLang="ko-KR" dirty="0">
                <a:solidFill>
                  <a:schemeClr val="tx1"/>
                </a:solidFill>
              </a:rPr>
              <a:t>(bootstrap.min.css)</a:t>
            </a:r>
            <a:r>
              <a:rPr lang="ko-KR" altLang="en-US" dirty="0">
                <a:solidFill>
                  <a:schemeClr val="tx1"/>
                </a:solidFill>
              </a:rPr>
              <a:t>을 다운로드하여 등록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4AEE77-DE63-8A18-2A50-0EEA409724EC}"/>
              </a:ext>
            </a:extLst>
          </p:cNvPr>
          <p:cNvGrpSpPr/>
          <p:nvPr/>
        </p:nvGrpSpPr>
        <p:grpSpPr>
          <a:xfrm>
            <a:off x="1871700" y="2618910"/>
            <a:ext cx="5269430" cy="3028950"/>
            <a:chOff x="1826695" y="1914525"/>
            <a:chExt cx="5269430" cy="30289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1CCFD77-F9E2-6EEA-CBDD-0400898E6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75" y="1914525"/>
              <a:ext cx="5048250" cy="302895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00D497-BBF6-E885-5141-4FF7FBB95456}"/>
                </a:ext>
              </a:extLst>
            </p:cNvPr>
            <p:cNvSpPr/>
            <p:nvPr/>
          </p:nvSpPr>
          <p:spPr>
            <a:xfrm>
              <a:off x="1826695" y="1914525"/>
              <a:ext cx="2430270" cy="151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3120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7-5] </a:t>
            </a:r>
            <a:r>
              <a:rPr lang="ko-KR" altLang="en-US" b="1" dirty="0">
                <a:solidFill>
                  <a:srgbClr val="00A496"/>
                </a:solidFill>
              </a:rPr>
              <a:t>정적 리소스</a:t>
            </a:r>
            <a:r>
              <a:rPr lang="en-US" altLang="ko-KR" b="1" dirty="0">
                <a:solidFill>
                  <a:srgbClr val="00A496"/>
                </a:solidFill>
              </a:rPr>
              <a:t>(</a:t>
            </a:r>
            <a:r>
              <a:rPr lang="ko-KR" altLang="en-US" b="1" dirty="0">
                <a:solidFill>
                  <a:srgbClr val="00A496"/>
                </a:solidFill>
              </a:rPr>
              <a:t>도서 이미지 및 부트스트랩 </a:t>
            </a:r>
            <a:r>
              <a:rPr lang="en-US" altLang="ko-KR" b="1" dirty="0">
                <a:solidFill>
                  <a:srgbClr val="00A496"/>
                </a:solidFill>
              </a:rPr>
              <a:t>CSS) </a:t>
            </a:r>
            <a:r>
              <a:rPr lang="ko-KR" altLang="en-US" b="1" dirty="0">
                <a:solidFill>
                  <a:srgbClr val="00A496"/>
                </a:solidFill>
              </a:rPr>
              <a:t>관리하기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도서 목록 페이지 수정하기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23AF27-121F-B86A-04DB-C1342D617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58" y="1943835"/>
            <a:ext cx="6165685" cy="32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9716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7-5] </a:t>
            </a:r>
            <a:r>
              <a:rPr lang="ko-KR" altLang="en-US" b="1" dirty="0">
                <a:solidFill>
                  <a:srgbClr val="00A496"/>
                </a:solidFill>
              </a:rPr>
              <a:t>정적 리소스</a:t>
            </a:r>
            <a:r>
              <a:rPr lang="en-US" altLang="ko-KR" b="1" dirty="0">
                <a:solidFill>
                  <a:srgbClr val="00A496"/>
                </a:solidFill>
              </a:rPr>
              <a:t>(</a:t>
            </a:r>
            <a:r>
              <a:rPr lang="ko-KR" altLang="en-US" b="1" dirty="0">
                <a:solidFill>
                  <a:srgbClr val="00A496"/>
                </a:solidFill>
              </a:rPr>
              <a:t>도서 이미지 및 부트스트랩 </a:t>
            </a:r>
            <a:r>
              <a:rPr lang="en-US" altLang="ko-KR" b="1" dirty="0">
                <a:solidFill>
                  <a:srgbClr val="00A496"/>
                </a:solidFill>
              </a:rPr>
              <a:t>CSS) </a:t>
            </a:r>
            <a:r>
              <a:rPr lang="ko-KR" altLang="en-US" b="1" dirty="0">
                <a:solidFill>
                  <a:srgbClr val="00A496"/>
                </a:solidFill>
              </a:rPr>
              <a:t>관리하기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ko-KR" altLang="en-US" dirty="0">
                <a:solidFill>
                  <a:schemeClr val="tx1"/>
                </a:solidFill>
              </a:rPr>
              <a:t>도서 상세 정보 페이지 수정하기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4AE274-6509-CF64-3EBC-3112E6ED7353}"/>
              </a:ext>
            </a:extLst>
          </p:cNvPr>
          <p:cNvGrpSpPr/>
          <p:nvPr/>
        </p:nvGrpSpPr>
        <p:grpSpPr>
          <a:xfrm>
            <a:off x="1106615" y="1583795"/>
            <a:ext cx="5900255" cy="3746634"/>
            <a:chOff x="251520" y="1943835"/>
            <a:chExt cx="9144000" cy="580639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50DA2A6-8C16-5AC7-DB9A-8668A7D87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4284095"/>
              <a:ext cx="9144000" cy="346613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9ED84FD-064D-120D-C4E3-DC1D1CF98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20" y="1943835"/>
              <a:ext cx="9144000" cy="239761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24A21B6-228C-03F6-023B-8627A32E8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194085"/>
            <a:ext cx="4050450" cy="21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980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63D881B-4B9F-4D9B-9B77-38F9C1B8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업로드를 위한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73109-7072-449E-AC8A-434E6B20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  <a:r>
              <a:rPr lang="en-US" altLang="ko-KR" dirty="0"/>
              <a:t>(file upload)</a:t>
            </a:r>
          </a:p>
          <a:p>
            <a:pPr lvl="1"/>
            <a:r>
              <a:rPr lang="ko-KR" altLang="en-US" b="0" dirty="0"/>
              <a:t>웹 브라우저에서 서버로 파일을 전송하여 서버에 저장하는 것</a:t>
            </a:r>
            <a:endParaRPr lang="en-US" altLang="ko-KR" b="0" dirty="0"/>
          </a:p>
          <a:p>
            <a:pPr lvl="1"/>
            <a:r>
              <a:rPr lang="ko-KR" altLang="en-US" b="0" dirty="0"/>
              <a:t>서버로 업로드할 수 있는 파일</a:t>
            </a:r>
            <a:endParaRPr lang="en-US" altLang="ko-KR" b="0" dirty="0"/>
          </a:p>
          <a:p>
            <a:pPr lvl="2"/>
            <a:r>
              <a:rPr lang="ko-KR" altLang="en-US" b="0" dirty="0"/>
              <a:t>텍스트 파일</a:t>
            </a:r>
            <a:r>
              <a:rPr lang="en-US" altLang="ko-KR" b="0" dirty="0"/>
              <a:t>, </a:t>
            </a:r>
            <a:r>
              <a:rPr lang="ko-KR" altLang="en-US" b="0" dirty="0"/>
              <a:t>바이너리 파일</a:t>
            </a:r>
            <a:r>
              <a:rPr lang="en-US" altLang="ko-KR" b="0" dirty="0"/>
              <a:t>, </a:t>
            </a:r>
            <a:r>
              <a:rPr lang="ko-KR" altLang="en-US" b="0" dirty="0"/>
              <a:t>이미지 파일</a:t>
            </a:r>
            <a:r>
              <a:rPr lang="en-US" altLang="ko-KR" b="0" dirty="0"/>
              <a:t>, </a:t>
            </a:r>
            <a:r>
              <a:rPr lang="ko-KR" altLang="en-US" b="0" dirty="0"/>
              <a:t>문서 등 다양한 유형이 있음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웹 브라우저에서 서버로 파일을 전송하기 위해</a:t>
            </a:r>
            <a:r>
              <a:rPr lang="en-US" altLang="ko-KR" b="0" dirty="0"/>
              <a:t>J SP </a:t>
            </a:r>
            <a:r>
              <a:rPr lang="ko-KR" altLang="en-US" b="0" dirty="0"/>
              <a:t>페이지에 폼 태그 사용</a:t>
            </a:r>
            <a:endParaRPr lang="en-US" altLang="ko-KR" b="0" dirty="0"/>
          </a:p>
          <a:p>
            <a:pPr lvl="1"/>
            <a:r>
              <a:rPr lang="ko-KR" altLang="en-US" b="0" dirty="0"/>
              <a:t>전송된 파일을 서버에 저장하기 위해 오픈 라이브러리를 이용해야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21504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7-6] </a:t>
            </a:r>
            <a:r>
              <a:rPr lang="ko-KR" altLang="en-US" b="1" dirty="0">
                <a:solidFill>
                  <a:srgbClr val="00A496"/>
                </a:solidFill>
              </a:rPr>
              <a:t>도서 이미지 업로드하기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오픈 라이브러리 </a:t>
            </a:r>
            <a:r>
              <a:rPr lang="en-US" altLang="ko-KR" dirty="0">
                <a:solidFill>
                  <a:schemeClr val="tx1"/>
                </a:solidFill>
              </a:rPr>
              <a:t>cos.jar </a:t>
            </a:r>
            <a:r>
              <a:rPr lang="ko-KR" altLang="en-US" dirty="0">
                <a:solidFill>
                  <a:schemeClr val="tx1"/>
                </a:solidFill>
              </a:rPr>
              <a:t>등록하기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780A4E-C2EB-3A39-6310-29D2D6019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583795"/>
            <a:ext cx="2740853" cy="23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2248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7-6] </a:t>
            </a:r>
            <a:r>
              <a:rPr lang="ko-KR" altLang="en-US" b="1" dirty="0">
                <a:solidFill>
                  <a:srgbClr val="00A496"/>
                </a:solidFill>
              </a:rPr>
              <a:t>도서 이미지 업로드하기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도서 정보 등록 페이지 수정하기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9547FF-1E3D-2423-7524-09B88B27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289" y="1448780"/>
            <a:ext cx="5013423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8700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7-6] </a:t>
            </a:r>
            <a:r>
              <a:rPr lang="ko-KR" altLang="en-US" b="1" dirty="0">
                <a:solidFill>
                  <a:srgbClr val="00A496"/>
                </a:solidFill>
              </a:rPr>
              <a:t>도서 이미지 업로드하기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도서 등록 처리 페이지 수정하기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B84FC9-529E-97BA-03C4-E95911DD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142" y="1426834"/>
            <a:ext cx="500771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9541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7-6] </a:t>
            </a:r>
            <a:r>
              <a:rPr lang="ko-KR" altLang="en-US" b="1" dirty="0">
                <a:solidFill>
                  <a:srgbClr val="00A496"/>
                </a:solidFill>
              </a:rPr>
              <a:t>도서 이미지 업로드하기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77EDD2-ABF8-F2D6-59BE-5F94FB5239EE}"/>
              </a:ext>
            </a:extLst>
          </p:cNvPr>
          <p:cNvGrpSpPr/>
          <p:nvPr/>
        </p:nvGrpSpPr>
        <p:grpSpPr>
          <a:xfrm>
            <a:off x="682919" y="1225486"/>
            <a:ext cx="5419251" cy="5170759"/>
            <a:chOff x="1887421" y="1190621"/>
            <a:chExt cx="5419251" cy="51707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A636F45-2888-2F18-4A2D-40FF86EBF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7421" y="1190621"/>
              <a:ext cx="5419251" cy="182810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09744E4-B69E-257B-AA5F-F1D55D3A0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7655" y="3023955"/>
              <a:ext cx="5373711" cy="3337425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0B1DDB7-E5B0-A591-DB43-868382102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09" y="2798930"/>
            <a:ext cx="3617171" cy="35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1335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5F2876-AB12-4CDF-BE2C-98717FBE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업로드를 위한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ED9798-EC43-4374-B7EA-71C1DA41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업로드를 위한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  <a:endParaRPr lang="en-US" altLang="ko-KR" dirty="0"/>
          </a:p>
          <a:p>
            <a:pPr lvl="1"/>
            <a:r>
              <a:rPr lang="ko-KR" altLang="en-US" b="0" dirty="0"/>
              <a:t>웹 브라우저에서 서버로 파일을 전송하기 위해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폼 태그를 작성할 때 중요한 규칙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/>
              <a:t>method </a:t>
            </a:r>
            <a:r>
              <a:rPr lang="ko-KR" altLang="en-US" b="0" dirty="0"/>
              <a:t>속성은 반드시 </a:t>
            </a:r>
            <a:r>
              <a:rPr lang="en-US" altLang="ko-KR" b="0" dirty="0"/>
              <a:t>POST </a:t>
            </a:r>
            <a:r>
              <a:rPr lang="ko-KR" altLang="en-US" b="0" dirty="0"/>
              <a:t>방식으로 설정</a:t>
            </a:r>
            <a:endParaRPr lang="en-US" altLang="ko-KR" b="0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 err="1"/>
              <a:t>enctype</a:t>
            </a:r>
            <a:r>
              <a:rPr lang="en-US" altLang="ko-KR" b="0" dirty="0"/>
              <a:t> </a:t>
            </a:r>
            <a:r>
              <a:rPr lang="ko-KR" altLang="en-US" b="0" dirty="0"/>
              <a:t>속성은 반드시 </a:t>
            </a:r>
            <a:r>
              <a:rPr lang="en-US" altLang="ko-KR" b="0" dirty="0"/>
              <a:t>multipart/form-data</a:t>
            </a:r>
            <a:r>
              <a:rPr lang="ko-KR" altLang="en-US" b="0" dirty="0"/>
              <a:t>로 설정</a:t>
            </a:r>
            <a:endParaRPr lang="en-US" altLang="ko-KR" b="0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/>
              <a:t>action </a:t>
            </a:r>
            <a:r>
              <a:rPr lang="ko-KR" altLang="en-US" b="0" dirty="0"/>
              <a:t>속성은 파일 업로드를 처리할 </a:t>
            </a:r>
            <a:r>
              <a:rPr lang="en-US" altLang="ko-KR" b="0" dirty="0"/>
              <a:t>JSP </a:t>
            </a:r>
            <a:r>
              <a:rPr lang="ko-KR" altLang="en-US" b="0" dirty="0"/>
              <a:t>파일로 설정</a:t>
            </a:r>
            <a:endParaRPr lang="en-US" altLang="ko-KR" b="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b="0" dirty="0"/>
              <a:t>파일 업로드를 위해 </a:t>
            </a:r>
            <a:r>
              <a:rPr lang="en-US" altLang="ko-KR" b="0" dirty="0"/>
              <a:t>input </a:t>
            </a:r>
            <a:r>
              <a:rPr lang="ko-KR" altLang="en-US" b="0" dirty="0"/>
              <a:t>태그의 </a:t>
            </a:r>
            <a:r>
              <a:rPr lang="en-US" altLang="ko-KR" b="0" dirty="0"/>
              <a:t>type </a:t>
            </a:r>
            <a:r>
              <a:rPr lang="ko-KR" altLang="en-US" b="0" dirty="0"/>
              <a:t>속성을 </a:t>
            </a:r>
            <a:r>
              <a:rPr lang="en-US" altLang="ko-KR" b="0" dirty="0"/>
              <a:t>file</a:t>
            </a:r>
            <a:r>
              <a:rPr lang="ko-KR" altLang="en-US" b="0" dirty="0"/>
              <a:t>로 설정</a:t>
            </a:r>
            <a:endParaRPr lang="en-US" altLang="ko-KR" b="0" dirty="0"/>
          </a:p>
          <a:p>
            <a:pPr lvl="2"/>
            <a:r>
              <a:rPr lang="ko-KR" altLang="en-US" b="0" dirty="0"/>
              <a:t>만약 여러 파일을 </a:t>
            </a:r>
            <a:r>
              <a:rPr lang="ko-KR" altLang="en-US" b="0" dirty="0" err="1"/>
              <a:t>업로드하려면</a:t>
            </a:r>
            <a:r>
              <a:rPr lang="ko-KR" altLang="en-US" b="0" dirty="0"/>
              <a:t> </a:t>
            </a:r>
            <a:r>
              <a:rPr lang="en-US" altLang="ko-KR" b="0" dirty="0"/>
              <a:t>2</a:t>
            </a:r>
            <a:r>
              <a:rPr lang="ko-KR" altLang="en-US" b="0" dirty="0"/>
              <a:t>개 이상의 </a:t>
            </a:r>
            <a:r>
              <a:rPr lang="en-US" altLang="ko-KR" b="0" dirty="0"/>
              <a:t>input </a:t>
            </a:r>
            <a:r>
              <a:rPr lang="ko-KR" altLang="en-US" b="0" dirty="0"/>
              <a:t>태그를 사용하고 </a:t>
            </a:r>
            <a:r>
              <a:rPr lang="en-US" altLang="ko-KR" b="0" dirty="0"/>
              <a:t>name </a:t>
            </a:r>
            <a:r>
              <a:rPr lang="ko-KR" altLang="en-US" b="0" dirty="0"/>
              <a:t>속성에 서로 다른 값을 설정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7B390B-AF40-87AF-64F0-DF1FFC0F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090618"/>
            <a:ext cx="6604525" cy="10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260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5F2876-AB12-4CDF-BE2C-98717FBE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업로드를 위한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ED9798-EC43-4374-B7EA-71C1DA41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업로드를 위한 폼 태그 사용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C0279E-218C-C2A7-0791-D534B736833C}"/>
              </a:ext>
            </a:extLst>
          </p:cNvPr>
          <p:cNvGrpSpPr/>
          <p:nvPr/>
        </p:nvGrpSpPr>
        <p:grpSpPr>
          <a:xfrm>
            <a:off x="1566366" y="1459233"/>
            <a:ext cx="6011269" cy="3234635"/>
            <a:chOff x="1566366" y="1459233"/>
            <a:chExt cx="6011269" cy="323463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65AA561-C5EC-ACD1-AC01-6077B4110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366" y="1459233"/>
              <a:ext cx="6011269" cy="103765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43EEF8-7B4F-112F-E03D-59105D605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6366" y="2496892"/>
              <a:ext cx="6004114" cy="2196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93881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7CC26B-6572-455E-8235-2AFB9EBE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업로드 처리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CAFBE5-7AB6-420D-A231-A338580E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업로드 처리 방법</a:t>
            </a:r>
            <a:endParaRPr lang="en-US" altLang="ko-KR" dirty="0"/>
          </a:p>
          <a:p>
            <a:pPr lvl="1"/>
            <a:r>
              <a:rPr lang="ko-KR" altLang="en-US" b="0" dirty="0"/>
              <a:t>단순한 자바 코드로 작성하여 처리할 수 없어  오픈 라이브러리인 </a:t>
            </a:r>
            <a:r>
              <a:rPr lang="en-US" altLang="ko-KR" b="0" dirty="0"/>
              <a:t>cos.jar</a:t>
            </a:r>
            <a:r>
              <a:rPr lang="ko-KR" altLang="en-US" b="0" dirty="0"/>
              <a:t>나 </a:t>
            </a:r>
            <a:r>
              <a:rPr lang="en-US" altLang="ko-KR" b="0" dirty="0"/>
              <a:t>commonsfileupload.jar</a:t>
            </a:r>
            <a:r>
              <a:rPr lang="ko-KR" altLang="en-US" b="0" dirty="0"/>
              <a:t>를 사용해야 함</a:t>
            </a:r>
            <a:endParaRPr lang="en-US" altLang="ko-KR" b="0" dirty="0"/>
          </a:p>
          <a:p>
            <a:pPr lvl="1"/>
            <a:endParaRPr lang="en-US" altLang="ko-KR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CFC605-98E5-4D8D-84E9-5BF3A0441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2907" y="2213865"/>
            <a:ext cx="6618187" cy="142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322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7CC26B-6572-455E-8235-2AFB9EBE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업로드 처리 방법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6AA2B61-E4ED-F3CE-C1FE-B43D11782E00}"/>
              </a:ext>
            </a:extLst>
          </p:cNvPr>
          <p:cNvGrpSpPr/>
          <p:nvPr/>
        </p:nvGrpSpPr>
        <p:grpSpPr>
          <a:xfrm>
            <a:off x="769078" y="908720"/>
            <a:ext cx="7605845" cy="5670630"/>
            <a:chOff x="769077" y="3609019"/>
            <a:chExt cx="7605845" cy="40504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6820B5-2F89-D493-4679-B8897C059860}"/>
                </a:ext>
              </a:extLst>
            </p:cNvPr>
            <p:cNvSpPr/>
            <p:nvPr/>
          </p:nvSpPr>
          <p:spPr>
            <a:xfrm>
              <a:off x="769077" y="3609019"/>
              <a:ext cx="7605845" cy="405045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B6C736-722D-236D-1E32-63C784485CD1}"/>
                </a:ext>
              </a:extLst>
            </p:cNvPr>
            <p:cNvSpPr txBox="1"/>
            <p:nvPr/>
          </p:nvSpPr>
          <p:spPr>
            <a:xfrm>
              <a:off x="1039107" y="3826348"/>
              <a:ext cx="7178297" cy="3528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en-US" altLang="ko-KR" sz="1500" b="1" dirty="0" err="1"/>
                <a:t>JavaEE</a:t>
              </a:r>
              <a:r>
                <a:rPr lang="ko-KR" altLang="en-US" sz="1500" b="1" dirty="0"/>
                <a:t>에서 </a:t>
              </a:r>
              <a:r>
                <a:rPr lang="en-US" altLang="ko-KR" sz="1500" b="1" dirty="0" err="1"/>
                <a:t>JakartaEE</a:t>
              </a:r>
              <a:r>
                <a:rPr lang="ko-KR" altLang="en-US" sz="1500" b="1" dirty="0"/>
                <a:t>로 마이그레이션하는 방법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r>
                <a:rPr lang="ko-KR" altLang="en-US" sz="1500" dirty="0"/>
                <a:t>마이그레이션이란 데이터나 소프트웨어를 현행 시스템 환경에서 새로운 환경으로 시스템을 전환하는 것을 의미합니다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그래서 </a:t>
              </a:r>
              <a:r>
                <a:rPr lang="ko-KR" altLang="en-US" sz="1500" dirty="0" err="1"/>
                <a:t>톰캣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10</a:t>
              </a:r>
              <a:r>
                <a:rPr lang="ko-KR" altLang="en-US" sz="1500" dirty="0"/>
                <a:t>버전을 사용할 경우 기존에 </a:t>
              </a:r>
              <a:r>
                <a:rPr lang="ko-KR" altLang="en-US" sz="1500" dirty="0" err="1"/>
                <a:t>톰캣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9</a:t>
              </a:r>
              <a:r>
                <a:rPr lang="ko-KR" altLang="en-US" sz="1500" dirty="0"/>
                <a:t>버전 이하에서 사용하던 라이브러리를 새로운 환경 시스템에 맞게 다음과 같이 마이그레이션해야 합니다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r>
                <a:rPr lang="ko-KR" altLang="en-US" sz="1500" dirty="0" err="1"/>
                <a:t>톰캣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9</a:t>
              </a:r>
              <a:r>
                <a:rPr lang="ko-KR" altLang="en-US" sz="1500" dirty="0"/>
                <a:t>와 </a:t>
              </a:r>
              <a:r>
                <a:rPr lang="ko-KR" altLang="en-US" sz="1500" dirty="0" err="1"/>
                <a:t>톰캣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10</a:t>
              </a:r>
              <a:r>
                <a:rPr lang="ko-KR" altLang="en-US" sz="1500" dirty="0"/>
                <a:t>은 </a:t>
              </a:r>
              <a:r>
                <a:rPr lang="en-US" altLang="ko-KR" sz="1500" dirty="0"/>
                <a:t>API </a:t>
              </a:r>
              <a:r>
                <a:rPr lang="ko-KR" altLang="en-US" sz="1500" dirty="0"/>
                <a:t>구현체가 완전히 달라졌습니다</a:t>
              </a:r>
              <a:r>
                <a:rPr lang="en-US" altLang="ko-KR" sz="1500" dirty="0"/>
                <a:t>. </a:t>
              </a:r>
              <a:r>
                <a:rPr lang="ko-KR" altLang="en-US" sz="1500" dirty="0" err="1"/>
                <a:t>톰캣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9</a:t>
              </a:r>
              <a:r>
                <a:rPr lang="ko-KR" altLang="en-US" sz="1500" dirty="0"/>
                <a:t>까지는 </a:t>
              </a:r>
              <a:r>
                <a:rPr lang="en-US" altLang="ko-KR" sz="1500" dirty="0" err="1"/>
                <a:t>JavaEE</a:t>
              </a:r>
              <a:r>
                <a:rPr lang="ko-KR" altLang="en-US" sz="1500" dirty="0"/>
                <a:t>가 적용되고</a:t>
              </a:r>
              <a:r>
                <a:rPr lang="en-US" altLang="ko-KR" sz="1500" dirty="0"/>
                <a:t>, </a:t>
              </a:r>
              <a:r>
                <a:rPr lang="ko-KR" altLang="en-US" sz="1500" dirty="0" err="1"/>
                <a:t>톰캣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10</a:t>
              </a:r>
              <a:r>
                <a:rPr lang="ko-KR" altLang="en-US" sz="1500" dirty="0"/>
                <a:t>부터는 </a:t>
              </a:r>
              <a:r>
                <a:rPr lang="en-US" altLang="ko-KR" sz="1500" dirty="0" err="1"/>
                <a:t>JakartaEE</a:t>
              </a:r>
              <a:r>
                <a:rPr lang="ko-KR" altLang="en-US" sz="1500" dirty="0"/>
                <a:t>가 적용됩니다</a:t>
              </a:r>
              <a:r>
                <a:rPr lang="en-US" altLang="ko-KR" sz="1500" dirty="0"/>
                <a:t>. </a:t>
              </a:r>
              <a:r>
                <a:rPr lang="ko-KR" altLang="en-US" sz="1500" dirty="0" err="1"/>
                <a:t>서블릿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5.0</a:t>
              </a:r>
              <a:r>
                <a:rPr lang="ko-KR" altLang="en-US" sz="1500" dirty="0"/>
                <a:t>은 </a:t>
              </a:r>
              <a:r>
                <a:rPr lang="en-US" altLang="ko-KR" sz="1500" dirty="0" err="1"/>
                <a:t>JakartaEE</a:t>
              </a:r>
              <a:r>
                <a:rPr lang="ko-KR" altLang="en-US" sz="1500" dirty="0"/>
                <a:t>부터 지원되므로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해당 버전의 </a:t>
              </a:r>
              <a:r>
                <a:rPr lang="ko-KR" altLang="en-US" sz="1500" dirty="0" err="1"/>
                <a:t>서블릿을</a:t>
              </a:r>
              <a:r>
                <a:rPr lang="ko-KR" altLang="en-US" sz="1500" dirty="0"/>
                <a:t> </a:t>
              </a:r>
              <a:r>
                <a:rPr lang="en-US" altLang="ko-KR" sz="1500" dirty="0" err="1"/>
                <a:t>JavaEE</a:t>
              </a:r>
              <a:r>
                <a:rPr lang="ko-KR" altLang="en-US" sz="1500" dirty="0"/>
                <a:t>로 구동하거나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더 낮은 버전의 </a:t>
              </a:r>
              <a:r>
                <a:rPr lang="ko-KR" altLang="en-US" sz="1500" dirty="0" err="1"/>
                <a:t>서블릿을</a:t>
              </a:r>
              <a:r>
                <a:rPr lang="ko-KR" altLang="en-US" sz="1500" dirty="0"/>
                <a:t> </a:t>
              </a:r>
              <a:r>
                <a:rPr lang="en-US" altLang="ko-KR" sz="1500" dirty="0" err="1"/>
                <a:t>JakartaEE</a:t>
              </a:r>
              <a:r>
                <a:rPr lang="ko-KR" altLang="en-US" sz="1500" dirty="0"/>
                <a:t>로 구동하면 </a:t>
              </a:r>
              <a:r>
                <a:rPr lang="ko-KR" altLang="en-US" sz="1500" dirty="0" err="1"/>
                <a:t>서블릿이</a:t>
              </a:r>
              <a:r>
                <a:rPr lang="ko-KR" altLang="en-US" sz="1500" dirty="0"/>
                <a:t> 정상적으로 동작하지 않아 </a:t>
              </a:r>
              <a:r>
                <a:rPr lang="en-US" altLang="ko-KR" sz="1500" dirty="0"/>
                <a:t>404 </a:t>
              </a:r>
              <a:r>
                <a:rPr lang="ko-KR" altLang="en-US" sz="1500" dirty="0"/>
                <a:t>오류가 발생합니다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r>
                <a:rPr lang="en-US" altLang="ko-KR" sz="1500" dirty="0" err="1"/>
                <a:t>JavaEE</a:t>
              </a:r>
              <a:r>
                <a:rPr lang="ko-KR" altLang="en-US" sz="1500" dirty="0"/>
                <a:t>와 </a:t>
              </a:r>
              <a:r>
                <a:rPr lang="en-US" altLang="ko-KR" sz="1500" dirty="0" err="1"/>
                <a:t>JakartaEE</a:t>
              </a:r>
              <a:r>
                <a:rPr lang="ko-KR" altLang="en-US" sz="1500" dirty="0"/>
                <a:t>는 자바 코드의 내부 로직이나 구조적으로 많은 것이 변경되었습니다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대표적으로 직접 확인할 수 있는 것은 패키지의 변경입니다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따라서 </a:t>
              </a:r>
              <a:r>
                <a:rPr lang="en-US" altLang="ko-KR" sz="1500" dirty="0"/>
                <a:t>Javax.*</a:t>
              </a:r>
              <a:r>
                <a:rPr lang="ko-KR" altLang="en-US" sz="1500" dirty="0"/>
                <a:t>을 </a:t>
              </a:r>
              <a:r>
                <a:rPr lang="en-US" altLang="ko-KR" sz="1500" dirty="0"/>
                <a:t>Jakarta.*</a:t>
              </a:r>
              <a:r>
                <a:rPr lang="ko-KR" altLang="en-US" sz="1500" dirty="0"/>
                <a:t>로 변경하는 것만으로도 마이그레이션이 가능합니다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endParaRPr lang="ko-KR" altLang="ko-KR" sz="1500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0066A98-73EF-A9A3-38C7-A6143EE0A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25" y="3903314"/>
            <a:ext cx="46365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506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1549</Words>
  <Application>Microsoft Office PowerPoint</Application>
  <PresentationFormat>화면 슬라이드 쇼(4:3)</PresentationFormat>
  <Paragraphs>201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파일 업로드를 위한 JSP 페이지</vt:lpstr>
      <vt:lpstr>1. 파일 업로드를 위한 JSP 페이지</vt:lpstr>
      <vt:lpstr>1. 파일 업로드를 위한 JSP 페이지</vt:lpstr>
      <vt:lpstr>2. 파일 업로드 처리 방법</vt:lpstr>
      <vt:lpstr>2. 파일 업로드 처리 방법</vt:lpstr>
      <vt:lpstr>2. 파일 업로드 처리 방법</vt:lpstr>
      <vt:lpstr>2. 파일 업로드 처리 방법</vt:lpstr>
      <vt:lpstr>PowerPoint 프레젠테이션</vt:lpstr>
      <vt:lpstr>1. MultipartRequest 클래스 생성</vt:lpstr>
      <vt:lpstr>1. MultipartRequest 클래스 생성</vt:lpstr>
      <vt:lpstr>1. MultipartRequest 클래스 생성</vt:lpstr>
      <vt:lpstr>1. MultipartRequest 클래스 생성</vt:lpstr>
      <vt:lpstr>1. MultipartRequest 클래스 생성</vt:lpstr>
      <vt:lpstr>2. MultipartRequest 메소드</vt:lpstr>
      <vt:lpstr>2. MultipartRequest 메소드</vt:lpstr>
      <vt:lpstr>2. MultipartRequest 메소드</vt:lpstr>
      <vt:lpstr>2. MultipartRequest 메소드</vt:lpstr>
      <vt:lpstr>2. MultipartRequest 메소드</vt:lpstr>
      <vt:lpstr>2. MultipartRequest 메소드</vt:lpstr>
      <vt:lpstr>2. MultipartRequest 메소드</vt:lpstr>
      <vt:lpstr>2. MultipartRequest 메소드</vt:lpstr>
      <vt:lpstr>2. MultipartRequest 메소드</vt:lpstr>
      <vt:lpstr>PowerPoint 프레젠테이션</vt:lpstr>
      <vt:lpstr>1. Commons-FileUpload를 이용한 파일 업로드</vt:lpstr>
      <vt:lpstr>1. Commons-FileUpload를 이용한 파일 업로드</vt:lpstr>
      <vt:lpstr>1. Commons-FileUpload를 이용한 파일 업로드</vt:lpstr>
      <vt:lpstr>1. Commons-FileUpload를 이용한 파일 업로드</vt:lpstr>
      <vt:lpstr>1. Commons-FileUpload를 이용한 파일 업로드</vt:lpstr>
      <vt:lpstr>1. Commons-FileUpload를 이용한 파일 업로드</vt:lpstr>
      <vt:lpstr>1. Commons-FileUpload를 이용한 파일 업로드</vt:lpstr>
      <vt:lpstr>1. Commons-FileUpload를 이용한 파일 업로드</vt:lpstr>
      <vt:lpstr>1. Commons-FileUpload를 이용한 파일 업로드</vt:lpstr>
      <vt:lpstr>1. Commons-FileUpload를 이용한 파일 업로드</vt:lpstr>
      <vt:lpstr>1. Commons-FileUpload를 이용한 파일 업로드</vt:lpstr>
      <vt:lpstr>1. Commons-FileUpload를 이용한 파일 업로드</vt:lpstr>
      <vt:lpstr>PowerPoint 프레젠테이션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1729</cp:revision>
  <dcterms:created xsi:type="dcterms:W3CDTF">2012-07-23T02:34:37Z</dcterms:created>
  <dcterms:modified xsi:type="dcterms:W3CDTF">2025-04-29T05:55:50Z</dcterms:modified>
  <cp:version>1000.0000.01</cp:version>
</cp:coreProperties>
</file>