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0"/>
  </p:notesMasterIdLst>
  <p:handoutMasterIdLst>
    <p:handoutMasterId r:id="rId51"/>
  </p:handoutMasterIdLst>
  <p:sldIdLst>
    <p:sldId id="258" r:id="rId2"/>
    <p:sldId id="259" r:id="rId3"/>
    <p:sldId id="260" r:id="rId4"/>
    <p:sldId id="878" r:id="rId5"/>
    <p:sldId id="880" r:id="rId6"/>
    <p:sldId id="925" r:id="rId7"/>
    <p:sldId id="881" r:id="rId8"/>
    <p:sldId id="926" r:id="rId9"/>
    <p:sldId id="927" r:id="rId10"/>
    <p:sldId id="884" r:id="rId11"/>
    <p:sldId id="326" r:id="rId12"/>
    <p:sldId id="885" r:id="rId13"/>
    <p:sldId id="928" r:id="rId14"/>
    <p:sldId id="929" r:id="rId15"/>
    <p:sldId id="930" r:id="rId16"/>
    <p:sldId id="890" r:id="rId17"/>
    <p:sldId id="931" r:id="rId18"/>
    <p:sldId id="932" r:id="rId19"/>
    <p:sldId id="933" r:id="rId20"/>
    <p:sldId id="894" r:id="rId21"/>
    <p:sldId id="934" r:id="rId22"/>
    <p:sldId id="935" r:id="rId23"/>
    <p:sldId id="936" r:id="rId24"/>
    <p:sldId id="937" r:id="rId25"/>
    <p:sldId id="924" r:id="rId26"/>
    <p:sldId id="898" r:id="rId27"/>
    <p:sldId id="899" r:id="rId28"/>
    <p:sldId id="938" r:id="rId29"/>
    <p:sldId id="939" r:id="rId30"/>
    <p:sldId id="940" r:id="rId31"/>
    <p:sldId id="941" r:id="rId32"/>
    <p:sldId id="942" r:id="rId33"/>
    <p:sldId id="943" r:id="rId34"/>
    <p:sldId id="944" r:id="rId35"/>
    <p:sldId id="945" r:id="rId36"/>
    <p:sldId id="946" r:id="rId37"/>
    <p:sldId id="268" r:id="rId38"/>
    <p:sldId id="275" r:id="rId39"/>
    <p:sldId id="349" r:id="rId40"/>
    <p:sldId id="324" r:id="rId41"/>
    <p:sldId id="325" r:id="rId42"/>
    <p:sldId id="947" r:id="rId43"/>
    <p:sldId id="948" r:id="rId44"/>
    <p:sldId id="949" r:id="rId45"/>
    <p:sldId id="950" r:id="rId46"/>
    <p:sldId id="951" r:id="rId47"/>
    <p:sldId id="952" r:id="rId48"/>
    <p:sldId id="282" r:id="rId4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4" autoAdjust="0"/>
    <p:restoredTop sz="84709" autoAdjust="0"/>
  </p:normalViewPr>
  <p:slideViewPr>
    <p:cSldViewPr>
      <p:cViewPr varScale="1">
        <p:scale>
          <a:sx n="115" d="100"/>
          <a:sy n="115" d="100"/>
        </p:scale>
        <p:origin x="1824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유효성 검사의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기본 유효성 검사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데이터 형식 유효성 검사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데이터의 유효성 검사하기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FAB8CCE-3582-4936-A490-623B0117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유효성 검사 처리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8938714-6489-48F2-8E3E-D4CA731F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 처리 방법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A920AA-60FE-43F7-8F78-7A79F4AAC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6" y="1488385"/>
            <a:ext cx="6967748" cy="15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996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기본 유효성 검사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34865739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있는지 없는지 </a:t>
            </a:r>
            <a:br>
              <a:rPr lang="en-US" altLang="ko-KR" b="0" dirty="0"/>
            </a:br>
            <a:r>
              <a:rPr lang="ko-KR" altLang="en-US" b="0" dirty="0"/>
              <a:t>확인하고 데이터 길이</a:t>
            </a:r>
            <a:r>
              <a:rPr lang="en-US" altLang="ko-KR" b="0" dirty="0"/>
              <a:t>, </a:t>
            </a:r>
            <a:r>
              <a:rPr lang="ko-KR" altLang="en-US" b="0" dirty="0"/>
              <a:t>숫자 등 기본적인 것이 맞는지 검사</a:t>
            </a:r>
            <a:endParaRPr lang="en-US" altLang="ko-KR" b="0" dirty="0"/>
          </a:p>
          <a:p>
            <a:pPr lvl="1"/>
            <a:r>
              <a:rPr lang="ko-KR" altLang="en-US" b="0" dirty="0"/>
              <a:t>폼 페이지의 입력 데이터 길이를 확인하여 데이터의 유무를 검증하는 것은 </a:t>
            </a:r>
            <a:br>
              <a:rPr lang="en-US" altLang="ko-KR" b="0" dirty="0"/>
            </a:br>
            <a:r>
              <a:rPr lang="ko-KR" altLang="en-US" b="0" dirty="0"/>
              <a:t>기본 유효성 검사에 해당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데이터 유무 확인하기</a:t>
            </a:r>
            <a:endParaRPr lang="en-US" altLang="ko-KR" dirty="0"/>
          </a:p>
          <a:p>
            <a:pPr lvl="1"/>
            <a:r>
              <a:rPr lang="ko-KR" altLang="en-US" b="0" dirty="0"/>
              <a:t>데이터 값의 유무에 대한 검사</a:t>
            </a:r>
            <a:endParaRPr lang="en-US" altLang="ko-KR" b="0" dirty="0"/>
          </a:p>
          <a:p>
            <a:pPr lvl="1"/>
            <a:r>
              <a:rPr lang="ko-KR" altLang="en-US" b="0" dirty="0"/>
              <a:t>입력 데이터의 유무를 검사하는 형식</a:t>
            </a:r>
            <a:endParaRPr lang="ko-KR" altLang="en-US" dirty="0"/>
          </a:p>
          <a:p>
            <a:pPr lvl="1"/>
            <a:endParaRPr lang="en-US" altLang="ko-KR" b="0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FA3356-FA21-F742-02FD-15DF51EF7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4374105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0717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유무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D0EFDB-6015-B439-D0AD-C020AA598EB9}"/>
              </a:ext>
            </a:extLst>
          </p:cNvPr>
          <p:cNvGrpSpPr/>
          <p:nvPr/>
        </p:nvGrpSpPr>
        <p:grpSpPr>
          <a:xfrm>
            <a:off x="1646675" y="1493785"/>
            <a:ext cx="6020894" cy="4731184"/>
            <a:chOff x="1596802" y="1789879"/>
            <a:chExt cx="6020894" cy="47311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BDE69CE-A262-46A4-BA29-8349A989C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6427" y="1789879"/>
              <a:ext cx="6011269" cy="287682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DBCDAA-5432-A933-5F1F-A9BA809E8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6802" y="4596026"/>
              <a:ext cx="6018425" cy="1925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31208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8-2]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유무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EE4B85-6287-E913-C23B-F74D5E8CD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829"/>
            <a:ext cx="5916902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E7CE8E-29E5-048A-65B9-7FB0C2CF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31" y="4907385"/>
            <a:ext cx="5419251" cy="1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33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1845117-3875-4381-9FA3-9055B86A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데이터 유무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D8F657D-05E2-4916-A422-B015A22B0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8-2]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유무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877013-B4B9-C276-50C9-8BD1CBC85B8C}"/>
              </a:ext>
            </a:extLst>
          </p:cNvPr>
          <p:cNvGrpSpPr/>
          <p:nvPr/>
        </p:nvGrpSpPr>
        <p:grpSpPr>
          <a:xfrm>
            <a:off x="1594990" y="1763815"/>
            <a:ext cx="5954020" cy="4128858"/>
            <a:chOff x="1594990" y="1851041"/>
            <a:chExt cx="5954020" cy="412885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A94A08-AB0A-3656-FAFB-F68D41A9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851041"/>
              <a:ext cx="5954020" cy="31559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2E9847-0C6D-F566-2CEF-85BF5C0A2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990" y="4970863"/>
              <a:ext cx="5954020" cy="10090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994559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길이 확인하기</a:t>
            </a:r>
            <a:endParaRPr lang="en-US" altLang="ko-KR" dirty="0"/>
          </a:p>
          <a:p>
            <a:pPr lvl="1"/>
            <a:r>
              <a:rPr lang="ko-KR" altLang="en-US" b="0" dirty="0"/>
              <a:t>회원 가입 페이지에서 아이디</a:t>
            </a:r>
            <a:r>
              <a:rPr lang="en-US" altLang="ko-KR" b="0" dirty="0"/>
              <a:t>, </a:t>
            </a:r>
            <a:r>
              <a:rPr lang="ko-KR" altLang="en-US" b="0" dirty="0"/>
              <a:t>비밀번호 등과 같은 입력 데이터의 제한 길이를 검사하는 것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91F074-F0C5-415D-885D-7FCA8717D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2033845"/>
            <a:ext cx="6588781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805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 길이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0DB9B7A-21AC-F3A7-1E93-3B92A035F879}"/>
              </a:ext>
            </a:extLst>
          </p:cNvPr>
          <p:cNvGrpSpPr/>
          <p:nvPr/>
        </p:nvGrpSpPr>
        <p:grpSpPr>
          <a:xfrm>
            <a:off x="1562998" y="1268760"/>
            <a:ext cx="6014637" cy="4816974"/>
            <a:chOff x="1562998" y="1268760"/>
            <a:chExt cx="6014637" cy="481697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DC258D4-397D-8441-5A7A-FDD917C4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268760"/>
              <a:ext cx="6011269" cy="196081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6CED0B7-83B6-2E81-250F-67763501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998" y="3223225"/>
              <a:ext cx="6011269" cy="28625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76379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00F19D-8F52-899D-5169-B760C38B1E18}"/>
              </a:ext>
            </a:extLst>
          </p:cNvPr>
          <p:cNvGrpSpPr/>
          <p:nvPr/>
        </p:nvGrpSpPr>
        <p:grpSpPr>
          <a:xfrm>
            <a:off x="26495" y="1184123"/>
            <a:ext cx="5571923" cy="5458210"/>
            <a:chOff x="611561" y="1300008"/>
            <a:chExt cx="5961176" cy="583951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CDE1ED3-3239-ADDA-4423-FD902549E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1" y="1300008"/>
              <a:ext cx="5954020" cy="425798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BCC22C-F817-3C9A-8E56-44BBC75B9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1561" y="5557991"/>
              <a:ext cx="5961176" cy="1581536"/>
            </a:xfrm>
            <a:prstGeom prst="rect">
              <a:avLst/>
            </a:prstGeom>
          </p:spPr>
        </p:pic>
      </p:grp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4420"/>
            <a:ext cx="8532440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8-3]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길이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68A62F-BF0F-95E4-F957-E6D24BE40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747" y="4818770"/>
            <a:ext cx="4874253" cy="181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191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EFC090-AAE1-4065-904F-D002D6CC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데이터 길이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42F68F2-FB24-4C9F-91AC-5B8AE21AD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774420"/>
            <a:ext cx="8532440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8-3]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데이터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아이디와 비밀번호</a:t>
            </a:r>
            <a:r>
              <a:rPr lang="en-US" altLang="ko-KR" b="1" dirty="0">
                <a:solidFill>
                  <a:srgbClr val="0070C0"/>
                </a:solidFill>
              </a:rPr>
              <a:t>) </a:t>
            </a:r>
            <a:r>
              <a:rPr lang="ko-KR" altLang="en-US" b="1" dirty="0">
                <a:solidFill>
                  <a:srgbClr val="0070C0"/>
                </a:solidFill>
              </a:rPr>
              <a:t>값의 길이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C3ECDA9-EDB6-063E-450F-70CAF3EA331C}"/>
              </a:ext>
            </a:extLst>
          </p:cNvPr>
          <p:cNvGrpSpPr/>
          <p:nvPr/>
        </p:nvGrpSpPr>
        <p:grpSpPr>
          <a:xfrm>
            <a:off x="1581787" y="1493785"/>
            <a:ext cx="5970800" cy="4079076"/>
            <a:chOff x="1581787" y="2309042"/>
            <a:chExt cx="5970800" cy="40790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5AE621-DFFE-E39C-0EE2-7B628164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2309042"/>
              <a:ext cx="5961176" cy="223991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6F754D-B4B6-A0E8-5D82-D6AFE10E4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1787" y="4548956"/>
              <a:ext cx="5961176" cy="18391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6866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유효성 검사의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함수의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처리하는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유효성 검사를 이용하여 도서 상품 등록 데이터를 검증합니다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숫자 여부 확인하기</a:t>
            </a:r>
            <a:endParaRPr lang="en-US" altLang="ko-KR" dirty="0"/>
          </a:p>
          <a:p>
            <a:pPr lvl="1"/>
            <a:r>
              <a:rPr lang="ko-KR" altLang="en-US" b="0" dirty="0"/>
              <a:t>숫자 여부는 </a:t>
            </a:r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함수를 활용하여 검사</a:t>
            </a:r>
            <a:endParaRPr lang="en-US" altLang="ko-KR" b="0" dirty="0"/>
          </a:p>
          <a:p>
            <a:pPr lvl="1"/>
            <a:r>
              <a:rPr lang="en-US" altLang="ko-KR" b="0" dirty="0" err="1"/>
              <a:t>isNaN</a:t>
            </a:r>
            <a:endParaRPr lang="en-US" altLang="ko-KR" b="0" dirty="0"/>
          </a:p>
          <a:p>
            <a:pPr lvl="2"/>
            <a:r>
              <a:rPr lang="en-US" altLang="ko-KR" b="0" dirty="0" err="1"/>
              <a:t>isNaN</a:t>
            </a:r>
            <a:r>
              <a:rPr lang="en-US" altLang="ko-KR" b="0" dirty="0"/>
              <a:t>( ) </a:t>
            </a:r>
            <a:r>
              <a:rPr lang="ko-KR" altLang="en-US" b="0" dirty="0"/>
              <a:t>함수의 인자 값이 숫자이면 </a:t>
            </a:r>
            <a:r>
              <a:rPr lang="en-US" altLang="ko-KR" b="0" dirty="0"/>
              <a:t>false</a:t>
            </a:r>
            <a:r>
              <a:rPr lang="ko-KR" altLang="en-US" b="0" dirty="0"/>
              <a:t>를 반환하고 숫자가 아니면 </a:t>
            </a:r>
            <a:r>
              <a:rPr lang="en-US" altLang="ko-KR" b="0" dirty="0"/>
              <a:t>true</a:t>
            </a:r>
            <a:r>
              <a:rPr lang="ko-KR" altLang="en-US" b="0" dirty="0"/>
              <a:t>를 반환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E2839C-0B9B-F46C-9E7C-FB6563E64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393885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112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숫자 여부 검사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150EAE-7CB2-03A8-30C3-B2EEF5CF341E}"/>
              </a:ext>
            </a:extLst>
          </p:cNvPr>
          <p:cNvGrpSpPr/>
          <p:nvPr/>
        </p:nvGrpSpPr>
        <p:grpSpPr>
          <a:xfrm>
            <a:off x="1566365" y="1493785"/>
            <a:ext cx="6011269" cy="4797618"/>
            <a:chOff x="1566366" y="2573824"/>
            <a:chExt cx="6011269" cy="47976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4977A0-61D7-B6EC-1818-BD5D4B95E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2573824"/>
              <a:ext cx="6011269" cy="171035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D930890-62D8-A934-FAF2-6A847BDFA4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6" y="4287088"/>
              <a:ext cx="6004114" cy="3084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821368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37E7B84-A8C4-FA6E-E47E-D7F40B0837D4}"/>
              </a:ext>
            </a:extLst>
          </p:cNvPr>
          <p:cNvGrpSpPr/>
          <p:nvPr/>
        </p:nvGrpSpPr>
        <p:grpSpPr>
          <a:xfrm>
            <a:off x="1587834" y="1377374"/>
            <a:ext cx="5968332" cy="4725525"/>
            <a:chOff x="1587834" y="1133745"/>
            <a:chExt cx="5968332" cy="472552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F11F537-0652-A85A-DE5C-3E4D99A8C8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4990" y="1133745"/>
              <a:ext cx="5954020" cy="403613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D9F34D7-22DE-7B0E-F37D-AEE07BD5C2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4913"/>
            <a:stretch/>
          </p:blipFill>
          <p:spPr>
            <a:xfrm>
              <a:off x="1587834" y="5169883"/>
              <a:ext cx="5968332" cy="6893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341586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E31462-D03F-2487-32F7-49DC31611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663626"/>
            <a:ext cx="5968332" cy="415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752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A949D5-7418-49B3-9184-4351AC0C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여부 확인하기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AAC083E-FC9F-42AA-91FB-2251EE6D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8-4]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비밀번호 값이 숫자인지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022B80E-FD14-5177-FAE5-B6EE70B314B5}"/>
              </a:ext>
            </a:extLst>
          </p:cNvPr>
          <p:cNvGrpSpPr/>
          <p:nvPr/>
        </p:nvGrpSpPr>
        <p:grpSpPr>
          <a:xfrm>
            <a:off x="1695258" y="1637268"/>
            <a:ext cx="5961176" cy="3795012"/>
            <a:chOff x="1695258" y="1637268"/>
            <a:chExt cx="5961176" cy="379501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2C70708-FF4C-34BA-B58C-E28C6B30E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2414" y="1637268"/>
              <a:ext cx="5946864" cy="10090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8E8CEC6-46FE-184C-0D55-076B44524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5258" y="2483895"/>
              <a:ext cx="5961176" cy="2948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199075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데이터 형식 유효성 검사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5569880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D319099-AF63-47EB-B785-CBE7219E7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68FE6D5-319C-422A-AF70-93A718ACE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형식 유효성 검사</a:t>
            </a:r>
            <a:endParaRPr lang="en-US" altLang="ko-KR" dirty="0"/>
          </a:p>
          <a:p>
            <a:pPr lvl="1"/>
            <a:r>
              <a:rPr lang="ko-KR" altLang="en-US" b="0" dirty="0"/>
              <a:t>사용자가 폼 페이지의 입력 항목에 입력한 데이터 값이 특정 형태에 적합한지 검사하기 위해 정규 표현식을 사용하는 방법</a:t>
            </a:r>
            <a:endParaRPr lang="en-US" altLang="ko-KR" b="0" dirty="0"/>
          </a:p>
          <a:p>
            <a:pPr lvl="1"/>
            <a:r>
              <a:rPr lang="ko-KR" altLang="en-US" b="0" dirty="0"/>
              <a:t>기본 유효성검사보다 복잡함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dirty="0"/>
              <a:t>정규 표현식</a:t>
            </a:r>
            <a:r>
              <a:rPr lang="en-US" altLang="ko-KR" b="0" dirty="0"/>
              <a:t>(regular expression)</a:t>
            </a:r>
          </a:p>
          <a:p>
            <a:pPr lvl="1"/>
            <a:r>
              <a:rPr lang="ko-KR" altLang="en-US" dirty="0"/>
              <a:t>특정한 규칙을 가진 문자열의 집합을 표현하는 데 사용하는 형식 언어</a:t>
            </a:r>
          </a:p>
          <a:p>
            <a:pPr lvl="1"/>
            <a:r>
              <a:rPr lang="ko-KR" altLang="en-US" dirty="0"/>
              <a:t>문자열의 특정 형태를 찾아내기 위해 패턴으로 표현한 수식</a:t>
            </a:r>
          </a:p>
          <a:p>
            <a:pPr lvl="1"/>
            <a:r>
              <a:rPr lang="ko-KR" altLang="en-US" dirty="0"/>
              <a:t>주민등록번호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이메일과 같이 데이터 형식의 패턴이 일정한 데이터를 검사하는 데 이용함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01287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b="0" dirty="0"/>
              <a:t>객체 초기화</a:t>
            </a:r>
            <a:r>
              <a:rPr lang="en-US" altLang="ko-KR" b="0" dirty="0"/>
              <a:t>(object initializer)</a:t>
            </a:r>
            <a:r>
              <a:rPr lang="ko-KR" altLang="en-US" b="0" dirty="0"/>
              <a:t>를 사용하는 방법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입력된 표현식이 거의 바뀌지 않는 상수 형태일 때 주로 사용</a:t>
            </a:r>
            <a:endParaRPr lang="en-US" altLang="ko-KR" dirty="0"/>
          </a:p>
          <a:p>
            <a:pPr lvl="2"/>
            <a:endParaRPr lang="en-US" altLang="ko-KR" b="0" dirty="0"/>
          </a:p>
          <a:p>
            <a:pPr marL="914400" lvl="2" indent="0">
              <a:buNone/>
            </a:pPr>
            <a:endParaRPr lang="en-US" altLang="ko-KR" b="0" dirty="0"/>
          </a:p>
          <a:p>
            <a:pPr lvl="1"/>
            <a:r>
              <a:rPr lang="en-US" altLang="ko-KR" b="0" dirty="0" err="1"/>
              <a:t>RegExp</a:t>
            </a:r>
            <a:r>
              <a:rPr lang="en-US" altLang="ko-KR" b="0" dirty="0"/>
              <a:t> </a:t>
            </a:r>
            <a:r>
              <a:rPr lang="ko-KR" altLang="en-US" b="0" dirty="0"/>
              <a:t>객체를 이용하는 방법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정규 표현식이 자주 변경될 때 주로 사용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Flag</a:t>
            </a:r>
            <a:r>
              <a:rPr lang="ko-KR" altLang="en-US" dirty="0"/>
              <a:t>의 종류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0DD71A2-6A1C-7C6D-506C-879529BC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930341"/>
            <a:ext cx="6612396" cy="5195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BD03F3-3463-EFE6-5DD9-F8F71C2A5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8" y="3464349"/>
            <a:ext cx="6604525" cy="511674"/>
          </a:xfrm>
          <a:prstGeom prst="rect">
            <a:avLst/>
          </a:prstGeom>
        </p:spPr>
      </p:pic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7EAE402-10A4-81D5-FD01-9FD57AFE0A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10" y="4556947"/>
            <a:ext cx="5384380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9962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사용하기</a:t>
            </a:r>
            <a:endParaRPr lang="en-US" altLang="ko-KR" dirty="0"/>
          </a:p>
          <a:p>
            <a:pPr lvl="1"/>
            <a:r>
              <a:rPr lang="ko-KR" altLang="en-US" dirty="0"/>
              <a:t>정규 표현식에 따라 문자열을 판단하는 메소드</a:t>
            </a:r>
            <a:endParaRPr lang="en-US" altLang="ko-KR" dirty="0"/>
          </a:p>
        </p:txBody>
      </p:sp>
      <p:pic>
        <p:nvPicPr>
          <p:cNvPr id="5" name="그림 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A575D95-3D81-1BF2-67CA-B161434B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30" y="1707280"/>
            <a:ext cx="6628141" cy="12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641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정규 표현식 사용하기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정규 표현식 문자열을 찾는 예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0E30AC-4F50-03D4-FD93-E00B78A2C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40987"/>
            <a:ext cx="5996957" cy="482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119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유효성 검사의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메타 문자 </a:t>
            </a:r>
            <a:endParaRPr lang="en-US" altLang="ko-KR" dirty="0"/>
          </a:p>
          <a:p>
            <a:pPr lvl="1"/>
            <a:r>
              <a:rPr lang="ko-KR" altLang="en-US" dirty="0"/>
              <a:t>정규 표현식 내부에서 특정한 의미를 가진 문자</a:t>
            </a:r>
            <a:endParaRPr lang="en-US" altLang="ko-KR" dirty="0"/>
          </a:p>
          <a:p>
            <a:pPr lvl="1"/>
            <a:endParaRPr lang="en-US" altLang="ko-KR" sz="1000" dirty="0"/>
          </a:p>
          <a:p>
            <a:r>
              <a:rPr lang="ko-KR" altLang="en-US" dirty="0"/>
              <a:t>공통적인 기본 메타 문자의 종류</a:t>
            </a:r>
            <a:endParaRPr lang="en-US" altLang="ko-KR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62A5927-E7F4-6643-FC8A-E85FB8F3F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77" y="2182376"/>
            <a:ext cx="6018425" cy="448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0610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클래스</a:t>
            </a:r>
            <a:endParaRPr lang="en-US" altLang="ko-KR" dirty="0"/>
          </a:p>
          <a:p>
            <a:pPr lvl="1"/>
            <a:r>
              <a:rPr lang="ko-KR" altLang="en-US" dirty="0"/>
              <a:t>메타 문자 중 독특한 성질을 띤 문자 클래스인 </a:t>
            </a:r>
            <a:r>
              <a:rPr lang="en-US" altLang="ko-KR" dirty="0"/>
              <a:t>[ ] </a:t>
            </a:r>
          </a:p>
          <a:p>
            <a:pPr lvl="1"/>
            <a:r>
              <a:rPr lang="ko-KR" altLang="en-US" dirty="0"/>
              <a:t>문자 클래스는 그 내부에 해당하는 문자열의 범위 중 한 문자만 선택한다는 것을 의미함</a:t>
            </a:r>
            <a:endParaRPr lang="en-US" altLang="ko-KR" dirty="0"/>
          </a:p>
          <a:p>
            <a:pPr lvl="1"/>
            <a:r>
              <a:rPr lang="ko-KR" altLang="en-US" dirty="0"/>
              <a:t>문자 클래스 내부에서는 메타 문자를 사용할 수 없거나 의미가 다르게 사용됨</a:t>
            </a:r>
            <a:endParaRPr lang="en-US" alt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C98D36-DEDA-B95C-0EA4-7AB49EDDCB2C}"/>
              </a:ext>
            </a:extLst>
          </p:cNvPr>
          <p:cNvGrpSpPr/>
          <p:nvPr/>
        </p:nvGrpSpPr>
        <p:grpSpPr>
          <a:xfrm>
            <a:off x="1836353" y="2737682"/>
            <a:ext cx="5471295" cy="3980897"/>
            <a:chOff x="1781690" y="2737682"/>
            <a:chExt cx="5471295" cy="398089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62A5927-E7F4-6643-FC8A-E85FB8F3F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81690" y="2737682"/>
              <a:ext cx="5471295" cy="175420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10278D8-29C3-2776-3187-CB2DBA196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1690" y="4448088"/>
              <a:ext cx="5464790" cy="227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65996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 데이터의 첫 문자가 숫자인지 검사하는 예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EA1FE0C-E921-505C-30ED-56B66A4276F8}"/>
              </a:ext>
            </a:extLst>
          </p:cNvPr>
          <p:cNvGrpSpPr/>
          <p:nvPr/>
        </p:nvGrpSpPr>
        <p:grpSpPr>
          <a:xfrm>
            <a:off x="1569942" y="1268760"/>
            <a:ext cx="6004115" cy="5241572"/>
            <a:chOff x="1569942" y="1347321"/>
            <a:chExt cx="6004115" cy="524157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2827E2E-AC9A-5FF6-C07D-9AE97DDED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943" y="1347321"/>
              <a:ext cx="6004114" cy="470882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8CA0AD6-C74F-D52C-A85C-23E8834D1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9942" y="6037860"/>
              <a:ext cx="6004114" cy="5510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63200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C03CC0-E417-4E62-590B-B2600ED23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293"/>
          <a:stretch/>
        </p:blipFill>
        <p:spPr>
          <a:xfrm>
            <a:off x="1755947" y="1235904"/>
            <a:ext cx="5632106" cy="53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957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8804ED0-40FF-8607-AF16-08E9BB558F91}"/>
              </a:ext>
            </a:extLst>
          </p:cNvPr>
          <p:cNvGrpSpPr/>
          <p:nvPr/>
        </p:nvGrpSpPr>
        <p:grpSpPr>
          <a:xfrm>
            <a:off x="1911342" y="1179465"/>
            <a:ext cx="5321316" cy="5624910"/>
            <a:chOff x="1954371" y="1382540"/>
            <a:chExt cx="5120096" cy="54122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3258B5-EF17-7304-F6FC-538E3497E3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2157"/>
            <a:stretch/>
          </p:blipFill>
          <p:spPr>
            <a:xfrm>
              <a:off x="1956708" y="2169195"/>
              <a:ext cx="5117759" cy="462555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F4894C4-5941-1CF7-9963-E1EAE39501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6194"/>
            <a:stretch/>
          </p:blipFill>
          <p:spPr>
            <a:xfrm>
              <a:off x="1954371" y="1382540"/>
              <a:ext cx="5120096" cy="7824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751475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6B4E43-BEA7-6651-1E01-AD16562F40CB}"/>
              </a:ext>
            </a:extLst>
          </p:cNvPr>
          <p:cNvGrpSpPr/>
          <p:nvPr/>
        </p:nvGrpSpPr>
        <p:grpSpPr>
          <a:xfrm>
            <a:off x="1690550" y="1391687"/>
            <a:ext cx="5762901" cy="4422578"/>
            <a:chOff x="1951544" y="2023768"/>
            <a:chExt cx="5239001" cy="402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75890DB-89B2-81F4-C9F9-B732BCAF7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53454" y="2023768"/>
              <a:ext cx="5237091" cy="281046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C31BA3-B0A9-F6FC-81FF-BC1F5A1D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51544" y="4834232"/>
              <a:ext cx="5237091" cy="12100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5417667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7716B0-01B0-4665-9133-EA039D3B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정규 표현식의 표현 방법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76D4640-ED70-4C48-A623-6541C2585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8-5] </a:t>
            </a:r>
            <a:r>
              <a:rPr lang="ko-KR" altLang="en-US" b="1" dirty="0">
                <a:solidFill>
                  <a:srgbClr val="0070C0"/>
                </a:solidFill>
              </a:rPr>
              <a:t>회원 가입 폼 페이지에 입력한 데이터 형식 유효성 검사하기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B08F4A-B7A8-5E80-1C4B-8ED71BC76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22" y="1680006"/>
            <a:ext cx="5767956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03715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9FE8A52-A4FA-447D-7E02-9263C4FE743A}"/>
              </a:ext>
            </a:extLst>
          </p:cNvPr>
          <p:cNvGrpSpPr/>
          <p:nvPr/>
        </p:nvGrpSpPr>
        <p:grpSpPr>
          <a:xfrm>
            <a:off x="769077" y="998730"/>
            <a:ext cx="7605845" cy="5265585"/>
            <a:chOff x="769078" y="1268759"/>
            <a:chExt cx="7605845" cy="5265585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59"/>
              <a:ext cx="7605845" cy="5265585"/>
              <a:chOff x="769077" y="3609019"/>
              <a:chExt cx="7605845" cy="405045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039107" y="3826348"/>
                <a:ext cx="706578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자주 사용되는 패턴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ko-KR" altLang="en-US" sz="1500" dirty="0"/>
                  <a:t>다음은 폼 페이지에 입력 양식의 데이터 형식으로 주로 사용되는 정규 표현식의 예입니다</a:t>
                </a:r>
                <a:r>
                  <a:rPr lang="en-US" altLang="ko-KR" sz="1500" dirty="0"/>
                  <a:t>.</a:t>
                </a:r>
                <a:endParaRPr lang="ko-KR" altLang="ko-KR" sz="15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FFACF4B-58A3-DE68-4165-2F8E73200C35}"/>
                </a:ext>
              </a:extLst>
            </p:cNvPr>
            <p:cNvGrpSpPr/>
            <p:nvPr/>
          </p:nvGrpSpPr>
          <p:grpSpPr>
            <a:xfrm>
              <a:off x="1810887" y="2618910"/>
              <a:ext cx="5519855" cy="3702496"/>
              <a:chOff x="1810887" y="2618910"/>
              <a:chExt cx="5519855" cy="3702496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43F9726-2493-C596-6655-CF1E40D0F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13256" y="2618910"/>
                <a:ext cx="5517486" cy="1331067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B2D302C7-9CCD-D992-4E53-78FA9E59F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0887" y="3924055"/>
                <a:ext cx="5503175" cy="239735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등록 데이터의</a:t>
            </a:r>
            <a:endParaRPr lang="en-US" altLang="ko-KR" sz="4400" dirty="0"/>
          </a:p>
          <a:p>
            <a:pPr lvl="0">
              <a:defRPr/>
            </a:pPr>
            <a:r>
              <a:rPr lang="ko-KR" altLang="en-US" sz="4400" dirty="0"/>
              <a:t>유효성 검사하기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데이터의 유효성 검사하기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77582"/>
            <a:ext cx="6463096" cy="4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</a:t>
            </a:r>
            <a:r>
              <a:rPr lang="en-US" altLang="ko-KR" dirty="0"/>
              <a:t>(validation)</a:t>
            </a:r>
          </a:p>
          <a:p>
            <a:pPr lvl="1"/>
            <a:r>
              <a:rPr lang="ko-KR" altLang="en-US" b="0" dirty="0"/>
              <a:t>사용자가 폼 페이지에서 입력한 데이터 값이 서버로 전송되기 전에 특정 규칙에 맞게 입력되었는지 검증하는 것</a:t>
            </a:r>
            <a:endParaRPr lang="en-US" altLang="ko-KR" b="0" dirty="0"/>
          </a:p>
          <a:p>
            <a:pPr lvl="1"/>
            <a:r>
              <a:rPr lang="ko-KR" altLang="en-US" b="0" dirty="0"/>
              <a:t>사용자가 실수로 유효하지 않은 데이터 값을 입력하면 부적합하다고 판단하여 다시 폼 페이지로 되돌려 사용자에게 오류가 있음을 알려줌</a:t>
            </a:r>
            <a:endParaRPr lang="en-US" altLang="ko-KR" b="0" dirty="0"/>
          </a:p>
          <a:p>
            <a:pPr lvl="1"/>
            <a:r>
              <a:rPr lang="ko-KR" altLang="en-US" b="0" dirty="0"/>
              <a:t>유효성 검사의 예</a:t>
            </a:r>
            <a:endParaRPr lang="en-US" altLang="ko-KR" b="0" dirty="0"/>
          </a:p>
          <a:p>
            <a:pPr lvl="2"/>
            <a:r>
              <a:rPr lang="ko-KR" altLang="en-US" b="0" dirty="0"/>
              <a:t>입력 데이터가 </a:t>
            </a:r>
            <a:r>
              <a:rPr lang="en-US" altLang="ko-KR" b="0" dirty="0"/>
              <a:t>null</a:t>
            </a:r>
            <a:r>
              <a:rPr lang="ko-KR" altLang="en-US" b="0" dirty="0"/>
              <a:t>인지 확인하는 검사</a:t>
            </a:r>
            <a:endParaRPr lang="en-US" altLang="ko-KR" b="0" dirty="0"/>
          </a:p>
          <a:p>
            <a:pPr lvl="2"/>
            <a:r>
              <a:rPr lang="ko-KR" altLang="en-US" b="0" dirty="0"/>
              <a:t>폼 페이지에서 나이를 입력할 때 숫자를 인식하는 검사</a:t>
            </a:r>
            <a:endParaRPr lang="en-US" altLang="ko-KR" dirty="0"/>
          </a:p>
          <a:p>
            <a:pPr lvl="2"/>
            <a:r>
              <a:rPr lang="ko-KR" altLang="en-US" b="0" dirty="0"/>
              <a:t>회원 가입 시 아이디 중복 검사</a:t>
            </a:r>
            <a:endParaRPr lang="en-US" altLang="ko-KR" b="0" dirty="0"/>
          </a:p>
          <a:p>
            <a:pPr lvl="2"/>
            <a:r>
              <a:rPr lang="ko-KR" altLang="en-US" b="0" dirty="0"/>
              <a:t>로그인 인증 시 아이디와 비밀번호 검사</a:t>
            </a:r>
            <a:endParaRPr lang="en-US" altLang="ko-KR" dirty="0"/>
          </a:p>
          <a:p>
            <a:pPr lvl="2"/>
            <a:r>
              <a:rPr lang="en-US" altLang="ko-KR" b="0" dirty="0"/>
              <a:t>IP </a:t>
            </a:r>
            <a:r>
              <a:rPr lang="ko-KR" altLang="en-US" b="0" dirty="0"/>
              <a:t>패킷 검사 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0708" y="1581984"/>
            <a:ext cx="6342584" cy="36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자바스크립트 관리 폴더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/main/webapp/resources/ </a:t>
            </a:r>
            <a:r>
              <a:rPr lang="ko-KR" altLang="en-US" dirty="0">
                <a:solidFill>
                  <a:schemeClr val="tx1"/>
                </a:solidFill>
              </a:rPr>
              <a:t>폴더에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js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폴더 생성하고 </a:t>
            </a:r>
            <a:r>
              <a:rPr lang="en-US" altLang="ko-KR" dirty="0">
                <a:solidFill>
                  <a:schemeClr val="tx1"/>
                </a:solidFill>
              </a:rPr>
              <a:t>validation.js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F81176-2095-C06A-DCF9-010323175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6" y="2393885"/>
            <a:ext cx="2810268" cy="28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유효성 검사를 위한 </a:t>
            </a:r>
            <a:r>
              <a:rPr lang="ko-KR" altLang="en-US" dirty="0" err="1">
                <a:solidFill>
                  <a:schemeClr val="tx1"/>
                </a:solidFill>
              </a:rPr>
              <a:t>핸들러</a:t>
            </a:r>
            <a:r>
              <a:rPr lang="ko-KR" altLang="en-US" dirty="0">
                <a:solidFill>
                  <a:schemeClr val="tx1"/>
                </a:solidFill>
              </a:rPr>
              <a:t> 함수 작성하기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4ECADBB-F97B-28A2-C3BC-4460EA76BCB9}"/>
              </a:ext>
            </a:extLst>
          </p:cNvPr>
          <p:cNvGrpSpPr/>
          <p:nvPr/>
        </p:nvGrpSpPr>
        <p:grpSpPr>
          <a:xfrm>
            <a:off x="1684928" y="1620530"/>
            <a:ext cx="5774145" cy="4778800"/>
            <a:chOff x="1688022" y="1530520"/>
            <a:chExt cx="5774145" cy="47788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2C0A081-481B-A0BB-BD12-4D5CD46D0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022" y="1530520"/>
              <a:ext cx="5767956" cy="38787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5C7076D-EBF6-BECB-767E-09B703C7D1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59163"/>
            <a:stretch/>
          </p:blipFill>
          <p:spPr>
            <a:xfrm>
              <a:off x="1701367" y="5409220"/>
              <a:ext cx="5760800" cy="900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95038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EC322C-152B-4851-D038-267390F24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28" y="1155657"/>
            <a:ext cx="566074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3984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EE59F7F-8013-E1B6-6827-B040BB056EE5}"/>
              </a:ext>
            </a:extLst>
          </p:cNvPr>
          <p:cNvGrpSpPr/>
          <p:nvPr/>
        </p:nvGrpSpPr>
        <p:grpSpPr>
          <a:xfrm>
            <a:off x="1685524" y="1943835"/>
            <a:ext cx="5772951" cy="2418821"/>
            <a:chOff x="1688022" y="2659700"/>
            <a:chExt cx="5772951" cy="24188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301B7DF-BCFC-3A7D-9CE8-34663F9D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8022" y="2659700"/>
              <a:ext cx="5767956" cy="153859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BAC8E2-7D89-4CFF-C18A-D11E09CD1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3017" y="4198299"/>
              <a:ext cx="5767956" cy="880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637508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등록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72A67F-9D9B-1C0C-9902-79DB054FA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607"/>
          <a:stretch/>
        </p:blipFill>
        <p:spPr>
          <a:xfrm>
            <a:off x="1723641" y="1539576"/>
            <a:ext cx="5696719" cy="49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6860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38C46FB-B297-9573-22EB-F9E4A9CB59E0}"/>
              </a:ext>
            </a:extLst>
          </p:cNvPr>
          <p:cNvGrpSpPr/>
          <p:nvPr/>
        </p:nvGrpSpPr>
        <p:grpSpPr>
          <a:xfrm>
            <a:off x="1853304" y="1357322"/>
            <a:ext cx="5761416" cy="5251944"/>
            <a:chOff x="1853304" y="1357322"/>
            <a:chExt cx="5761416" cy="525194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894854D-F277-54F4-ACBA-F68959052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3304" y="1357322"/>
              <a:ext cx="5760800" cy="173181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C0D2D89-9CAF-BD48-5D44-41187EABD6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420"/>
            <a:stretch/>
          </p:blipFill>
          <p:spPr>
            <a:xfrm>
              <a:off x="1853920" y="3068960"/>
              <a:ext cx="5760800" cy="3540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885202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8-6] </a:t>
            </a:r>
            <a:r>
              <a:rPr lang="ko-KR" altLang="en-US" b="1" dirty="0">
                <a:solidFill>
                  <a:srgbClr val="00A496"/>
                </a:solidFill>
              </a:rPr>
              <a:t>도서 등록 페이지의 유효성 검사하기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0D2D89-9CAF-BD48-5D44-41187EABD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580"/>
          <a:stretch/>
        </p:blipFill>
        <p:spPr>
          <a:xfrm>
            <a:off x="1691600" y="2123855"/>
            <a:ext cx="5760800" cy="15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3786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  <a:p>
            <a:pPr lvl="1"/>
            <a:r>
              <a:rPr lang="ko-KR" altLang="en-US" b="0" dirty="0" err="1"/>
              <a:t>핸들러</a:t>
            </a:r>
            <a:r>
              <a:rPr lang="ko-KR" altLang="en-US" b="0" dirty="0"/>
              <a:t> 함수</a:t>
            </a:r>
            <a:endParaRPr lang="en-US" altLang="ko-KR" b="0" dirty="0"/>
          </a:p>
          <a:p>
            <a:pPr lvl="2"/>
            <a:r>
              <a:rPr lang="ko-KR" altLang="en-US" b="0" dirty="0"/>
              <a:t>폼 페이지에서 이벤트가 발생했을 때의 유효성 검사를 위해 매핑하는 메소드</a:t>
            </a:r>
            <a:endParaRPr lang="en-US" altLang="ko-KR" b="0" dirty="0"/>
          </a:p>
          <a:p>
            <a:pPr lvl="1"/>
            <a:r>
              <a:rPr lang="ko-KR" altLang="en-US" b="0" dirty="0"/>
              <a:t>자바스크립트를 이용하여 유효성 검사를 위한 코드 작성</a:t>
            </a:r>
            <a:endParaRPr lang="en-US" altLang="ko-KR" b="0" dirty="0"/>
          </a:p>
          <a:p>
            <a:pPr lvl="2"/>
            <a:r>
              <a:rPr lang="ko-KR" altLang="en-US" b="0" dirty="0"/>
              <a:t>자바스크립트는 웹 브라우저에서 유효성 검사를 처리함 </a:t>
            </a:r>
            <a:endParaRPr lang="en-US" altLang="ko-KR" b="0" dirty="0"/>
          </a:p>
          <a:p>
            <a:pPr lvl="2"/>
            <a:r>
              <a:rPr lang="ko-KR" altLang="en-US" dirty="0"/>
              <a:t>따라서 </a:t>
            </a:r>
            <a:r>
              <a:rPr lang="ko-KR" altLang="en-US" b="0" dirty="0"/>
              <a:t>서버에서 처리하는 것보다 속도가 빠르고 서버에 과부하를 주지 않음</a:t>
            </a:r>
            <a:endParaRPr lang="en-US" altLang="ko-KR" b="0" dirty="0"/>
          </a:p>
          <a:p>
            <a:pPr lvl="1"/>
            <a:r>
              <a:rPr lang="ko-KR" altLang="en-US" b="0" dirty="0"/>
              <a:t>사용자가 폼 페이지에 입력한 데이터 값이 서버로 전송되기 전에 특정 규칙에 맞게 입력되었는지 검사함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입력된 데이터가 유효성 검사를 통과하면 서버로 전송하고</a:t>
            </a:r>
            <a:r>
              <a:rPr lang="en-US" altLang="ko-KR" b="0" dirty="0"/>
              <a:t>, </a:t>
            </a:r>
            <a:r>
              <a:rPr lang="ko-KR" altLang="en-US" b="0" dirty="0"/>
              <a:t>그렇지 않으면 </a:t>
            </a:r>
            <a:br>
              <a:rPr lang="en-US" altLang="ko-KR" b="0" dirty="0"/>
            </a:br>
            <a:r>
              <a:rPr lang="ko-KR" altLang="en-US" b="0" dirty="0"/>
              <a:t>서버 전송을 취소하고 사용자에게 오류 메시지를 보여주는 역할을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6339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FD40949-2BE6-4E37-9422-3C2F2BE8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58345CA-8612-4668-87C7-C4B1C3BE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위한 </a:t>
            </a:r>
            <a:r>
              <a:rPr lang="ko-KR" altLang="en-US" dirty="0" err="1"/>
              <a:t>핸들러</a:t>
            </a:r>
            <a:r>
              <a:rPr lang="ko-KR" altLang="en-US" dirty="0"/>
              <a:t> 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A3C2A0-D3D8-987B-3D4C-581F79E81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66" y="1454530"/>
            <a:ext cx="6620268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14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유효성 검사를 위해 </a:t>
            </a:r>
            <a:r>
              <a:rPr lang="ko-KR" altLang="en-US" dirty="0" err="1"/>
              <a:t>핸들러</a:t>
            </a:r>
            <a:r>
              <a:rPr lang="ko-KR" altLang="en-US" dirty="0"/>
              <a:t> 함수를 만드는 과정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❶ </a:t>
            </a:r>
            <a:r>
              <a:rPr lang="en-US" altLang="ko-KR" b="0" dirty="0"/>
              <a:t>input </a:t>
            </a:r>
            <a:r>
              <a:rPr lang="ko-KR" altLang="en-US" b="0" dirty="0"/>
              <a:t>태그의 </a:t>
            </a:r>
            <a:r>
              <a:rPr lang="en-US" altLang="ko-KR" b="0" dirty="0"/>
              <a:t>type </a:t>
            </a:r>
            <a:r>
              <a:rPr lang="ko-KR" altLang="en-US" b="0" dirty="0"/>
              <a:t>속성 값이 </a:t>
            </a:r>
            <a:r>
              <a:rPr lang="en-US" altLang="ko-KR" b="0" dirty="0"/>
              <a:t>submit</a:t>
            </a:r>
            <a:r>
              <a:rPr lang="ko-KR" altLang="en-US" b="0" dirty="0"/>
              <a:t>인 경우 </a:t>
            </a:r>
            <a:r>
              <a:rPr lang="en-US" altLang="ko-KR" b="0" dirty="0" err="1"/>
              <a:t>onclick</a:t>
            </a:r>
            <a:r>
              <a:rPr lang="en-US" altLang="ko-KR" b="0" dirty="0"/>
              <a:t> </a:t>
            </a:r>
            <a:r>
              <a:rPr lang="ko-KR" altLang="en-US" b="0" dirty="0"/>
              <a:t>속성을 이용하여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설정</a:t>
            </a:r>
            <a:r>
              <a:rPr lang="en-US" altLang="ko-KR" b="0" dirty="0"/>
              <a:t> </a:t>
            </a:r>
            <a:r>
              <a:rPr lang="ko-KR" altLang="en-US" b="0" dirty="0"/>
              <a:t>또는 </a:t>
            </a:r>
            <a:r>
              <a:rPr lang="en-US" altLang="ko-KR" b="0" dirty="0"/>
              <a:t>form </a:t>
            </a:r>
            <a:r>
              <a:rPr lang="ko-KR" altLang="en-US" b="0" dirty="0"/>
              <a:t>태그의 </a:t>
            </a:r>
            <a:r>
              <a:rPr lang="en-US" altLang="ko-KR" b="0" dirty="0" err="1"/>
              <a:t>onsubmit</a:t>
            </a:r>
            <a:r>
              <a:rPr lang="en-US" altLang="ko-KR" b="0" dirty="0"/>
              <a:t> </a:t>
            </a:r>
            <a:r>
              <a:rPr lang="ko-KR" altLang="en-US" b="0" dirty="0"/>
              <a:t>속성 값에 설정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❷ 자바스크립트를 이용하여 </a:t>
            </a:r>
            <a:r>
              <a:rPr lang="en-US" altLang="ko-KR" b="0" dirty="0"/>
              <a:t>&lt;/script&gt;…&lt;script&gt; </a:t>
            </a:r>
            <a:r>
              <a:rPr lang="ko-KR" altLang="en-US" b="0" dirty="0"/>
              <a:t>내에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함수를 작성</a:t>
            </a:r>
            <a:r>
              <a:rPr lang="en-US" altLang="ko-KR" b="0" dirty="0"/>
              <a:t> </a:t>
            </a:r>
            <a:br>
              <a:rPr lang="en-US" altLang="ko-KR" b="0" dirty="0"/>
            </a:br>
            <a:r>
              <a:rPr lang="en-US" altLang="ko-KR" b="0" dirty="0"/>
              <a:t>    &lt;script&gt;…&lt;/script&gt; </a:t>
            </a:r>
            <a:r>
              <a:rPr lang="ko-KR" altLang="en-US" b="0" dirty="0"/>
              <a:t>구문은 </a:t>
            </a:r>
            <a:r>
              <a:rPr lang="en-US" altLang="ko-KR" b="0" dirty="0"/>
              <a:t>JSP </a:t>
            </a:r>
            <a:r>
              <a:rPr lang="ko-KR" altLang="en-US" b="0" dirty="0"/>
              <a:t>페이지의 어디에 위치해도 상관 없음</a:t>
            </a:r>
            <a:endParaRPr lang="en-US" altLang="ko-KR" b="0" dirty="0"/>
          </a:p>
          <a:p>
            <a:pPr marL="357187" lvl="1" indent="0">
              <a:buNone/>
            </a:pPr>
            <a:r>
              <a:rPr lang="ko-KR" altLang="en-US" b="0" dirty="0"/>
              <a:t>❸ 폼 페이지에서 입력된 데이터 값을 </a:t>
            </a:r>
            <a:r>
              <a:rPr lang="ko-KR" altLang="en-US" b="0" dirty="0" err="1"/>
              <a:t>핸들러</a:t>
            </a:r>
            <a:r>
              <a:rPr lang="ko-KR" altLang="en-US" b="0" dirty="0"/>
              <a:t> 함수로 가져오기 위해 </a:t>
            </a:r>
            <a:r>
              <a:rPr lang="en-US" altLang="ko-KR" b="0" dirty="0"/>
              <a:t>form </a:t>
            </a:r>
            <a:br>
              <a:rPr lang="en-US" altLang="ko-KR" b="0" dirty="0"/>
            </a:br>
            <a:r>
              <a:rPr lang="en-US" altLang="ko-KR" b="0" dirty="0"/>
              <a:t>    </a:t>
            </a:r>
            <a:r>
              <a:rPr lang="ko-KR" altLang="en-US" b="0" dirty="0"/>
              <a:t>태그의 </a:t>
            </a:r>
            <a:r>
              <a:rPr lang="en-US" altLang="ko-KR" b="0" dirty="0"/>
              <a:t>name </a:t>
            </a:r>
            <a:r>
              <a:rPr lang="ko-KR" altLang="en-US" b="0" dirty="0"/>
              <a:t>속성 또는 </a:t>
            </a:r>
            <a:r>
              <a:rPr lang="en-US" altLang="ko-KR" b="0" dirty="0"/>
              <a:t>forms </a:t>
            </a:r>
            <a:r>
              <a:rPr lang="ko-KR" altLang="en-US" b="0" dirty="0"/>
              <a:t>객체 이용</a:t>
            </a:r>
            <a:r>
              <a:rPr lang="en-US" altLang="ko-KR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034158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핸들어</a:t>
            </a:r>
            <a:r>
              <a:rPr lang="ko-KR" altLang="en-US" dirty="0"/>
              <a:t> 함수 사용 예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D9F83C-0D88-7C46-EE84-2529424FC939}"/>
              </a:ext>
            </a:extLst>
          </p:cNvPr>
          <p:cNvGrpSpPr/>
          <p:nvPr/>
        </p:nvGrpSpPr>
        <p:grpSpPr>
          <a:xfrm>
            <a:off x="1569942" y="1445811"/>
            <a:ext cx="6004456" cy="4141438"/>
            <a:chOff x="1569942" y="1445811"/>
            <a:chExt cx="6004456" cy="414143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58D5981-F67C-E9AD-3004-16D51E85A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9942" y="1445811"/>
              <a:ext cx="6004114" cy="103050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7F70B75-18E1-C75D-F59E-DA885E368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0284" y="2474270"/>
              <a:ext cx="6004114" cy="3112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26149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44AA8B83-A569-4D64-BDCC-447AC4D5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유효성 검사의 개요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72A4974-42AD-4091-89A9-B93028522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8-1] </a:t>
            </a:r>
            <a:r>
              <a:rPr lang="ko-KR" altLang="en-US" b="1" dirty="0">
                <a:solidFill>
                  <a:srgbClr val="0070C0"/>
                </a:solidFill>
              </a:rPr>
              <a:t>폼 페이지에 입력한 아이디와 비밀번호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1354B1-F372-2B02-04C3-EB149D72D195}"/>
              </a:ext>
            </a:extLst>
          </p:cNvPr>
          <p:cNvGrpSpPr/>
          <p:nvPr/>
        </p:nvGrpSpPr>
        <p:grpSpPr>
          <a:xfrm>
            <a:off x="1826695" y="1279728"/>
            <a:ext cx="6113805" cy="5383616"/>
            <a:chOff x="846493" y="1133745"/>
            <a:chExt cx="6113805" cy="53836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5A93064-2EBD-CDE0-BF5E-477E634E0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493" y="1133745"/>
              <a:ext cx="5393227" cy="4313281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2923D2C-6603-EA2B-D981-76405D8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7136" y="5095340"/>
              <a:ext cx="2632770" cy="14220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69E1288-34A3-6EC7-5FD6-2B33A5CDE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22891" y="5176598"/>
              <a:ext cx="1537407" cy="13407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7978240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1099</Words>
  <Application>Microsoft Office PowerPoint</Application>
  <PresentationFormat>화면 슬라이드 쇼(4:3)</PresentationFormat>
  <Paragraphs>157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5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1. 유효성 검사를 위한 핸들러 함수</vt:lpstr>
      <vt:lpstr>1. 유효성 검사를 위한 핸들러 함수</vt:lpstr>
      <vt:lpstr>1. 유효성 검사를 위한 핸들러 함수</vt:lpstr>
      <vt:lpstr>1. 유효성 검사의 개요</vt:lpstr>
      <vt:lpstr>1. 유효성 검사의 개요</vt:lpstr>
      <vt:lpstr>1. 유효성 검사의 개요</vt:lpstr>
      <vt:lpstr>2. 유효성 검사 처리 방법</vt:lpstr>
      <vt:lpstr>PowerPoint 프레젠테이션</vt:lpstr>
      <vt:lpstr>1. 데이터 유무 확인하기</vt:lpstr>
      <vt:lpstr>1. 데이터 유무 확인하기</vt:lpstr>
      <vt:lpstr>1. 데이터 유무 확인하기</vt:lpstr>
      <vt:lpstr>1. 데이터 유무 확인하기</vt:lpstr>
      <vt:lpstr>2. 데이터 길이 확인하기</vt:lpstr>
      <vt:lpstr>2. 데이터 길이 확인하기</vt:lpstr>
      <vt:lpstr>2. 데이터 길이 확인하기</vt:lpstr>
      <vt:lpstr>2. 데이터 길이 확인하기</vt:lpstr>
      <vt:lpstr>3. 숫자 여부 확인하기</vt:lpstr>
      <vt:lpstr>3. 숫자 여부 확인하기</vt:lpstr>
      <vt:lpstr>3. 숫자 여부 확인하기</vt:lpstr>
      <vt:lpstr>3. 숫자 여부 확인하기</vt:lpstr>
      <vt:lpstr>3. 숫자 여부 확인하기</vt:lpstr>
      <vt:lpstr>PowerPoint 프레젠테이션</vt:lpstr>
      <vt:lpstr>1. 정규 표현식 사용하기</vt:lpstr>
      <vt:lpstr>1. 정규 표현식 사용하기</vt:lpstr>
      <vt:lpstr>1. 정규 표현식 사용하기</vt:lpstr>
      <vt:lpstr>1. 정규 표현식 사용하기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2. 정규 표현식의 표현 방법</vt:lpstr>
      <vt:lpstr>3. 웹 프로그래밍 언어의 종류와 특징</vt:lpstr>
      <vt:lpstr>PowerPoint 프레젠테이션</vt:lpstr>
      <vt:lpstr>[북마켓] 도서 등록 데이터의 유효성 검사하기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1725</cp:revision>
  <dcterms:created xsi:type="dcterms:W3CDTF">2012-07-23T02:34:37Z</dcterms:created>
  <dcterms:modified xsi:type="dcterms:W3CDTF">2025-04-30T00:37:35Z</dcterms:modified>
  <cp:version>1000.0000.01</cp:version>
</cp:coreProperties>
</file>