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7"/>
  </p:notesMasterIdLst>
  <p:handoutMasterIdLst>
    <p:handoutMasterId r:id="rId58"/>
  </p:handoutMasterIdLst>
  <p:sldIdLst>
    <p:sldId id="258" r:id="rId2"/>
    <p:sldId id="259" r:id="rId3"/>
    <p:sldId id="260" r:id="rId4"/>
    <p:sldId id="878" r:id="rId5"/>
    <p:sldId id="879" r:id="rId6"/>
    <p:sldId id="880" r:id="rId7"/>
    <p:sldId id="326" r:id="rId8"/>
    <p:sldId id="881" r:id="rId9"/>
    <p:sldId id="929" r:id="rId10"/>
    <p:sldId id="882" r:id="rId11"/>
    <p:sldId id="930" r:id="rId12"/>
    <p:sldId id="931" r:id="rId13"/>
    <p:sldId id="886" r:id="rId14"/>
    <p:sldId id="888" r:id="rId15"/>
    <p:sldId id="932" r:id="rId16"/>
    <p:sldId id="933" r:id="rId17"/>
    <p:sldId id="934" r:id="rId18"/>
    <p:sldId id="327" r:id="rId19"/>
    <p:sldId id="892" r:id="rId20"/>
    <p:sldId id="893" r:id="rId21"/>
    <p:sldId id="894" r:id="rId22"/>
    <p:sldId id="935" r:id="rId23"/>
    <p:sldId id="896" r:id="rId24"/>
    <p:sldId id="898" r:id="rId25"/>
    <p:sldId id="928" r:id="rId26"/>
    <p:sldId id="900" r:id="rId27"/>
    <p:sldId id="937" r:id="rId28"/>
    <p:sldId id="938" r:id="rId29"/>
    <p:sldId id="939" r:id="rId30"/>
    <p:sldId id="940" r:id="rId31"/>
    <p:sldId id="905" r:id="rId32"/>
    <p:sldId id="941" r:id="rId33"/>
    <p:sldId id="942" r:id="rId34"/>
    <p:sldId id="943" r:id="rId35"/>
    <p:sldId id="944" r:id="rId36"/>
    <p:sldId id="910" r:id="rId37"/>
    <p:sldId id="945" r:id="rId38"/>
    <p:sldId id="946" r:id="rId39"/>
    <p:sldId id="947" r:id="rId40"/>
    <p:sldId id="948" r:id="rId41"/>
    <p:sldId id="915" r:id="rId42"/>
    <p:sldId id="949" r:id="rId43"/>
    <p:sldId id="950" r:id="rId44"/>
    <p:sldId id="951" r:id="rId45"/>
    <p:sldId id="275" r:id="rId46"/>
    <p:sldId id="349" r:id="rId47"/>
    <p:sldId id="324" r:id="rId48"/>
    <p:sldId id="325" r:id="rId49"/>
    <p:sldId id="952" r:id="rId50"/>
    <p:sldId id="953" r:id="rId51"/>
    <p:sldId id="955" r:id="rId52"/>
    <p:sldId id="956" r:id="rId53"/>
    <p:sldId id="957" r:id="rId54"/>
    <p:sldId id="958" r:id="rId55"/>
    <p:sldId id="282" r:id="rId5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80785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commentAuthors" Target="commentAuthor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emf"/><Relationship Id="rId4" Type="http://schemas.openxmlformats.org/officeDocument/2006/relationships/image" Target="../media/image4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emf"/><Relationship Id="rId4" Type="http://schemas.openxmlformats.org/officeDocument/2006/relationships/image" Target="../media/image5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jp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다국어 처리의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Locale </a:t>
            </a:r>
            <a:r>
              <a:rPr lang="ko-KR" altLang="en-US" sz="2400" b="1" spc="-150" dirty="0">
                <a:latin typeface="맑은 고딕"/>
              </a:rPr>
              <a:t>클래스를 이용한 다국어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JSTL </a:t>
            </a:r>
            <a:r>
              <a:rPr lang="en-US" altLang="ko-KR" sz="2400" b="1" spc="-150" dirty="0" err="1">
                <a:latin typeface="맑은 고딕"/>
              </a:rPr>
              <a:t>fmt</a:t>
            </a:r>
            <a:r>
              <a:rPr lang="en-US" altLang="ko-KR" sz="2400" b="1" spc="-150" dirty="0">
                <a:latin typeface="맑은 고딕"/>
              </a:rPr>
              <a:t> </a:t>
            </a:r>
            <a:r>
              <a:rPr lang="ko-KR" altLang="en-US" sz="2400" b="1" spc="-150" dirty="0">
                <a:latin typeface="맑은 고딕"/>
              </a:rPr>
              <a:t>태그를 이용한 다국어 처리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페이지의 다국어 처리하기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감지하기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로케일 감지하기</a:t>
            </a:r>
            <a:endParaRPr lang="en-US" altLang="ko-KR" dirty="0"/>
          </a:p>
          <a:p>
            <a:pPr lvl="1"/>
            <a:r>
              <a:rPr lang="ko-KR" altLang="en-US" b="0" dirty="0"/>
              <a:t>웹 브라우저에 설정된 국가와 언어 이름을 알아내는 것을 로케일 감지</a:t>
            </a:r>
            <a:endParaRPr lang="en-US" altLang="ko-KR" b="0" dirty="0"/>
          </a:p>
          <a:p>
            <a:pPr marL="357187" lvl="1" indent="0">
              <a:buNone/>
            </a:pPr>
            <a:endParaRPr lang="en-US" altLang="ko-KR" b="0" dirty="0"/>
          </a:p>
          <a:p>
            <a:r>
              <a:rPr lang="ko-KR" altLang="en-US" dirty="0"/>
              <a:t>로케일 감지 </a:t>
            </a:r>
            <a:r>
              <a:rPr lang="ko-KR" altLang="en-US" dirty="0" err="1"/>
              <a:t>메소드의</a:t>
            </a:r>
            <a:r>
              <a:rPr lang="ko-KR" altLang="en-US" dirty="0"/>
              <a:t> 종류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1609" y="2393885"/>
            <a:ext cx="6790516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663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감지하기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로케일 감지 메소드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1EC2C63-0148-F730-C2F3-67B36F2C0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553" y="1364335"/>
            <a:ext cx="5810895" cy="494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47082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언어 설정</a:t>
            </a:r>
          </a:p>
          <a:p>
            <a:pPr lvl="1"/>
            <a:r>
              <a:rPr lang="ko-KR" altLang="en-US" dirty="0"/>
              <a:t>다양한 국가별 언어를 제대로 표현하기 위해 </a:t>
            </a:r>
            <a:r>
              <a:rPr lang="en-US" altLang="ko-KR" dirty="0"/>
              <a:t>response </a:t>
            </a:r>
            <a:r>
              <a:rPr lang="ko-KR" altLang="en-US" dirty="0"/>
              <a:t>내장 객체의 </a:t>
            </a:r>
            <a:r>
              <a:rPr lang="en-US" altLang="ko-KR" dirty="0" err="1"/>
              <a:t>setHeader</a:t>
            </a:r>
            <a:r>
              <a:rPr lang="en-US" altLang="ko-KR" dirty="0"/>
              <a:t>( ) </a:t>
            </a:r>
            <a:br>
              <a:rPr lang="en-US" altLang="ko-KR" dirty="0"/>
            </a:br>
            <a:r>
              <a:rPr lang="ko-KR" altLang="en-US" dirty="0"/>
              <a:t>메소드 사용</a:t>
            </a:r>
            <a:endParaRPr lang="en-US" altLang="ko-KR" dirty="0"/>
          </a:p>
          <a:p>
            <a:r>
              <a:rPr lang="ko-KR" altLang="en-US" dirty="0"/>
              <a:t>로케일의 언어 설정 예</a:t>
            </a:r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015053-B633-48B7-2D65-31252D8D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87" y="2364305"/>
            <a:ext cx="5789425" cy="42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1618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날짜와 시간 설정</a:t>
            </a:r>
          </a:p>
          <a:p>
            <a:pPr lvl="1"/>
            <a:r>
              <a:rPr lang="ko-KR" altLang="en-US" b="0" dirty="0"/>
              <a:t>사용자의 </a:t>
            </a:r>
            <a:r>
              <a:rPr lang="ko-KR" altLang="en-US" b="0" dirty="0" err="1"/>
              <a:t>로케일에</a:t>
            </a:r>
            <a:r>
              <a:rPr lang="ko-KR" altLang="en-US" b="0" dirty="0"/>
              <a:t> 따라 특정 날짜와 시간 형식을 표현하기 위해 </a:t>
            </a:r>
            <a:r>
              <a:rPr lang="en-US" altLang="ko-KR" b="0" dirty="0" err="1"/>
              <a:t>DateFormat</a:t>
            </a:r>
            <a:r>
              <a:rPr lang="en-US" altLang="ko-KR" b="0" dirty="0"/>
              <a:t> </a:t>
            </a:r>
            <a:r>
              <a:rPr lang="ko-KR" altLang="en-US" b="0" dirty="0"/>
              <a:t>클래스의 </a:t>
            </a:r>
            <a:r>
              <a:rPr lang="en-US" altLang="ko-KR" b="0" dirty="0" err="1"/>
              <a:t>getDateTimeInstance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</a:t>
            </a:r>
            <a:endParaRPr lang="en-US" altLang="ko-KR" b="0" dirty="0"/>
          </a:p>
          <a:p>
            <a:r>
              <a:rPr lang="ko-KR" altLang="en-US" b="0" dirty="0"/>
              <a:t>로케일의 날짜와 시간 설정 예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A8EB714-E435-9447-84F0-7A4CE8FF1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130" y="2361124"/>
            <a:ext cx="5803738" cy="399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6395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통화와 숫자 설정</a:t>
            </a:r>
          </a:p>
          <a:p>
            <a:pPr lvl="1"/>
            <a:r>
              <a:rPr lang="ko-KR" altLang="en-US" b="0" dirty="0"/>
              <a:t>사용자의 </a:t>
            </a:r>
            <a:r>
              <a:rPr lang="ko-KR" altLang="en-US" b="0" dirty="0" err="1"/>
              <a:t>로케일에</a:t>
            </a:r>
            <a:r>
              <a:rPr lang="ko-KR" altLang="en-US" b="0" dirty="0"/>
              <a:t> 따라 특정 통화와 숫자를 표현하기 위해 </a:t>
            </a:r>
            <a:r>
              <a:rPr lang="en-US" altLang="ko-KR" b="0" dirty="0" err="1"/>
              <a:t>NumberFormat</a:t>
            </a:r>
            <a:r>
              <a:rPr lang="en-US" altLang="ko-KR" b="0" dirty="0"/>
              <a:t> </a:t>
            </a:r>
            <a:r>
              <a:rPr lang="ko-KR" altLang="en-US" b="0" dirty="0"/>
              <a:t>클래스의 </a:t>
            </a:r>
            <a:r>
              <a:rPr lang="en-US" altLang="ko-KR" b="0" dirty="0" err="1"/>
              <a:t>getCurrencyInstance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</a:t>
            </a:r>
            <a:endParaRPr lang="en-US" altLang="ko-KR" b="0" dirty="0"/>
          </a:p>
          <a:p>
            <a:r>
              <a:rPr lang="ko-KR" altLang="en-US" dirty="0"/>
              <a:t>로케일의 통화와 숫자 설정 예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462C20-BCFD-860C-14A9-3B0F70F41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974" y="2315325"/>
            <a:ext cx="5818050" cy="444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52583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9-1]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국가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날짜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통화 형식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D65D90B-2C98-4A4E-9AA5-0C173055095B}"/>
              </a:ext>
            </a:extLst>
          </p:cNvPr>
          <p:cNvGrpSpPr/>
          <p:nvPr/>
        </p:nvGrpSpPr>
        <p:grpSpPr>
          <a:xfrm>
            <a:off x="1679631" y="1389386"/>
            <a:ext cx="5784738" cy="4964939"/>
            <a:chOff x="1684443" y="1313765"/>
            <a:chExt cx="5784738" cy="49649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2980A51-7CD0-FCFF-251A-2AE116FCA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84443" y="1313765"/>
              <a:ext cx="5775113" cy="1867787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E85F47E-F8D6-EC82-A48A-08686E326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94068" y="3194350"/>
              <a:ext cx="5775113" cy="3084354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82EF0D16-C1DB-2EF9-B972-80C63206D2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13" y="2059025"/>
            <a:ext cx="2041532" cy="13699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1102715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9-1]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국가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날짜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통화 형식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현재 로케일을 미국으로 변경하기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B1C84F9-748A-5E68-EFEE-B05859DC077B}"/>
              </a:ext>
            </a:extLst>
          </p:cNvPr>
          <p:cNvGrpSpPr/>
          <p:nvPr/>
        </p:nvGrpSpPr>
        <p:grpSpPr>
          <a:xfrm>
            <a:off x="1300309" y="1673805"/>
            <a:ext cx="6543383" cy="4860540"/>
            <a:chOff x="476545" y="1538790"/>
            <a:chExt cx="6543383" cy="486054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C8B83B-1F76-8186-9AF3-F70140428D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42223" y="1538790"/>
              <a:ext cx="5677705" cy="241352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4D4C710-1BBB-1997-98B7-105ACEB07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6545" y="2893778"/>
              <a:ext cx="4548615" cy="3505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65984799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로케일 표현하기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9-1]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국가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날짜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통화 형식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현재 로케일을 미국으로 변경하기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DCCFE62-33CD-2FBA-8716-987C0945C362}"/>
              </a:ext>
            </a:extLst>
          </p:cNvPr>
          <p:cNvGrpSpPr/>
          <p:nvPr/>
        </p:nvGrpSpPr>
        <p:grpSpPr>
          <a:xfrm>
            <a:off x="327767" y="1493785"/>
            <a:ext cx="6585704" cy="4773178"/>
            <a:chOff x="670734" y="1493785"/>
            <a:chExt cx="6585704" cy="4773178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08AD8F-E80F-5808-0931-57524EBDF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91648" y="1493785"/>
              <a:ext cx="5464790" cy="2979613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AA41294-6AD3-1EC3-0BA0-577FF4627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0734" y="3880945"/>
              <a:ext cx="5220580" cy="2386018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1B6E1628-9632-CB7E-0EAF-5E05FDAB7C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2030" y="5073954"/>
            <a:ext cx="3931657" cy="1569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5DA8D2B-8738-A142-DEED-04E4EB41B65B}"/>
              </a:ext>
            </a:extLst>
          </p:cNvPr>
          <p:cNvSpPr txBox="1"/>
          <p:nvPr/>
        </p:nvSpPr>
        <p:spPr>
          <a:xfrm>
            <a:off x="5544346" y="4704622"/>
            <a:ext cx="27382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▼ 프로젝트 재실행 결과</a:t>
            </a:r>
          </a:p>
        </p:txBody>
      </p:sp>
    </p:spTree>
    <p:extLst>
      <p:ext uri="{BB962C8B-B14F-4D97-AF65-F5344CB8AC3E}">
        <p14:creationId xmlns:p14="http://schemas.microsoft.com/office/powerpoint/2010/main" val="21144661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56556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태그를 이용한 </a:t>
            </a:r>
            <a:endParaRPr lang="en-US" altLang="ko-KR" dirty="0"/>
          </a:p>
          <a:p>
            <a:pPr lvl="0">
              <a:defRPr/>
            </a:pPr>
            <a:r>
              <a:rPr lang="ko-KR" altLang="en-US" dirty="0"/>
              <a:t>다국어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4220003928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다국어 문서 처리를 위한 국제화 및 지역화 태그</a:t>
            </a:r>
            <a:endParaRPr lang="en-US" altLang="ko-KR" b="0" dirty="0"/>
          </a:p>
          <a:p>
            <a:pPr lvl="1"/>
            <a:r>
              <a:rPr lang="ko-KR" altLang="en-US" b="0" dirty="0"/>
              <a:t>날짜와 숫자 등을 형식화하는 기능을 제공하는 </a:t>
            </a:r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태그는 특정 지역에 따라 다른 메시지를 출력할 때 사용</a:t>
            </a:r>
            <a:endParaRPr lang="en-US" altLang="ko-KR" b="0" dirty="0"/>
          </a:p>
          <a:p>
            <a:pPr lvl="2"/>
            <a:r>
              <a:rPr lang="ko-KR" altLang="en-US" b="0" dirty="0"/>
              <a:t>한글 웹 브라우저는 한글 메시지를 출력할 때</a:t>
            </a:r>
            <a:r>
              <a:rPr lang="en-US" altLang="ko-KR" b="0" dirty="0"/>
              <a:t>, </a:t>
            </a:r>
            <a:r>
              <a:rPr lang="ko-KR" altLang="en-US" b="0" dirty="0"/>
              <a:t>영문 웹 브라우저는 영어 메시지를 출력할 때 유용함</a:t>
            </a:r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 라이브러리를 사용 방법</a:t>
            </a:r>
            <a:endParaRPr lang="en-US" altLang="ko-KR" dirty="0"/>
          </a:p>
          <a:p>
            <a:endParaRPr lang="en-US" altLang="ko-KR" b="0" dirty="0"/>
          </a:p>
          <a:p>
            <a:endParaRPr lang="en-US" altLang="ko-KR" b="0" dirty="0"/>
          </a:p>
          <a:p>
            <a:pPr lvl="1"/>
            <a:r>
              <a:rPr lang="en-US" altLang="ko-KR" b="0" dirty="0"/>
              <a:t>JSTL </a:t>
            </a:r>
            <a:r>
              <a:rPr lang="ko-KR" altLang="en-US" b="0" dirty="0"/>
              <a:t>라이브러리인 </a:t>
            </a:r>
            <a:r>
              <a:rPr lang="en-US" altLang="ko-KR" b="0" dirty="0"/>
              <a:t>jstl.jar </a:t>
            </a:r>
            <a:r>
              <a:rPr lang="ko-KR" altLang="en-US" b="0" dirty="0"/>
              <a:t>파일이 필요함</a:t>
            </a:r>
            <a:endParaRPr lang="en-US" altLang="ko-KR" b="0" dirty="0"/>
          </a:p>
          <a:p>
            <a:pPr lvl="2"/>
            <a:r>
              <a:rPr lang="ko-KR" altLang="en-US" b="0" dirty="0"/>
              <a:t>배포 사이트</a:t>
            </a:r>
            <a:r>
              <a:rPr lang="en-US" altLang="ko-KR" b="0" dirty="0"/>
              <a:t>: https://mvnrepository.com/</a:t>
            </a:r>
          </a:p>
          <a:p>
            <a:pPr lvl="2"/>
            <a:r>
              <a:rPr lang="ko-KR" altLang="en-US" b="0" dirty="0"/>
              <a:t>다운로드 파일</a:t>
            </a:r>
            <a:r>
              <a:rPr lang="en-US" altLang="ko-KR" b="0" dirty="0"/>
              <a:t>: jstl-1.2.jar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459000-B2BA-6466-930C-359FA865E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764550"/>
            <a:ext cx="6596653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1534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다국어 처리의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Locale </a:t>
            </a:r>
            <a:r>
              <a:rPr lang="ko-KR" altLang="en-US" dirty="0"/>
              <a:t>클래스를 이용한 다국어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 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태그를 이용한 다국어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다국어 처리를 이용하여 한글</a:t>
            </a:r>
            <a:r>
              <a:rPr lang="en-US" altLang="ko-KR" dirty="0"/>
              <a:t>/</a:t>
            </a:r>
            <a:r>
              <a:rPr lang="ko-KR" altLang="en-US" dirty="0"/>
              <a:t>영문 도서 등록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JSTL </a:t>
            </a:r>
            <a:r>
              <a:rPr lang="en-US" altLang="ko-KR" dirty="0" err="1"/>
              <a:t>fmt</a:t>
            </a:r>
            <a:r>
              <a:rPr lang="en-US" altLang="ko-KR" dirty="0"/>
              <a:t> </a:t>
            </a:r>
            <a:r>
              <a:rPr lang="ko-KR" altLang="en-US" dirty="0"/>
              <a:t>태그의 종류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C1415906-FC85-B192-4AE2-C89689EF35A0}"/>
              </a:ext>
            </a:extLst>
          </p:cNvPr>
          <p:cNvGrpSpPr/>
          <p:nvPr/>
        </p:nvGrpSpPr>
        <p:grpSpPr>
          <a:xfrm>
            <a:off x="1090486" y="1485651"/>
            <a:ext cx="6664748" cy="3886292"/>
            <a:chOff x="1090486" y="1485651"/>
            <a:chExt cx="6664748" cy="3886292"/>
          </a:xfrm>
        </p:grpSpPr>
        <p:pic>
          <p:nvPicPr>
            <p:cNvPr id="4" name="그림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10990" y="1485651"/>
              <a:ext cx="6605743" cy="2708434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090486" y="4100954"/>
              <a:ext cx="6664748" cy="127098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6070463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setLocale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국제화 태그가 사용할 로케일을 설정하는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다국어를 지원하는 웹 페이지를 만들 때 </a:t>
            </a:r>
            <a:r>
              <a:rPr lang="ko-KR" altLang="en-US" b="0" dirty="0" err="1"/>
              <a:t>리소스번들인</a:t>
            </a:r>
            <a:r>
              <a:rPr lang="ko-KR" altLang="en-US" b="0" dirty="0"/>
              <a:t> *</a:t>
            </a:r>
            <a:r>
              <a:rPr lang="en-US" altLang="ko-KR" b="0" dirty="0"/>
              <a:t>.properties </a:t>
            </a:r>
            <a:r>
              <a:rPr lang="ko-KR" altLang="en-US" b="0" dirty="0"/>
              <a:t>파일과 연계하여 사용</a:t>
            </a:r>
            <a:r>
              <a:rPr lang="ko-KR" altLang="en-US" dirty="0"/>
              <a:t>함</a:t>
            </a:r>
            <a:endParaRPr lang="en-US" altLang="ko-KR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BFABE8-5077-2956-C8D0-628219F36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405653"/>
            <a:ext cx="6604525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69807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setLocale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  <a:endParaRPr lang="en-US" altLang="ko-KR" b="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CAF49AD-1067-8473-292A-676B210D2CB8}"/>
              </a:ext>
            </a:extLst>
          </p:cNvPr>
          <p:cNvGrpSpPr/>
          <p:nvPr/>
        </p:nvGrpSpPr>
        <p:grpSpPr>
          <a:xfrm>
            <a:off x="1542909" y="1513790"/>
            <a:ext cx="6032257" cy="4345480"/>
            <a:chOff x="1542909" y="1223755"/>
            <a:chExt cx="6032257" cy="43454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38D553-97C4-4C97-F992-2AA9B7DA55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42909" y="1223755"/>
              <a:ext cx="6025583" cy="332766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770C3E0-EDF4-5676-8E39-AE5F8BC77F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583" y="4553044"/>
              <a:ext cx="6025583" cy="10161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3072761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설정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requestEncoding</a:t>
            </a:r>
            <a:r>
              <a:rPr lang="en-US" altLang="ko-KR" b="0" dirty="0"/>
              <a:t> </a:t>
            </a:r>
            <a:r>
              <a:rPr lang="ko-KR" altLang="en-US" b="0" dirty="0"/>
              <a:t>태그 </a:t>
            </a:r>
            <a:endParaRPr lang="en-US" altLang="ko-KR" dirty="0"/>
          </a:p>
          <a:p>
            <a:pPr lvl="1"/>
            <a:r>
              <a:rPr lang="ko-KR" altLang="en-US" b="0" dirty="0"/>
              <a:t>요청 파라미터의 문자 인코딩을 설정하는 태그</a:t>
            </a:r>
            <a:endParaRPr lang="en-US" altLang="ko-KR" b="0" dirty="0"/>
          </a:p>
          <a:p>
            <a:pPr marL="457200" lvl="1" indent="0">
              <a:buNone/>
            </a:pPr>
            <a:endParaRPr lang="en-US" altLang="ko-KR" b="0" dirty="0"/>
          </a:p>
          <a:p>
            <a:pPr marL="457200" lvl="1" indent="0">
              <a:buNone/>
            </a:pPr>
            <a:endParaRPr lang="en-US" altLang="ko-KR" sz="500" b="0" dirty="0"/>
          </a:p>
          <a:p>
            <a:r>
              <a:rPr lang="en-US" altLang="ko-KR" b="0" dirty="0" err="1"/>
              <a:t>requestEncoding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  <a:endParaRPr lang="en-US" altLang="ko-KR" b="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AA2FF53-AEF8-39A2-9B91-4298F78B5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16" y="1509370"/>
            <a:ext cx="5996957" cy="47947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5E554B-49D3-528C-2242-FE331FFD9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522" y="2438890"/>
            <a:ext cx="5996957" cy="437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2403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리소스번들</a:t>
            </a:r>
          </a:p>
          <a:p>
            <a:pPr lvl="1"/>
            <a:r>
              <a:rPr lang="ko-KR" altLang="en-US" b="0" dirty="0"/>
              <a:t>메시지 처리 태그에서 사용하는 파일 </a:t>
            </a:r>
            <a:endParaRPr lang="en-US" altLang="ko-KR" b="0" dirty="0"/>
          </a:p>
          <a:p>
            <a:pPr lvl="1"/>
            <a:r>
              <a:rPr lang="ko-KR" altLang="en-US" b="0" dirty="0"/>
              <a:t>메시지 번들이라고도 함</a:t>
            </a:r>
            <a:endParaRPr lang="en-US" altLang="ko-KR" b="0" dirty="0"/>
          </a:p>
          <a:p>
            <a:pPr lvl="1"/>
            <a:r>
              <a:rPr lang="ko-KR" altLang="en-US" b="0" dirty="0" err="1"/>
              <a:t>리소스번들로</a:t>
            </a:r>
            <a:r>
              <a:rPr lang="ko-KR" altLang="en-US" b="0" dirty="0"/>
              <a:t> 사용하는 파일은 보통 </a:t>
            </a:r>
            <a:r>
              <a:rPr lang="en-US" altLang="ko-KR" b="0" dirty="0"/>
              <a:t>WEB-INF/classes/ </a:t>
            </a:r>
            <a:r>
              <a:rPr lang="ko-KR" altLang="en-US" b="0" dirty="0"/>
              <a:t>폴더에 있음</a:t>
            </a:r>
            <a:endParaRPr lang="en-US" altLang="ko-KR" b="0" dirty="0"/>
          </a:p>
          <a:p>
            <a:pPr lvl="1"/>
            <a:r>
              <a:rPr lang="ko-KR" altLang="en-US" b="0" dirty="0" err="1"/>
              <a:t>리소스번들은</a:t>
            </a:r>
            <a:r>
              <a:rPr lang="ko-KR" altLang="en-US" b="0" dirty="0"/>
              <a:t> </a:t>
            </a:r>
            <a:r>
              <a:rPr lang="en-US" altLang="ko-KR" b="0" dirty="0" err="1"/>
              <a:t>java.util.Properties</a:t>
            </a:r>
            <a:r>
              <a:rPr lang="en-US" altLang="ko-KR" b="0" dirty="0"/>
              <a:t> </a:t>
            </a:r>
            <a:r>
              <a:rPr lang="ko-KR" altLang="en-US" b="0" dirty="0"/>
              <a:t>클래스에 정의된 방법으로 메시지를 읽어오기 때문에 확장자가 </a:t>
            </a:r>
            <a:r>
              <a:rPr lang="en-US" altLang="ko-KR" b="0" dirty="0"/>
              <a:t>properties</a:t>
            </a:r>
            <a:r>
              <a:rPr lang="ko-KR" altLang="en-US" b="0" dirty="0"/>
              <a:t>인 파일이 반드시 있어야 함</a:t>
            </a:r>
            <a:r>
              <a:rPr lang="en-US" altLang="ko-KR" b="0" dirty="0"/>
              <a:t> </a:t>
            </a:r>
          </a:p>
          <a:p>
            <a:pPr lvl="2"/>
            <a:r>
              <a:rPr lang="en-US" altLang="ko-KR" b="0" dirty="0" err="1"/>
              <a:t>java.util.Properties</a:t>
            </a:r>
            <a:r>
              <a:rPr lang="en-US" altLang="ko-KR" b="0" dirty="0"/>
              <a:t> </a:t>
            </a:r>
            <a:r>
              <a:rPr lang="ko-KR" altLang="en-US" b="0" dirty="0"/>
              <a:t>클래스는 알파벳이나 숫자</a:t>
            </a:r>
            <a:r>
              <a:rPr lang="en-US" altLang="ko-KR" b="0" dirty="0"/>
              <a:t>, </a:t>
            </a:r>
            <a:r>
              <a:rPr lang="ko-KR" altLang="en-US" b="0" dirty="0"/>
              <a:t>라틴 문자 외의 언어를 유니코드 값으로 표현</a:t>
            </a:r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85026635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리소스번들로 사용하는 *</a:t>
            </a:r>
            <a:r>
              <a:rPr lang="en-US" altLang="ko-KR" dirty="0"/>
              <a:t>.properties </a:t>
            </a:r>
            <a:r>
              <a:rPr lang="ko-KR" altLang="en-US" dirty="0"/>
              <a:t>파일의 종류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영문 리소스번들 작성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EE6E7B0-B75C-2C69-4B25-77C021342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3542387"/>
            <a:ext cx="6612396" cy="173181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33269" y="1278386"/>
            <a:ext cx="4677463" cy="162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70269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bundle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사용할 리소스번들을 설정하는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리소스번들로 사용할 *</a:t>
            </a:r>
            <a:r>
              <a:rPr lang="en-US" altLang="ko-KR" b="0" dirty="0"/>
              <a:t>.properties </a:t>
            </a:r>
            <a:r>
              <a:rPr lang="ko-KR" altLang="en-US" b="0" dirty="0"/>
              <a:t>파일을 읽어오는 역할을 함 </a:t>
            </a:r>
            <a:endParaRPr lang="en-US" altLang="ko-KR" b="0" dirty="0"/>
          </a:p>
          <a:p>
            <a:pPr lvl="1"/>
            <a:r>
              <a:rPr lang="en-US" altLang="ko-KR" b="0" dirty="0"/>
              <a:t>message </a:t>
            </a:r>
            <a:r>
              <a:rPr lang="ko-KR" altLang="en-US" b="0" dirty="0"/>
              <a:t>태그와 함께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b="0" dirty="0"/>
              <a:t>message </a:t>
            </a:r>
            <a:r>
              <a:rPr lang="ko-KR" altLang="en-US" b="0" dirty="0"/>
              <a:t>태그</a:t>
            </a:r>
          </a:p>
          <a:p>
            <a:pPr lvl="2"/>
            <a:r>
              <a:rPr lang="en-US" altLang="ko-KR" b="0" dirty="0"/>
              <a:t>bundle </a:t>
            </a:r>
            <a:r>
              <a:rPr lang="ko-KR" altLang="en-US" b="0" dirty="0"/>
              <a:t>태그에 설정한 </a:t>
            </a:r>
            <a:r>
              <a:rPr lang="ko-KR" altLang="en-US" b="0" dirty="0" err="1"/>
              <a:t>리소스번들에서</a:t>
            </a:r>
            <a:r>
              <a:rPr lang="ko-KR" altLang="en-US" b="0" dirty="0"/>
              <a:t> 메시지를 읽어와 출력하는 태그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7CA5294-4594-0A3E-53F8-812027F912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2393885"/>
            <a:ext cx="6604525" cy="1031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0CB97B1-0183-E9D1-8CE0-00C183052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3994" y="4369254"/>
            <a:ext cx="6636013" cy="153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70053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bundle </a:t>
            </a:r>
            <a:r>
              <a:rPr lang="ko-KR" altLang="en-US" b="0" dirty="0"/>
              <a:t>태그와 </a:t>
            </a:r>
            <a:r>
              <a:rPr lang="en-US" altLang="ko-KR" b="0" dirty="0"/>
              <a:t>message </a:t>
            </a:r>
            <a:r>
              <a:rPr lang="ko-KR" altLang="en-US" b="0" dirty="0"/>
              <a:t>태그 사용 예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450ED5DF-C80C-B148-3CC2-E120FF430656}"/>
              </a:ext>
            </a:extLst>
          </p:cNvPr>
          <p:cNvGrpSpPr/>
          <p:nvPr/>
        </p:nvGrpSpPr>
        <p:grpSpPr>
          <a:xfrm>
            <a:off x="1566365" y="1178750"/>
            <a:ext cx="6011270" cy="5302799"/>
            <a:chOff x="1566365" y="1178750"/>
            <a:chExt cx="6011270" cy="53027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2F61DA7-D515-719C-31F0-DAD006F73D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1178750"/>
              <a:ext cx="6011269" cy="185347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AE17A8E-51E2-8ED2-12AD-8A1C37536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6365" y="3032225"/>
              <a:ext cx="6004114" cy="3449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018083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setBundle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리소스번들을 가져와 변수로 저장한 후 </a:t>
            </a:r>
            <a:r>
              <a:rPr lang="en-US" altLang="ko-KR" b="0" dirty="0"/>
              <a:t>JSP </a:t>
            </a:r>
            <a:r>
              <a:rPr lang="ko-KR" altLang="en-US" b="0" dirty="0"/>
              <a:t>페이지 어디서나 사용할 수 있는 태그</a:t>
            </a:r>
          </a:p>
          <a:p>
            <a:pPr lvl="1"/>
            <a:r>
              <a:rPr lang="en-US" altLang="ko-KR" b="0" dirty="0"/>
              <a:t>bundle </a:t>
            </a:r>
            <a:r>
              <a:rPr lang="ko-KR" altLang="en-US" b="0" dirty="0"/>
              <a:t>태그를 대체하여 사용할 수 있음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b="0" dirty="0" err="1"/>
              <a:t>setBundle</a:t>
            </a:r>
            <a:r>
              <a:rPr lang="en-US" altLang="ko-KR" b="0" dirty="0"/>
              <a:t> </a:t>
            </a:r>
            <a:r>
              <a:rPr lang="ko-KR" altLang="en-US" b="0" dirty="0"/>
              <a:t>태그와 </a:t>
            </a:r>
            <a:r>
              <a:rPr lang="en-US" altLang="ko-KR" b="0" dirty="0"/>
              <a:t>message </a:t>
            </a:r>
            <a:r>
              <a:rPr lang="ko-KR" altLang="en-US" b="0" dirty="0"/>
              <a:t>태그 사용 예</a:t>
            </a:r>
          </a:p>
          <a:p>
            <a:pPr lvl="1"/>
            <a:endParaRPr lang="ko-KR" altLang="en-US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2670B7-BBEB-961E-CD72-8AF72DE22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3314" y="1978185"/>
            <a:ext cx="5837372" cy="11479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40E3A7B-BFBE-DE57-3CD9-CA1AB8D1E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756" y="3572369"/>
            <a:ext cx="5935879" cy="318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88654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9-2]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리소스번들의 메시지 출력하기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b="0" dirty="0"/>
              <a:t>JSTL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사용하기 위해 </a:t>
            </a:r>
            <a:r>
              <a:rPr lang="en-US" altLang="ko-KR" b="0" dirty="0"/>
              <a:t>jstl-1.2.jar </a:t>
            </a:r>
            <a:r>
              <a:rPr lang="ko-KR" altLang="en-US" b="0" dirty="0"/>
              <a:t>파일을 다운로드하여 </a:t>
            </a:r>
            <a:r>
              <a:rPr lang="en-US" altLang="ko-KR" b="0" dirty="0"/>
              <a:t>/</a:t>
            </a:r>
            <a:r>
              <a:rPr lang="en-US" altLang="ko-KR" b="0" dirty="0" err="1"/>
              <a:t>WebContent</a:t>
            </a:r>
            <a:r>
              <a:rPr lang="en-US" altLang="ko-KR" b="0" dirty="0"/>
              <a:t>/WEB INF/lib/ </a:t>
            </a:r>
            <a:r>
              <a:rPr lang="ko-KR" altLang="en-US" b="0" dirty="0"/>
              <a:t>폴더에 추가</a:t>
            </a:r>
            <a:endParaRPr lang="en-US" altLang="ko-KR" b="0" dirty="0"/>
          </a:p>
          <a:p>
            <a:pPr lvl="1"/>
            <a:r>
              <a:rPr lang="en-US" altLang="ko-KR" b="0" dirty="0"/>
              <a:t>ch09.com.bundle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패키지를 만든 후 리소스번들 파일 </a:t>
            </a:r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개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8D4388F-7710-9B5B-A512-89D69EEA15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2618910"/>
            <a:ext cx="6573037" cy="2747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19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다국어 처리의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메시지 처리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9-2]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리소스번들의 메시지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E992328-D32F-002A-770A-5290F5332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925" y="1133745"/>
            <a:ext cx="5902150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8744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formatNumber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숫자를 형식에 맞춰 출력하는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E33840-35A6-963C-8DBE-CDA72DF48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8" y="1779836"/>
            <a:ext cx="6604525" cy="3298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73405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formatNumber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3A5C8-8A46-DCE1-9E1C-F2224C93C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262795"/>
            <a:ext cx="6588781" cy="3786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75871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parseNumber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en-US" altLang="ko-KR" b="0" dirty="0" err="1"/>
              <a:t>formatNumber</a:t>
            </a:r>
            <a:r>
              <a:rPr lang="en-US" altLang="ko-KR" b="0" dirty="0"/>
              <a:t> </a:t>
            </a:r>
            <a:r>
              <a:rPr lang="ko-KR" altLang="en-US" b="0" dirty="0"/>
              <a:t>태그와 반대로 사용자가 설정한 패턴 문자열에서 숫자를 추출하는 태그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8F8E2BE-A0BE-AF6E-6C5E-01DE34BE5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2123855"/>
            <a:ext cx="6604525" cy="201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67724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parseNumber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771E6B3-6F4F-83B6-339F-1D12DA4B18E4}"/>
              </a:ext>
            </a:extLst>
          </p:cNvPr>
          <p:cNvGrpSpPr/>
          <p:nvPr/>
        </p:nvGrpSpPr>
        <p:grpSpPr>
          <a:xfrm>
            <a:off x="1261865" y="1403775"/>
            <a:ext cx="6620268" cy="3291630"/>
            <a:chOff x="1261865" y="1403775"/>
            <a:chExt cx="6620268" cy="32916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AB2FAA4-49A2-F55C-CEB3-D24D996A27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1865" y="1403775"/>
              <a:ext cx="6620268" cy="62188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DA3A5A6-4FB0-F917-74BA-D4B5708146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1865" y="2018959"/>
              <a:ext cx="6620268" cy="267644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3928641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숫자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9-3]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숫자를 다양한 형식에 맞춰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4653876-B82C-47AC-B6EB-5626D5587790}"/>
              </a:ext>
            </a:extLst>
          </p:cNvPr>
          <p:cNvGrpSpPr/>
          <p:nvPr/>
        </p:nvGrpSpPr>
        <p:grpSpPr>
          <a:xfrm>
            <a:off x="1286635" y="1161923"/>
            <a:ext cx="5961176" cy="5230986"/>
            <a:chOff x="1591411" y="1056695"/>
            <a:chExt cx="5961176" cy="5230986"/>
          </a:xfrm>
        </p:grpSpPr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139AE3AB-1CD5-CDE1-DE3B-5B604D649A7A}"/>
                </a:ext>
              </a:extLst>
            </p:cNvPr>
            <p:cNvGrpSpPr/>
            <p:nvPr/>
          </p:nvGrpSpPr>
          <p:grpSpPr>
            <a:xfrm>
              <a:off x="1591411" y="1056695"/>
              <a:ext cx="5961176" cy="5230986"/>
              <a:chOff x="1591411" y="1056695"/>
              <a:chExt cx="5961176" cy="5230986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78321A04-22FD-5EEC-5CBB-45F38EDCD4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91411" y="1056695"/>
                <a:ext cx="5961176" cy="4744609"/>
              </a:xfrm>
              <a:prstGeom prst="rect">
                <a:avLst/>
              </a:prstGeom>
            </p:spPr>
          </p:pic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69EA32E7-43C9-DF8B-7DFC-458B25034F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91411" y="5772429"/>
                <a:ext cx="5961176" cy="515252"/>
              </a:xfrm>
              <a:prstGeom prst="rect">
                <a:avLst/>
              </a:prstGeom>
            </p:spPr>
          </p:pic>
        </p:grpSp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AFB27D00-0D04-3518-935C-2F550A0950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19545" b="54315"/>
            <a:stretch/>
          </p:blipFill>
          <p:spPr>
            <a:xfrm>
              <a:off x="5399192" y="5830780"/>
              <a:ext cx="2153395" cy="456901"/>
            </a:xfrm>
            <a:prstGeom prst="rect">
              <a:avLst/>
            </a:prstGeom>
          </p:spPr>
        </p:pic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5EA49298-FA24-4EE6-F21E-3B293C8138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6395" y="1559892"/>
            <a:ext cx="1904778" cy="222224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000992468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formatDate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날짜 정보를 담고 있는 객체를 형식화하여 출력하는 태그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EE1A1-5D47-C4C6-09ED-D9803DAF5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1628800"/>
            <a:ext cx="6588781" cy="229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61288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formatDate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3708DF-DBD9-CF9D-B123-5BB876FF3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23812"/>
            <a:ext cx="6004114" cy="32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53096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parseDate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문자열로 표시된 날짜와 시간 값을 </a:t>
            </a:r>
            <a:r>
              <a:rPr lang="en-US" altLang="ko-KR" b="0" dirty="0" err="1"/>
              <a:t>java.util.Date</a:t>
            </a:r>
            <a:r>
              <a:rPr lang="ko-KR" altLang="en-US" b="0" dirty="0"/>
              <a:t>로 변환하는 태그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C646F36-9CEA-34EC-7178-FFD60E2D8E2C}"/>
              </a:ext>
            </a:extLst>
          </p:cNvPr>
          <p:cNvGrpSpPr/>
          <p:nvPr/>
        </p:nvGrpSpPr>
        <p:grpSpPr>
          <a:xfrm>
            <a:off x="1260619" y="1718810"/>
            <a:ext cx="6617579" cy="2542623"/>
            <a:chOff x="1260619" y="1718810"/>
            <a:chExt cx="6617579" cy="254262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22AA1349-EA18-21F0-8BA4-68CA50993F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5802" y="1718810"/>
              <a:ext cx="6612396" cy="114142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0E4EECA-F014-1715-8A1E-F3EC13249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60619" y="2860235"/>
              <a:ext cx="6612396" cy="140119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8177029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parseDate</a:t>
            </a:r>
            <a:r>
              <a:rPr lang="en-US" altLang="ko-KR" b="0" dirty="0"/>
              <a:t> </a:t>
            </a:r>
            <a:r>
              <a:rPr lang="ko-KR" altLang="en-US" b="0" dirty="0"/>
              <a:t>태그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D182A8-D115-8F51-6066-8B4177961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448780"/>
            <a:ext cx="5996957" cy="344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69273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지역화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다국어 처리</a:t>
            </a:r>
            <a:endParaRPr lang="en-US" altLang="ko-KR" dirty="0"/>
          </a:p>
          <a:p>
            <a:pPr lvl="1"/>
            <a:r>
              <a:rPr lang="ko-KR" altLang="en-US" b="0" dirty="0"/>
              <a:t>웹 브라우저를 사용하는 국가에 따라 다양한 언어 및 지역을 지원하는 서비스</a:t>
            </a:r>
            <a:endParaRPr lang="en-US" altLang="ko-KR" b="0" dirty="0"/>
          </a:p>
          <a:p>
            <a:pPr lvl="1"/>
            <a:r>
              <a:rPr lang="ko-KR" altLang="en-US" b="0" dirty="0"/>
              <a:t>다른 언어와 지역적 차이를 기술 변경 없이 소프트웨어에 바로 적용하는 것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JSTL</a:t>
            </a:r>
            <a:r>
              <a:rPr lang="ko-KR" altLang="en-US" b="0" dirty="0"/>
              <a:t>의 </a:t>
            </a:r>
            <a:r>
              <a:rPr lang="en-US" altLang="ko-KR" b="0" dirty="0" err="1"/>
              <a:t>fmt</a:t>
            </a:r>
            <a:r>
              <a:rPr lang="en-US" altLang="ko-KR" b="0" dirty="0"/>
              <a:t> </a:t>
            </a:r>
            <a:r>
              <a:rPr lang="ko-KR" altLang="en-US" b="0" dirty="0"/>
              <a:t>태그를 이용하면 언어별로 페이지를 따로 만들 필요 없이 아주 간단하게 다국어를 지원할 수 있음</a:t>
            </a:r>
            <a:endParaRPr lang="en-US" altLang="ko-KR" b="0" dirty="0"/>
          </a:p>
          <a:p>
            <a:pPr lvl="1"/>
            <a:r>
              <a:rPr lang="ko-KR" altLang="en-US" b="0" dirty="0"/>
              <a:t>국제화</a:t>
            </a:r>
            <a:r>
              <a:rPr lang="en-US" altLang="ko-KR" b="0" dirty="0"/>
              <a:t>(internationalization, i18n), </a:t>
            </a:r>
            <a:r>
              <a:rPr lang="ko-KR" altLang="en-US" b="0" dirty="0"/>
              <a:t>지역화</a:t>
            </a:r>
            <a:r>
              <a:rPr lang="en-US" altLang="ko-KR" b="0" dirty="0"/>
              <a:t>(localization, L10n) </a:t>
            </a:r>
            <a:r>
              <a:rPr lang="ko-KR" altLang="en-US" b="0" dirty="0"/>
              <a:t>포함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날짜 태그의 기능과 사용법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9-4]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날짜 형태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D49497B-0EE4-4669-D878-601B7CCB824D}"/>
              </a:ext>
            </a:extLst>
          </p:cNvPr>
          <p:cNvGrpSpPr/>
          <p:nvPr/>
        </p:nvGrpSpPr>
        <p:grpSpPr>
          <a:xfrm>
            <a:off x="737288" y="1080805"/>
            <a:ext cx="5636651" cy="5741451"/>
            <a:chOff x="1581787" y="1083524"/>
            <a:chExt cx="5636651" cy="574145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634F6577-6016-7101-6C6A-4600D0001E07}"/>
                </a:ext>
              </a:extLst>
            </p:cNvPr>
            <p:cNvGrpSpPr/>
            <p:nvPr/>
          </p:nvGrpSpPr>
          <p:grpSpPr>
            <a:xfrm>
              <a:off x="1581787" y="1083524"/>
              <a:ext cx="5636651" cy="5741451"/>
              <a:chOff x="1581787" y="1035399"/>
              <a:chExt cx="5636651" cy="5741451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50725E63-79B2-8292-38B3-3D3017A62B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82555" y="1035399"/>
                <a:ext cx="5635883" cy="1197540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AE99BB73-1DE4-5C81-BD82-7A25FAA07B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81787" y="2223490"/>
                <a:ext cx="5635883" cy="4553360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5E211D4-18E3-2F26-DD86-2D2F704A2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02460" y="6355531"/>
              <a:ext cx="2315209" cy="466725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B05F750-61F2-974D-5057-47DD86A9E8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8804" y="1450620"/>
            <a:ext cx="2735067" cy="22405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641273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timeZone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시간대별로 시간을 처리하는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b="0" dirty="0" err="1"/>
              <a:t>setTimeZone</a:t>
            </a:r>
            <a:r>
              <a:rPr lang="en-US" altLang="ko-KR" b="0" dirty="0"/>
              <a:t> </a:t>
            </a:r>
            <a:r>
              <a:rPr lang="ko-KR" altLang="en-US" b="0" dirty="0"/>
              <a:t>태그</a:t>
            </a:r>
          </a:p>
          <a:p>
            <a:pPr lvl="1"/>
            <a:r>
              <a:rPr lang="ko-KR" altLang="en-US" b="0" dirty="0"/>
              <a:t>특정 영역 범위의 시간대별로 시간을 처리하는 태그</a:t>
            </a:r>
          </a:p>
          <a:p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00D6DFD-8178-F083-1D2A-6FAFCEE87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583795"/>
            <a:ext cx="6314227" cy="97316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31A4500-FC82-24DB-0811-8C79B858E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3586875"/>
            <a:ext cx="6280629" cy="973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633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timeZone</a:t>
            </a:r>
            <a:r>
              <a:rPr lang="en-US" altLang="ko-KR" dirty="0"/>
              <a:t> </a:t>
            </a:r>
            <a:r>
              <a:rPr lang="ko-KR" altLang="en-US" dirty="0"/>
              <a:t>태그 사용 예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907538-5149-48CD-C66A-4D1B98B5F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256" y="1347001"/>
            <a:ext cx="5975488" cy="505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211530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setTimeZone</a:t>
            </a:r>
            <a:r>
              <a:rPr lang="en-US" altLang="ko-KR" dirty="0"/>
              <a:t> </a:t>
            </a:r>
            <a:r>
              <a:rPr lang="ko-KR" altLang="en-US" dirty="0"/>
              <a:t>태그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7A3863-EB30-1EC3-178F-2A9827003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522" y="1486786"/>
            <a:ext cx="5996957" cy="4372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962627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시간 태그의 기능과 사용법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9-5] </a:t>
            </a:r>
            <a:r>
              <a:rPr lang="ko-KR" altLang="en-US" b="1" dirty="0">
                <a:solidFill>
                  <a:srgbClr val="0070C0"/>
                </a:solidFill>
              </a:rPr>
              <a:t>사용자의 로케일에 따라 </a:t>
            </a:r>
            <a:r>
              <a:rPr lang="ko-KR" altLang="en-US" b="1" dirty="0" err="1">
                <a:solidFill>
                  <a:srgbClr val="0070C0"/>
                </a:solidFill>
              </a:rPr>
              <a:t>타임존</a:t>
            </a:r>
            <a:r>
              <a:rPr lang="ko-KR" altLang="en-US" b="1" dirty="0">
                <a:solidFill>
                  <a:srgbClr val="0070C0"/>
                </a:solidFill>
              </a:rPr>
              <a:t>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1140923-4977-C691-D657-23BC88607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342866"/>
            <a:ext cx="5961176" cy="496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299307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도서 등록 페이지의</a:t>
            </a:r>
          </a:p>
          <a:p>
            <a:pPr lvl="0">
              <a:defRPr/>
            </a:pPr>
            <a:r>
              <a:rPr lang="ko-KR" altLang="en-US" sz="4000" dirty="0"/>
              <a:t>        다국어 처리하기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387" y="1568289"/>
            <a:ext cx="6435223" cy="4224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40DB15D-C27C-84B6-6DC2-E55E0D39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1225" y="1619146"/>
            <a:ext cx="6241550" cy="361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JSTL </a:t>
            </a:r>
            <a:r>
              <a:rPr lang="ko-KR" altLang="en-US" dirty="0">
                <a:solidFill>
                  <a:schemeClr val="tx1"/>
                </a:solidFill>
              </a:rPr>
              <a:t>라이브러리 </a:t>
            </a:r>
            <a:r>
              <a:rPr lang="en-US" altLang="ko-KR" dirty="0">
                <a:solidFill>
                  <a:schemeClr val="tx1"/>
                </a:solidFill>
              </a:rPr>
              <a:t>jstl-1.2.jar </a:t>
            </a:r>
            <a:r>
              <a:rPr lang="ko-KR" altLang="en-US" dirty="0">
                <a:solidFill>
                  <a:schemeClr val="tx1"/>
                </a:solidFill>
              </a:rPr>
              <a:t>등록하기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/main/webapp/WEB-INF/lib/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jstl-1.2.jar</a:t>
            </a:r>
            <a:r>
              <a:rPr lang="ko-KR" altLang="en-US" dirty="0">
                <a:solidFill>
                  <a:schemeClr val="tx1"/>
                </a:solidFill>
              </a:rPr>
              <a:t> 추가하기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한글 리소스번들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/main/java/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>
                <a:solidFill>
                  <a:schemeClr val="tx1"/>
                </a:solidFill>
              </a:rPr>
              <a:t>bundle </a:t>
            </a:r>
            <a:r>
              <a:rPr lang="ko-KR" altLang="en-US" dirty="0">
                <a:solidFill>
                  <a:schemeClr val="tx1"/>
                </a:solidFill>
              </a:rPr>
              <a:t>폴더를 만든 후 </a:t>
            </a:r>
            <a:r>
              <a:rPr lang="en-US" altLang="ko-KR" dirty="0" err="1">
                <a:solidFill>
                  <a:schemeClr val="tx1"/>
                </a:solidFill>
              </a:rPr>
              <a:t>message.properties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생성하기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A19436C-5309-6771-F75A-A86FB8652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2618008"/>
            <a:ext cx="5925395" cy="402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영문 리소스번들 만들기</a:t>
            </a:r>
            <a:endParaRPr lang="en-US" altLang="ko-KR" dirty="0">
              <a:solidFill>
                <a:schemeClr val="tx1"/>
              </a:solidFill>
            </a:endParaRPr>
          </a:p>
          <a:p>
            <a:pPr marL="771540" lvl="1" indent="-342900"/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en-US" altLang="ko-KR" dirty="0" err="1">
                <a:solidFill>
                  <a:schemeClr val="tx1"/>
                </a:solidFill>
              </a:rPr>
              <a:t>src</a:t>
            </a:r>
            <a:r>
              <a:rPr lang="en-US" altLang="ko-KR" dirty="0">
                <a:solidFill>
                  <a:schemeClr val="tx1"/>
                </a:solidFill>
              </a:rPr>
              <a:t>/main/java/bundle/ </a:t>
            </a:r>
            <a:r>
              <a:rPr lang="ko-KR" altLang="en-US" dirty="0">
                <a:solidFill>
                  <a:schemeClr val="tx1"/>
                </a:solidFill>
              </a:rPr>
              <a:t>폴더에 </a:t>
            </a:r>
            <a:r>
              <a:rPr lang="en-US" altLang="ko-KR" dirty="0" err="1">
                <a:solidFill>
                  <a:schemeClr val="tx1"/>
                </a:solidFill>
              </a:rPr>
              <a:t>message_en.properties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파일 생성하기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A4C9436-A9C4-537A-2B4F-F690C2125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5724" y="2140234"/>
            <a:ext cx="5932550" cy="4079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290595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지역화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지역화</a:t>
            </a:r>
            <a:endParaRPr lang="en-US" altLang="ko-KR" dirty="0"/>
          </a:p>
          <a:p>
            <a:pPr lvl="1"/>
            <a:r>
              <a:rPr lang="ko-KR" altLang="en-US" b="0" dirty="0"/>
              <a:t>사용 국가별 환경에서 특정 언어와 지역에 맞게 적합화하는 것</a:t>
            </a:r>
            <a:endParaRPr lang="en-US" altLang="ko-KR" b="0" dirty="0"/>
          </a:p>
          <a:p>
            <a:pPr lvl="1"/>
            <a:r>
              <a:rPr lang="en-US" altLang="ko-KR" b="0" dirty="0"/>
              <a:t>L10n</a:t>
            </a:r>
            <a:r>
              <a:rPr lang="ko-KR" altLang="en-US" b="0" dirty="0"/>
              <a:t>으로 표기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지역화에 주로 고려되는 사항</a:t>
            </a:r>
            <a:endParaRPr lang="en-US" altLang="ko-KR" dirty="0"/>
          </a:p>
          <a:p>
            <a:pPr lvl="1"/>
            <a:r>
              <a:rPr lang="ko-KR" altLang="en-US" b="0" dirty="0"/>
              <a:t>숫자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시간의 형식</a:t>
            </a:r>
          </a:p>
          <a:p>
            <a:pPr lvl="1"/>
            <a:r>
              <a:rPr lang="ko-KR" altLang="en-US" b="0" dirty="0"/>
              <a:t>화폐의 표시</a:t>
            </a:r>
          </a:p>
          <a:p>
            <a:pPr lvl="1"/>
            <a:r>
              <a:rPr lang="ko-KR" altLang="en-US" b="0" dirty="0"/>
              <a:t>키보드의 지원</a:t>
            </a:r>
            <a:endParaRPr lang="en-US" altLang="ko-KR" b="0" dirty="0"/>
          </a:p>
          <a:p>
            <a:pPr lvl="1"/>
            <a:r>
              <a:rPr lang="ko-KR" altLang="en-US" b="0" dirty="0"/>
              <a:t>문자열의 순서와 정렬</a:t>
            </a:r>
          </a:p>
          <a:p>
            <a:pPr lvl="1"/>
            <a:r>
              <a:rPr lang="ko-KR" altLang="en-US" b="0" dirty="0"/>
              <a:t>심벌</a:t>
            </a:r>
            <a:r>
              <a:rPr lang="en-US" altLang="ko-KR" b="0" dirty="0"/>
              <a:t>, </a:t>
            </a:r>
            <a:r>
              <a:rPr lang="ko-KR" altLang="en-US" b="0" dirty="0"/>
              <a:t>아이콘</a:t>
            </a:r>
            <a:r>
              <a:rPr lang="en-US" altLang="ko-KR" b="0" dirty="0"/>
              <a:t>, </a:t>
            </a:r>
            <a:r>
              <a:rPr lang="ko-KR" altLang="en-US" b="0" dirty="0"/>
              <a:t>색상</a:t>
            </a:r>
          </a:p>
          <a:p>
            <a:pPr lvl="1"/>
            <a:r>
              <a:rPr lang="ko-KR" altLang="en-US" b="0" dirty="0"/>
              <a:t>문화에 따라 오해의 소지가 있거나 의미가 없는 문자</a:t>
            </a:r>
            <a:r>
              <a:rPr lang="en-US" altLang="ko-KR" b="0" dirty="0"/>
              <a:t>, </a:t>
            </a:r>
            <a:r>
              <a:rPr lang="ko-KR" altLang="en-US" b="0" dirty="0"/>
              <a:t>그림</a:t>
            </a:r>
          </a:p>
          <a:p>
            <a:pPr lvl="1"/>
            <a:r>
              <a:rPr lang="ko-KR" altLang="en-US" b="0" dirty="0"/>
              <a:t>지역별 법률의 차이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6538753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도서 등록 페이지의 다국어 처리하기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5083DEF-28CF-D190-6FF3-545F412E5B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087"/>
          <a:stretch/>
        </p:blipFill>
        <p:spPr>
          <a:xfrm>
            <a:off x="1798127" y="1580759"/>
            <a:ext cx="5547745" cy="4812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682960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154EF56-9683-6F39-0E02-074291D69EAE}"/>
              </a:ext>
            </a:extLst>
          </p:cNvPr>
          <p:cNvGrpSpPr/>
          <p:nvPr/>
        </p:nvGrpSpPr>
        <p:grpSpPr>
          <a:xfrm>
            <a:off x="1844684" y="1358770"/>
            <a:ext cx="5454631" cy="5204563"/>
            <a:chOff x="1859122" y="1268760"/>
            <a:chExt cx="5454631" cy="5204563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D76AFFD4-6320-0E7A-A10D-F36AC0D411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9122" y="1268760"/>
              <a:ext cx="5425756" cy="3148760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0BA9678-D947-C681-C7E6-6F3117CAAD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87997" y="4417520"/>
              <a:ext cx="5425756" cy="20558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9858636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BB3BA7F-4392-35E1-A993-3B4CA9538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513" y="1190232"/>
            <a:ext cx="5400974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37623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A00E90-83EA-0ECA-5B09-69E95473A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455" y="1154488"/>
            <a:ext cx="5477089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270698"/>
      </p:ext>
    </p:extLst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페이지의 다국어 처리하기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9-6] JSTL </a:t>
            </a:r>
            <a:r>
              <a:rPr lang="en-US" altLang="ko-KR" b="1" dirty="0" err="1">
                <a:solidFill>
                  <a:srgbClr val="00A496"/>
                </a:solidFill>
              </a:rPr>
              <a:t>fmt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태그를 이용하여 도서 등록 페이지의 다국어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4C921D1-E92B-D5C4-A38F-AE28EA1CAC68}"/>
              </a:ext>
            </a:extLst>
          </p:cNvPr>
          <p:cNvGrpSpPr/>
          <p:nvPr/>
        </p:nvGrpSpPr>
        <p:grpSpPr>
          <a:xfrm>
            <a:off x="1862374" y="1358770"/>
            <a:ext cx="5419251" cy="2888532"/>
            <a:chOff x="1862374" y="2391340"/>
            <a:chExt cx="5419251" cy="288853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F7E91D2-F2F0-0174-6AA5-EF3625DBE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62374" y="2391340"/>
              <a:ext cx="5419251" cy="207531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E16BF6-50B7-275C-F18C-CDBAF2AAF4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2374" y="4466659"/>
              <a:ext cx="5419251" cy="813213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3DE704C4-A67A-2F36-8894-5697A04462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2705" y="3744035"/>
            <a:ext cx="5471295" cy="2842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2179"/>
      </p:ext>
    </p:extLst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국제화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국제화</a:t>
            </a:r>
            <a:endParaRPr lang="en-US" altLang="ko-KR" dirty="0"/>
          </a:p>
          <a:p>
            <a:pPr lvl="1"/>
            <a:r>
              <a:rPr lang="ko-KR" altLang="en-US" b="0" dirty="0"/>
              <a:t>여러 국가에서 사용할 수 있도록 다국어를 지원하는 것</a:t>
            </a:r>
            <a:endParaRPr lang="en-US" altLang="ko-KR" b="0" dirty="0"/>
          </a:p>
          <a:p>
            <a:pPr lvl="1"/>
            <a:r>
              <a:rPr lang="en-US" altLang="ko-KR" b="0" dirty="0"/>
              <a:t>i18n</a:t>
            </a:r>
            <a:r>
              <a:rPr lang="ko-KR" altLang="en-US" b="0" dirty="0"/>
              <a:t>으로 표기</a:t>
            </a:r>
            <a:endParaRPr lang="en-US" altLang="ko-KR" b="0" dirty="0"/>
          </a:p>
          <a:p>
            <a:pPr lvl="1"/>
            <a:r>
              <a:rPr lang="ko-KR" altLang="en-US" b="0" dirty="0"/>
              <a:t>국제화는 어느 국가에서나 사용할 수 있게 하는 지역화 기능을 포함</a:t>
            </a:r>
            <a:endParaRPr lang="en-US" altLang="ko-KR" dirty="0"/>
          </a:p>
          <a:p>
            <a:pPr lvl="1"/>
            <a:r>
              <a:rPr lang="ko-KR" altLang="en-US" b="0" dirty="0"/>
              <a:t>국제화는 주로 다음과 같은 처리를 포함하여 지원해야 함</a:t>
            </a:r>
            <a:endParaRPr lang="en-US" altLang="ko-KR" b="0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국제화 지원은 유니코드의 사용이나 기존의 </a:t>
            </a:r>
            <a:r>
              <a:rPr lang="ko-KR" altLang="en-US" b="0" dirty="0" err="1"/>
              <a:t>인코딩을</a:t>
            </a:r>
            <a:r>
              <a:rPr lang="ko-KR" altLang="en-US" b="0" dirty="0"/>
              <a:t> 적절히 처리하고 사용자 </a:t>
            </a:r>
            <a:br>
              <a:rPr lang="en-US" altLang="ko-KR" b="0" dirty="0"/>
            </a:br>
            <a:r>
              <a:rPr lang="ko-KR" altLang="en-US" b="0" dirty="0"/>
              <a:t>인터페이스에 표시할 문자열에는 문자 코드가 포함되지 않도록 설계 및 개발해야 함</a:t>
            </a:r>
            <a:endParaRPr lang="en-US" altLang="ko-KR" b="0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국제화를 처리하는 정보에 언어 정보를 포함하거나</a:t>
            </a:r>
            <a:r>
              <a:rPr lang="en-US" altLang="ko-KR" b="0" dirty="0"/>
              <a:t>, </a:t>
            </a:r>
            <a:r>
              <a:rPr lang="ko-KR" altLang="en-US" b="0" dirty="0"/>
              <a:t>세로쓰기</a:t>
            </a:r>
            <a:r>
              <a:rPr lang="en-US" altLang="ko-KR" b="0" dirty="0"/>
              <a:t>/</a:t>
            </a:r>
            <a:r>
              <a:rPr lang="ko-KR" altLang="en-US" b="0" dirty="0"/>
              <a:t>가로쓰기</a:t>
            </a:r>
            <a:r>
              <a:rPr lang="en-US" altLang="ko-KR" b="0" dirty="0"/>
              <a:t>/</a:t>
            </a:r>
            <a:r>
              <a:rPr lang="ko-KR" altLang="en-US" b="0" dirty="0"/>
              <a:t>우측에서 </a:t>
            </a:r>
            <a:br>
              <a:rPr lang="en-US" altLang="ko-KR" b="0" dirty="0"/>
            </a:br>
            <a:r>
              <a:rPr lang="ko-KR" altLang="en-US" b="0" dirty="0"/>
              <a:t>좌측으로의 가로쓰기 등 언어의 특성을 반영하는 처리 등을 지원해야 함</a:t>
            </a:r>
            <a:endParaRPr lang="en-US" altLang="ko-KR" b="0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날짜와 시간 표시</a:t>
            </a:r>
            <a:r>
              <a:rPr lang="en-US" altLang="ko-KR" b="0" dirty="0"/>
              <a:t>, </a:t>
            </a:r>
            <a:r>
              <a:rPr lang="ko-KR" altLang="en-US" b="0" dirty="0"/>
              <a:t>지역의 달력</a:t>
            </a:r>
            <a:r>
              <a:rPr lang="en-US" altLang="ko-KR" b="0" dirty="0"/>
              <a:t>, </a:t>
            </a:r>
            <a:r>
              <a:rPr lang="ko-KR" altLang="en-US" b="0" dirty="0"/>
              <a:t>숫자 표시</a:t>
            </a:r>
            <a:r>
              <a:rPr lang="en-US" altLang="ko-KR" b="0" dirty="0"/>
              <a:t>, </a:t>
            </a:r>
            <a:r>
              <a:rPr lang="ko-KR" altLang="en-US" b="0" dirty="0"/>
              <a:t>리스트의 정렬과 표시</a:t>
            </a:r>
            <a:r>
              <a:rPr lang="en-US" altLang="ko-KR" b="0" dirty="0"/>
              <a:t>, </a:t>
            </a:r>
            <a:r>
              <a:rPr lang="ko-KR" altLang="en-US" b="0" dirty="0"/>
              <a:t>인명이나 주소의 </a:t>
            </a:r>
            <a:br>
              <a:rPr lang="en-US" altLang="ko-KR" b="0" dirty="0"/>
            </a:br>
            <a:r>
              <a:rPr lang="ko-KR" altLang="en-US" b="0" dirty="0"/>
              <a:t>처리 등 언어의 특성에 대한 사용자 설정 지원해야 함</a:t>
            </a:r>
            <a:endParaRPr lang="en-US" altLang="ko-KR" b="0" dirty="0"/>
          </a:p>
          <a:p>
            <a:pPr lvl="2">
              <a:lnSpc>
                <a:spcPct val="150000"/>
              </a:lnSpc>
            </a:pPr>
            <a:r>
              <a:rPr lang="ko-KR" altLang="en-US" b="0" dirty="0"/>
              <a:t>국제화는 사용자의 요청이나 설정에 따라 </a:t>
            </a:r>
            <a:r>
              <a:rPr lang="ko-KR" altLang="en-US" b="0" dirty="0" err="1"/>
              <a:t>필요시</a:t>
            </a:r>
            <a:r>
              <a:rPr lang="ko-KR" altLang="en-US" b="0" dirty="0"/>
              <a:t> 사용되도록 지역화 정보를 코드와 분리해야 함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328176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411551"/>
          </a:xfrm>
        </p:spPr>
        <p:txBody>
          <a:bodyPr>
            <a:normAutofit fontScale="92500" lnSpcReduction="10000"/>
          </a:bodyPr>
          <a:lstStyle/>
          <a:p>
            <a:pPr lvl="0">
              <a:defRPr/>
            </a:pPr>
            <a:r>
              <a:rPr lang="en-US" altLang="ko-KR" dirty="0"/>
              <a:t>Locale </a:t>
            </a:r>
            <a:r>
              <a:rPr lang="ko-KR" altLang="en-US" dirty="0"/>
              <a:t>클래스를 이용한 </a:t>
            </a:r>
            <a:br>
              <a:rPr lang="en-US" altLang="ko-KR" dirty="0"/>
            </a:br>
            <a:r>
              <a:rPr lang="ko-KR" altLang="en-US" dirty="0"/>
              <a:t>다국어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36738505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감지하기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Locale </a:t>
            </a:r>
            <a:r>
              <a:rPr lang="ko-KR" altLang="en-US" dirty="0"/>
              <a:t>클래스</a:t>
            </a:r>
            <a:endParaRPr lang="en-US" altLang="ko-KR" dirty="0"/>
          </a:p>
          <a:p>
            <a:pPr lvl="1"/>
            <a:r>
              <a:rPr lang="ko-KR" altLang="en-US" b="0" dirty="0"/>
              <a:t>특정 지리적</a:t>
            </a:r>
            <a:r>
              <a:rPr lang="en-US" altLang="ko-KR" b="0" dirty="0"/>
              <a:t>·</a:t>
            </a:r>
            <a:r>
              <a:rPr lang="ko-KR" altLang="en-US" b="0" dirty="0"/>
              <a:t>정치적</a:t>
            </a:r>
            <a:r>
              <a:rPr lang="en-US" altLang="ko-KR" b="0" dirty="0"/>
              <a:t>·</a:t>
            </a:r>
            <a:r>
              <a:rPr lang="ko-KR" altLang="en-US" b="0" dirty="0"/>
              <a:t>문화적 지역을 나타내는 클래스</a:t>
            </a:r>
            <a:endParaRPr lang="en-US" altLang="ko-KR" b="0" dirty="0"/>
          </a:p>
          <a:p>
            <a:pPr lvl="1"/>
            <a:r>
              <a:rPr lang="ko-KR" altLang="en-US" b="0" dirty="0"/>
              <a:t>사용자의 지역 환경에 따라 결정되는 지역적 문화 정보를 담고 있음</a:t>
            </a:r>
            <a:endParaRPr lang="en-US" altLang="ko-KR" b="0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예</a:t>
            </a:r>
            <a:r>
              <a:rPr lang="en-US" altLang="ko-KR" b="0" dirty="0"/>
              <a:t>]</a:t>
            </a:r>
            <a:r>
              <a:rPr lang="ko-KR" altLang="en-US" b="0" dirty="0"/>
              <a:t> 웹 페이지에 보이는 메시지가 여러 가지 언어로 주어졌을 때 사용자가 어떤 언어로 출력할 것인지 결정할 수 있게 하는 수단</a:t>
            </a:r>
            <a:endParaRPr lang="en-US" altLang="ko-KR" b="0" dirty="0"/>
          </a:p>
          <a:p>
            <a:pPr lvl="1"/>
            <a:r>
              <a:rPr lang="en-US" altLang="ko-KR" b="0" dirty="0"/>
              <a:t>Locale </a:t>
            </a:r>
            <a:r>
              <a:rPr lang="ko-KR" altLang="en-US" b="0" dirty="0"/>
              <a:t>클래스는 단순한 메시지뿐 아니라 숫자</a:t>
            </a:r>
            <a:r>
              <a:rPr lang="en-US" altLang="ko-KR" b="0" dirty="0"/>
              <a:t>, </a:t>
            </a:r>
            <a:r>
              <a:rPr lang="ko-KR" altLang="en-US" b="0" dirty="0"/>
              <a:t>날짜</a:t>
            </a:r>
            <a:r>
              <a:rPr lang="en-US" altLang="ko-KR" b="0" dirty="0"/>
              <a:t>, </a:t>
            </a:r>
            <a:r>
              <a:rPr lang="ko-KR" altLang="en-US" b="0" dirty="0"/>
              <a:t>시간 등을 표현하는 데 사용</a:t>
            </a:r>
            <a:endParaRPr lang="en-US" altLang="ko-KR" b="0" dirty="0"/>
          </a:p>
          <a:p>
            <a:pPr lvl="1"/>
            <a:r>
              <a:rPr lang="en-US" altLang="ko-KR" b="0" dirty="0"/>
              <a:t>Locale </a:t>
            </a:r>
            <a:r>
              <a:rPr lang="ko-KR" altLang="en-US" b="0" dirty="0"/>
              <a:t>객체의 생성은 </a:t>
            </a:r>
            <a:r>
              <a:rPr lang="en-US" altLang="ko-KR" b="0" dirty="0"/>
              <a:t>request </a:t>
            </a:r>
            <a:r>
              <a:rPr lang="ko-KR" altLang="en-US" b="0" dirty="0"/>
              <a:t>내장 객체를 이용하여 현재 웹 브라우저에 미리 정의된 언어나 국가 정보를 가져오는 방법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="0" dirty="0"/>
          </a:p>
          <a:p>
            <a:pPr lvl="1"/>
            <a:r>
              <a:rPr lang="en-US" altLang="ko-KR" b="0" dirty="0"/>
              <a:t>Locale </a:t>
            </a:r>
            <a:r>
              <a:rPr lang="ko-KR" altLang="en-US" b="0" dirty="0"/>
              <a:t>클래스를 사용하려면 </a:t>
            </a:r>
            <a:r>
              <a:rPr lang="en-US" altLang="ko-KR" b="0" dirty="0"/>
              <a:t>JSP </a:t>
            </a:r>
            <a:r>
              <a:rPr lang="ko-KR" altLang="en-US" b="0" dirty="0"/>
              <a:t>페이지에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</a:t>
            </a:r>
            <a:r>
              <a:rPr lang="en-US" altLang="ko-KR" b="0" dirty="0"/>
              <a:t>import </a:t>
            </a:r>
            <a:r>
              <a:rPr lang="ko-KR" altLang="en-US" b="0" dirty="0"/>
              <a:t>속성으로 패키지 </a:t>
            </a:r>
            <a:r>
              <a:rPr lang="en-US" altLang="ko-KR" b="0" dirty="0" err="1"/>
              <a:t>java.util.Locale</a:t>
            </a:r>
            <a:r>
              <a:rPr lang="ko-KR" altLang="en-US" b="0" dirty="0"/>
              <a:t>을 설정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A2135D-77B8-C5E2-B3D9-04ED7BF07B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3931052"/>
            <a:ext cx="6376240" cy="48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67204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로케일 감지하기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CD09647-E457-1C19-BBFE-8C52083487FD}"/>
              </a:ext>
            </a:extLst>
          </p:cNvPr>
          <p:cNvGrpSpPr/>
          <p:nvPr/>
        </p:nvGrpSpPr>
        <p:grpSpPr>
          <a:xfrm>
            <a:off x="769078" y="1808820"/>
            <a:ext cx="7605845" cy="2880320"/>
            <a:chOff x="769078" y="1268760"/>
            <a:chExt cx="7605845" cy="288032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70AAD4B7-EA96-B3DE-5E66-4F38D14FB03F}"/>
                </a:ext>
              </a:extLst>
            </p:cNvPr>
            <p:cNvGrpSpPr/>
            <p:nvPr/>
          </p:nvGrpSpPr>
          <p:grpSpPr>
            <a:xfrm>
              <a:off x="769078" y="1268760"/>
              <a:ext cx="7605845" cy="2880320"/>
              <a:chOff x="769077" y="3609019"/>
              <a:chExt cx="7605845" cy="4050450"/>
            </a:xfrm>
          </p:grpSpPr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C27AC8D8-42E6-F200-0E5C-0134B833E832}"/>
                  </a:ext>
                </a:extLst>
              </p:cNvPr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043C81B-CD6D-AF8A-8D60-8F481D0EBE51}"/>
                  </a:ext>
                </a:extLst>
              </p:cNvPr>
              <p:cNvSpPr txBox="1"/>
              <p:nvPr/>
            </p:nvSpPr>
            <p:spPr>
              <a:xfrm>
                <a:off x="1039107" y="3826348"/>
                <a:ext cx="7065785" cy="17081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Locale </a:t>
                </a:r>
                <a:r>
                  <a:rPr lang="ko-KR" altLang="en-US" sz="1500" b="1" dirty="0"/>
                  <a:t>클래스를 생성하는 또 다른 방법</a:t>
                </a: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b="1" dirty="0"/>
                  <a:t>인스턴스화 방법</a:t>
                </a: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endParaRPr lang="ko-KR" altLang="en-US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ko-KR" altLang="en-US" sz="1500" b="1" dirty="0"/>
                  <a:t>미리 정의된 필드 값을 사용하는 방법</a:t>
                </a:r>
                <a:endParaRPr lang="ko-KR" altLang="ko-KR" sz="1500" dirty="0"/>
              </a:p>
            </p:txBody>
          </p:sp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29819CB-D192-58D1-2051-FC5A7916DB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2183" y="2280784"/>
              <a:ext cx="6061364" cy="464442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9887E616-B7CE-0982-73B7-19DB87B9C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2183" y="3179357"/>
              <a:ext cx="6077107" cy="46444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8642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1040</TotalTime>
  <Words>1415</Words>
  <Application>Microsoft Office PowerPoint</Application>
  <PresentationFormat>화면 슬라이드 쇼(4:3)</PresentationFormat>
  <Paragraphs>225</Paragraphs>
  <Slides>55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55</vt:i4>
      </vt:variant>
    </vt:vector>
  </HeadingPairs>
  <TitlesOfParts>
    <vt:vector size="62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1. 지역화</vt:lpstr>
      <vt:lpstr>1. 지역화</vt:lpstr>
      <vt:lpstr>2. 국제화</vt:lpstr>
      <vt:lpstr>PowerPoint 프레젠테이션</vt:lpstr>
      <vt:lpstr>1. 로케일 감지하기</vt:lpstr>
      <vt:lpstr>1. 로케일 감지하기</vt:lpstr>
      <vt:lpstr>1. 로케일 감지하기</vt:lpstr>
      <vt:lpstr>1. 로케일 감지하기</vt:lpstr>
      <vt:lpstr>2. 로케일 표현하기</vt:lpstr>
      <vt:lpstr>2. 로케일 표현하기</vt:lpstr>
      <vt:lpstr>2. 로케일 표현하기</vt:lpstr>
      <vt:lpstr>2. 로케일 표현하기</vt:lpstr>
      <vt:lpstr>2. 로케일 표현하기</vt:lpstr>
      <vt:lpstr>2. 로케일 표현하기</vt:lpstr>
      <vt:lpstr>PowerPoint 프레젠테이션</vt:lpstr>
      <vt:lpstr>1. 로케일 설정 태그의 기능과 사용법</vt:lpstr>
      <vt:lpstr>1. 로케일 설정 태그의 기능과 사용법</vt:lpstr>
      <vt:lpstr>1. 로케일 설정 태그의 기능과 사용법</vt:lpstr>
      <vt:lpstr>1. 로케일 설정 태그의 기능과 사용법</vt:lpstr>
      <vt:lpstr>1. 로케일 설정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2. 메시지 처리 태그의 기능과 사용법</vt:lpstr>
      <vt:lpstr>3. 숫자 태그의 기능과 사용법</vt:lpstr>
      <vt:lpstr>3. 숫자 태그의 기능과 사용법</vt:lpstr>
      <vt:lpstr>3. 숫자 태그의 기능과 사용법</vt:lpstr>
      <vt:lpstr>3. 숫자 태그의 기능과 사용법</vt:lpstr>
      <vt:lpstr>3. 숫자 태그의 기능과 사용법</vt:lpstr>
      <vt:lpstr>4. 날짜 태그의 기능과 사용법</vt:lpstr>
      <vt:lpstr>4. 날짜 태그의 기능과 사용법</vt:lpstr>
      <vt:lpstr>4. 날짜 태그의 기능과 사용법</vt:lpstr>
      <vt:lpstr>4. 날짜 태그의 기능과 사용법</vt:lpstr>
      <vt:lpstr>4. 날짜 태그의 기능과 사용법</vt:lpstr>
      <vt:lpstr>5. 시간 태그의 기능과 사용법</vt:lpstr>
      <vt:lpstr>5. 시간 태그의 기능과 사용법</vt:lpstr>
      <vt:lpstr>5. 시간 태그의 기능과 사용법</vt:lpstr>
      <vt:lpstr>5. 시간 태그의 기능과 사용법</vt:lpstr>
      <vt:lpstr>PowerPoint 프레젠테이션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[북마켓] 도서 등록 페이지의 다국어 처리하기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1876</cp:revision>
  <dcterms:created xsi:type="dcterms:W3CDTF">2012-07-23T02:34:37Z</dcterms:created>
  <dcterms:modified xsi:type="dcterms:W3CDTF">2025-04-30T02:40:35Z</dcterms:modified>
  <cp:version>1000.0000.01</cp:version>
</cp:coreProperties>
</file>