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5"/>
  </p:notesMasterIdLst>
  <p:handoutMasterIdLst>
    <p:handoutMasterId r:id="rId46"/>
  </p:handoutMasterIdLst>
  <p:sldIdLst>
    <p:sldId id="257" r:id="rId2"/>
    <p:sldId id="258" r:id="rId3"/>
    <p:sldId id="259" r:id="rId4"/>
    <p:sldId id="260" r:id="rId5"/>
    <p:sldId id="879" r:id="rId6"/>
    <p:sldId id="326" r:id="rId7"/>
    <p:sldId id="880" r:id="rId8"/>
    <p:sldId id="891" r:id="rId9"/>
    <p:sldId id="881" r:id="rId10"/>
    <p:sldId id="883" r:id="rId11"/>
    <p:sldId id="892" r:id="rId12"/>
    <p:sldId id="885" r:id="rId13"/>
    <p:sldId id="327" r:id="rId14"/>
    <p:sldId id="886" r:id="rId15"/>
    <p:sldId id="887" r:id="rId16"/>
    <p:sldId id="893" r:id="rId17"/>
    <p:sldId id="890" r:id="rId18"/>
    <p:sldId id="894" r:id="rId19"/>
    <p:sldId id="895" r:id="rId20"/>
    <p:sldId id="896" r:id="rId21"/>
    <p:sldId id="897" r:id="rId22"/>
    <p:sldId id="898" r:id="rId23"/>
    <p:sldId id="899" r:id="rId24"/>
    <p:sldId id="900" r:id="rId25"/>
    <p:sldId id="901" r:id="rId26"/>
    <p:sldId id="902" r:id="rId27"/>
    <p:sldId id="903" r:id="rId28"/>
    <p:sldId id="904" r:id="rId29"/>
    <p:sldId id="905" r:id="rId30"/>
    <p:sldId id="906" r:id="rId31"/>
    <p:sldId id="907" r:id="rId32"/>
    <p:sldId id="908" r:id="rId33"/>
    <p:sldId id="275" r:id="rId34"/>
    <p:sldId id="349" r:id="rId35"/>
    <p:sldId id="324" r:id="rId36"/>
    <p:sldId id="911" r:id="rId37"/>
    <p:sldId id="909" r:id="rId38"/>
    <p:sldId id="325" r:id="rId39"/>
    <p:sldId id="915" r:id="rId40"/>
    <p:sldId id="913" r:id="rId41"/>
    <p:sldId id="914" r:id="rId42"/>
    <p:sldId id="912" r:id="rId43"/>
    <p:sldId id="282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7" autoAdjust="0"/>
    <p:restoredTop sz="80785" autoAdjust="0"/>
  </p:normalViewPr>
  <p:slideViewPr>
    <p:cSldViewPr>
      <p:cViewPr varScale="1">
        <p:scale>
          <a:sx n="115" d="100"/>
          <a:sy n="115" d="100"/>
        </p:scale>
        <p:origin x="1638" y="10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44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501565" y="836712"/>
            <a:ext cx="3308919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12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필터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로그 기록하기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doFilter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doFilter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컨테이너가 필터를 리소스에 적용할 때마다 호출되는 </a:t>
            </a:r>
            <a:r>
              <a:rPr lang="ko-KR" altLang="en-US" b="0" dirty="0" err="1"/>
              <a:t>메소드</a:t>
            </a:r>
            <a:endParaRPr lang="en-US" altLang="ko-KR" b="0" dirty="0"/>
          </a:p>
          <a:p>
            <a:pPr lvl="1"/>
            <a:r>
              <a:rPr lang="en-US" altLang="ko-KR" b="0" dirty="0" err="1"/>
              <a:t>init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</a:t>
            </a:r>
            <a:r>
              <a:rPr lang="ko-KR" altLang="en-US" b="0" dirty="0"/>
              <a:t> 후에 호출되며</a:t>
            </a:r>
            <a:r>
              <a:rPr lang="en-US" altLang="ko-KR" b="0" dirty="0"/>
              <a:t>, </a:t>
            </a:r>
            <a:r>
              <a:rPr lang="ko-KR" altLang="en-US" b="0" dirty="0"/>
              <a:t>필터가 어떤 기능을 수행할 필요가 있을 때마다 호출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sz="1000" dirty="0"/>
          </a:p>
          <a:p>
            <a:pPr lvl="1"/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첫 번째 매개변수 </a:t>
            </a:r>
            <a:r>
              <a:rPr lang="en-US" altLang="ko-KR" b="0" dirty="0" err="1"/>
              <a:t>ServletRequest</a:t>
            </a:r>
            <a:r>
              <a:rPr lang="en-US" altLang="ko-KR" b="0" dirty="0"/>
              <a:t> </a:t>
            </a:r>
            <a:r>
              <a:rPr lang="ko-KR" altLang="en-US" b="0" dirty="0"/>
              <a:t>객체 </a:t>
            </a:r>
            <a:r>
              <a:rPr lang="en-US" altLang="ko-KR" b="0" dirty="0"/>
              <a:t>:</a:t>
            </a:r>
            <a:r>
              <a:rPr lang="ko-KR" altLang="en-US" b="0" dirty="0"/>
              <a:t> 체인을 따라 전달하는 요청</a:t>
            </a:r>
            <a:r>
              <a:rPr lang="en-US" altLang="ko-KR" b="0" dirty="0"/>
              <a:t> </a:t>
            </a:r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두 번째 매개변수 </a:t>
            </a:r>
            <a:r>
              <a:rPr lang="en-US" altLang="ko-KR" b="0" dirty="0" err="1"/>
              <a:t>ServletResponse</a:t>
            </a:r>
            <a:r>
              <a:rPr lang="en-US" altLang="ko-KR" b="0" dirty="0"/>
              <a:t> </a:t>
            </a:r>
            <a:r>
              <a:rPr lang="ko-KR" altLang="en-US" b="0" dirty="0"/>
              <a:t>객체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b="0" dirty="0"/>
              <a:t> 체인을 따라 전달할 응답</a:t>
            </a:r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세 번째 매개변수 </a:t>
            </a:r>
            <a:r>
              <a:rPr lang="en-US" altLang="ko-KR" b="0" dirty="0" err="1"/>
              <a:t>FilterChain</a:t>
            </a:r>
            <a:r>
              <a:rPr lang="en-US" altLang="ko-KR" b="0" dirty="0"/>
              <a:t> </a:t>
            </a:r>
            <a:r>
              <a:rPr lang="ko-KR" altLang="en-US" b="0" dirty="0"/>
              <a:t>객체 </a:t>
            </a:r>
            <a:r>
              <a:rPr lang="en-US" altLang="ko-KR" b="0" dirty="0"/>
              <a:t>:</a:t>
            </a:r>
            <a:r>
              <a:rPr lang="ko-KR" altLang="en-US" b="0" dirty="0"/>
              <a:t> 체인에서 다음 필터를 호출하는 데 사용됨</a:t>
            </a:r>
            <a:endParaRPr lang="en-US" altLang="ko-KR" b="0" dirty="0"/>
          </a:p>
          <a:p>
            <a:pPr lvl="2"/>
            <a:r>
              <a:rPr lang="ko-KR" altLang="en-US" b="0" dirty="0"/>
              <a:t>만약 호출 필터가 체인의 마지막 필터이면 체인의 끝에서 리소스를 호출함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A10C65-E076-AD85-2299-7581CDC0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2033845"/>
            <a:ext cx="6596653" cy="12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4365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doFilter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doFilter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E10720-7CE1-0CAA-D816-47A1A07A3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8" y="1493785"/>
            <a:ext cx="6870023" cy="20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616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destroy() </a:t>
            </a:r>
            <a:r>
              <a:rPr lang="ko-KR" altLang="en-US" dirty="0"/>
              <a:t>메소드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destroy()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lvl="1"/>
            <a:r>
              <a:rPr lang="ko-KR" altLang="en-US" b="0" dirty="0"/>
              <a:t>필터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종료하기 전에 호출하는 </a:t>
            </a:r>
            <a:r>
              <a:rPr lang="ko-KR" altLang="en-US" b="0" dirty="0" err="1"/>
              <a:t>메소드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컨테이너가 필터 </a:t>
            </a:r>
            <a:r>
              <a:rPr lang="ko-KR" altLang="en-US" b="0" dirty="0" err="1"/>
              <a:t>인스턴스를</a:t>
            </a:r>
            <a:r>
              <a:rPr lang="ko-KR" altLang="en-US" b="0" dirty="0"/>
              <a:t> 삭제하기 전에 청소 작업을 수행하는 데 사용되며</a:t>
            </a:r>
            <a:r>
              <a:rPr lang="en-US" altLang="ko-KR" b="0" dirty="0"/>
              <a:t>, </a:t>
            </a:r>
            <a:r>
              <a:rPr lang="ko-KR" altLang="en-US" b="0" dirty="0"/>
              <a:t>이는 필터로 열린 리소스를 모두 닫을 수 있는 방법</a:t>
            </a:r>
            <a:endParaRPr lang="en-US" altLang="ko-KR" b="0" dirty="0"/>
          </a:p>
          <a:p>
            <a:pPr lvl="1"/>
            <a:r>
              <a:rPr lang="en-US" altLang="ko-KR" b="0" dirty="0"/>
              <a:t>destroy( ) </a:t>
            </a:r>
            <a:r>
              <a:rPr lang="ko-KR" altLang="en-US" b="0" dirty="0"/>
              <a:t>메소드는 필터의 수명 동안 한 번만 호출됨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destroy()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2DE21B-72A5-5B12-3E78-9187A9161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753925"/>
            <a:ext cx="6604525" cy="5116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579418-C116-D740-1726-A1ADB9F20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4022573"/>
            <a:ext cx="6612396" cy="12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3320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web.xml </a:t>
            </a:r>
            <a:r>
              <a:rPr lang="ko-KR" altLang="en-US" sz="4400" dirty="0"/>
              <a:t>파일의 필터 구성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32998680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&lt;filter&gt;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web.xml </a:t>
            </a:r>
            <a:r>
              <a:rPr lang="ko-KR" altLang="en-US" dirty="0"/>
              <a:t>파일의 필터 설정</a:t>
            </a:r>
            <a:endParaRPr lang="en-US" altLang="ko-KR" dirty="0"/>
          </a:p>
          <a:p>
            <a:pPr lvl="1"/>
            <a:r>
              <a:rPr lang="ko-KR" altLang="en-US" b="0" dirty="0"/>
              <a:t>필터를 </a:t>
            </a:r>
            <a:r>
              <a:rPr lang="ko-KR" altLang="en-US" dirty="0"/>
              <a:t>설정하려면</a:t>
            </a:r>
            <a:r>
              <a:rPr lang="ko-KR" altLang="en-US" b="0" dirty="0"/>
              <a:t> 어떤 필터가 어떤 리소스에 대해 적용되는지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알려주어야 함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필터를 설정할 때 </a:t>
            </a:r>
            <a:r>
              <a:rPr lang="en-US" altLang="ko-KR" b="0" dirty="0"/>
              <a:t>&lt;filter&gt;</a:t>
            </a:r>
            <a:r>
              <a:rPr lang="ko-KR" altLang="en-US" b="0" dirty="0"/>
              <a:t>와 </a:t>
            </a:r>
            <a:r>
              <a:rPr lang="en-US" altLang="ko-KR" b="0" dirty="0"/>
              <a:t>&lt;filter-mapping&gt; </a:t>
            </a:r>
            <a:r>
              <a:rPr lang="ko-KR" altLang="en-US" b="0" dirty="0"/>
              <a:t>요소를 사용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여러 개의 필터가 설정되어 있으면 선언된 순서대로 실행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7153D2-88D7-F58E-74F9-B6B49C8AE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61" y="2933945"/>
            <a:ext cx="6018425" cy="299132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614D0A3-FF0E-BDBE-ABBD-89DF89DDBE8B}"/>
              </a:ext>
            </a:extLst>
          </p:cNvPr>
          <p:cNvGrpSpPr/>
          <p:nvPr/>
        </p:nvGrpSpPr>
        <p:grpSpPr>
          <a:xfrm>
            <a:off x="5031318" y="3060300"/>
            <a:ext cx="3970973" cy="2933985"/>
            <a:chOff x="4996061" y="3029297"/>
            <a:chExt cx="3970973" cy="293398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96061" y="3029297"/>
              <a:ext cx="3876675" cy="153500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96061" y="4703416"/>
              <a:ext cx="3970973" cy="1259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650493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&lt;filter&gt;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&lt;filter&gt; 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1"/>
            <a:r>
              <a:rPr lang="ko-KR" altLang="en-US" b="0" dirty="0"/>
              <a:t>웹 애플리케이션에서 자바 필터와 매개변수를 설정하는 데 사용함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init</a:t>
            </a:r>
            <a:r>
              <a:rPr lang="en-US" altLang="ko-KR" dirty="0"/>
              <a:t>-param&gt; </a:t>
            </a:r>
            <a:r>
              <a:rPr lang="ko-KR" altLang="en-US" dirty="0"/>
              <a:t>요소에 설정된 매개변수와 값을 자바 또는 </a:t>
            </a:r>
            <a:r>
              <a:rPr lang="en-US" altLang="ko-KR" dirty="0"/>
              <a:t>JSP </a:t>
            </a:r>
            <a:r>
              <a:rPr lang="ko-KR" altLang="en-US" dirty="0"/>
              <a:t>코드에서 접근하는 형식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51673B-69A9-9378-6D95-507FA5BC2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8800"/>
            <a:ext cx="6612396" cy="22828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40AA825-0841-B85C-FADE-CC00BFFD5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4855687"/>
            <a:ext cx="6604525" cy="5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397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&lt;filter&gt;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&lt;filter&gt; </a:t>
            </a:r>
            <a:r>
              <a:rPr lang="ko-KR" altLang="en-US" dirty="0"/>
              <a:t>요소 사용 예</a:t>
            </a:r>
            <a:r>
              <a:rPr lang="en-US" altLang="ko-KR" dirty="0"/>
              <a:t>: </a:t>
            </a:r>
            <a:r>
              <a:rPr lang="ko-KR" altLang="en-US" dirty="0"/>
              <a:t>필터 이름 </a:t>
            </a:r>
            <a:r>
              <a:rPr lang="en-US" altLang="ko-KR" dirty="0" err="1"/>
              <a:t>myFilter</a:t>
            </a:r>
            <a:r>
              <a:rPr lang="ko-KR" altLang="en-US" dirty="0"/>
              <a:t>와 클래스 이름 </a:t>
            </a:r>
            <a:r>
              <a:rPr lang="en-US" altLang="ko-KR" dirty="0" err="1"/>
              <a:t>LoggingFilter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/>
              <a:t>&lt;filter&gt; </a:t>
            </a:r>
            <a:r>
              <a:rPr lang="ko-KR" altLang="en-US" dirty="0"/>
              <a:t>요소 사용 예</a:t>
            </a:r>
            <a:r>
              <a:rPr lang="en-US" altLang="ko-KR" dirty="0"/>
              <a:t>: </a:t>
            </a:r>
            <a:r>
              <a:rPr lang="ko-KR" altLang="en-US" dirty="0"/>
              <a:t>매개변수 </a:t>
            </a:r>
            <a:r>
              <a:rPr lang="en-US" altLang="ko-KR" dirty="0"/>
              <a:t>param</a:t>
            </a:r>
            <a:r>
              <a:rPr lang="ko-KR" altLang="en-US" dirty="0"/>
              <a:t>과 값 </a:t>
            </a:r>
            <a:r>
              <a:rPr lang="en-US" altLang="ko-KR" dirty="0"/>
              <a:t>admin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DF701A-310B-1312-8737-C281C6281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358770"/>
            <a:ext cx="6588781" cy="12752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3CAF3E-E728-237A-FAC2-C7CC44390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22" y="3573902"/>
            <a:ext cx="6620268" cy="23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6963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&lt;filter-mapping&gt; 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1"/>
            <a:r>
              <a:rPr lang="ko-KR" altLang="en-US" b="0" dirty="0"/>
              <a:t>특정 리소스에 대해 어떤 필터를 사용할지 설정하는 데 사용됨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000" dirty="0"/>
          </a:p>
          <a:p>
            <a:r>
              <a:rPr lang="en-US" altLang="ko-KR" dirty="0"/>
              <a:t>&lt;filter-mapping&gt; </a:t>
            </a:r>
            <a:r>
              <a:rPr lang="ko-KR" altLang="en-US" dirty="0"/>
              <a:t>요소 사용 예</a:t>
            </a:r>
            <a:r>
              <a:rPr lang="en-US" altLang="ko-KR" dirty="0"/>
              <a:t>: URL </a:t>
            </a:r>
            <a:r>
              <a:rPr lang="ko-KR" altLang="en-US" dirty="0"/>
              <a:t>패턴을 </a:t>
            </a:r>
            <a:r>
              <a:rPr lang="en-US" altLang="ko-KR" dirty="0"/>
              <a:t>/*</a:t>
            </a:r>
            <a:r>
              <a:rPr lang="ko-KR" altLang="en-US" dirty="0"/>
              <a:t>로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/>
              <a:t>&lt;filter-mapping&gt; </a:t>
            </a:r>
            <a:r>
              <a:rPr lang="ko-KR" altLang="en-US" dirty="0"/>
              <a:t>요소 사용 예</a:t>
            </a:r>
            <a:r>
              <a:rPr lang="en-US" altLang="ko-KR" dirty="0"/>
              <a:t>: URL </a:t>
            </a:r>
            <a:r>
              <a:rPr lang="ko-KR" altLang="en-US" dirty="0"/>
              <a:t>패턴을 </a:t>
            </a:r>
            <a:r>
              <a:rPr lang="en-US" altLang="ko-KR" dirty="0"/>
              <a:t>/ch12/</a:t>
            </a:r>
            <a:r>
              <a:rPr lang="en-US" altLang="ko-KR" dirty="0" err="1"/>
              <a:t>filter.jsp</a:t>
            </a:r>
            <a:r>
              <a:rPr lang="ko-KR" altLang="en-US" dirty="0"/>
              <a:t>로 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1E2702-37BF-A999-05A3-846DCE7E1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374" y="1554113"/>
            <a:ext cx="6604525" cy="12752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A9C69C-24A3-F865-6E1F-49B6D036F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74" y="3429000"/>
            <a:ext cx="6612396" cy="12752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2962B31-1C26-2458-D288-478225417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245" y="5303887"/>
            <a:ext cx="6604525" cy="12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9914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E2DA132-DA88-DE48-07B2-D890F83D07B1}"/>
              </a:ext>
            </a:extLst>
          </p:cNvPr>
          <p:cNvGrpSpPr/>
          <p:nvPr/>
        </p:nvGrpSpPr>
        <p:grpSpPr>
          <a:xfrm>
            <a:off x="769078" y="1268760"/>
            <a:ext cx="7605845" cy="4050450"/>
            <a:chOff x="769078" y="1268760"/>
            <a:chExt cx="7605845" cy="405045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4CA91E6-D6FA-5C4F-A87A-6FB4158F9726}"/>
                </a:ext>
              </a:extLst>
            </p:cNvPr>
            <p:cNvGrpSpPr/>
            <p:nvPr/>
          </p:nvGrpSpPr>
          <p:grpSpPr>
            <a:xfrm>
              <a:off x="769078" y="1268760"/>
              <a:ext cx="7605845" cy="4050450"/>
              <a:chOff x="769077" y="3609019"/>
              <a:chExt cx="7605845" cy="405045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9EE7DE5-9993-4923-5D65-B3B5D8F754F5}"/>
                  </a:ext>
                </a:extLst>
              </p:cNvPr>
              <p:cNvSpPr/>
              <p:nvPr/>
            </p:nvSpPr>
            <p:spPr>
              <a:xfrm>
                <a:off x="769077" y="3609019"/>
                <a:ext cx="7605845" cy="4050450"/>
              </a:xfrm>
              <a:prstGeom prst="rect">
                <a:avLst/>
              </a:prstGeom>
              <a:solidFill>
                <a:srgbClr val="00C0A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4D8033-AAFD-EEE2-60A2-633BD1189442}"/>
                  </a:ext>
                </a:extLst>
              </p:cNvPr>
              <p:cNvSpPr txBox="1"/>
              <p:nvPr/>
            </p:nvSpPr>
            <p:spPr>
              <a:xfrm>
                <a:off x="1039107" y="3826348"/>
                <a:ext cx="7065785" cy="216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 b="1" dirty="0">
                    <a:solidFill>
                      <a:srgbClr val="00A496"/>
                    </a:solidFill>
                  </a:rPr>
                  <a:t>NOTE</a:t>
                </a:r>
                <a:r>
                  <a:rPr lang="en-US" altLang="ko-KR" sz="1500" b="1" dirty="0"/>
                  <a:t> </a:t>
                </a:r>
                <a:r>
                  <a:rPr lang="ko-KR" altLang="en-US" sz="1500" b="1" dirty="0"/>
                  <a:t>요청 </a:t>
                </a:r>
                <a:r>
                  <a:rPr lang="en-US" altLang="ko-KR" sz="1500" b="1" dirty="0"/>
                  <a:t>URL </a:t>
                </a:r>
                <a:r>
                  <a:rPr lang="ko-KR" altLang="en-US" sz="1500" b="1" dirty="0"/>
                  <a:t>패턴의 유형</a:t>
                </a:r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r>
                  <a:rPr lang="en-US" altLang="ko-KR" sz="1500" dirty="0"/>
                  <a:t>&lt;</a:t>
                </a:r>
                <a:r>
                  <a:rPr lang="en-US" altLang="ko-KR" sz="1500" dirty="0" err="1"/>
                  <a:t>url</a:t>
                </a:r>
                <a:r>
                  <a:rPr lang="en-US" altLang="ko-KR" sz="1500" dirty="0"/>
                  <a:t>-pattern&gt; </a:t>
                </a:r>
                <a:r>
                  <a:rPr lang="ko-KR" altLang="en-US" sz="1500" dirty="0"/>
                  <a:t>요소에 설정할 수 있는 요청 </a:t>
                </a:r>
                <a:r>
                  <a:rPr lang="en-US" altLang="ko-KR" sz="1500" dirty="0"/>
                  <a:t>URL </a:t>
                </a:r>
                <a:r>
                  <a:rPr lang="ko-KR" altLang="en-US" sz="1500" dirty="0"/>
                  <a:t>패턴의 유형은 다음과 같습니다</a:t>
                </a:r>
                <a:r>
                  <a:rPr lang="en-US" altLang="ko-KR" sz="1500" dirty="0"/>
                  <a:t>.</a:t>
                </a:r>
              </a:p>
              <a:p>
                <a:pPr>
                  <a:defRPr/>
                </a:pPr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500" dirty="0"/>
                  <a:t>/</a:t>
                </a:r>
                <a:r>
                  <a:rPr lang="ko-KR" altLang="en-US" sz="1500" dirty="0"/>
                  <a:t>로 시작하고 </a:t>
                </a:r>
                <a:r>
                  <a:rPr lang="en-US" altLang="ko-KR" sz="1500" dirty="0"/>
                  <a:t>/*</a:t>
                </a:r>
                <a:r>
                  <a:rPr lang="ko-KR" altLang="en-US" sz="1500" dirty="0"/>
                  <a:t>로 끝나는 </a:t>
                </a:r>
                <a:r>
                  <a:rPr lang="en-US" altLang="ko-KR" sz="1500" dirty="0" err="1"/>
                  <a:t>url</a:t>
                </a:r>
                <a:r>
                  <a:rPr lang="en-US" altLang="ko-KR" sz="1500" dirty="0"/>
                  <a:t>-pattern</a:t>
                </a:r>
                <a:r>
                  <a:rPr lang="ko-KR" altLang="en-US" sz="1500" dirty="0"/>
                  <a:t>은 경로 매핑에 사용됩니다</a:t>
                </a:r>
                <a:r>
                  <a:rPr lang="en-US" altLang="ko-KR" sz="15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500" dirty="0"/>
                  <a:t>*</a:t>
                </a:r>
                <a:r>
                  <a:rPr lang="ko-KR" altLang="en-US" sz="1500" dirty="0"/>
                  <a:t>로 시작하는 </a:t>
                </a:r>
                <a:r>
                  <a:rPr lang="en-US" altLang="ko-KR" sz="1500" dirty="0" err="1"/>
                  <a:t>url</a:t>
                </a:r>
                <a:r>
                  <a:rPr lang="en-US" altLang="ko-KR" sz="1500" dirty="0"/>
                  <a:t>-pattern</a:t>
                </a:r>
                <a:r>
                  <a:rPr lang="ko-KR" altLang="en-US" sz="1500" dirty="0"/>
                  <a:t>은 확장자에 대한 매핑을 할 때 사용됩니다</a:t>
                </a:r>
                <a:r>
                  <a:rPr lang="en-US" altLang="ko-KR" sz="15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500" dirty="0"/>
                  <a:t>나머지 다른 문자열은 정확한 매핑을 하는 데 사용됩니다</a:t>
                </a:r>
                <a:r>
                  <a:rPr lang="en-US" altLang="ko-KR" sz="1500" dirty="0"/>
                  <a:t>.</a:t>
                </a:r>
              </a:p>
              <a:p>
                <a:pPr>
                  <a:defRPr/>
                </a:pPr>
                <a:endParaRPr lang="en-US" altLang="ko-KR" sz="1500" dirty="0"/>
              </a:p>
              <a:p>
                <a:pPr>
                  <a:defRPr/>
                </a:pPr>
                <a:r>
                  <a:rPr lang="ko-KR" altLang="en-US" sz="1500" dirty="0"/>
                  <a:t>다음은 요청 </a:t>
                </a:r>
                <a:r>
                  <a:rPr lang="en-US" altLang="ko-KR" sz="1500" dirty="0"/>
                  <a:t>URL </a:t>
                </a:r>
                <a:r>
                  <a:rPr lang="ko-KR" altLang="en-US" sz="1500" dirty="0"/>
                  <a:t>패턴의 예입니다</a:t>
                </a:r>
                <a:endParaRPr lang="ko-KR" altLang="ko-KR" sz="1500" dirty="0"/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7541D17-99B5-794E-A2A4-0F9F7D872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8983" y="3651555"/>
              <a:ext cx="6266033" cy="1535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78824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12-1] </a:t>
            </a:r>
            <a:r>
              <a:rPr lang="ko-KR" altLang="en-US" b="1" dirty="0">
                <a:solidFill>
                  <a:srgbClr val="0070C0"/>
                </a:solidFill>
              </a:rPr>
              <a:t>폼 페이지에서 전송된 요청 파라미터를 필터로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/main/java/ </a:t>
            </a:r>
            <a:r>
              <a:rPr lang="ko-KR" altLang="en-US" dirty="0">
                <a:solidFill>
                  <a:schemeClr val="tx1"/>
                </a:solidFill>
              </a:rPr>
              <a:t>폴더에 </a:t>
            </a:r>
            <a:r>
              <a:rPr lang="en-US" altLang="ko-KR" dirty="0">
                <a:solidFill>
                  <a:schemeClr val="tx1"/>
                </a:solidFill>
              </a:rPr>
              <a:t>ch12.com.filter </a:t>
            </a:r>
            <a:r>
              <a:rPr lang="ko-KR" altLang="en-US" dirty="0">
                <a:solidFill>
                  <a:schemeClr val="tx1"/>
                </a:solidFill>
              </a:rPr>
              <a:t>패키지를 만든 후 </a:t>
            </a:r>
            <a:r>
              <a:rPr lang="en-US" altLang="ko-KR" dirty="0">
                <a:solidFill>
                  <a:schemeClr val="tx1"/>
                </a:solidFill>
              </a:rPr>
              <a:t>Filter </a:t>
            </a:r>
            <a:r>
              <a:rPr lang="ko-KR" altLang="en-US" dirty="0">
                <a:solidFill>
                  <a:schemeClr val="tx1"/>
                </a:solidFill>
              </a:rPr>
              <a:t>인터페이스의 구현 클래스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E4BF4E-FC2F-2994-8C6D-C18C3C40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2138524"/>
            <a:ext cx="5968332" cy="422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621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필터의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Filter </a:t>
            </a:r>
            <a:r>
              <a:rPr lang="ko-KR" altLang="en-US" sz="2400" b="1" spc="-150" dirty="0">
                <a:latin typeface="맑은 고딕"/>
              </a:rPr>
              <a:t>인터페이스의 구현 클래스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web.xml </a:t>
            </a:r>
            <a:r>
              <a:rPr lang="ko-KR" altLang="en-US" sz="2400" b="1" spc="-150" dirty="0">
                <a:latin typeface="맑은 고딕"/>
              </a:rPr>
              <a:t>파일의 필터 구성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로그 기록하기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12-1] </a:t>
            </a:r>
            <a:r>
              <a:rPr lang="ko-KR" altLang="en-US" b="1" dirty="0">
                <a:solidFill>
                  <a:srgbClr val="0070C0"/>
                </a:solidFill>
              </a:rPr>
              <a:t>폼 페이지에서 전송된 요청 파라미터를 필터로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73B03E-153F-26C6-A7EE-CD13377AF1EF}"/>
              </a:ext>
            </a:extLst>
          </p:cNvPr>
          <p:cNvGrpSpPr/>
          <p:nvPr/>
        </p:nvGrpSpPr>
        <p:grpSpPr>
          <a:xfrm>
            <a:off x="1591411" y="1223755"/>
            <a:ext cx="5962468" cy="5246270"/>
            <a:chOff x="1591411" y="1223755"/>
            <a:chExt cx="5962468" cy="524627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8E45F2A-918E-9653-4842-C8ABD2F08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1" y="1223755"/>
              <a:ext cx="5961176" cy="274085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D6D5824-0DC0-5394-DF09-CB2F38B9D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2703" y="3958173"/>
              <a:ext cx="5961176" cy="2511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438518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12-1] </a:t>
            </a:r>
            <a:r>
              <a:rPr lang="ko-KR" altLang="en-US" b="1" dirty="0">
                <a:solidFill>
                  <a:srgbClr val="0070C0"/>
                </a:solidFill>
              </a:rPr>
              <a:t>폼 페이지에서 전송된 요청 파라미터를 필터로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web.xml </a:t>
            </a:r>
            <a:r>
              <a:rPr lang="ko-KR" altLang="en-US" dirty="0">
                <a:solidFill>
                  <a:schemeClr val="tx1"/>
                </a:solidFill>
              </a:rPr>
              <a:t>파일 필터 구성하기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78CC4D-B71C-0F1E-CD4C-73CAB98C6B69}"/>
              </a:ext>
            </a:extLst>
          </p:cNvPr>
          <p:cNvGrpSpPr/>
          <p:nvPr/>
        </p:nvGrpSpPr>
        <p:grpSpPr>
          <a:xfrm>
            <a:off x="1590250" y="1763815"/>
            <a:ext cx="5963499" cy="2898291"/>
            <a:chOff x="1589088" y="1673805"/>
            <a:chExt cx="5963499" cy="28982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6316361-CEAB-A98C-E545-FCC8E7946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1" y="1673805"/>
              <a:ext cx="5961176" cy="217550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4F06627-9A3F-D74A-95AD-BA6D6C4CE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9088" y="3849312"/>
              <a:ext cx="5961176" cy="722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65290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4783D4-BB8B-BD50-520B-715C3438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66" y="1384119"/>
            <a:ext cx="5811272" cy="3062981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12-1] </a:t>
            </a:r>
            <a:r>
              <a:rPr lang="ko-KR" altLang="en-US" b="1" dirty="0">
                <a:solidFill>
                  <a:srgbClr val="0070C0"/>
                </a:solidFill>
              </a:rPr>
              <a:t>폼 페이지에서 전송된 요청 파라미터를 필터로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페이지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8D3DD2-438C-EF31-8368-67435C95BF3F}"/>
              </a:ext>
            </a:extLst>
          </p:cNvPr>
          <p:cNvGrpSpPr/>
          <p:nvPr/>
        </p:nvGrpSpPr>
        <p:grpSpPr>
          <a:xfrm>
            <a:off x="3325752" y="3849515"/>
            <a:ext cx="5818248" cy="2972741"/>
            <a:chOff x="1591411" y="2452168"/>
            <a:chExt cx="5968332" cy="304942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43368E1-09C3-631F-EB74-C490E49BD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1411" y="2452168"/>
              <a:ext cx="5961176" cy="195366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B16A5AA-0606-7091-6100-D72762B3D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98567" y="4392369"/>
              <a:ext cx="5961176" cy="11092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51148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12-1] </a:t>
            </a:r>
            <a:r>
              <a:rPr lang="ko-KR" altLang="en-US" b="1" dirty="0">
                <a:solidFill>
                  <a:srgbClr val="0070C0"/>
                </a:solidFill>
              </a:rPr>
              <a:t>폼 페이지에서 전송된 요청 파라미터를 필터로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779683E-718C-C152-C7C0-338B688BC0A8}"/>
              </a:ext>
            </a:extLst>
          </p:cNvPr>
          <p:cNvGrpSpPr/>
          <p:nvPr/>
        </p:nvGrpSpPr>
        <p:grpSpPr>
          <a:xfrm>
            <a:off x="1946062" y="1853825"/>
            <a:ext cx="5251877" cy="3735415"/>
            <a:chOff x="1196625" y="1654248"/>
            <a:chExt cx="5251877" cy="37354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7DFE1F0-49EB-8DB2-A1BC-425A3323A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728" y="1654248"/>
              <a:ext cx="2910348" cy="9733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ACDBDDD-93A1-0270-6639-CF9B6E7D4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728" y="2686527"/>
              <a:ext cx="3342968" cy="10127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6784B79-3270-2F96-8BCE-AAA660EB6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6625" y="3739580"/>
              <a:ext cx="5251877" cy="16500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063654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 </a:t>
            </a:r>
            <a:r>
              <a:rPr lang="ko-KR" altLang="en-US" b="1" dirty="0">
                <a:solidFill>
                  <a:srgbClr val="0070C0"/>
                </a:solidFill>
              </a:rPr>
              <a:t>필터 처리로 매개변수와 값을 전달받아 로그인 인증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D1C440-FD77-4FD6-2156-7DF0BF3C155A}"/>
              </a:ext>
            </a:extLst>
          </p:cNvPr>
          <p:cNvGrpSpPr/>
          <p:nvPr/>
        </p:nvGrpSpPr>
        <p:grpSpPr>
          <a:xfrm>
            <a:off x="1591412" y="1139055"/>
            <a:ext cx="5780368" cy="5624910"/>
            <a:chOff x="1591412" y="1187180"/>
            <a:chExt cx="5860908" cy="57032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5860EB9-6B7E-3E4C-8E1F-5AB14B185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2" y="1187180"/>
              <a:ext cx="5860908" cy="302543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A78F846-5C3B-4698-5DE9-7652E5880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632"/>
            <a:stretch/>
          </p:blipFill>
          <p:spPr>
            <a:xfrm>
              <a:off x="1591412" y="4212911"/>
              <a:ext cx="5860908" cy="2677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493115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 </a:t>
            </a:r>
            <a:r>
              <a:rPr lang="ko-KR" altLang="en-US" b="1" dirty="0">
                <a:solidFill>
                  <a:srgbClr val="0070C0"/>
                </a:solidFill>
              </a:rPr>
              <a:t>필터 처리로 매개변수와 값을 전달받아 로그인 인증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7CB3C9F-65B2-21B0-A3F6-9466A26A83C6}"/>
              </a:ext>
            </a:extLst>
          </p:cNvPr>
          <p:cNvGrpSpPr/>
          <p:nvPr/>
        </p:nvGrpSpPr>
        <p:grpSpPr>
          <a:xfrm>
            <a:off x="1879845" y="1114495"/>
            <a:ext cx="5374684" cy="5774367"/>
            <a:chOff x="1879845" y="1133745"/>
            <a:chExt cx="5374684" cy="577436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392DEA-3E42-34A6-01BA-ECD431A75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9470" y="1133745"/>
              <a:ext cx="5365059" cy="515251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EA45D67-613A-EE95-9650-41F843BEED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00"/>
            <a:stretch/>
          </p:blipFill>
          <p:spPr>
            <a:xfrm>
              <a:off x="1879845" y="6290070"/>
              <a:ext cx="5365059" cy="6180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17053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 </a:t>
            </a:r>
            <a:r>
              <a:rPr lang="ko-KR" altLang="en-US" b="1" dirty="0">
                <a:solidFill>
                  <a:srgbClr val="0070C0"/>
                </a:solidFill>
              </a:rPr>
              <a:t>필터 처리로 매개변수와 값을 전달받아 로그인 인증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4B67781-C99E-C2D6-049E-15977D1F37D0}"/>
              </a:ext>
            </a:extLst>
          </p:cNvPr>
          <p:cNvGrpSpPr/>
          <p:nvPr/>
        </p:nvGrpSpPr>
        <p:grpSpPr>
          <a:xfrm>
            <a:off x="1587834" y="1493785"/>
            <a:ext cx="5968332" cy="4723140"/>
            <a:chOff x="1587834" y="1493785"/>
            <a:chExt cx="5968332" cy="472314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E0A25C1-D52C-DE83-D2D2-FE006A86C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7834" y="1493785"/>
              <a:ext cx="5968332" cy="2869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1C82285-DB50-BD30-8963-807D3F6E3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7834" y="4363450"/>
              <a:ext cx="5968332" cy="1853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24174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 </a:t>
            </a:r>
            <a:r>
              <a:rPr lang="ko-KR" altLang="en-US" b="1" dirty="0">
                <a:solidFill>
                  <a:srgbClr val="0070C0"/>
                </a:solidFill>
              </a:rPr>
              <a:t>필터 처리로 매개변수와 값을 전달받아 로그인 인증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97EEE3-2880-6531-109D-FBFB99D1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750853"/>
            <a:ext cx="5968332" cy="335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017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 </a:t>
            </a:r>
            <a:r>
              <a:rPr lang="ko-KR" altLang="en-US" b="1" dirty="0">
                <a:solidFill>
                  <a:srgbClr val="0070C0"/>
                </a:solidFill>
              </a:rPr>
              <a:t>필터 처리로 매개변수와 값을 전달받아 로그인 인증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F3870A-0151-7D2D-B1EF-AD57A0A0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493785"/>
            <a:ext cx="5968332" cy="36711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1540EA-6F34-6EF1-72D7-CFB2165F9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834" y="5278428"/>
            <a:ext cx="4265744" cy="13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3448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12-3]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</a:t>
            </a:r>
            <a:r>
              <a:rPr lang="ko-KR" altLang="en-US" b="1" dirty="0">
                <a:solidFill>
                  <a:srgbClr val="0070C0"/>
                </a:solidFill>
              </a:rPr>
              <a:t>의 웹 페이지를 이용하여 필터로 로그 기록하기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01C435F-C14A-DCD7-F0C3-CD328F16BAF0}"/>
              </a:ext>
            </a:extLst>
          </p:cNvPr>
          <p:cNvGrpSpPr/>
          <p:nvPr/>
        </p:nvGrpSpPr>
        <p:grpSpPr>
          <a:xfrm>
            <a:off x="1597458" y="1168054"/>
            <a:ext cx="5769541" cy="5664010"/>
            <a:chOff x="1597458" y="1168054"/>
            <a:chExt cx="5769541" cy="56640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E7830F6-EB81-AF47-A44B-F18D70CCB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168054"/>
              <a:ext cx="5764852" cy="234761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1AF92FF-D67B-6886-EFAD-95E02A606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7458" y="3519010"/>
              <a:ext cx="5764852" cy="3313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69560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필터의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Filter </a:t>
            </a:r>
            <a:r>
              <a:rPr lang="ko-KR" altLang="en-US" dirty="0"/>
              <a:t>인터페이스의 구현 클래스 작성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web.xml </a:t>
            </a:r>
            <a:r>
              <a:rPr lang="ko-KR" altLang="en-US" dirty="0"/>
              <a:t>파일에 필터를 구성하는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북마켓의 로그 기록을 만듭니다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12-3]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</a:t>
            </a:r>
            <a:r>
              <a:rPr lang="ko-KR" altLang="en-US" b="1" dirty="0">
                <a:solidFill>
                  <a:srgbClr val="0070C0"/>
                </a:solidFill>
              </a:rPr>
              <a:t>의 웹 페이지를 이용하여 필터로 로그 기록하기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D29E968-DDC0-2587-3216-3E8A38D2A607}"/>
              </a:ext>
            </a:extLst>
          </p:cNvPr>
          <p:cNvGrpSpPr/>
          <p:nvPr/>
        </p:nvGrpSpPr>
        <p:grpSpPr>
          <a:xfrm>
            <a:off x="1591412" y="1128332"/>
            <a:ext cx="5961176" cy="5703549"/>
            <a:chOff x="1591412" y="1118707"/>
            <a:chExt cx="5961176" cy="57035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DF3DA66-E6B0-3378-528F-9562658BD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2" y="1118707"/>
              <a:ext cx="5961176" cy="503801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C5ED0E9-1C18-9325-6564-047708F82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1412" y="6156723"/>
              <a:ext cx="5961176" cy="665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201002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12-3]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</a:t>
            </a:r>
            <a:r>
              <a:rPr lang="ko-KR" altLang="en-US" b="1" dirty="0">
                <a:solidFill>
                  <a:srgbClr val="0070C0"/>
                </a:solidFill>
              </a:rPr>
              <a:t>의 웹 페이지를 이용하여 필터로 로그 기록하기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75103BD-4FD7-87EB-3293-D41C796DA33A}"/>
              </a:ext>
            </a:extLst>
          </p:cNvPr>
          <p:cNvGrpSpPr/>
          <p:nvPr/>
        </p:nvGrpSpPr>
        <p:grpSpPr>
          <a:xfrm>
            <a:off x="1591412" y="1674162"/>
            <a:ext cx="5961176" cy="3825425"/>
            <a:chOff x="1591411" y="1223755"/>
            <a:chExt cx="5961176" cy="38254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7B6EB60-AE7D-0D0B-CD0A-1B94FFE69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223755"/>
              <a:ext cx="5954020" cy="176759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E23DAC-38C7-A528-8A33-97666F21B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1411" y="2973861"/>
              <a:ext cx="5961176" cy="2075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507340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&lt;filter-mapping&gt; </a:t>
            </a:r>
            <a:r>
              <a:rPr lang="ko-KR" altLang="en-US" dirty="0"/>
              <a:t>요소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12-3]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12-2]</a:t>
            </a:r>
            <a:r>
              <a:rPr lang="ko-KR" altLang="en-US" b="1" dirty="0">
                <a:solidFill>
                  <a:srgbClr val="0070C0"/>
                </a:solidFill>
              </a:rPr>
              <a:t>의 웹 페이지를 이용하여 필터로 로그 기록하기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101AAC1-E539-A677-5023-76E27A15AF51}"/>
              </a:ext>
            </a:extLst>
          </p:cNvPr>
          <p:cNvGrpSpPr/>
          <p:nvPr/>
        </p:nvGrpSpPr>
        <p:grpSpPr>
          <a:xfrm>
            <a:off x="1899771" y="1922071"/>
            <a:ext cx="5344458" cy="3488579"/>
            <a:chOff x="1871700" y="1922071"/>
            <a:chExt cx="5344458" cy="348857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2579F97-80E6-01AA-4524-B816B1AE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1700" y="1924799"/>
              <a:ext cx="2405246" cy="14951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490A12C-F850-C22B-A791-930561690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1980" y="1922071"/>
              <a:ext cx="2824178" cy="14951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DE97F23-7721-D8EC-4FE6-CCE8FF1CB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83401" y="3574212"/>
              <a:ext cx="3542864" cy="18364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5516749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902878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로그 기록하기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6856" y="1597317"/>
            <a:ext cx="6410285" cy="41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AD5706-EE99-87C9-C66F-DAF26C30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4900" y="1895475"/>
            <a:ext cx="6794198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12-4] </a:t>
            </a:r>
            <a:r>
              <a:rPr lang="ko-KR" altLang="en-US" b="1" dirty="0">
                <a:solidFill>
                  <a:srgbClr val="00A496"/>
                </a:solidFill>
              </a:rPr>
              <a:t>필터 처리로 로그 기록하기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Filter </a:t>
            </a:r>
            <a:r>
              <a:rPr lang="ko-KR" altLang="en-US" dirty="0">
                <a:solidFill>
                  <a:schemeClr val="tx1"/>
                </a:solidFill>
              </a:rPr>
              <a:t>인터페이스의 구현 클래스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E70194-28D0-81B2-7DF9-86D7A16E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72" y="1448780"/>
            <a:ext cx="5204184" cy="537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5841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12-4] </a:t>
            </a:r>
            <a:r>
              <a:rPr lang="ko-KR" altLang="en-US" b="1" dirty="0">
                <a:solidFill>
                  <a:srgbClr val="00A496"/>
                </a:solidFill>
              </a:rPr>
              <a:t>필터 처리로 로그 기록하기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F76020A-C02E-7ACB-9203-CE8C6A3CAB67}"/>
              </a:ext>
            </a:extLst>
          </p:cNvPr>
          <p:cNvGrpSpPr/>
          <p:nvPr/>
        </p:nvGrpSpPr>
        <p:grpSpPr>
          <a:xfrm>
            <a:off x="1862375" y="1424456"/>
            <a:ext cx="5419251" cy="4839859"/>
            <a:chOff x="1862374" y="1178750"/>
            <a:chExt cx="5419251" cy="483985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031C723-E635-51F3-645B-634234D4E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2374" y="1178750"/>
              <a:ext cx="5419251" cy="115801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78602B4-DFA8-1799-4A74-58E5D368C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2374" y="2342886"/>
              <a:ext cx="5419251" cy="36757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85639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12-4] </a:t>
            </a:r>
            <a:r>
              <a:rPr lang="ko-KR" altLang="en-US" b="1" dirty="0">
                <a:solidFill>
                  <a:srgbClr val="00A496"/>
                </a:solidFill>
              </a:rPr>
              <a:t>필터 처리로 로그 기록하기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en-US" altLang="ko-KR" dirty="0">
                <a:solidFill>
                  <a:schemeClr val="tx1"/>
                </a:solidFill>
              </a:rPr>
              <a:t>web.xml </a:t>
            </a:r>
            <a:r>
              <a:rPr lang="ko-KR" altLang="en-US" dirty="0">
                <a:solidFill>
                  <a:schemeClr val="tx1"/>
                </a:solidFill>
              </a:rPr>
              <a:t>파일에 필터 구성하기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0611A0-6327-C96B-60E2-E5AD69E0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25" y="1673805"/>
            <a:ext cx="5932550" cy="29913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ED49022-7EC6-6F77-EA87-9049DB46F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035" y="4262377"/>
            <a:ext cx="3443253" cy="2539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12-5] </a:t>
            </a:r>
            <a:r>
              <a:rPr lang="ko-KR" altLang="en-US" b="1" dirty="0">
                <a:solidFill>
                  <a:srgbClr val="00A496"/>
                </a:solidFill>
              </a:rPr>
              <a:t>필터 처리로 로그 기록 파일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로그 기록 파일의 저장 폴더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Filter </a:t>
            </a:r>
            <a:r>
              <a:rPr lang="ko-KR" altLang="en-US" dirty="0">
                <a:solidFill>
                  <a:schemeClr val="tx1"/>
                </a:solidFill>
              </a:rPr>
              <a:t>인터페이스의 구현 클래스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70EE66-4855-646E-D7CA-FB7C5796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78" y="2111450"/>
            <a:ext cx="5982645" cy="37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42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필터의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12-5] </a:t>
            </a:r>
            <a:r>
              <a:rPr lang="ko-KR" altLang="en-US" b="1" dirty="0">
                <a:solidFill>
                  <a:srgbClr val="00A496"/>
                </a:solidFill>
              </a:rPr>
              <a:t>필터 처리로 로그 기록 파일 만들기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5A2806-3EAD-9EE7-32B4-49EC23620616}"/>
              </a:ext>
            </a:extLst>
          </p:cNvPr>
          <p:cNvGrpSpPr/>
          <p:nvPr/>
        </p:nvGrpSpPr>
        <p:grpSpPr>
          <a:xfrm>
            <a:off x="1868351" y="1194701"/>
            <a:ext cx="5407297" cy="5613571"/>
            <a:chOff x="1872134" y="1133745"/>
            <a:chExt cx="5407297" cy="561357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73D9B08-FB82-5A78-021F-BFDB377FA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9698" y="1133745"/>
              <a:ext cx="5399733" cy="315526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FAE67D3-3924-6B52-92AD-6B35D77EE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014"/>
            <a:stretch/>
          </p:blipFill>
          <p:spPr>
            <a:xfrm>
              <a:off x="1872134" y="4284095"/>
              <a:ext cx="5399733" cy="2463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63150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12-5] </a:t>
            </a:r>
            <a:r>
              <a:rPr lang="ko-KR" altLang="en-US" b="1" dirty="0">
                <a:solidFill>
                  <a:srgbClr val="00A496"/>
                </a:solidFill>
              </a:rPr>
              <a:t>필터 처리로 로그 기록 파일 만들기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710468-69CD-DD47-56AA-7FAA1E31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01" y="1313765"/>
            <a:ext cx="5338598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8900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로그 기록하기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12-5] </a:t>
            </a:r>
            <a:r>
              <a:rPr lang="ko-KR" altLang="en-US" b="1" dirty="0">
                <a:solidFill>
                  <a:srgbClr val="00A496"/>
                </a:solidFill>
              </a:rPr>
              <a:t>필터 처리로 로그 기록 파일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en-US" altLang="ko-KR" dirty="0">
                <a:solidFill>
                  <a:schemeClr val="tx1"/>
                </a:solidFill>
              </a:rPr>
              <a:t>web.xml </a:t>
            </a:r>
            <a:r>
              <a:rPr lang="ko-KR" altLang="en-US" dirty="0">
                <a:solidFill>
                  <a:schemeClr val="tx1"/>
                </a:solidFill>
              </a:rPr>
              <a:t>파일에 필터 등록하기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C02172-65AF-37D9-D1D2-62FA134869C8}"/>
              </a:ext>
            </a:extLst>
          </p:cNvPr>
          <p:cNvGrpSpPr/>
          <p:nvPr/>
        </p:nvGrpSpPr>
        <p:grpSpPr>
          <a:xfrm>
            <a:off x="1594990" y="1587010"/>
            <a:ext cx="5954020" cy="4000357"/>
            <a:chOff x="1775010" y="1628800"/>
            <a:chExt cx="5954020" cy="40003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CA67092-ECB4-B592-AF8D-0EE08A91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5010" y="1628800"/>
              <a:ext cx="5954020" cy="148850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453BCB9-F0E3-BA48-D6BD-2888A8FB0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5010" y="3117305"/>
              <a:ext cx="5954020" cy="2511852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18610667-95A8-1E97-734F-C373A602F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145" y="4356367"/>
            <a:ext cx="3130230" cy="21645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04878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필터의 개요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4668" y="1738060"/>
            <a:ext cx="6474664" cy="282149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(filter)</a:t>
            </a:r>
          </a:p>
          <a:p>
            <a:pPr lvl="1"/>
            <a:r>
              <a:rPr lang="ko-KR" altLang="en-US" dirty="0"/>
              <a:t>클라이언트와 서버 사이에서 </a:t>
            </a:r>
            <a:r>
              <a:rPr lang="en-US" altLang="ko-KR" dirty="0"/>
              <a:t>request</a:t>
            </a:r>
            <a:r>
              <a:rPr lang="ko-KR" altLang="en-US" dirty="0"/>
              <a:t>와 </a:t>
            </a:r>
            <a:r>
              <a:rPr lang="en-US" altLang="ko-KR" dirty="0"/>
              <a:t>response </a:t>
            </a:r>
            <a:r>
              <a:rPr lang="ko-KR" altLang="en-US" dirty="0"/>
              <a:t>객체를 먼저 받아 사전</a:t>
            </a:r>
            <a:r>
              <a:rPr lang="en-US" altLang="ko-KR" dirty="0"/>
              <a:t>/</a:t>
            </a:r>
            <a:r>
              <a:rPr lang="ko-KR" altLang="en-US" dirty="0"/>
              <a:t>사후 작업 등 공통적으로 필요한 부분을 처리하는 것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4668" y="4729492"/>
            <a:ext cx="3913137" cy="19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065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2658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Filter </a:t>
            </a:r>
            <a:r>
              <a:rPr lang="ko-KR" altLang="en-US" dirty="0"/>
              <a:t>인터페이스의 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구현 클래스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21476118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init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Filter </a:t>
            </a:r>
            <a:r>
              <a:rPr lang="ko-KR" altLang="en-US" dirty="0"/>
              <a:t>인터페이스</a:t>
            </a:r>
            <a:endParaRPr lang="en-US" altLang="ko-KR" dirty="0"/>
          </a:p>
          <a:p>
            <a:pPr lvl="1"/>
            <a:r>
              <a:rPr lang="ko-KR" altLang="en-US" b="0" dirty="0"/>
              <a:t>필터 기능을 구현하는 데 핵심적인 역할을 함</a:t>
            </a:r>
            <a:endParaRPr lang="en-US" altLang="ko-KR" b="0" dirty="0"/>
          </a:p>
          <a:p>
            <a:pPr lvl="1"/>
            <a:r>
              <a:rPr lang="ko-KR" altLang="en-US" b="0" dirty="0"/>
              <a:t>클라이언트와 서버의 리소스 사이에 위치한 필터의 기능을 제공하기 위해 자바 클래스로 구현해야 함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9775" y="3960113"/>
            <a:ext cx="5124450" cy="15660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4F0A85-3058-D7D4-5E20-B5C2CD2ED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66" y="2483895"/>
            <a:ext cx="6011269" cy="11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18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init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1" y="774420"/>
            <a:ext cx="8325924" cy="5624910"/>
          </a:xfrm>
        </p:spPr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컨테이너가 필터를 초기화할 때 호출되는 </a:t>
            </a:r>
            <a:r>
              <a:rPr lang="ko-KR" altLang="en-US" b="0" dirty="0" err="1"/>
              <a:t>메소드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컨테이너 내에서 초기화 작업을 수행할 필터 인스턴스를 생성한 후 한번만 호출됨</a:t>
            </a:r>
            <a:endParaRPr lang="en-US" altLang="ko-KR" b="0" dirty="0"/>
          </a:p>
          <a:p>
            <a:pPr lvl="1"/>
            <a:r>
              <a:rPr lang="ko-KR" altLang="en-US" b="0" dirty="0"/>
              <a:t>메소드는 </a:t>
            </a:r>
            <a:r>
              <a:rPr lang="en-US" altLang="ko-KR" b="0" dirty="0"/>
              <a:t>JSP </a:t>
            </a:r>
            <a:r>
              <a:rPr lang="ko-KR" altLang="en-US" b="0" dirty="0"/>
              <a:t>컨테이너에 의해 호출되어 필터의 서비스가 시작되고 있음을 나타냄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A14CD7-768A-7378-6A17-0384544D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2753925"/>
            <a:ext cx="6596653" cy="5195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7704" y="3474005"/>
            <a:ext cx="6283857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164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init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1" y="774420"/>
            <a:ext cx="8325924" cy="5624910"/>
          </a:xfrm>
        </p:spPr>
        <p:txBody>
          <a:bodyPr/>
          <a:lstStyle/>
          <a:p>
            <a:r>
              <a:rPr lang="en-US" altLang="ko-KR" dirty="0" err="1"/>
              <a:t>init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FB33FE-427D-22FE-450A-976500B4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1538790"/>
            <a:ext cx="6612396" cy="12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745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967</Words>
  <Application>Microsoft Office PowerPoint</Application>
  <PresentationFormat>화면 슬라이드 쇼(4:3)</PresentationFormat>
  <Paragraphs>162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필터의 개요</vt:lpstr>
      <vt:lpstr>PowerPoint 프레젠테이션</vt:lpstr>
      <vt:lpstr>1. init() 메소드</vt:lpstr>
      <vt:lpstr>1. init() 메소드</vt:lpstr>
      <vt:lpstr>1. init() 메소드</vt:lpstr>
      <vt:lpstr>2. doFilter() 메소드</vt:lpstr>
      <vt:lpstr>2. doFilter() 메소드</vt:lpstr>
      <vt:lpstr>3. destroy() 메소드</vt:lpstr>
      <vt:lpstr>PowerPoint 프레젠테이션</vt:lpstr>
      <vt:lpstr>1. &lt;filter&gt; 요소</vt:lpstr>
      <vt:lpstr>1. &lt;filter&gt; 요소</vt:lpstr>
      <vt:lpstr>1. &lt;filter&gt;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2. &lt;filter-mapping&gt; 요소</vt:lpstr>
      <vt:lpstr>PowerPoint 프레젠테이션</vt:lpstr>
      <vt:lpstr>[북마켓] 로그 기록하기</vt:lpstr>
      <vt:lpstr>[북마켓] 로그 기록하기</vt:lpstr>
      <vt:lpstr>[북마켓] 로그 기록하기</vt:lpstr>
      <vt:lpstr>[북마켓] 로그 기록하기</vt:lpstr>
      <vt:lpstr>[북마켓] 로그 기록하기</vt:lpstr>
      <vt:lpstr>[북마켓] 로그 기록하기</vt:lpstr>
      <vt:lpstr>[북마켓] 로그 기록하기</vt:lpstr>
      <vt:lpstr>[북마켓] 로그 기록하기</vt:lpstr>
      <vt:lpstr>[북마켓] 로그 기록하기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2177</cp:revision>
  <dcterms:created xsi:type="dcterms:W3CDTF">2012-07-23T02:34:37Z</dcterms:created>
  <dcterms:modified xsi:type="dcterms:W3CDTF">2025-04-29T09:13:47Z</dcterms:modified>
  <cp:version>1000.0000.01</cp:version>
</cp:coreProperties>
</file>