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4"/>
  </p:notesMasterIdLst>
  <p:handoutMasterIdLst>
    <p:handoutMasterId r:id="rId65"/>
  </p:handoutMasterIdLst>
  <p:sldIdLst>
    <p:sldId id="257" r:id="rId2"/>
    <p:sldId id="258" r:id="rId3"/>
    <p:sldId id="259" r:id="rId4"/>
    <p:sldId id="260" r:id="rId5"/>
    <p:sldId id="878" r:id="rId6"/>
    <p:sldId id="879" r:id="rId7"/>
    <p:sldId id="880" r:id="rId8"/>
    <p:sldId id="881" r:id="rId9"/>
    <p:sldId id="882" r:id="rId10"/>
    <p:sldId id="883" r:id="rId11"/>
    <p:sldId id="326" r:id="rId12"/>
    <p:sldId id="884" r:id="rId13"/>
    <p:sldId id="947" r:id="rId14"/>
    <p:sldId id="948" r:id="rId15"/>
    <p:sldId id="949" r:id="rId16"/>
    <p:sldId id="950" r:id="rId17"/>
    <p:sldId id="952" r:id="rId18"/>
    <p:sldId id="953" r:id="rId19"/>
    <p:sldId id="954" r:id="rId20"/>
    <p:sldId id="955" r:id="rId21"/>
    <p:sldId id="956" r:id="rId22"/>
    <p:sldId id="957" r:id="rId23"/>
    <p:sldId id="958" r:id="rId24"/>
    <p:sldId id="959" r:id="rId25"/>
    <p:sldId id="327" r:id="rId26"/>
    <p:sldId id="895" r:id="rId27"/>
    <p:sldId id="896" r:id="rId28"/>
    <p:sldId id="960" r:id="rId29"/>
    <p:sldId id="898" r:id="rId30"/>
    <p:sldId id="899" r:id="rId31"/>
    <p:sldId id="900" r:id="rId32"/>
    <p:sldId id="901" r:id="rId33"/>
    <p:sldId id="961" r:id="rId34"/>
    <p:sldId id="963" r:id="rId35"/>
    <p:sldId id="964" r:id="rId36"/>
    <p:sldId id="965" r:id="rId37"/>
    <p:sldId id="903" r:id="rId38"/>
    <p:sldId id="966" r:id="rId39"/>
    <p:sldId id="905" r:id="rId40"/>
    <p:sldId id="906" r:id="rId41"/>
    <p:sldId id="908" r:id="rId42"/>
    <p:sldId id="909" r:id="rId43"/>
    <p:sldId id="912" r:id="rId44"/>
    <p:sldId id="910" r:id="rId45"/>
    <p:sldId id="938" r:id="rId46"/>
    <p:sldId id="967" r:id="rId47"/>
    <p:sldId id="968" r:id="rId48"/>
    <p:sldId id="969" r:id="rId49"/>
    <p:sldId id="970" r:id="rId50"/>
    <p:sldId id="971" r:id="rId51"/>
    <p:sldId id="972" r:id="rId52"/>
    <p:sldId id="973" r:id="rId53"/>
    <p:sldId id="974" r:id="rId54"/>
    <p:sldId id="975" r:id="rId55"/>
    <p:sldId id="976" r:id="rId56"/>
    <p:sldId id="977" r:id="rId57"/>
    <p:sldId id="978" r:id="rId58"/>
    <p:sldId id="275" r:id="rId59"/>
    <p:sldId id="911" r:id="rId60"/>
    <p:sldId id="979" r:id="rId61"/>
    <p:sldId id="980" r:id="rId62"/>
    <p:sldId id="282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4317" autoAdjust="0"/>
  </p:normalViewPr>
  <p:slideViewPr>
    <p:cSldViewPr>
      <p:cViewPr varScale="1">
        <p:scale>
          <a:sx n="102" d="100"/>
          <a:sy n="102" d="100"/>
        </p:scale>
        <p:origin x="108" y="25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630860" y="836712"/>
            <a:ext cx="5179624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15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데이터베이스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개발 환경 구축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관리 테이블 생성 및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등록하기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b="0" dirty="0"/>
              <a:t>오픈 소스 라이선스에 따라 배포되므로 무료로 사용할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잘 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사용함</a:t>
            </a:r>
            <a:endParaRPr lang="en-US" altLang="ko-KR" b="0" dirty="0"/>
          </a:p>
          <a:p>
            <a:pPr lvl="1"/>
            <a:r>
              <a:rPr lang="en-US" altLang="ko-KR" b="0" dirty="0"/>
              <a:t>PHP,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있음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빠르게 작동하며 대용량 데이터 세트로도 잘 작동함</a:t>
            </a:r>
            <a:endParaRPr lang="en-US" altLang="ko-KR" b="0" dirty="0"/>
          </a:p>
          <a:p>
            <a:pPr lvl="1"/>
            <a:r>
              <a:rPr lang="ko-KR" altLang="en-US" b="0" dirty="0"/>
              <a:t>테이블에서 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지원함</a:t>
            </a:r>
            <a:endParaRPr lang="en-US" altLang="ko-KR" dirty="0"/>
          </a:p>
          <a:p>
            <a:pPr lvl="1"/>
            <a:r>
              <a:rPr lang="ko-KR" altLang="en-US" b="0" dirty="0"/>
              <a:t>테이블의 기본 파일크기 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늘릴 수 있음</a:t>
            </a:r>
            <a:endParaRPr lang="en-US" altLang="ko-KR" b="0" dirty="0"/>
          </a:p>
          <a:p>
            <a:pPr lvl="1"/>
            <a:r>
              <a:rPr lang="ko-KR" altLang="en-US" b="0" dirty="0"/>
              <a:t>사용자 정의가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오픈소스</a:t>
            </a:r>
            <a:r>
              <a:rPr lang="ko-KR" altLang="en-US" b="0" dirty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환경에 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458564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endParaRPr lang="en-US" altLang="ko-KR" b="0" dirty="0"/>
          </a:p>
          <a:p>
            <a:pPr lvl="2"/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</a:t>
            </a:r>
            <a:endParaRPr lang="en-US" altLang="ko-KR" b="0" dirty="0"/>
          </a:p>
          <a:p>
            <a:pPr lvl="2"/>
            <a:r>
              <a:rPr lang="en-US" altLang="ko-KR" b="0" dirty="0"/>
              <a:t>[MySQL Installer for Windows]</a:t>
            </a:r>
            <a:r>
              <a:rPr lang="ko-KR" altLang="en-US" b="0" dirty="0"/>
              <a:t> 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AC8BF-6F24-FC1A-BFD2-AE35AD9C8A31}"/>
              </a:ext>
            </a:extLst>
          </p:cNvPr>
          <p:cNvGrpSpPr/>
          <p:nvPr/>
        </p:nvGrpSpPr>
        <p:grpSpPr>
          <a:xfrm>
            <a:off x="2008144" y="2573905"/>
            <a:ext cx="5127711" cy="3647139"/>
            <a:chOff x="2276745" y="1734430"/>
            <a:chExt cx="5127711" cy="364713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6745" y="1734430"/>
              <a:ext cx="5127711" cy="36471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816805" y="437410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다운로드하기</a:t>
            </a:r>
            <a:endParaRPr lang="en-US" altLang="ko-KR" b="0" dirty="0"/>
          </a:p>
          <a:p>
            <a:pPr lvl="2"/>
            <a:r>
              <a:rPr lang="en-US" altLang="ko-KR" b="0" dirty="0"/>
              <a:t>MySQL Installer 8.0.33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Windows’ </a:t>
            </a:r>
            <a:r>
              <a:rPr lang="ko-KR" altLang="en-US" b="0" dirty="0"/>
              <a:t>선택한 후</a:t>
            </a:r>
            <a:r>
              <a:rPr lang="en-US" altLang="ko-KR" b="0" dirty="0"/>
              <a:t>&lt;Download&gt; </a:t>
            </a:r>
            <a:r>
              <a:rPr lang="ko-KR" altLang="en-US" b="0" dirty="0"/>
              <a:t>클릭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B95BC3-F3AE-6FF8-DE7E-323BBB3F48FB}"/>
              </a:ext>
            </a:extLst>
          </p:cNvPr>
          <p:cNvGrpSpPr/>
          <p:nvPr/>
        </p:nvGrpSpPr>
        <p:grpSpPr>
          <a:xfrm>
            <a:off x="1839089" y="2528900"/>
            <a:ext cx="5465822" cy="3737248"/>
            <a:chOff x="1839089" y="2483895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13"/>
            <a:stretch/>
          </p:blipFill>
          <p:spPr>
            <a:xfrm>
              <a:off x="1839089" y="2483895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186735" y="446411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4716640" y="5148815"/>
              <a:ext cx="458076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801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시작하기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유형 선택하기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 </a:t>
            </a:r>
            <a:r>
              <a:rPr lang="en-US" altLang="ko-KR" b="0" dirty="0"/>
              <a:t>Setup Type</a:t>
            </a:r>
            <a:r>
              <a:rPr lang="ko-KR" altLang="en-US" b="0" dirty="0"/>
              <a:t>을 ‘</a:t>
            </a:r>
            <a:r>
              <a:rPr lang="en-US" altLang="ko-KR" b="0" dirty="0"/>
              <a:t>Custom’</a:t>
            </a:r>
            <a:r>
              <a:rPr lang="ko-KR" altLang="en-US" b="0" dirty="0"/>
              <a:t>으로 선택하고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D769CE-93EA-8264-36C7-280C290FC6C4}"/>
              </a:ext>
            </a:extLst>
          </p:cNvPr>
          <p:cNvGrpSpPr/>
          <p:nvPr/>
        </p:nvGrpSpPr>
        <p:grpSpPr>
          <a:xfrm>
            <a:off x="1839089" y="2662082"/>
            <a:ext cx="5465822" cy="3737248"/>
            <a:chOff x="1839089" y="266208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839089" y="266208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8066" y="5463850"/>
              <a:ext cx="503884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876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대상 선택하기 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MySQL Server 8.0.33-X64</a:t>
            </a:r>
            <a:r>
              <a:rPr lang="ko-KR" altLang="en-US" b="0" dirty="0"/>
              <a:t>와 </a:t>
            </a:r>
            <a:r>
              <a:rPr lang="en-US" altLang="ko-KR" b="0" dirty="0"/>
              <a:t>Connection/ODBC 8.0.33-X64’</a:t>
            </a:r>
            <a:r>
              <a:rPr lang="ko-KR" altLang="en-US" b="0" dirty="0"/>
              <a:t>를 선택하고 </a:t>
            </a:r>
            <a:br>
              <a:rPr lang="en-US" altLang="ko-KR" b="0" dirty="0"/>
            </a:b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24D65-9236-0A22-9BD9-7B4A2BDCF00B}"/>
              </a:ext>
            </a:extLst>
          </p:cNvPr>
          <p:cNvGrpSpPr/>
          <p:nvPr/>
        </p:nvGrpSpPr>
        <p:grpSpPr>
          <a:xfrm>
            <a:off x="1448165" y="2438890"/>
            <a:ext cx="5465822" cy="3737248"/>
            <a:chOff x="1389039" y="263304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389039" y="263304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3638" y="414908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656890" y="468914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142856" y="3830925"/>
              <a:ext cx="1048372" cy="27003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00CAB1-0644-C645-0732-D01FA53F14AB}"/>
                </a:ext>
              </a:extLst>
            </p:cNvPr>
            <p:cNvSpPr/>
            <p:nvPr/>
          </p:nvSpPr>
          <p:spPr>
            <a:xfrm>
              <a:off x="4700510" y="4331271"/>
              <a:ext cx="266854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463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설치 대상 </a:t>
            </a:r>
            <a:r>
              <a:rPr lang="ko-KR" altLang="en-US" dirty="0"/>
              <a:t>설치</a:t>
            </a:r>
            <a:r>
              <a:rPr lang="ko-KR" altLang="en-US" b="0" dirty="0"/>
              <a:t>하기 </a:t>
            </a:r>
            <a:endParaRPr lang="en-US" altLang="ko-KR" b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DFD5E3-1CC9-1BA9-D387-39D0104A1E4A}"/>
              </a:ext>
            </a:extLst>
          </p:cNvPr>
          <p:cNvGrpSpPr/>
          <p:nvPr/>
        </p:nvGrpSpPr>
        <p:grpSpPr>
          <a:xfrm>
            <a:off x="1287378" y="2159087"/>
            <a:ext cx="6569244" cy="3924493"/>
            <a:chOff x="1601670" y="1974889"/>
            <a:chExt cx="6569244" cy="39244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72764" y="395492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716016" y="449498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51DE37-50B2-EF54-CEB1-9EA065FDEBF7}"/>
                </a:ext>
              </a:extLst>
            </p:cNvPr>
            <p:cNvGrpSpPr/>
            <p:nvPr/>
          </p:nvGrpSpPr>
          <p:grpSpPr>
            <a:xfrm>
              <a:off x="1601670" y="1974889"/>
              <a:ext cx="6569244" cy="3924493"/>
              <a:chOff x="1159274" y="2117716"/>
              <a:chExt cx="6569244" cy="3924493"/>
            </a:xfrm>
          </p:grpSpPr>
          <p:pic>
            <p:nvPicPr>
              <p:cNvPr id="10" name="그림 9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FAA8CDA-C16F-99E2-7E32-C8468953A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274" y="2184327"/>
                <a:ext cx="5113483" cy="3857882"/>
              </a:xfrm>
              <a:prstGeom prst="rect">
                <a:avLst/>
              </a:prstGeom>
            </p:spPr>
          </p:pic>
          <p:pic>
            <p:nvPicPr>
              <p:cNvPr id="13" name="그림 12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A6BDC3E7-E515-E9A8-34A9-68151065E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147" y="2117716"/>
                <a:ext cx="4936371" cy="3534977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446137" y="5641873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1C7E80-66E0-28B0-7AEE-7EA40D240559}"/>
                </a:ext>
              </a:extLst>
            </p:cNvPr>
            <p:cNvSpPr/>
            <p:nvPr/>
          </p:nvSpPr>
          <p:spPr>
            <a:xfrm>
              <a:off x="6950552" y="524717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6254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초기 설정 구성하기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root </a:t>
            </a:r>
            <a:r>
              <a:rPr lang="ko-KR" altLang="en-US" b="0" dirty="0"/>
              <a:t>계정의 비밀번호 설정 화면이 나올 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  <a:endParaRPr lang="en-US" altLang="ko-KR" b="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64BBD3-FCCF-3F35-C6CF-4C68169D274B}"/>
              </a:ext>
            </a:extLst>
          </p:cNvPr>
          <p:cNvGrpSpPr/>
          <p:nvPr/>
        </p:nvGrpSpPr>
        <p:grpSpPr>
          <a:xfrm>
            <a:off x="1230165" y="2357554"/>
            <a:ext cx="6683669" cy="4287915"/>
            <a:chOff x="1230165" y="2357554"/>
            <a:chExt cx="6683669" cy="42879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5688CCC-EB2A-89AB-43CA-E6401D020A9C}"/>
                </a:ext>
              </a:extLst>
            </p:cNvPr>
            <p:cNvGrpSpPr/>
            <p:nvPr/>
          </p:nvGrpSpPr>
          <p:grpSpPr>
            <a:xfrm>
              <a:off x="1230165" y="2357554"/>
              <a:ext cx="6683669" cy="4287915"/>
              <a:chOff x="625092" y="2225698"/>
              <a:chExt cx="6683669" cy="4287915"/>
            </a:xfrm>
          </p:grpSpPr>
          <p:pic>
            <p:nvPicPr>
              <p:cNvPr id="7" name="그림 6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12CF379-6F5C-A0CE-2112-A045B8D3A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092" y="2655193"/>
                <a:ext cx="5114195" cy="3858420"/>
              </a:xfrm>
              <a:prstGeom prst="rect">
                <a:avLst/>
              </a:prstGeom>
            </p:spPr>
          </p:pic>
          <p:pic>
            <p:nvPicPr>
              <p:cNvPr id="11" name="그림 10" descr="텍스트, 스크린샷, 소프트웨어, 웹 페이지이(가) 표시된 사진&#10;&#10;자동 생성된 설명">
                <a:extLst>
                  <a:ext uri="{FF2B5EF4-FFF2-40B4-BE49-F238E27FC236}">
                    <a16:creationId xmlns:a16="http://schemas.microsoft.com/office/drawing/2014/main" id="{78C23304-85E8-029F-F93D-14A41BB99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278" y="2225698"/>
                <a:ext cx="5113483" cy="3857882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03F312-9DAC-434A-59BB-1F2157C3AAC6}"/>
                </a:ext>
              </a:extLst>
            </p:cNvPr>
            <p:cNvSpPr/>
            <p:nvPr/>
          </p:nvSpPr>
          <p:spPr>
            <a:xfrm>
              <a:off x="6655510" y="594928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9B4937-50BD-E132-7AD6-2B9A0BA37D14}"/>
                </a:ext>
              </a:extLst>
            </p:cNvPr>
            <p:cNvSpPr/>
            <p:nvPr/>
          </p:nvSpPr>
          <p:spPr>
            <a:xfrm>
              <a:off x="5090078" y="6370411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21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관리자 계정인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비밀번호를 설정</a:t>
            </a:r>
            <a:r>
              <a:rPr lang="en-US" altLang="ko-KR" b="0" dirty="0"/>
              <a:t>(1234)</a:t>
            </a:r>
            <a:r>
              <a:rPr lang="ko-KR" altLang="en-US" b="0" dirty="0"/>
              <a:t>하기</a:t>
            </a:r>
            <a:r>
              <a:rPr lang="en-US" altLang="ko-KR" b="0" dirty="0"/>
              <a:t>. </a:t>
            </a:r>
            <a:r>
              <a:rPr lang="ko-KR" altLang="en-US" b="0" dirty="0"/>
              <a:t>계정 추가는 생략</a:t>
            </a:r>
            <a:endParaRPr lang="en-US" altLang="ko-KR" b="0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AB04859-312D-EAAA-54A3-7600BD11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4" y="2136464"/>
            <a:ext cx="5624831" cy="4243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2EBB1A-87F1-E581-CC01-D27B4DF99E39}"/>
              </a:ext>
            </a:extLst>
          </p:cNvPr>
          <p:cNvSpPr/>
          <p:nvPr/>
        </p:nvSpPr>
        <p:spPr>
          <a:xfrm>
            <a:off x="4566816" y="3140270"/>
            <a:ext cx="591778" cy="47837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3656C8-3656-E43B-131F-2E211A51C1E0}"/>
              </a:ext>
            </a:extLst>
          </p:cNvPr>
          <p:cNvSpPr/>
          <p:nvPr/>
        </p:nvSpPr>
        <p:spPr>
          <a:xfrm>
            <a:off x="6037915" y="6104613"/>
            <a:ext cx="591778" cy="202877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373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진행 및 완료하기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각 설치 단계마다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093B74-26C8-3B43-8663-A5AFF26A5861}"/>
              </a:ext>
            </a:extLst>
          </p:cNvPr>
          <p:cNvGrpSpPr/>
          <p:nvPr/>
        </p:nvGrpSpPr>
        <p:grpSpPr>
          <a:xfrm>
            <a:off x="1000648" y="2588185"/>
            <a:ext cx="7080211" cy="3687926"/>
            <a:chOff x="257226" y="2200953"/>
            <a:chExt cx="8567055" cy="4462391"/>
          </a:xfrm>
        </p:grpSpPr>
        <p:pic>
          <p:nvPicPr>
            <p:cNvPr id="7" name="그림 6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17481C03-16A9-A9C8-028E-B0B5349E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26" y="3156179"/>
              <a:ext cx="4648621" cy="3507165"/>
            </a:xfrm>
            <a:prstGeom prst="rect">
              <a:avLst/>
            </a:prstGeom>
          </p:spPr>
        </p:pic>
        <p:pic>
          <p:nvPicPr>
            <p:cNvPr id="10" name="그림 9" descr="텍스트, 소프트웨어, 웹 페이지, 웹사이트이(가) 표시된 사진&#10;&#10;자동 생성된 설명">
              <a:extLst>
                <a:ext uri="{FF2B5EF4-FFF2-40B4-BE49-F238E27FC236}">
                  <a16:creationId xmlns:a16="http://schemas.microsoft.com/office/drawing/2014/main" id="{D2D2D9CE-2A66-CBF3-3012-D2C04266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60" y="2812235"/>
              <a:ext cx="4772691" cy="3524742"/>
            </a:xfrm>
            <a:prstGeom prst="rect">
              <a:avLst/>
            </a:prstGeom>
          </p:spPr>
        </p:pic>
        <p:pic>
          <p:nvPicPr>
            <p:cNvPr id="12" name="그림 11" descr="텍스트, 스크린샷, 소프트웨어, 컴퓨터이(가) 표시된 사진&#10;&#10;자동 생성된 설명">
              <a:extLst>
                <a:ext uri="{FF2B5EF4-FFF2-40B4-BE49-F238E27FC236}">
                  <a16:creationId xmlns:a16="http://schemas.microsoft.com/office/drawing/2014/main" id="{AF9C18BB-09AA-250B-5EA0-97B9B7480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810" y="2464967"/>
              <a:ext cx="4648621" cy="3507165"/>
            </a:xfrm>
            <a:prstGeom prst="rect">
              <a:avLst/>
            </a:prstGeom>
          </p:spPr>
        </p:pic>
        <p:pic>
          <p:nvPicPr>
            <p:cNvPr id="14" name="그림 13" descr="텍스트, 스크린샷, 컴퓨터, 소프트웨어이(가) 표시된 사진&#10;&#10;자동 생성된 설명">
              <a:extLst>
                <a:ext uri="{FF2B5EF4-FFF2-40B4-BE49-F238E27FC236}">
                  <a16:creationId xmlns:a16="http://schemas.microsoft.com/office/drawing/2014/main" id="{53301CDF-62DA-86D0-95E3-F174A485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660" y="2200953"/>
              <a:ext cx="4648621" cy="350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146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데이터베이스의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통합 개발 환경과 데이터베이스 연동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기본 명령어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관리 테이블 생성 및 도서 등록하기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15-4] MySQL </a:t>
            </a:r>
            <a:r>
              <a:rPr lang="ko-KR" altLang="en-US" b="1" dirty="0">
                <a:solidFill>
                  <a:srgbClr val="0070C0"/>
                </a:solidFill>
              </a:rPr>
              <a:t>설치 확인하기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0" dirty="0"/>
              <a:t>윈도우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 설치 확인</a:t>
            </a:r>
            <a:r>
              <a:rPr lang="ko-KR" altLang="en-US" dirty="0"/>
              <a:t>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76A22-B158-87B9-82A9-BA1CD844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78" y="2652321"/>
            <a:ext cx="5282045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50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 사이트에 접속하기</a:t>
            </a:r>
            <a:endParaRPr lang="en-US" altLang="ko-KR" dirty="0"/>
          </a:p>
          <a:p>
            <a:pPr lvl="2"/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[Connector/J]</a:t>
            </a:r>
            <a:r>
              <a:rPr lang="ko-KR" altLang="en-US" b="0" dirty="0"/>
              <a:t>를 선택하기</a:t>
            </a:r>
            <a:endParaRPr lang="en-US" altLang="ko-KR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5FAC9B-75F7-58AB-1E9D-9CCBC6B10471}"/>
              </a:ext>
            </a:extLst>
          </p:cNvPr>
          <p:cNvGrpSpPr/>
          <p:nvPr/>
        </p:nvGrpSpPr>
        <p:grpSpPr>
          <a:xfrm>
            <a:off x="1733148" y="2626767"/>
            <a:ext cx="5677705" cy="3757533"/>
            <a:chOff x="1733148" y="2626767"/>
            <a:chExt cx="5677705" cy="37575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48" y="2626767"/>
              <a:ext cx="5677705" cy="375753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3761910" y="387905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677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다운로드하기</a:t>
            </a:r>
            <a:endParaRPr lang="en-US" altLang="ko-KR" dirty="0"/>
          </a:p>
          <a:p>
            <a:pPr marL="1314570" lvl="2" indent="-342900"/>
            <a:r>
              <a:rPr lang="en-US" altLang="ko-KR" b="0" dirty="0"/>
              <a:t>Connector/J.8.0.33</a:t>
            </a:r>
            <a:r>
              <a:rPr lang="ko-KR" altLang="en-US" b="0" dirty="0"/>
              <a:t>의 ‘</a:t>
            </a:r>
            <a:r>
              <a:rPr lang="en-US" altLang="ko-KR" b="0" dirty="0"/>
              <a:t>Platform Independent’</a:t>
            </a:r>
            <a:r>
              <a:rPr lang="ko-KR" altLang="en-US" b="0" dirty="0"/>
              <a:t>를 선택한 후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8F2267-7A16-CCAE-FF14-B5EEBE7B45AC}"/>
              </a:ext>
            </a:extLst>
          </p:cNvPr>
          <p:cNvGrpSpPr/>
          <p:nvPr/>
        </p:nvGrpSpPr>
        <p:grpSpPr>
          <a:xfrm>
            <a:off x="1550753" y="2262241"/>
            <a:ext cx="6042494" cy="4098353"/>
            <a:chOff x="1550753" y="2262241"/>
            <a:chExt cx="6042494" cy="40983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60"/>
            <a:stretch/>
          </p:blipFill>
          <p:spPr>
            <a:xfrm>
              <a:off x="1550753" y="2262241"/>
              <a:ext cx="6042494" cy="40983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4669659" y="5283830"/>
              <a:ext cx="537980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B0C7E9-9BBB-82AD-44BE-258E6E9CDB4C}"/>
                </a:ext>
              </a:extLst>
            </p:cNvPr>
            <p:cNvSpPr/>
            <p:nvPr/>
          </p:nvSpPr>
          <p:spPr>
            <a:xfrm>
              <a:off x="1961709" y="4367600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48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15-6] MySQL </a:t>
            </a:r>
            <a:r>
              <a:rPr lang="ko-KR" altLang="en-US" b="1" dirty="0">
                <a:solidFill>
                  <a:srgbClr val="0070C0"/>
                </a:solidFill>
              </a:rPr>
              <a:t>드라이버 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mysql-connector-j-8.0.33 </a:t>
            </a:r>
            <a:r>
              <a:rPr lang="ko-KR" altLang="en-US" b="0" dirty="0"/>
              <a:t>파일의 압축 </a:t>
            </a:r>
            <a:r>
              <a:rPr lang="ko-KR" altLang="en-US" dirty="0"/>
              <a:t>풀기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압축을 푼 폴더에 </a:t>
            </a:r>
            <a:r>
              <a:rPr lang="en-US" altLang="ko-KR" b="0" dirty="0"/>
              <a:t>mysql-connector-j-8.0.33.jar </a:t>
            </a:r>
            <a:r>
              <a:rPr lang="ko-KR" altLang="en-US" b="0" dirty="0"/>
              <a:t>파일을 복사하고 자바 설치 드라이버 </a:t>
            </a:r>
            <a:r>
              <a:rPr lang="en-US" altLang="ko-KR" b="0" dirty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Files\Java\jdk-20\lib) </a:t>
            </a:r>
            <a:r>
              <a:rPr lang="ko-KR" altLang="en-US" b="0" dirty="0"/>
              <a:t>폴더에 등록하기</a:t>
            </a:r>
            <a:endParaRPr lang="en-US" altLang="ko-KR" b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228BB0-D677-A059-5211-403F77AFBD73}"/>
              </a:ext>
            </a:extLst>
          </p:cNvPr>
          <p:cNvGrpSpPr/>
          <p:nvPr/>
        </p:nvGrpSpPr>
        <p:grpSpPr>
          <a:xfrm>
            <a:off x="1891650" y="2663915"/>
            <a:ext cx="5360699" cy="2459155"/>
            <a:chOff x="1891650" y="2753925"/>
            <a:chExt cx="5360699" cy="2459155"/>
          </a:xfrm>
        </p:grpSpPr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E35BE9D5-8F1B-6C4E-D480-117F8DB4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650" y="2753925"/>
              <a:ext cx="5360699" cy="24591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1743CB-8DD8-8C61-89CB-94186A293BFA}"/>
                </a:ext>
              </a:extLst>
            </p:cNvPr>
            <p:cNvSpPr/>
            <p:nvPr/>
          </p:nvSpPr>
          <p:spPr>
            <a:xfrm>
              <a:off x="3517881" y="4104075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460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2D22B9-5B4E-A5E3-B204-7C6A9F1292D8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43F1E75-BFE2-FAE0-FC18-1B8B49B267A4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8E3772-AE18-A6F1-4F34-1A7D2E8A84E4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AA76B3-38D0-AA1D-BFE3-3B32DE355835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268307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이클립스 프로젝트에 </a:t>
                </a:r>
                <a:r>
                  <a:rPr lang="en-US" altLang="ko-KR" sz="1500" b="1" dirty="0"/>
                  <a:t>MySQL </a:t>
                </a:r>
                <a:r>
                  <a:rPr lang="ko-KR" altLang="en-US" sz="1500" b="1" dirty="0" err="1"/>
                  <a:t>커넥트</a:t>
                </a:r>
                <a:r>
                  <a:rPr lang="ko-KR" altLang="en-US" sz="1500" b="1" dirty="0"/>
                  <a:t> 드라이버 연결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ko-KR" altLang="en-US" sz="1500" dirty="0"/>
                  <a:t>이클립스 프로젝트에서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사용하려면 드라이버를 연결해야 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여기서는 이클립스에서 연결하며</a:t>
                </a:r>
                <a:r>
                  <a:rPr lang="en-US" altLang="ko-KR" sz="1500" dirty="0"/>
                  <a:t>, MySQL </a:t>
                </a:r>
                <a:r>
                  <a:rPr lang="ko-KR" altLang="en-US" sz="1500" dirty="0"/>
                  <a:t>커넥터 드라이버는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사용한 데이터베이스 연동이 필요한 프로젝트에서 설정합니다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이렇게 하는 이유는 각 프로젝트마다 다른 데이터베이스 관리 시스템을 사용할 수 있게 하기 </a:t>
                </a:r>
                <a:r>
                  <a:rPr lang="ko-KR" altLang="en-US" sz="1500" dirty="0" err="1"/>
                  <a:t>위함입니다</a:t>
                </a:r>
                <a:r>
                  <a:rPr lang="en-US" altLang="ko-KR" sz="1500" dirty="0"/>
                  <a:t>. 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r>
                  <a:rPr lang="ko-KR" altLang="en-US" sz="1500" dirty="0"/>
                  <a:t>동적 웹 프로젝트에서 데이터베이스를 연동할 때 해당 드라이버는 반드시 </a:t>
                </a:r>
                <a:r>
                  <a:rPr lang="en-US" altLang="ko-KR" sz="1500" dirty="0"/>
                  <a:t>/</a:t>
                </a:r>
                <a:r>
                  <a:rPr lang="en-US" altLang="ko-KR" sz="1500" dirty="0" err="1"/>
                  <a:t>src</a:t>
                </a:r>
                <a:r>
                  <a:rPr lang="en-US" altLang="ko-KR" sz="1500" dirty="0"/>
                  <a:t>/main/webapp/WEB-INF/lib/ </a:t>
                </a:r>
                <a:r>
                  <a:rPr lang="ko-KR" altLang="en-US" sz="1500" dirty="0"/>
                  <a:t>폴더에 위치해야 합니다</a:t>
                </a:r>
                <a:r>
                  <a:rPr lang="en-US" altLang="ko-KR" sz="1500" dirty="0"/>
                  <a:t>.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64E4EC-EFF1-88DB-4B20-B68D2DF71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9" r="1"/>
            <a:stretch/>
          </p:blipFill>
          <p:spPr>
            <a:xfrm>
              <a:off x="3041829" y="3723142"/>
              <a:ext cx="2700401" cy="152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439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7708475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연동</a:t>
            </a:r>
            <a:endParaRPr lang="en-US" altLang="ko-KR" dirty="0"/>
          </a:p>
          <a:p>
            <a:pPr lvl="1"/>
            <a:r>
              <a:rPr lang="ko-KR" altLang="en-US" b="0" dirty="0" err="1"/>
              <a:t>이클립스에서</a:t>
            </a:r>
            <a:r>
              <a:rPr lang="ko-KR" altLang="en-US" b="0" dirty="0"/>
              <a:t> 데이터베이스를 연동하려면 데이터베이스 커넥션을 설정해야 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 커넥션을 설정하기 전에 사용할 데이터베이스가 반드시 생성되어 있어야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새로운 데이터베이스 생성 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80834-976F-A95B-5D60-5E1E9FF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181034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접속하기</a:t>
            </a:r>
            <a:endParaRPr lang="en-US" altLang="ko-KR" b="0" dirty="0"/>
          </a:p>
          <a:p>
            <a:pPr lvl="2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7420A2-46DA-061F-312A-76569B4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57" y="2573905"/>
            <a:ext cx="4754628" cy="22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새로운 데이터베이스 생성하기</a:t>
            </a:r>
            <a:endParaRPr lang="en-US" altLang="ko-KR" b="0" dirty="0"/>
          </a:p>
          <a:p>
            <a:pPr marL="1314570" lvl="2" indent="-342900"/>
            <a:r>
              <a:rPr lang="en-US" altLang="ko-KR" dirty="0"/>
              <a:t>CREATE </a:t>
            </a:r>
            <a:r>
              <a:rPr lang="ko-KR" altLang="en-US" dirty="0"/>
              <a:t>명령어를 사용하여 </a:t>
            </a:r>
            <a:r>
              <a:rPr lang="en-US" altLang="ko-KR" dirty="0" err="1"/>
              <a:t>JSPBookDB</a:t>
            </a:r>
            <a:r>
              <a:rPr lang="ko-KR" altLang="en-US" dirty="0"/>
              <a:t>라는 데이터베이스 생성</a:t>
            </a:r>
          </a:p>
          <a:p>
            <a:pPr marL="1314570" lvl="2" indent="-342900"/>
            <a:r>
              <a:rPr lang="ko-KR" altLang="en-US" dirty="0"/>
              <a:t>데이터베이스를 생성한 후 </a:t>
            </a:r>
            <a:r>
              <a:rPr lang="en-US" altLang="ko-KR" dirty="0"/>
              <a:t>SHOW </a:t>
            </a:r>
            <a:r>
              <a:rPr lang="ko-KR" altLang="en-US" dirty="0"/>
              <a:t>명령어를 입력하면 기존의 데이터베이스 목록과 </a:t>
            </a:r>
            <a:br>
              <a:rPr lang="ko-KR" altLang="en-US" dirty="0"/>
            </a:br>
            <a:r>
              <a:rPr lang="ko-KR" altLang="en-US" dirty="0"/>
              <a:t>새로 생성한 </a:t>
            </a:r>
            <a:r>
              <a:rPr lang="en-US" altLang="ko-KR" dirty="0" err="1"/>
              <a:t>JSPBookDB</a:t>
            </a:r>
            <a:r>
              <a:rPr lang="ko-KR" altLang="en-US" dirty="0"/>
              <a:t>를 확인할 수 있음</a:t>
            </a:r>
          </a:p>
          <a:p>
            <a:pPr marL="1314570" lvl="2" indent="-342900">
              <a:buFont typeface="+mj-ea"/>
              <a:buAutoNum type="circleNumDbPlain" startAt="2"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FF0C9-CB3C-CFB1-403B-03D93898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05" y="2888940"/>
            <a:ext cx="4801859" cy="2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48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Data Source Explorer </a:t>
            </a:r>
            <a:r>
              <a:rPr lang="ko-KR" altLang="en-US" b="0" dirty="0"/>
              <a:t>뷰 열기</a:t>
            </a:r>
            <a:endParaRPr lang="en-US" altLang="ko-KR" b="0" dirty="0"/>
          </a:p>
          <a:p>
            <a:pPr lvl="2"/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</a:t>
            </a:r>
            <a:r>
              <a:rPr lang="ko-KR" altLang="en-US" b="0" dirty="0"/>
              <a:t>에서 ‘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나타남</a:t>
            </a:r>
            <a:endParaRPr lang="en-US" altLang="ko-KR" b="0" dirty="0"/>
          </a:p>
          <a:p>
            <a:pPr lvl="2"/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후 마우스 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9E9A84-CEFE-7F21-A69F-9B33BE2DB225}"/>
              </a:ext>
            </a:extLst>
          </p:cNvPr>
          <p:cNvGrpSpPr/>
          <p:nvPr/>
        </p:nvGrpSpPr>
        <p:grpSpPr>
          <a:xfrm>
            <a:off x="1717435" y="3313235"/>
            <a:ext cx="5857143" cy="1303599"/>
            <a:chOff x="2003551" y="4186332"/>
            <a:chExt cx="5857143" cy="13035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3551" y="4186332"/>
              <a:ext cx="5857143" cy="130359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91880" y="4509120"/>
              <a:ext cx="1368152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데이터베이스의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통합 개발 환경과 데이터베이스 연동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기본 명령어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도서 관리 테이블을 생성하고 도서를 등록합니다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커넥션 유형 설정하기</a:t>
            </a:r>
            <a:endParaRPr lang="en-US" altLang="ko-KR" dirty="0"/>
          </a:p>
          <a:p>
            <a:pPr lvl="2"/>
            <a:r>
              <a:rPr lang="en-US" altLang="ko-KR" b="0" dirty="0"/>
              <a:t>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9B436D-08C5-D8DB-84D5-A6D7EAA14BCC}"/>
              </a:ext>
            </a:extLst>
          </p:cNvPr>
          <p:cNvGrpSpPr/>
          <p:nvPr/>
        </p:nvGrpSpPr>
        <p:grpSpPr>
          <a:xfrm>
            <a:off x="2813019" y="2386563"/>
            <a:ext cx="3517963" cy="4435693"/>
            <a:chOff x="2601104" y="2429274"/>
            <a:chExt cx="3517963" cy="44356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1104" y="2429274"/>
              <a:ext cx="3517963" cy="44356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13013" y="4893202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8224" y="5806511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05996" y="6543346"/>
              <a:ext cx="730359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드라이버와 커넥션 상세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[Specify a Driver and Connection Details]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 클릭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599B75-57EC-6FA5-1BB8-C28E2C756990}"/>
              </a:ext>
            </a:extLst>
          </p:cNvPr>
          <p:cNvGrpSpPr/>
          <p:nvPr/>
        </p:nvGrpSpPr>
        <p:grpSpPr>
          <a:xfrm>
            <a:off x="2769404" y="2438890"/>
            <a:ext cx="3605192" cy="3863826"/>
            <a:chOff x="2769404" y="2535504"/>
            <a:chExt cx="3605192" cy="38638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9404" y="2535504"/>
              <a:ext cx="3605192" cy="386382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893604" y="3370851"/>
              <a:ext cx="22461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456765" y="2843935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dirty="0"/>
              <a:t>[JAR List]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사용할 </a:t>
            </a:r>
            <a:r>
              <a:rPr lang="en-US" altLang="ko-KR" dirty="0"/>
              <a:t>JDBC </a:t>
            </a:r>
            <a:r>
              <a:rPr lang="ko-KR" altLang="en-US" dirty="0"/>
              <a:t>드라이버의 경로를 포함한 파일을 설정</a:t>
            </a:r>
            <a:endParaRPr lang="en-US" altLang="ko-KR" dirty="0"/>
          </a:p>
          <a:p>
            <a:pPr lvl="2"/>
            <a:r>
              <a:rPr lang="en-US" altLang="ko-KR" dirty="0"/>
              <a:t>[Properties]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커넥션 설정에 필요한 </a:t>
            </a:r>
            <a:r>
              <a:rPr lang="en-US" altLang="ko-KR" dirty="0"/>
              <a:t>URL, </a:t>
            </a:r>
            <a:r>
              <a:rPr lang="ko-KR" altLang="en-US" dirty="0"/>
              <a:t>데이터베이스 이름</a:t>
            </a:r>
            <a:r>
              <a:rPr lang="en-US" altLang="ko-KR" dirty="0"/>
              <a:t>, JDBC </a:t>
            </a:r>
            <a:r>
              <a:rPr lang="ko-KR" altLang="en-US" dirty="0"/>
              <a:t>드라이버 클래스</a:t>
            </a:r>
            <a:r>
              <a:rPr lang="en-US" altLang="ko-KR" dirty="0"/>
              <a:t>, </a:t>
            </a:r>
            <a:r>
              <a:rPr lang="ko-KR" altLang="en-US" dirty="0"/>
              <a:t>그리고 데이터베이스 접근에 필요한 계정 이름과 비밀번호를 설정</a:t>
            </a:r>
          </a:p>
        </p:txBody>
      </p:sp>
    </p:spTree>
    <p:extLst>
      <p:ext uri="{BB962C8B-B14F-4D97-AF65-F5344CB8AC3E}">
        <p14:creationId xmlns:p14="http://schemas.microsoft.com/office/powerpoint/2010/main" val="11434647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600726" y="2434696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6010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[JAR List]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E5E9F6-12A7-C6A5-6867-93420E075162}"/>
              </a:ext>
            </a:extLst>
          </p:cNvPr>
          <p:cNvGrpSpPr/>
          <p:nvPr/>
        </p:nvGrpSpPr>
        <p:grpSpPr>
          <a:xfrm>
            <a:off x="772684" y="2258870"/>
            <a:ext cx="7598631" cy="3528044"/>
            <a:chOff x="853183" y="2465291"/>
            <a:chExt cx="7598631" cy="3528044"/>
          </a:xfrm>
        </p:grpSpPr>
        <p:pic>
          <p:nvPicPr>
            <p:cNvPr id="8" name="그림 7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AB0A656F-0100-A5FA-01C5-B41A3454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183" y="2465292"/>
              <a:ext cx="3699794" cy="3528043"/>
            </a:xfrm>
            <a:prstGeom prst="rect">
              <a:avLst/>
            </a:prstGeom>
          </p:spPr>
        </p:pic>
        <p:pic>
          <p:nvPicPr>
            <p:cNvPr id="10" name="그림 9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879EB215-1A2A-4986-279D-807925FD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20" y="2465291"/>
              <a:ext cx="3699794" cy="3528043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CA457-78C1-2B99-0473-ADFF9B6F684A}"/>
              </a:ext>
            </a:extLst>
          </p:cNvPr>
          <p:cNvSpPr/>
          <p:nvPr/>
        </p:nvSpPr>
        <p:spPr>
          <a:xfrm>
            <a:off x="1286635" y="2978950"/>
            <a:ext cx="516144" cy="193062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DE482-B4F3-4C17-71E4-CA6EDB5010CF}"/>
              </a:ext>
            </a:extLst>
          </p:cNvPr>
          <p:cNvSpPr/>
          <p:nvPr/>
        </p:nvSpPr>
        <p:spPr>
          <a:xfrm>
            <a:off x="3624586" y="3820204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21639-71B8-86BE-9417-5DBCCA80B343}"/>
              </a:ext>
            </a:extLst>
          </p:cNvPr>
          <p:cNvSpPr/>
          <p:nvPr/>
        </p:nvSpPr>
        <p:spPr>
          <a:xfrm>
            <a:off x="7497325" y="3365757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595EC6-4B78-3A41-94DC-C0BA45A80B27}"/>
              </a:ext>
            </a:extLst>
          </p:cNvPr>
          <p:cNvSpPr/>
          <p:nvPr/>
        </p:nvSpPr>
        <p:spPr>
          <a:xfrm>
            <a:off x="844672" y="3386102"/>
            <a:ext cx="1702103" cy="163891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90CED4-7D12-378D-D04A-2FF4D14723D5}"/>
              </a:ext>
            </a:extLst>
          </p:cNvPr>
          <p:cNvSpPr/>
          <p:nvPr/>
        </p:nvSpPr>
        <p:spPr>
          <a:xfrm>
            <a:off x="4752021" y="3365757"/>
            <a:ext cx="2584078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ADFDCFB-2DC4-3EC7-E7D2-799FB6EEFB58}"/>
              </a:ext>
            </a:extLst>
          </p:cNvPr>
          <p:cNvCxnSpPr>
            <a:stCxn id="12" idx="3"/>
          </p:cNvCxnSpPr>
          <p:nvPr/>
        </p:nvCxnSpPr>
        <p:spPr>
          <a:xfrm>
            <a:off x="1802779" y="3075481"/>
            <a:ext cx="203936" cy="310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5860A82-BAF0-ED92-EBE1-06C1A4DF47E6}"/>
              </a:ext>
            </a:extLst>
          </p:cNvPr>
          <p:cNvCxnSpPr>
            <a:endCxn id="13" idx="1"/>
          </p:cNvCxnSpPr>
          <p:nvPr/>
        </p:nvCxnSpPr>
        <p:spPr>
          <a:xfrm>
            <a:off x="2006715" y="3549993"/>
            <a:ext cx="1617871" cy="36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F4C0FDE-54CE-9677-AE93-F0278318E1D1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6948884" y="2645170"/>
            <a:ext cx="12700" cy="1809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430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[Properties]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5E8046-C705-E139-0D04-6870F29AB5A0}"/>
              </a:ext>
            </a:extLst>
          </p:cNvPr>
          <p:cNvGrpSpPr/>
          <p:nvPr/>
        </p:nvGrpSpPr>
        <p:grpSpPr>
          <a:xfrm>
            <a:off x="2600726" y="2438890"/>
            <a:ext cx="3942547" cy="3332481"/>
            <a:chOff x="2600726" y="2598659"/>
            <a:chExt cx="3942547" cy="3332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80D199-739E-AEE6-EC26-BBF8D8BED830}"/>
                </a:ext>
              </a:extLst>
            </p:cNvPr>
            <p:cNvGrpSpPr/>
            <p:nvPr/>
          </p:nvGrpSpPr>
          <p:grpSpPr>
            <a:xfrm>
              <a:off x="2600726" y="2598659"/>
              <a:ext cx="3942547" cy="3332481"/>
              <a:chOff x="2450137" y="2984290"/>
              <a:chExt cx="3942547" cy="333248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50137" y="2984290"/>
                <a:ext cx="3942547" cy="3332481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685230" y="4476634"/>
                <a:ext cx="3472359" cy="733152"/>
              </a:xfrm>
              <a:prstGeom prst="rect">
                <a:avLst/>
              </a:prstGeom>
              <a:noFill/>
              <a:ln>
                <a:solidFill>
                  <a:srgbClr val="50C1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A9E5E7-8E4A-3526-8974-E46A55116829}"/>
                </a:ext>
              </a:extLst>
            </p:cNvPr>
            <p:cNvSpPr/>
            <p:nvPr/>
          </p:nvSpPr>
          <p:spPr>
            <a:xfrm>
              <a:off x="4976819" y="5624620"/>
              <a:ext cx="755686" cy="212368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DF72-CC65-A0FA-D3F0-2457A55C0AA6}"/>
                </a:ext>
              </a:extLst>
            </p:cNvPr>
            <p:cNvSpPr/>
            <p:nvPr/>
          </p:nvSpPr>
          <p:spPr>
            <a:xfrm>
              <a:off x="3626895" y="3384160"/>
              <a:ext cx="516144" cy="19306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45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커넥션 연결 설정 끝내기</a:t>
            </a:r>
            <a:endParaRPr lang="en-US" altLang="ko-KR" b="0" dirty="0"/>
          </a:p>
          <a:p>
            <a:pPr lvl="2"/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&lt;Test Connection&gt;</a:t>
            </a:r>
            <a:r>
              <a:rPr lang="ko-KR" altLang="en-US" b="0" dirty="0"/>
              <a:t> 클릭</a:t>
            </a:r>
            <a:endParaRPr lang="en-US" altLang="ko-KR" b="0" dirty="0"/>
          </a:p>
          <a:p>
            <a:pPr lvl="2"/>
            <a:r>
              <a:rPr lang="en-US" altLang="ko-KR" b="0" dirty="0"/>
              <a:t>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 클릭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&lt;Finish&gt;</a:t>
            </a:r>
            <a:r>
              <a:rPr lang="ko-KR" altLang="en-US" b="0" dirty="0"/>
              <a:t> 클릭하여 모든 설정 완료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32E08E-DE86-47BA-CFA0-32A06C8F1840}"/>
              </a:ext>
            </a:extLst>
          </p:cNvPr>
          <p:cNvGrpSpPr/>
          <p:nvPr/>
        </p:nvGrpSpPr>
        <p:grpSpPr>
          <a:xfrm>
            <a:off x="2013203" y="2541120"/>
            <a:ext cx="6169297" cy="3842919"/>
            <a:chOff x="2013203" y="2541120"/>
            <a:chExt cx="6169297" cy="3842919"/>
          </a:xfrm>
        </p:grpSpPr>
        <p:sp>
          <p:nvSpPr>
            <p:cNvPr id="7" name="직사각형 6"/>
            <p:cNvSpPr/>
            <p:nvPr/>
          </p:nvSpPr>
          <p:spPr>
            <a:xfrm>
              <a:off x="4475550" y="5734793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928" y="5983234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 descr="텍스트, 스크린샷, 디스플레이, 소프트웨어이(가) 표시된 사진&#10;&#10;자동 생성된 설명">
              <a:extLst>
                <a:ext uri="{FF2B5EF4-FFF2-40B4-BE49-F238E27FC236}">
                  <a16:creationId xmlns:a16="http://schemas.microsoft.com/office/drawing/2014/main" id="{F38C0CBE-3974-B28F-8D72-07318EC4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203" y="2541120"/>
              <a:ext cx="3821450" cy="3842919"/>
            </a:xfrm>
            <a:prstGeom prst="rect">
              <a:avLst/>
            </a:prstGeom>
          </p:spPr>
        </p:pic>
        <p:pic>
          <p:nvPicPr>
            <p:cNvPr id="11" name="그림 10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00325BDE-9381-E04C-2730-27BB77F37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550" y="3511343"/>
              <a:ext cx="3706950" cy="104481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089417" y="5611490"/>
              <a:ext cx="716481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6"/>
            </a:pPr>
            <a:r>
              <a:rPr lang="ko-KR" altLang="en-US" b="0" dirty="0"/>
              <a:t>커넥션 연결 확인하기</a:t>
            </a:r>
            <a:r>
              <a:rPr lang="en-US" altLang="ko-KR" b="0" dirty="0"/>
              <a:t>: </a:t>
            </a:r>
          </a:p>
          <a:p>
            <a:pPr marL="1314570" lvl="2" indent="-342900"/>
            <a:r>
              <a:rPr lang="en-US" altLang="ko-KR" b="0" dirty="0"/>
              <a:t>MySQL</a:t>
            </a:r>
            <a:r>
              <a:rPr lang="ko-KR" altLang="en-US" b="0" dirty="0"/>
              <a:t>을 직접 제어하는 커넥션이 연결되면 다음과 같이 나타남</a:t>
            </a:r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있음</a:t>
            </a: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FE23BEC-2E8E-199D-3CE7-AF283A46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1988552"/>
            <a:ext cx="5178136" cy="1584614"/>
          </a:xfrm>
          <a:prstGeom prst="rect">
            <a:avLst/>
          </a:prstGeom>
        </p:spPr>
      </p:pic>
      <p:pic>
        <p:nvPicPr>
          <p:cNvPr id="12" name="그림 1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3319943-7E05-BDF3-227A-ADB7FCBBA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4464115"/>
            <a:ext cx="5178136" cy="1524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6C0FDB-EA9A-5919-C0D1-FF0E43278F54}"/>
              </a:ext>
            </a:extLst>
          </p:cNvPr>
          <p:cNvSpPr/>
          <p:nvPr/>
        </p:nvSpPr>
        <p:spPr>
          <a:xfrm>
            <a:off x="4572000" y="5118103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7439D-1CA1-D6FF-AD7D-BDDFA9FA2866}"/>
              </a:ext>
            </a:extLst>
          </p:cNvPr>
          <p:cNvSpPr/>
          <p:nvPr/>
        </p:nvSpPr>
        <p:spPr>
          <a:xfrm>
            <a:off x="2546775" y="2303875"/>
            <a:ext cx="1890210" cy="27003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89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SQL </a:t>
            </a:r>
            <a:r>
              <a:rPr lang="ko-KR" altLang="en-US" b="0" dirty="0"/>
              <a:t>스크랩북 열기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 err="1"/>
              <a:t>MySQL_Conn</a:t>
            </a:r>
            <a:r>
              <a:rPr lang="en-US" altLang="ko-KR" b="0" dirty="0"/>
              <a:t> (MySQL </a:t>
            </a:r>
            <a:r>
              <a:rPr lang="ko-KR" altLang="en-US" b="0" dirty="0"/>
              <a:t>버전</a:t>
            </a:r>
            <a:r>
              <a:rPr lang="en-US" altLang="ko-KR" b="0" dirty="0"/>
              <a:t>)’</a:t>
            </a:r>
            <a:r>
              <a:rPr lang="ko-KR" altLang="en-US" b="0" dirty="0"/>
              <a:t>을 선택한 후     을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r="13378" b="85384"/>
          <a:stretch/>
        </p:blipFill>
        <p:spPr>
          <a:xfrm>
            <a:off x="5292080" y="1853825"/>
            <a:ext cx="261257" cy="28416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CB8EA8-AB55-EE0A-C5F3-9FFEBB839EF2}"/>
              </a:ext>
            </a:extLst>
          </p:cNvPr>
          <p:cNvGrpSpPr/>
          <p:nvPr/>
        </p:nvGrpSpPr>
        <p:grpSpPr>
          <a:xfrm>
            <a:off x="1724025" y="2877877"/>
            <a:ext cx="5695950" cy="1743075"/>
            <a:chOff x="1904045" y="2877877"/>
            <a:chExt cx="5695950" cy="1743075"/>
          </a:xfrm>
        </p:grpSpPr>
        <p:sp>
          <p:nvSpPr>
            <p:cNvPr id="5" name="직사각형 4"/>
            <p:cNvSpPr/>
            <p:nvPr/>
          </p:nvSpPr>
          <p:spPr>
            <a:xfrm>
              <a:off x="6634105" y="2924944"/>
              <a:ext cx="288032" cy="28803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C5DF0330-E513-83B4-D171-2028268E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045" y="2877877"/>
              <a:ext cx="5695950" cy="17430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E8821-E514-8347-8074-F14D4258E352}"/>
                </a:ext>
              </a:extLst>
            </p:cNvPr>
            <p:cNvSpPr/>
            <p:nvPr/>
          </p:nvSpPr>
          <p:spPr>
            <a:xfrm>
              <a:off x="2222739" y="3249994"/>
              <a:ext cx="2079231" cy="223165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1C094D-C315-48CC-9C4B-A28A4B1EFADB}"/>
                </a:ext>
              </a:extLst>
            </p:cNvPr>
            <p:cNvSpPr/>
            <p:nvPr/>
          </p:nvSpPr>
          <p:spPr>
            <a:xfrm>
              <a:off x="6643731" y="2888940"/>
              <a:ext cx="288032" cy="23804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데이터베이스의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설정된 커넥션 선택하기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Name</a:t>
            </a:r>
            <a:r>
              <a:rPr lang="ko-KR" altLang="en-US" b="0" dirty="0"/>
              <a:t>은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 선택</a:t>
            </a:r>
            <a:endParaRPr lang="en-US" altLang="ko-KR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en-US" altLang="ko-KR" dirty="0"/>
              <a:t>SQL </a:t>
            </a:r>
            <a:r>
              <a:rPr lang="ko-KR" altLang="en-US" dirty="0"/>
              <a:t>파일 저장하기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스크랩북에 </a:t>
            </a:r>
            <a:r>
              <a:rPr lang="en-US" altLang="ko-KR" dirty="0"/>
              <a:t>SQL </a:t>
            </a:r>
            <a:r>
              <a:rPr lang="ko-KR" altLang="en-US" dirty="0"/>
              <a:t>문장을 입력한 후 이클립스의 </a:t>
            </a:r>
            <a:r>
              <a:rPr lang="en-US" altLang="ko-KR" dirty="0"/>
              <a:t>[New]-[Save] </a:t>
            </a:r>
            <a:r>
              <a:rPr lang="ko-KR" altLang="en-US" dirty="0"/>
              <a:t>메뉴에서 프로젝트</a:t>
            </a:r>
            <a:br>
              <a:rPr lang="ko-KR" altLang="en-US" dirty="0"/>
            </a:br>
            <a:r>
              <a:rPr lang="en-US" altLang="ko-KR" dirty="0" err="1"/>
              <a:t>JSPBook</a:t>
            </a:r>
            <a:r>
              <a:rPr lang="en-US" altLang="ko-KR" dirty="0"/>
              <a:t>/ch15</a:t>
            </a:r>
            <a:r>
              <a:rPr lang="ko-KR" altLang="en-US" dirty="0"/>
              <a:t>를 선택하고 </a:t>
            </a:r>
            <a:r>
              <a:rPr lang="en-US" altLang="ko-KR" dirty="0"/>
              <a:t>File name</a:t>
            </a:r>
            <a:r>
              <a:rPr lang="ko-KR" altLang="en-US" dirty="0"/>
              <a:t>에 ‘</a:t>
            </a:r>
            <a:r>
              <a:rPr lang="en-US" altLang="ko-KR" dirty="0" err="1"/>
              <a:t>showDB.sql</a:t>
            </a:r>
            <a:r>
              <a:rPr lang="en-US" altLang="ko-KR" dirty="0"/>
              <a:t>’ </a:t>
            </a:r>
            <a:r>
              <a:rPr lang="ko-KR" altLang="en-US" dirty="0"/>
              <a:t>입력한 후</a:t>
            </a:r>
            <a:r>
              <a:rPr lang="en-US" altLang="ko-KR" dirty="0"/>
              <a:t> &lt;OK&gt; </a:t>
            </a:r>
            <a:r>
              <a:rPr lang="ko-KR" altLang="en-US" dirty="0"/>
              <a:t>클릭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40" y="3721332"/>
            <a:ext cx="6010585" cy="15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159" y="3378371"/>
            <a:ext cx="3004246" cy="34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 err="1"/>
              <a:t>쿼리문</a:t>
            </a:r>
            <a:r>
              <a:rPr lang="ko-KR" altLang="en-US" b="0" dirty="0"/>
              <a:t> 실행하기</a:t>
            </a:r>
            <a:endParaRPr lang="en-US" altLang="ko-KR" b="0" dirty="0"/>
          </a:p>
          <a:p>
            <a:pPr lvl="2"/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 선택</a:t>
            </a:r>
            <a:endParaRPr lang="ko-KR" altLang="en-US" dirty="0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69C89B7-D8F4-A2FE-4688-28F65D73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12" y="2438890"/>
            <a:ext cx="5833177" cy="2154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26FF5C-CE75-CF1F-2549-E55CB97B8CB7}"/>
              </a:ext>
            </a:extLst>
          </p:cNvPr>
          <p:cNvSpPr/>
          <p:nvPr/>
        </p:nvSpPr>
        <p:spPr>
          <a:xfrm>
            <a:off x="2816805" y="4370064"/>
            <a:ext cx="2079231" cy="22316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실행 결과 확인하기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</a:t>
            </a:r>
            <a:r>
              <a:rPr lang="ko-KR" altLang="en-US" dirty="0"/>
              <a:t>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[Status]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실행한 쿼리문의 성공 여부가 표시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[Result1]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 결과를 확인할 수 있음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304AA9-C709-5EDB-0DA3-789F4C39C61C}"/>
              </a:ext>
            </a:extLst>
          </p:cNvPr>
          <p:cNvGrpSpPr/>
          <p:nvPr/>
        </p:nvGrpSpPr>
        <p:grpSpPr>
          <a:xfrm>
            <a:off x="1899219" y="2798930"/>
            <a:ext cx="5345561" cy="3517126"/>
            <a:chOff x="1903426" y="2614257"/>
            <a:chExt cx="5345561" cy="3517126"/>
          </a:xfrm>
        </p:grpSpPr>
        <p:pic>
          <p:nvPicPr>
            <p:cNvPr id="7" name="그림 6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4402EDD2-977D-3BC9-F502-1C7EFCC7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26" y="2614257"/>
              <a:ext cx="5337149" cy="1629484"/>
            </a:xfrm>
            <a:prstGeom prst="rect">
              <a:avLst/>
            </a:prstGeom>
          </p:spPr>
        </p:pic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6792AE1A-E8FA-386E-70A8-F9930E77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38" y="4447252"/>
              <a:ext cx="5337149" cy="1684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pPr lvl="1"/>
            <a:r>
              <a:rPr lang="ko-KR" altLang="en-US" b="0" dirty="0"/>
              <a:t>데이터베이스를 통해 특정 정보를 추출하고 보여주는 언어</a:t>
            </a:r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</a:p>
          <a:p>
            <a:pPr lvl="2"/>
            <a:r>
              <a:rPr lang="ko-KR" altLang="en-US" b="0" dirty="0" err="1"/>
              <a:t>관계형</a:t>
            </a:r>
            <a:r>
              <a:rPr lang="ko-KR" altLang="en-US" b="0" dirty="0"/>
              <a:t> 데이터베이스를 관리하는 데이터베이스 관리 시스템에서 사용하는 언어</a:t>
            </a:r>
            <a:endParaRPr lang="en-US" altLang="ko-KR" b="0" dirty="0"/>
          </a:p>
          <a:p>
            <a:pPr lvl="2"/>
            <a:r>
              <a:rPr lang="ko-KR" altLang="en-US" b="0" dirty="0"/>
              <a:t>질의 기능을 비롯해 데이터 정의 및 조작 기능을 가짐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개개의 레코드보다 테이블 단위로 연산을 수행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2727E-23FE-9162-72A5-FA5BC806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22" y="3879050"/>
            <a:ext cx="6651756" cy="15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생성하기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en-US" altLang="ko-KR" b="0" dirty="0"/>
              <a:t>CREATE </a:t>
            </a:r>
            <a:r>
              <a:rPr lang="ko-KR" altLang="en-US" b="0" dirty="0"/>
              <a:t>명령어 사용 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49502-190A-6D5A-C903-476D4B1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FF9F5A-F5D5-B587-AE2C-61B58282D1A1}"/>
              </a:ext>
            </a:extLst>
          </p:cNvPr>
          <p:cNvGrpSpPr/>
          <p:nvPr/>
        </p:nvGrpSpPr>
        <p:grpSpPr>
          <a:xfrm>
            <a:off x="1277087" y="2578835"/>
            <a:ext cx="6612918" cy="1700330"/>
            <a:chOff x="1277087" y="2578835"/>
            <a:chExt cx="6612918" cy="1700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BD6213-B265-F816-4F4C-2CAFDC64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2578835"/>
              <a:ext cx="6612396" cy="8501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6CD7E17-801F-8BA2-D62F-587D2C4D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087" y="3429000"/>
              <a:ext cx="6612396" cy="85016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3397CE1-29DA-6F94-4889-524C1CA0D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565" y="4279165"/>
            <a:ext cx="6490740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목록 조회하기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ko-KR" altLang="en-US" b="0" dirty="0"/>
              <a:t>테이블 세부 조회하기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3A4F7-CD2E-64C5-B918-A2E97EE4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32667-0F98-6F7C-918B-25288C4A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3892012"/>
            <a:ext cx="6596653" cy="511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9BFC34-C594-3BFC-DA0A-E1FF8FE4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37" y="4467711"/>
            <a:ext cx="5677705" cy="21030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FE85D5-2B8D-3E1F-2233-349B8BCCB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73" y="1754342"/>
            <a:ext cx="5161550" cy="1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492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기존 테이블에 열을 추가하는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0083E-DC5D-820C-378D-D788A4F0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178750"/>
            <a:ext cx="6245475" cy="1193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47BD3-29BF-7679-D0B6-4D6C410E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933945"/>
            <a:ext cx="6245475" cy="479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A060A5-8E71-0670-5EA0-2E4B9992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61" y="3586875"/>
            <a:ext cx="5568882" cy="23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7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열을 삭제하는 경우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D8634-DE1D-133E-50E3-41355E1F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5" y="1694097"/>
            <a:ext cx="6495351" cy="27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35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 이름을 수정하는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6E24A-B4B0-316F-D36F-10F3F38C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619865"/>
            <a:ext cx="6245475" cy="26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43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b="0" dirty="0"/>
              <a:t>여러 자료를 동시에 여러 사람이 공유하여 사용할 수 있도록 체계화한 데이터의 집합</a:t>
            </a:r>
            <a:endParaRPr lang="en-US" altLang="ko-KR" b="0" dirty="0"/>
          </a:p>
          <a:p>
            <a:pPr lvl="1"/>
            <a:r>
              <a:rPr lang="ko-KR" altLang="en-US" b="0" dirty="0"/>
              <a:t>데이터 파일을 조직적으로 통합하여 중복을 없애고 구조화한 데이터의 모음이므로 검색과 갱신이 효율적으로 처리함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데이터베이스 시스템의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602" y="3484806"/>
            <a:ext cx="6750827" cy="30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이름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en-US" altLang="ko-KR" b="0" dirty="0"/>
              <a:t>RENAME </a:t>
            </a:r>
            <a:r>
              <a:rPr lang="ko-KR" altLang="en-US" b="0" dirty="0"/>
              <a:t>명령어 사용 예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DA254-913C-245A-7B98-176FAFE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313765"/>
            <a:ext cx="6245475" cy="719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795F1-88D1-46FD-0598-5B907DC0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40" y="2971927"/>
            <a:ext cx="6245475" cy="1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704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dirty="0"/>
              <a:t>사용자가 적절한 데이터 모델로 구성된 데이터에 접근하거나 데이터를 조작할 수 있도록 하는 언어</a:t>
            </a:r>
            <a:endParaRPr lang="en-US" altLang="ko-KR" dirty="0"/>
          </a:p>
          <a:p>
            <a:pPr lvl="1"/>
            <a:r>
              <a:rPr lang="ko-KR" altLang="en-US" dirty="0"/>
              <a:t>데이터베이스 내의 데이터 연산을 위한 언어</a:t>
            </a:r>
            <a:endParaRPr lang="en-US" altLang="ko-KR" dirty="0"/>
          </a:p>
          <a:p>
            <a:pPr lvl="2"/>
            <a:r>
              <a:rPr lang="ko-KR" altLang="en-US" dirty="0"/>
              <a:t>데이터베이스 내에서 데이터 검색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작업이 가능함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F2B39A4-FC36-8436-AB1F-744F1049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5" y="2976802"/>
            <a:ext cx="6580910" cy="12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0938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등록하기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29521-5E88-5F31-33E6-C0EDAE2B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23755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B1655A-B716-5488-DE4E-49CB7C86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573905"/>
            <a:ext cx="6870023" cy="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19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테이블의 모든 행을 조회하는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6355A-C12B-04D1-CB3A-5D69494A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68760"/>
            <a:ext cx="6870023" cy="1054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0BB44-BC91-79F4-DC78-8FF85A81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8" y="2933945"/>
            <a:ext cx="6870023" cy="2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797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ko-KR" altLang="en-US" dirty="0"/>
              <a:t>특정 필드의 데이터를 조회하는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테이블에 데이터를 삽입하고 조회하는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EE3DC-B153-1E3B-6246-E85A36F7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599273"/>
            <a:ext cx="6245475" cy="1874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400883-649F-0821-B020-64A32AE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77" y="4124576"/>
            <a:ext cx="6245475" cy="1376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F7B6B6-1823-AD12-FD47-6D2E39E7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877" y="5504796"/>
            <a:ext cx="2282851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59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를 내림차순으로 정렬한 후 </a:t>
            </a:r>
            <a:r>
              <a:rPr lang="en-US" altLang="ko-KR" dirty="0"/>
              <a:t>3</a:t>
            </a:r>
            <a:r>
              <a:rPr lang="ko-KR" altLang="en-US" dirty="0"/>
              <a:t>개의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인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F576A-E11C-D3F6-76B9-EFBB1638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078850"/>
            <a:ext cx="6870023" cy="765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B7888-A484-1ABD-49FA-873D8942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7" y="3704424"/>
            <a:ext cx="6870023" cy="6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201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명령어 사용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31A14B-5354-58C5-D540-3F7457BD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178750"/>
            <a:ext cx="6870023" cy="786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E6E58C-181D-0B6F-122C-28D30599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618910"/>
            <a:ext cx="6870023" cy="10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19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삭제하기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테이블의 모든 행을 삭제하는 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C629D-5CD8-346D-F68C-EE13EB2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160429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EF0186-E5D8-2C4B-693B-1B7A7F28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233833"/>
            <a:ext cx="6870023" cy="1060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2EBE15-4AE6-6E25-A5A7-6A6111C5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8" y="3879050"/>
            <a:ext cx="6870023" cy="1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4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168158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관리 테이블 생성 및</a:t>
            </a:r>
          </a:p>
          <a:p>
            <a:pPr lvl="0">
              <a:defRPr/>
            </a:pPr>
            <a:r>
              <a:rPr lang="ko-KR" altLang="en-US" sz="4000" dirty="0"/>
              <a:t>도서 등록하기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 연동하기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명령 프롬프트로 </a:t>
            </a:r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에 접속하여 데이터베이스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r>
              <a:rPr lang="ko-KR" altLang="en-US" dirty="0">
                <a:solidFill>
                  <a:schemeClr val="tx1"/>
                </a:solidFill>
              </a:rPr>
              <a:t> 생성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커넥션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Market_Conn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데이터베이스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22B2C7-2A21-6F6D-877D-AB4ADCFA06B3}"/>
              </a:ext>
            </a:extLst>
          </p:cNvPr>
          <p:cNvGrpSpPr/>
          <p:nvPr/>
        </p:nvGrpSpPr>
        <p:grpSpPr>
          <a:xfrm>
            <a:off x="743536" y="2962628"/>
            <a:ext cx="7941078" cy="3120952"/>
            <a:chOff x="743536" y="2962628"/>
            <a:chExt cx="7941078" cy="31209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BE546D-8DEF-9AB6-31C9-C6C0FF22B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536" y="2962628"/>
              <a:ext cx="5080955" cy="280395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648A53-3799-78BB-DA64-A5F0B65B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4492640"/>
              <a:ext cx="5192734" cy="159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특성</a:t>
            </a:r>
            <a:endParaRPr lang="en-US" altLang="ko-KR" dirty="0"/>
          </a:p>
          <a:p>
            <a:pPr lvl="1"/>
            <a:r>
              <a:rPr lang="ko-KR" altLang="en-US" b="0" dirty="0"/>
              <a:t>똑같은 자료를 중복해서 저장하지 않는 통합된 자료</a:t>
            </a:r>
            <a:endParaRPr lang="en-US" altLang="ko-KR" b="0" dirty="0"/>
          </a:p>
          <a:p>
            <a:pPr lvl="1"/>
            <a:r>
              <a:rPr lang="ko-KR" altLang="en-US" b="0" dirty="0"/>
              <a:t>컴퓨터가 액세스하여 처리할 수 있는 저장 장치에 수록된 자료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어떤 조직의 기능을 수행하는 데 없어서는 안 되는 자료이기 때문에 임시로 모아놓거나 단순한 입출력을 위한 자료가 아님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 조직이 가지고 있는 데이터베이스는 그 조직의 공동 자료로서 사용자는 응용 목적에 따라 각자 다르게 사용할 수 있음</a:t>
            </a:r>
            <a:r>
              <a:rPr lang="en-US" altLang="ko-KR" b="0" dirty="0"/>
              <a:t>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15-11] </a:t>
            </a:r>
            <a:r>
              <a:rPr lang="ko-KR" altLang="en-US" b="1" dirty="0">
                <a:solidFill>
                  <a:srgbClr val="00A496"/>
                </a:solidFill>
              </a:rPr>
              <a:t>북마켓의 도서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관리 테이블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/main/webapp/resources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폴더를 만든 후 </a:t>
            </a:r>
            <a:r>
              <a:rPr lang="en-US" altLang="ko-KR" dirty="0" err="1">
                <a:solidFill>
                  <a:schemeClr val="tx1"/>
                </a:solidFill>
              </a:rPr>
              <a:t>book.sql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73E787-45DE-7BC7-206D-1D97C0F7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156488"/>
            <a:ext cx="5677705" cy="3387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E7B6C-0366-3324-FE8E-85BBDC37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6" y="3891268"/>
            <a:ext cx="4181393" cy="2300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21F1F-EDA5-4AA7-BDF3-E4B2FC41264A}"/>
              </a:ext>
            </a:extLst>
          </p:cNvPr>
          <p:cNvSpPr txBox="1"/>
          <p:nvPr/>
        </p:nvSpPr>
        <p:spPr>
          <a:xfrm>
            <a:off x="71500" y="4141037"/>
            <a:ext cx="26918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 TABLE IF NOT EXISTS book(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b_id</a:t>
            </a:r>
            <a:r>
              <a:rPr lang="en-US" altLang="ko-KR" sz="1200" dirty="0"/>
              <a:t> VARCHAR(10) NOT NULL,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b_name</a:t>
            </a:r>
            <a:r>
              <a:rPr lang="en-US" altLang="ko-KR" sz="1200" dirty="0"/>
              <a:t> VARCHAR(20),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b_unitPrice</a:t>
            </a:r>
            <a:r>
              <a:rPr lang="en-US" altLang="ko-KR" sz="1200" dirty="0"/>
              <a:t>  INTEGER,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b_author</a:t>
            </a:r>
            <a:r>
              <a:rPr lang="en-US" altLang="ko-KR" sz="1200" dirty="0"/>
              <a:t> VARCHAR(20),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b_description</a:t>
            </a:r>
            <a:r>
              <a:rPr lang="en-US" altLang="ko-KR" sz="1200" dirty="0"/>
              <a:t> TEXT,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b_publisher</a:t>
            </a:r>
            <a:r>
              <a:rPr lang="en-US" altLang="ko-KR" sz="1200" dirty="0"/>
              <a:t> VARCHAR(20),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b_category</a:t>
            </a:r>
            <a:r>
              <a:rPr lang="en-US" altLang="ko-KR" sz="1200" dirty="0"/>
              <a:t> VARCHAR(20),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b_unitsInStock</a:t>
            </a:r>
            <a:r>
              <a:rPr lang="en-US" altLang="ko-KR" sz="1200" dirty="0"/>
              <a:t> LONG,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b_releaseDate</a:t>
            </a:r>
            <a:r>
              <a:rPr lang="en-US" altLang="ko-KR" sz="1200" dirty="0"/>
              <a:t>   VARCHAR(20),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b_condition</a:t>
            </a:r>
            <a:r>
              <a:rPr lang="en-US" altLang="ko-KR" sz="1200" dirty="0"/>
              <a:t> VARCHAR(20),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b_fileName</a:t>
            </a:r>
            <a:r>
              <a:rPr lang="en-US" altLang="ko-KR" sz="1200" dirty="0"/>
              <a:t>  VARCHAR(20),</a:t>
            </a:r>
          </a:p>
          <a:p>
            <a:r>
              <a:rPr lang="en-US" altLang="ko-KR" sz="1200" dirty="0"/>
              <a:t>   PRIMARY KEY (</a:t>
            </a:r>
            <a:r>
              <a:rPr lang="en-US" altLang="ko-KR" sz="1200" dirty="0" err="1"/>
              <a:t>b_id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)default CHARSET=utf8;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271542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15-12] </a:t>
            </a:r>
            <a:r>
              <a:rPr lang="ko-KR" altLang="en-US" b="1" dirty="0">
                <a:solidFill>
                  <a:srgbClr val="00A496"/>
                </a:solidFill>
              </a:rPr>
              <a:t>북마켓에 도서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목록 삽입하기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 err="1">
                <a:solidFill>
                  <a:schemeClr val="tx1"/>
                </a:solidFill>
              </a:rPr>
              <a:t>insert.sql</a:t>
            </a:r>
            <a:r>
              <a:rPr lang="ko-KR" altLang="en-US" dirty="0">
                <a:solidFill>
                  <a:schemeClr val="tx1"/>
                </a:solidFill>
              </a:rPr>
              <a:t> 파일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44C4C8-5DCB-EB5F-AFC1-E71F041CF870}"/>
              </a:ext>
            </a:extLst>
          </p:cNvPr>
          <p:cNvGrpSpPr/>
          <p:nvPr/>
        </p:nvGrpSpPr>
        <p:grpSpPr>
          <a:xfrm>
            <a:off x="1781690" y="1872911"/>
            <a:ext cx="5959606" cy="4932331"/>
            <a:chOff x="1436284" y="1766823"/>
            <a:chExt cx="6260007" cy="51093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9EC8387-DA62-6E98-CB52-94770B134DE9}"/>
                </a:ext>
              </a:extLst>
            </p:cNvPr>
            <p:cNvGrpSpPr/>
            <p:nvPr/>
          </p:nvGrpSpPr>
          <p:grpSpPr>
            <a:xfrm>
              <a:off x="1447709" y="1766823"/>
              <a:ext cx="6248582" cy="4033311"/>
              <a:chOff x="1446156" y="2018025"/>
              <a:chExt cx="6248582" cy="403331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416BDC0-9BC1-04EE-B691-76D0F8C2E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9263" y="2018025"/>
                <a:ext cx="6245475" cy="282194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695FBB0-1C74-E7E7-461A-A6D3B29A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56" y="4824155"/>
                <a:ext cx="6245475" cy="122718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EDB574-A1AC-DB65-0382-2D190D1F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6284" y="5800134"/>
              <a:ext cx="6151052" cy="10760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739C59-9E17-4052-AD6F-1516316868C3}"/>
              </a:ext>
            </a:extLst>
          </p:cNvPr>
          <p:cNvSpPr txBox="1"/>
          <p:nvPr/>
        </p:nvSpPr>
        <p:spPr>
          <a:xfrm>
            <a:off x="116505" y="2070867"/>
            <a:ext cx="89109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INSERT INTO book VALUES('ISBN1234', 'C# </a:t>
            </a:r>
            <a:r>
              <a:rPr lang="ko-KR" altLang="en-US" sz="1200" dirty="0"/>
              <a:t>프로그래밍</a:t>
            </a:r>
            <a:r>
              <a:rPr lang="en-US" altLang="ko-KR" sz="1200" dirty="0"/>
              <a:t>', 27000, '</a:t>
            </a:r>
            <a:r>
              <a:rPr lang="ko-KR" altLang="en-US" sz="1200" dirty="0" err="1"/>
              <a:t>우재남</a:t>
            </a:r>
            <a:r>
              <a:rPr lang="en-US" altLang="ko-KR" sz="1200" dirty="0"/>
              <a:t>','C#</a:t>
            </a:r>
            <a:r>
              <a:rPr lang="ko-KR" altLang="en-US" sz="1200" dirty="0"/>
              <a:t>을 처음 접하는 독자를 대상으로 일대일 수업처럼 자세히 설명한 책이다</a:t>
            </a:r>
            <a:r>
              <a:rPr lang="en-US" altLang="ko-KR" sz="1200" dirty="0"/>
              <a:t>. </a:t>
            </a:r>
            <a:r>
              <a:rPr lang="ko-KR" altLang="en-US" sz="1200" dirty="0"/>
              <a:t>꼭 알아야 할 핵심 개념은 기본 예제로 최대한 쉽게 설명했으며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중요한 내용은 응용 예제</a:t>
            </a:r>
            <a:r>
              <a:rPr lang="en-US" altLang="ko-KR" sz="1200" dirty="0"/>
              <a:t>, </a:t>
            </a:r>
            <a:r>
              <a:rPr lang="ko-KR" altLang="en-US" sz="1200" dirty="0"/>
              <a:t>퀴즈</a:t>
            </a:r>
            <a:r>
              <a:rPr lang="en-US" altLang="ko-KR" sz="1200" dirty="0"/>
              <a:t>, </a:t>
            </a:r>
            <a:r>
              <a:rPr lang="ko-KR" altLang="en-US" sz="1200" dirty="0"/>
              <a:t>셀프 스터디</a:t>
            </a:r>
            <a:r>
              <a:rPr lang="en-US" altLang="ko-KR" sz="1200" dirty="0"/>
              <a:t>, </a:t>
            </a:r>
            <a:r>
              <a:rPr lang="ko-KR" altLang="en-US" sz="1200" dirty="0"/>
              <a:t>예제 모음으로 한번 더 복습할 수 있다</a:t>
            </a:r>
            <a:r>
              <a:rPr lang="en-US" altLang="ko-KR" sz="1200" dirty="0"/>
              <a:t>.', '</a:t>
            </a:r>
            <a:r>
              <a:rPr lang="ko-KR" altLang="en-US" sz="1200" dirty="0" err="1"/>
              <a:t>한빛아카데미</a:t>
            </a:r>
            <a:r>
              <a:rPr lang="en-US" altLang="ko-KR" sz="1200" dirty="0"/>
              <a:t>', 'IT</a:t>
            </a:r>
            <a:r>
              <a:rPr lang="ko-KR" altLang="en-US" sz="1200" dirty="0"/>
              <a:t>모바일</a:t>
            </a:r>
            <a:r>
              <a:rPr lang="en-US" altLang="ko-KR" sz="1200" dirty="0"/>
              <a:t>', 1000,  '2022/10/06', 'new', 'ISBN1234.jpg');</a:t>
            </a:r>
          </a:p>
          <a:p>
            <a:r>
              <a:rPr lang="en-US" altLang="ko-KR" sz="1200" dirty="0"/>
              <a:t>INSERT INTO book VALUES('ISBN1235', '</a:t>
            </a:r>
            <a:r>
              <a:rPr lang="ko-KR" altLang="en-US" sz="1200" dirty="0"/>
              <a:t>자바마스터</a:t>
            </a:r>
            <a:r>
              <a:rPr lang="en-US" altLang="ko-KR" sz="1200" dirty="0"/>
              <a:t>', 30000, '</a:t>
            </a:r>
            <a:r>
              <a:rPr lang="ko-KR" altLang="en-US" sz="1200" dirty="0"/>
              <a:t>송미영</a:t>
            </a:r>
            <a:r>
              <a:rPr lang="en-US" altLang="ko-KR" sz="1200" dirty="0"/>
              <a:t>', '</a:t>
            </a:r>
            <a:r>
              <a:rPr lang="ko-KR" altLang="en-US" sz="1200" dirty="0"/>
              <a:t>자바를 처음 배우는 학생을 위해 자바의 기본 개념과 실습 예제를 그림을 이용하여 쉽게 설명합니다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자바의 이론적 </a:t>
            </a:r>
            <a:r>
              <a:rPr lang="ko-KR" altLang="en-US" sz="1200" dirty="0" err="1"/>
              <a:t>개념→기본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예제→프로젝트</a:t>
            </a:r>
            <a:r>
              <a:rPr lang="ko-KR" altLang="en-US" sz="1200" dirty="0"/>
              <a:t> 순으로 단계별 학습이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챕터의 프로젝트를 실습하면서 온라인 서점을 완성할 수 있도록 구성하였습니다</a:t>
            </a:r>
            <a:r>
              <a:rPr lang="en-US" altLang="ko-KR" sz="1200" dirty="0"/>
              <a:t>.', '</a:t>
            </a:r>
            <a:r>
              <a:rPr lang="ko-KR" altLang="en-US" sz="1200" dirty="0" err="1"/>
              <a:t>한빛아카데미</a:t>
            </a:r>
            <a:r>
              <a:rPr lang="en-US" altLang="ko-KR" sz="1200" dirty="0"/>
              <a:t>', 'IT</a:t>
            </a:r>
            <a:r>
              <a:rPr lang="ko-KR" altLang="en-US" sz="1200" dirty="0"/>
              <a:t>모바일</a:t>
            </a:r>
            <a:r>
              <a:rPr lang="en-US" altLang="ko-KR" sz="1200" dirty="0"/>
              <a:t>',1000, '2023/01/01', 'new', 'ISBN1235.jpg');</a:t>
            </a:r>
          </a:p>
          <a:p>
            <a:r>
              <a:rPr lang="en-US" altLang="ko-KR" sz="1200" dirty="0"/>
              <a:t>INSERT INTO book VALUES('ISBN1236', '</a:t>
            </a:r>
            <a:r>
              <a:rPr lang="ko-KR" altLang="en-US" sz="1200" dirty="0"/>
              <a:t>파이썬 프로그래밍</a:t>
            </a:r>
            <a:r>
              <a:rPr lang="en-US" altLang="ko-KR" sz="1200" dirty="0"/>
              <a:t>', 30000, '</a:t>
            </a:r>
            <a:r>
              <a:rPr lang="ko-KR" altLang="en-US" sz="1200" dirty="0"/>
              <a:t>최성철</a:t>
            </a:r>
            <a:r>
              <a:rPr lang="en-US" altLang="ko-KR" sz="1200" dirty="0"/>
              <a:t>', '</a:t>
            </a:r>
            <a:r>
              <a:rPr lang="ko-KR" altLang="en-US" sz="1200" dirty="0" err="1"/>
              <a:t>파이썬으로</a:t>
            </a:r>
            <a:r>
              <a:rPr lang="ko-KR" altLang="en-US" sz="1200" dirty="0"/>
              <a:t> 프로그래밍을 시작하는 입문자가 쉽게 이해할 수 있도록 기본 개념을 상세하게 설명하며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예제를 제시합니다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프로그래밍의 기초 원리를 이해하면서 </a:t>
            </a:r>
            <a:r>
              <a:rPr lang="ko-KR" altLang="en-US" sz="1200" dirty="0" err="1"/>
              <a:t>파이썬으로</a:t>
            </a:r>
            <a:r>
              <a:rPr lang="ko-KR" altLang="en-US" sz="1200" dirty="0"/>
              <a:t> 데이터를 처리하는 기법도 배웁니다</a:t>
            </a:r>
            <a:r>
              <a:rPr lang="en-US" altLang="ko-KR" sz="1200" dirty="0"/>
              <a:t>.', '</a:t>
            </a:r>
            <a:r>
              <a:rPr lang="ko-KR" altLang="en-US" sz="1200" dirty="0" err="1"/>
              <a:t>한빛아카데미</a:t>
            </a:r>
            <a:r>
              <a:rPr lang="en-US" altLang="ko-KR" sz="1200" dirty="0"/>
              <a:t>', 'IT</a:t>
            </a:r>
            <a:r>
              <a:rPr lang="ko-KR" altLang="en-US" sz="1200" dirty="0"/>
              <a:t>모바일</a:t>
            </a:r>
            <a:r>
              <a:rPr lang="en-US" altLang="ko-KR" sz="1200" dirty="0"/>
              <a:t>', 1000, '2023/01/01', 'new', 'ISBN1236.jpg');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70319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ko-KR" altLang="en-US" b="0" dirty="0"/>
              <a:t>데이터베이스를 관리하는 소프트웨어</a:t>
            </a:r>
            <a:endParaRPr lang="en-US" altLang="ko-KR" b="0" dirty="0"/>
          </a:p>
          <a:p>
            <a:pPr lvl="1"/>
            <a:r>
              <a:rPr lang="ko-KR" altLang="en-US" b="0" dirty="0"/>
              <a:t>다수의 사용자와 데이터베이스 사이에서 사용자의 요구에 따라 정보를 생성하는 역할을 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응용 프로그램들이 데이터베이스를 공유하며 사용할 수 있는 환경을 제공하고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사용자들이 데이터베이스 안에 데이터를 기록하거나 접근할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사용자나 다른 프로그램의 요구 사항을 관리함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사용자나 다른 프로그램이 실제로 그 데이터가 저장 매체의 어디에 저장되어 있는지 알지 못해도 다중 사용자 환경의 누구든 데이터를 이용할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요구 사항을 처리할 때 데이터의 무결성과 허가된 사용자만 데이터에 접근할 수 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보장함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데이터베이스 관리 시스템의 장단점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388" y="1808820"/>
            <a:ext cx="6753225" cy="23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</a:p>
          <a:p>
            <a:pPr lvl="1"/>
            <a:r>
              <a:rPr lang="ko-KR" altLang="en-US" b="0" dirty="0"/>
              <a:t>전 세계적으로 가장 널리 사용되고 있는 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</a:t>
            </a:r>
            <a:endParaRPr lang="en-US" altLang="ko-KR" b="0" dirty="0"/>
          </a:p>
          <a:p>
            <a:pPr lvl="1"/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시스템의 표준화된 사용자 및 프로그래밍 인터페이스인 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사용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빠르고 유연하고 사용하기 쉽기 때문에 많은 기업에서 다양한 웹 기반 애플리케이션을 개발하는 데 사용됨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2316</Words>
  <Application>Microsoft Office PowerPoint</Application>
  <PresentationFormat>화면 슬라이드 쇼(4:3)</PresentationFormat>
  <Paragraphs>330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데이터베이스 관리 시스템</vt:lpstr>
      <vt:lpstr>1. 데이터베이스 관리 시스템</vt:lpstr>
      <vt:lpstr>1. 데이터베이스 관리 시스템</vt:lpstr>
      <vt:lpstr>1. 데이터베이스 관리 시스템</vt:lpstr>
      <vt:lpstr>2. MySQL의 개요</vt:lpstr>
      <vt:lpstr>2. MySQL의 개요</vt:lpstr>
      <vt:lpstr>PowerPoint 프레젠테이션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2. MySQL 드라이버 다운로드 및 설치하기</vt:lpstr>
      <vt:lpstr>2. MySQL 드라이버 다운로드 및 설치하기</vt:lpstr>
      <vt:lpstr>2. MySQL 드라이버 다운로드 및 설치하기</vt:lpstr>
      <vt:lpstr>2. MySQL 드라이버 다운로드 및 설치하기</vt:lpstr>
      <vt:lpstr>PowerPoint 프레젠테이션</vt:lpstr>
      <vt:lpstr>1. 데이터베이스 추가</vt:lpstr>
      <vt:lpstr>1. 데이터베이스 추가</vt:lpstr>
      <vt:lpstr>1. 데이터베이스 추가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3. 데이터베이스 제어</vt:lpstr>
      <vt:lpstr>3. 데이터베이스 제어</vt:lpstr>
      <vt:lpstr>3. 데이터베이스 제어</vt:lpstr>
      <vt:lpstr>3. 데이터베이스 제어</vt:lpstr>
      <vt:lpstr>PowerPoint 프레젠테이션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PowerPoint 프레젠테이션</vt:lpstr>
      <vt:lpstr>[북마켓] 도서 관리 테이블 생성 및 도서 등록하기</vt:lpstr>
      <vt:lpstr>[북마켓] 도서 관리 테이블 생성 및 도서 등록하기</vt:lpstr>
      <vt:lpstr>[북마켓] 도서 관리 테이블 생성 및 도서 등록하기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2526</cp:revision>
  <dcterms:created xsi:type="dcterms:W3CDTF">2012-07-23T02:34:37Z</dcterms:created>
  <dcterms:modified xsi:type="dcterms:W3CDTF">2025-05-01T06:07:17Z</dcterms:modified>
  <cp:version>1000.0000.01</cp:version>
</cp:coreProperties>
</file>