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878" r:id="rId6"/>
    <p:sldId id="918" r:id="rId7"/>
    <p:sldId id="326" r:id="rId8"/>
    <p:sldId id="879" r:id="rId9"/>
    <p:sldId id="880" r:id="rId10"/>
    <p:sldId id="881" r:id="rId11"/>
    <p:sldId id="919" r:id="rId12"/>
    <p:sldId id="920" r:id="rId13"/>
    <p:sldId id="921" r:id="rId14"/>
    <p:sldId id="922" r:id="rId15"/>
    <p:sldId id="923" r:id="rId16"/>
    <p:sldId id="886" r:id="rId17"/>
    <p:sldId id="924" r:id="rId18"/>
    <p:sldId id="925" r:id="rId19"/>
    <p:sldId id="926" r:id="rId20"/>
    <p:sldId id="927" r:id="rId21"/>
    <p:sldId id="928" r:id="rId22"/>
    <p:sldId id="929" r:id="rId23"/>
    <p:sldId id="930" r:id="rId24"/>
    <p:sldId id="931" r:id="rId25"/>
    <p:sldId id="932" r:id="rId26"/>
    <p:sldId id="933" r:id="rId27"/>
    <p:sldId id="934" r:id="rId28"/>
    <p:sldId id="935" r:id="rId29"/>
    <p:sldId id="275" r:id="rId30"/>
    <p:sldId id="349" r:id="rId31"/>
    <p:sldId id="324" r:id="rId32"/>
    <p:sldId id="911" r:id="rId33"/>
    <p:sldId id="936" r:id="rId34"/>
    <p:sldId id="937" r:id="rId35"/>
    <p:sldId id="938" r:id="rId36"/>
    <p:sldId id="939" r:id="rId37"/>
    <p:sldId id="28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5" autoAdjust="0"/>
    <p:restoredTop sz="93234" autoAdjust="0"/>
  </p:normalViewPr>
  <p:slideViewPr>
    <p:cSldViewPr>
      <p:cViewPr varScale="1">
        <p:scale>
          <a:sx n="96" d="100"/>
          <a:sy n="96" d="100"/>
        </p:scale>
        <p:origin x="72" y="366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727589" y="836712"/>
            <a:ext cx="3082895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17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3600" b="1" spc="-150" dirty="0">
                <a:latin typeface="+mj-ea"/>
                <a:ea typeface="+mj-ea"/>
              </a:rPr>
              <a:t>JSP </a:t>
            </a:r>
            <a:r>
              <a:rPr kumimoji="1" lang="ko-KR" altLang="en-US" sz="3600" b="1" spc="-150" dirty="0">
                <a:latin typeface="+mj-ea"/>
                <a:ea typeface="+mj-ea"/>
              </a:rPr>
              <a:t>표준 태그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라이브러리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회원 가입</a:t>
            </a:r>
            <a:r>
              <a:rPr kumimoji="1" lang="en-US" altLang="ko-KR" sz="3600" b="1" spc="-150" dirty="0">
                <a:latin typeface="+mj-ea"/>
                <a:ea typeface="+mj-ea"/>
              </a:rPr>
              <a:t>,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수정</a:t>
            </a:r>
            <a:r>
              <a:rPr kumimoji="1" lang="en-US" altLang="ko-KR" sz="3600" b="1" spc="-150" dirty="0">
                <a:latin typeface="+mj-ea"/>
                <a:ea typeface="+mj-ea"/>
              </a:rPr>
              <a:t>, </a:t>
            </a:r>
            <a:r>
              <a:rPr kumimoji="1" lang="ko-KR" altLang="en-US" sz="3600" b="1" spc="-150" dirty="0">
                <a:latin typeface="+mj-ea"/>
                <a:ea typeface="+mj-ea"/>
              </a:rPr>
              <a:t>탈퇴하기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36" y="1358770"/>
            <a:ext cx="6938328" cy="5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Core </a:t>
            </a:r>
            <a:r>
              <a:rPr lang="ko-KR" altLang="en-US" dirty="0"/>
              <a:t>태그의 기능별 분류</a:t>
            </a:r>
          </a:p>
          <a:p>
            <a:pPr lvl="1"/>
            <a:r>
              <a:rPr lang="ko-KR" altLang="en-US" dirty="0"/>
              <a:t>표현 언어 지원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&gt;, &lt;</a:t>
            </a:r>
            <a:r>
              <a:rPr lang="en-US" altLang="ko-KR" dirty="0" err="1"/>
              <a:t>c:out</a:t>
            </a:r>
            <a:r>
              <a:rPr lang="en-US" altLang="ko-KR" dirty="0"/>
              <a:t>&gt;, &lt;</a:t>
            </a:r>
            <a:r>
              <a:rPr lang="en-US" altLang="ko-KR" dirty="0" err="1"/>
              <a:t>c:remove</a:t>
            </a:r>
            <a:r>
              <a:rPr lang="en-US" altLang="ko-KR" dirty="0"/>
              <a:t>&gt;, &lt;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흐름 제어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&gt;, &lt;</a:t>
            </a:r>
            <a:r>
              <a:rPr lang="en-US" altLang="ko-KR" dirty="0" err="1"/>
              <a:t>c:when</a:t>
            </a:r>
            <a:r>
              <a:rPr lang="en-US" altLang="ko-KR" dirty="0"/>
              <a:t>&gt;, &lt;</a:t>
            </a:r>
            <a:r>
              <a:rPr lang="en-US" altLang="ko-KR" dirty="0" err="1"/>
              <a:t>c:otherwise</a:t>
            </a:r>
            <a:r>
              <a:rPr lang="en-US" altLang="ko-KR" dirty="0"/>
              <a:t>&gt;, &lt;</a:t>
            </a:r>
            <a:r>
              <a:rPr lang="en-US" altLang="ko-KR" dirty="0" err="1"/>
              <a:t>c:forEach</a:t>
            </a:r>
            <a:r>
              <a:rPr lang="en-US" altLang="ko-KR" dirty="0"/>
              <a:t>&gt;, &lt;</a:t>
            </a:r>
            <a:r>
              <a:rPr lang="en-US" altLang="ko-KR" dirty="0" err="1"/>
              <a:t>c:forTokens</a:t>
            </a:r>
            <a:r>
              <a:rPr lang="en-US" altLang="ko-KR" dirty="0"/>
              <a:t>&gt;, 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관리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&gt;, &lt;</a:t>
            </a:r>
            <a:r>
              <a:rPr lang="en-US" altLang="ko-KR" dirty="0" err="1"/>
              <a:t>c:param</a:t>
            </a:r>
            <a:r>
              <a:rPr lang="en-US" altLang="ko-KR" dirty="0"/>
              <a:t>&gt;, &lt;</a:t>
            </a:r>
            <a:r>
              <a:rPr lang="en-US" altLang="ko-KR" dirty="0" err="1"/>
              <a:t>c:redirect</a:t>
            </a:r>
            <a:r>
              <a:rPr lang="en-US" altLang="ko-KR" dirty="0"/>
              <a:t>&gt;, &lt;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10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17-1] </a:t>
            </a:r>
            <a:r>
              <a:rPr lang="ko-KR" altLang="en-US" b="1" dirty="0">
                <a:solidFill>
                  <a:srgbClr val="0070C0"/>
                </a:solidFill>
              </a:rPr>
              <a:t>웹 브라우저 헤더를 변수에 설정하고 설정한 변수 삭제하기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3BF1A7-FA0C-02F2-8FF0-8802AEC9FB43}"/>
              </a:ext>
            </a:extLst>
          </p:cNvPr>
          <p:cNvGrpSpPr/>
          <p:nvPr/>
        </p:nvGrpSpPr>
        <p:grpSpPr>
          <a:xfrm>
            <a:off x="1594990" y="1523800"/>
            <a:ext cx="6702950" cy="4767162"/>
            <a:chOff x="1594990" y="1523800"/>
            <a:chExt cx="6702950" cy="4767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784DA2-2637-2F31-E3AC-C7C83490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523800"/>
              <a:ext cx="5954020" cy="40432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C36354-CB12-EC31-D4CF-AF6E766B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01" y="5241991"/>
              <a:ext cx="4107239" cy="1048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49226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7D08F-9122-A611-D01E-49B23E20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65353"/>
            <a:ext cx="5961176" cy="31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32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B2F254-DB0C-65B6-E9C4-8A580C05E00E}"/>
              </a:ext>
            </a:extLst>
          </p:cNvPr>
          <p:cNvGrpSpPr/>
          <p:nvPr/>
        </p:nvGrpSpPr>
        <p:grpSpPr>
          <a:xfrm>
            <a:off x="1755660" y="1103052"/>
            <a:ext cx="5632681" cy="5733988"/>
            <a:chOff x="1594614" y="1103052"/>
            <a:chExt cx="5632681" cy="57339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8B0CA4-7534-F040-E67D-0861AF7B3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614" y="1103052"/>
              <a:ext cx="5632681" cy="38091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194309-9628-4919-0680-07C615E6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614" y="4912203"/>
              <a:ext cx="5632681" cy="1924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153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17-3] </a:t>
            </a:r>
            <a:r>
              <a:rPr lang="ko-KR" altLang="en-US" b="1" dirty="0">
                <a:solidFill>
                  <a:srgbClr val="0070C0"/>
                </a:solidFill>
              </a:rPr>
              <a:t>구구단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2D87F6-D402-54C8-406F-3F4667AB233F}"/>
              </a:ext>
            </a:extLst>
          </p:cNvPr>
          <p:cNvGrpSpPr/>
          <p:nvPr/>
        </p:nvGrpSpPr>
        <p:grpSpPr>
          <a:xfrm>
            <a:off x="1591208" y="1493785"/>
            <a:ext cx="5961584" cy="4887735"/>
            <a:chOff x="1539331" y="1673805"/>
            <a:chExt cx="5961584" cy="48877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77DD12-56C6-585C-C999-7C651357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331" y="1673805"/>
              <a:ext cx="5954020" cy="240450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AFA1F5-30FE-60D3-CE2E-143ECA5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6895" y="4078313"/>
              <a:ext cx="5954020" cy="248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3285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D30B1-6CDE-DD71-DA27-35A372E4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473" y="1865143"/>
            <a:ext cx="6641055" cy="2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/main/webapp/ch17/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member.sql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파일로 저장한 후 이를 </a:t>
            </a:r>
            <a:r>
              <a:rPr lang="en-US" altLang="ko-KR" dirty="0">
                <a:solidFill>
                  <a:schemeClr val="tx1"/>
                </a:solidFill>
              </a:rPr>
              <a:t>Data Source Explorer</a:t>
            </a:r>
            <a:r>
              <a:rPr lang="ko-KR" altLang="en-US" dirty="0">
                <a:solidFill>
                  <a:schemeClr val="tx1"/>
                </a:solidFill>
              </a:rPr>
              <a:t>에서 실행하기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2A93-33E0-4278-5502-CE9DDC08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998182"/>
            <a:ext cx="5961176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20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7E0739-3628-35D5-33D1-BF2DDE08C96C}"/>
              </a:ext>
            </a:extLst>
          </p:cNvPr>
          <p:cNvGrpSpPr/>
          <p:nvPr/>
        </p:nvGrpSpPr>
        <p:grpSpPr>
          <a:xfrm>
            <a:off x="1861067" y="1292405"/>
            <a:ext cx="5421865" cy="5507824"/>
            <a:chOff x="1859760" y="1350176"/>
            <a:chExt cx="5421865" cy="55078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AB214D-4E05-B390-623C-9081E0824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760" y="1350176"/>
              <a:ext cx="5419251" cy="3428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18E2E4-5D9B-2F9C-4D19-0B198D5B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4782681"/>
              <a:ext cx="5419251" cy="207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0234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BF8A7-F73F-CDA9-9922-8B4F1C47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29572"/>
            <a:ext cx="5954020" cy="31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5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 </a:t>
            </a:r>
            <a:r>
              <a:rPr lang="ko-KR" altLang="en-US" sz="2400" b="1" spc="-150" dirty="0">
                <a:latin typeface="맑은 고딕"/>
              </a:rPr>
              <a:t>표준 태그의 유형과 사용법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회원 가입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수정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탈퇴하기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E16B6-639C-C9DB-B8D7-B18DD4E6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654244"/>
            <a:ext cx="5946864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73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D5C980-BA60-1102-E76D-4B43FDE68759}"/>
              </a:ext>
            </a:extLst>
          </p:cNvPr>
          <p:cNvGrpSpPr/>
          <p:nvPr/>
        </p:nvGrpSpPr>
        <p:grpSpPr>
          <a:xfrm>
            <a:off x="971600" y="1155891"/>
            <a:ext cx="8092015" cy="5526703"/>
            <a:chOff x="1061610" y="1158312"/>
            <a:chExt cx="8092015" cy="552670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12C626-443D-44D0-ADF9-71D7355344DC}"/>
                </a:ext>
              </a:extLst>
            </p:cNvPr>
            <p:cNvGrpSpPr/>
            <p:nvPr/>
          </p:nvGrpSpPr>
          <p:grpSpPr>
            <a:xfrm>
              <a:off x="1061610" y="1158312"/>
              <a:ext cx="5432262" cy="5526703"/>
              <a:chOff x="1862374" y="1136642"/>
              <a:chExt cx="5432262" cy="552670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BD9382D-19B1-23A3-9A39-2D056666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2374" y="1136642"/>
                <a:ext cx="5432262" cy="202977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5E0E22-26A5-E1E6-635D-0EE177BC8E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998"/>
              <a:stretch/>
            </p:blipFill>
            <p:spPr>
              <a:xfrm>
                <a:off x="1871999" y="3158971"/>
                <a:ext cx="5419251" cy="3504374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30EC8F-866C-3449-7867-886DE2A7A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152" r="27063"/>
            <a:stretch/>
          </p:blipFill>
          <p:spPr>
            <a:xfrm>
              <a:off x="5200986" y="5869608"/>
              <a:ext cx="3952639" cy="815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0917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19D51-A1B6-DE48-94F3-568A4EAC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445121"/>
            <a:ext cx="5968332" cy="4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16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DF5D0F-7EB3-0EAE-F415-79C5D503F21B}"/>
              </a:ext>
            </a:extLst>
          </p:cNvPr>
          <p:cNvGrpSpPr/>
          <p:nvPr/>
        </p:nvGrpSpPr>
        <p:grpSpPr>
          <a:xfrm>
            <a:off x="1847305" y="1358770"/>
            <a:ext cx="5424695" cy="5419250"/>
            <a:chOff x="1847305" y="1387222"/>
            <a:chExt cx="5424695" cy="5419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5BA8B0-6A97-A63B-5BAD-547F6FAA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305" y="1387222"/>
              <a:ext cx="5419251" cy="33114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2B4003-D285-055D-3616-04FFE487E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749" y="4698625"/>
              <a:ext cx="5419251" cy="210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5182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1C63B2-9EC5-398A-F8FF-783740D87294}"/>
              </a:ext>
            </a:extLst>
          </p:cNvPr>
          <p:cNvGrpSpPr/>
          <p:nvPr/>
        </p:nvGrpSpPr>
        <p:grpSpPr>
          <a:xfrm>
            <a:off x="1865627" y="1808820"/>
            <a:ext cx="5412745" cy="3012141"/>
            <a:chOff x="1865628" y="1223755"/>
            <a:chExt cx="5412745" cy="30121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C600F0-86FE-8880-DBFC-30C12DAD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28" y="1223755"/>
              <a:ext cx="5412745" cy="24006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80FD3C-C15F-E209-1748-0969BEF0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628" y="3624360"/>
              <a:ext cx="5412745" cy="61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4646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6E719-C216-0217-2F1A-C721C5D5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11" y="1091602"/>
            <a:ext cx="5200178" cy="57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491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</a:t>
            </a:r>
            <a:r>
              <a:rPr lang="ko-KR" altLang="en-US" dirty="0"/>
              <a:t>태그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F4BD8EE-4C1B-09DD-CF48-AEA09BDC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1358770"/>
            <a:ext cx="6612396" cy="53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7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17-8] 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fn:containsIgnoreCase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검색하기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EF49D-516A-706D-0F14-5371CFD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54244"/>
            <a:ext cx="5968332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25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17-9] &lt;</a:t>
            </a:r>
            <a:r>
              <a:rPr lang="en-US" altLang="ko-KR" b="1" dirty="0" err="1">
                <a:solidFill>
                  <a:srgbClr val="0070C0"/>
                </a:solidFill>
              </a:rPr>
              <a:t>fn:split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fn:join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분리하고 연결하기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94536A-135F-5C5D-72C5-22048BC0F9F6}"/>
              </a:ext>
            </a:extLst>
          </p:cNvPr>
          <p:cNvGrpSpPr/>
          <p:nvPr/>
        </p:nvGrpSpPr>
        <p:grpSpPr>
          <a:xfrm>
            <a:off x="1591412" y="1583795"/>
            <a:ext cx="6154557" cy="5079549"/>
            <a:chOff x="1591412" y="1583795"/>
            <a:chExt cx="6154557" cy="50795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C49C06-4BB8-39EC-4849-BD8027EF38B3}"/>
                </a:ext>
              </a:extLst>
            </p:cNvPr>
            <p:cNvGrpSpPr/>
            <p:nvPr/>
          </p:nvGrpSpPr>
          <p:grpSpPr>
            <a:xfrm>
              <a:off x="1591412" y="1583795"/>
              <a:ext cx="5961176" cy="3864387"/>
              <a:chOff x="1591412" y="1583795"/>
              <a:chExt cx="5961176" cy="38643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B340885-4221-A0C7-D46C-635CA6BFC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412" y="1583795"/>
                <a:ext cx="5961176" cy="175328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B382451-84E7-796C-8E35-4CA2CE8CD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412" y="3337081"/>
                <a:ext cx="5961176" cy="2111101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6607BC-7DB1-02CD-E818-2C3C7778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2090" y="4993855"/>
              <a:ext cx="2363879" cy="16694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97539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회원 가입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탈퇴하기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Core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Functions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회원 가입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탈퇴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68072"/>
            <a:ext cx="6378900" cy="40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6" y="2243982"/>
            <a:ext cx="7619568" cy="3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데이터베이스에 회원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 관리 테이블 생성하기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7EC4CA0-C68C-DF56-A14F-EDDEBCE5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25" y="1583795"/>
            <a:ext cx="4636550" cy="138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7361D5-8C99-84C2-7828-E1F019D8A7EC}"/>
              </a:ext>
            </a:extLst>
          </p:cNvPr>
          <p:cNvGrpSpPr/>
          <p:nvPr/>
        </p:nvGrpSpPr>
        <p:grpSpPr>
          <a:xfrm>
            <a:off x="1196625" y="3605686"/>
            <a:ext cx="7759454" cy="2862509"/>
            <a:chOff x="1196625" y="3605686"/>
            <a:chExt cx="7759454" cy="286250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AFC547-FD07-184C-0CBA-EA55456E8988}"/>
                </a:ext>
              </a:extLst>
            </p:cNvPr>
            <p:cNvGrpSpPr/>
            <p:nvPr/>
          </p:nvGrpSpPr>
          <p:grpSpPr>
            <a:xfrm>
              <a:off x="1196625" y="3605686"/>
              <a:ext cx="5438768" cy="2862509"/>
              <a:chOff x="1852616" y="3586875"/>
              <a:chExt cx="5438768" cy="28625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825A803-B1ED-EB69-8777-D3403E460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616" y="3586875"/>
                <a:ext cx="5438768" cy="28625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02B208B-4967-4F94-4FD4-E5D8BA21D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034" y="6198915"/>
                <a:ext cx="2404349" cy="250469"/>
              </a:xfrm>
              <a:prstGeom prst="rect">
                <a:avLst/>
              </a:prstGeom>
            </p:spPr>
          </p:pic>
        </p:grpSp>
        <p:pic>
          <p:nvPicPr>
            <p:cNvPr id="13" name="그림 12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7FFAB65-3B27-ED08-A7D0-025B184CB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834" y="4010036"/>
              <a:ext cx="3471245" cy="1360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01FACB-105C-41C6-B5C6-C84A27A63C4B}"/>
              </a:ext>
            </a:extLst>
          </p:cNvPr>
          <p:cNvSpPr txBox="1"/>
          <p:nvPr/>
        </p:nvSpPr>
        <p:spPr>
          <a:xfrm>
            <a:off x="6925907" y="1238066"/>
            <a:ext cx="229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 table member (</a:t>
            </a:r>
          </a:p>
          <a:p>
            <a:r>
              <a:rPr lang="en-US" altLang="ko-KR" sz="1200" dirty="0"/>
              <a:t>id varchar(10) not null,</a:t>
            </a:r>
          </a:p>
          <a:p>
            <a:r>
              <a:rPr lang="en-US" altLang="ko-KR" sz="1200" dirty="0"/>
              <a:t>password varchar(10) not null,</a:t>
            </a:r>
          </a:p>
          <a:p>
            <a:r>
              <a:rPr lang="en-US" altLang="ko-KR" sz="1200" dirty="0"/>
              <a:t>name varchar(10) not null,</a:t>
            </a:r>
          </a:p>
          <a:p>
            <a:r>
              <a:rPr lang="en-US" altLang="ko-KR" sz="1200" dirty="0"/>
              <a:t>gender varchar(10),</a:t>
            </a:r>
          </a:p>
          <a:p>
            <a:r>
              <a:rPr lang="en-US" altLang="ko-KR" sz="1200" dirty="0"/>
              <a:t>birth varchar(10),</a:t>
            </a:r>
          </a:p>
          <a:p>
            <a:r>
              <a:rPr lang="en-US" altLang="ko-KR" sz="1200" dirty="0"/>
              <a:t>mail varchar(30),</a:t>
            </a:r>
          </a:p>
          <a:p>
            <a:r>
              <a:rPr lang="en-US" altLang="ko-KR" sz="1200" dirty="0"/>
              <a:t>phone varchar(20),</a:t>
            </a:r>
          </a:p>
          <a:p>
            <a:r>
              <a:rPr lang="en-US" altLang="ko-KR" sz="1200" dirty="0"/>
              <a:t>address varchar(90),</a:t>
            </a:r>
          </a:p>
          <a:p>
            <a:r>
              <a:rPr lang="en-US" altLang="ko-KR" sz="1200" dirty="0" err="1"/>
              <a:t>regist_day</a:t>
            </a:r>
            <a:r>
              <a:rPr lang="en-US" altLang="ko-KR" sz="1200" dirty="0"/>
              <a:t> varchar(50),</a:t>
            </a:r>
          </a:p>
          <a:p>
            <a:r>
              <a:rPr lang="en-US" altLang="ko-KR" sz="1200" dirty="0"/>
              <a:t>primary key(id))</a:t>
            </a:r>
          </a:p>
          <a:p>
            <a:r>
              <a:rPr lang="en-US" altLang="ko-KR" sz="1200" dirty="0"/>
              <a:t>default CHARSET=utf8;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112515-C60E-5EA3-4F1D-BA519A65B567}"/>
              </a:ext>
            </a:extLst>
          </p:cNvPr>
          <p:cNvGrpSpPr/>
          <p:nvPr/>
        </p:nvGrpSpPr>
        <p:grpSpPr>
          <a:xfrm>
            <a:off x="2996825" y="1988840"/>
            <a:ext cx="2847975" cy="2762250"/>
            <a:chOff x="2996825" y="1988840"/>
            <a:chExt cx="2847975" cy="2762250"/>
          </a:xfrm>
        </p:grpSpPr>
        <p:pic>
          <p:nvPicPr>
            <p:cNvPr id="3" name="그림 2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355CD59-15F7-3208-E80D-8161A5BFD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825" y="1988840"/>
              <a:ext cx="2847975" cy="2762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1FED1B-AF66-817C-C5E3-62A95CE6CF06}"/>
                </a:ext>
              </a:extLst>
            </p:cNvPr>
            <p:cNvSpPr/>
            <p:nvPr/>
          </p:nvSpPr>
          <p:spPr>
            <a:xfrm>
              <a:off x="4031940" y="4374105"/>
              <a:ext cx="1125125" cy="1800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20123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039154-5DC3-0A22-073A-0B078B294E38}"/>
              </a:ext>
            </a:extLst>
          </p:cNvPr>
          <p:cNvGrpSpPr/>
          <p:nvPr/>
        </p:nvGrpSpPr>
        <p:grpSpPr>
          <a:xfrm>
            <a:off x="1852879" y="1479424"/>
            <a:ext cx="5438241" cy="5175670"/>
            <a:chOff x="1846637" y="1529136"/>
            <a:chExt cx="5438241" cy="51756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8727B2-24D1-0355-C9BA-52F0BFA1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122" y="1529136"/>
              <a:ext cx="5425756" cy="45474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76945D-C1C0-853A-D79E-EE9945B5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50" b="88894"/>
            <a:stretch/>
          </p:blipFill>
          <p:spPr>
            <a:xfrm>
              <a:off x="1846637" y="6075341"/>
              <a:ext cx="5438241" cy="629465"/>
            </a:xfrm>
            <a:prstGeom prst="rect">
              <a:avLst/>
            </a:prstGeom>
          </p:spPr>
        </p:pic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메뉴 페이지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650775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64F5D-5824-53AA-F024-29F7D281CC40}"/>
              </a:ext>
            </a:extLst>
          </p:cNvPr>
          <p:cNvGrpSpPr/>
          <p:nvPr/>
        </p:nvGrpSpPr>
        <p:grpSpPr>
          <a:xfrm>
            <a:off x="2091951" y="1215294"/>
            <a:ext cx="4960098" cy="5558161"/>
            <a:chOff x="1842747" y="1215294"/>
            <a:chExt cx="4960098" cy="55581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64FAC3-FF6F-4842-3E2A-564A8B078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06"/>
            <a:stretch/>
          </p:blipFill>
          <p:spPr>
            <a:xfrm>
              <a:off x="1842747" y="1215294"/>
              <a:ext cx="4960098" cy="4409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C6F429-09D4-E18F-8E38-1ADF802F9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2747" y="5619668"/>
              <a:ext cx="4960098" cy="115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0046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19"/>
            <a:ext cx="8280919" cy="58499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회원 가입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완료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resultMember.jsp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정보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 탈퇴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updateMember.jsp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processUpdate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탈퇴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deleteMember.jsp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로그아웃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logoutMember.jsp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124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JSTL(JSP Standard Tag Library)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스크립트 요소로 인한 코드의 복잡함을 해결하기 위한 일종의 사용자 정의 태그의 표준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관련 된 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사용하지 않고 쉽게 직관적으로 사용</a:t>
            </a:r>
            <a:endParaRPr lang="en-US" altLang="ko-KR" b="0" dirty="0"/>
          </a:p>
          <a:p>
            <a:pPr lvl="1"/>
            <a:r>
              <a:rPr lang="ko-KR" altLang="en-US" b="0" dirty="0"/>
              <a:t>객체 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처리하는 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 가능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과 같은 사용자 정의 태그</a:t>
            </a:r>
            <a:r>
              <a:rPr lang="en-US" altLang="ko-KR" dirty="0"/>
              <a:t>(</a:t>
            </a:r>
            <a:r>
              <a:rPr lang="ko-KR" altLang="en-US" dirty="0"/>
              <a:t>커스텀 태그</a:t>
            </a:r>
            <a:r>
              <a:rPr lang="en-US" altLang="ko-KR" dirty="0"/>
              <a:t>) </a:t>
            </a:r>
            <a:r>
              <a:rPr lang="ko-KR" altLang="en-US" dirty="0"/>
              <a:t>사용의 이점</a:t>
            </a:r>
          </a:p>
          <a:p>
            <a:pPr lvl="1"/>
            <a:r>
              <a:rPr lang="ko-KR" altLang="en-US" b="0" dirty="0"/>
              <a:t>한 번 작성한 사용자 정의 태그는 언제든 필요한 곳에서 재사용이 가능하며 다른 사용자에게 배포하여 재사용할 수도 있음</a:t>
            </a:r>
            <a:endParaRPr lang="en-US" altLang="ko-KR" b="0" dirty="0"/>
          </a:p>
          <a:p>
            <a:pPr lvl="1"/>
            <a:r>
              <a:rPr lang="ko-KR" altLang="en-US" b="0" dirty="0"/>
              <a:t>프로그램의 가독성을 향상하므로 수백 줄인 프로그램의 이해를 높이는 데 중요함</a:t>
            </a:r>
            <a:endParaRPr lang="en-US" altLang="ko-KR" b="0" dirty="0"/>
          </a:p>
          <a:p>
            <a:pPr lvl="1"/>
            <a:r>
              <a:rPr lang="en-US" altLang="ko-KR" b="0" dirty="0"/>
              <a:t>JSP</a:t>
            </a:r>
            <a:r>
              <a:rPr lang="ko-KR" altLang="en-US" b="0" dirty="0"/>
              <a:t>의 자바 문법에 의존적인 스크립트 요소를 사용하지 않으므로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작성이 보다 쉬움</a:t>
            </a:r>
            <a:endParaRPr lang="en-US" altLang="ko-KR" b="0" dirty="0"/>
          </a:p>
          <a:p>
            <a:pPr lvl="1"/>
            <a:r>
              <a:rPr lang="en-US" altLang="ko-KR" b="0" dirty="0"/>
              <a:t>HTML</a:t>
            </a:r>
            <a:r>
              <a:rPr lang="ko-KR" altLang="en-US" b="0" dirty="0"/>
              <a:t>과 비슷한 태그를 이용함으로써 순수 자바 언어를 모르더라도 쉽게 이해할 수 있음</a:t>
            </a:r>
            <a:endParaRPr lang="en-US" altLang="ko-KR" b="0" dirty="0"/>
          </a:p>
          <a:p>
            <a:pPr lvl="1"/>
            <a:r>
              <a:rPr lang="en-US" altLang="ko-KR" b="0" dirty="0"/>
              <a:t>HTML </a:t>
            </a:r>
            <a:r>
              <a:rPr lang="ko-KR" altLang="en-US" b="0" dirty="0"/>
              <a:t>태그와 사용자 정의 태그에 대해 각각 디자이너와 프로그래머의 역할로 분담할 수 있으므로 효율적인 작업이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94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JSTL </a:t>
            </a:r>
            <a:r>
              <a:rPr lang="ko-KR" altLang="en-US" dirty="0"/>
              <a:t>표준 태그의 </a:t>
            </a:r>
            <a:br>
              <a:rPr lang="en-US" altLang="ko-KR" dirty="0"/>
            </a:br>
            <a:r>
              <a:rPr lang="ko-KR" altLang="en-US" dirty="0"/>
              <a:t>유형과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363624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117" y="1700808"/>
            <a:ext cx="715576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 사용 형식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사용함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 </a:t>
            </a:r>
            <a:r>
              <a:rPr lang="en-US" altLang="ko-KR" b="0" dirty="0"/>
              <a:t>:</a:t>
            </a:r>
            <a:r>
              <a:rPr lang="ko-KR" altLang="en-US" b="0" dirty="0"/>
              <a:t>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사용하겠다는 것을 의미</a:t>
            </a:r>
            <a:endParaRPr lang="ko-KR" altLang="en-US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필요함</a:t>
            </a:r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46EA0-F8DF-07A5-EBC0-73899B85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28800"/>
            <a:ext cx="665797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1068</Words>
  <Application>Microsoft Office PowerPoint</Application>
  <PresentationFormat>화면 슬라이드 쇼(4:3)</PresentationFormat>
  <Paragraphs>134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JSTL의 개요</vt:lpstr>
      <vt:lpstr>1. JSTL의 개요</vt:lpstr>
      <vt:lpstr>PowerPoint 프레젠테이션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3. Functions 태그</vt:lpstr>
      <vt:lpstr>3. Functions 태그</vt:lpstr>
      <vt:lpstr>3. Functions 태그</vt:lpstr>
      <vt:lpstr>PowerPoint 프레젠테이션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2466</cp:revision>
  <dcterms:created xsi:type="dcterms:W3CDTF">2012-07-23T02:34:37Z</dcterms:created>
  <dcterms:modified xsi:type="dcterms:W3CDTF">2025-05-02T02:02:31Z</dcterms:modified>
  <cp:version>1000.0000.01</cp:version>
</cp:coreProperties>
</file>