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34"/>
  </p:notesMasterIdLst>
  <p:handoutMasterIdLst>
    <p:handoutMasterId r:id="rId35"/>
  </p:handoutMasterIdLst>
  <p:sldIdLst>
    <p:sldId id="257" r:id="rId2"/>
    <p:sldId id="258" r:id="rId3"/>
    <p:sldId id="259" r:id="rId4"/>
    <p:sldId id="260" r:id="rId5"/>
    <p:sldId id="878" r:id="rId6"/>
    <p:sldId id="879" r:id="rId7"/>
    <p:sldId id="933" r:id="rId8"/>
    <p:sldId id="326" r:id="rId9"/>
    <p:sldId id="934" r:id="rId10"/>
    <p:sldId id="880" r:id="rId11"/>
    <p:sldId id="882" r:id="rId12"/>
    <p:sldId id="935" r:id="rId13"/>
    <p:sldId id="327" r:id="rId14"/>
    <p:sldId id="886" r:id="rId15"/>
    <p:sldId id="936" r:id="rId16"/>
    <p:sldId id="937" r:id="rId17"/>
    <p:sldId id="890" r:id="rId18"/>
    <p:sldId id="892" r:id="rId19"/>
    <p:sldId id="938" r:id="rId20"/>
    <p:sldId id="894" r:id="rId21"/>
    <p:sldId id="895" r:id="rId22"/>
    <p:sldId id="939" r:id="rId23"/>
    <p:sldId id="940" r:id="rId24"/>
    <p:sldId id="941" r:id="rId25"/>
    <p:sldId id="942" r:id="rId26"/>
    <p:sldId id="943" r:id="rId27"/>
    <p:sldId id="944" r:id="rId28"/>
    <p:sldId id="945" r:id="rId29"/>
    <p:sldId id="275" r:id="rId30"/>
    <p:sldId id="349" r:id="rId31"/>
    <p:sldId id="324" r:id="rId32"/>
    <p:sldId id="282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72" autoAdjust="0"/>
    <p:restoredTop sz="95805" autoAdjust="0"/>
  </p:normalViewPr>
  <p:slideViewPr>
    <p:cSldViewPr>
      <p:cViewPr varScale="1">
        <p:scale>
          <a:sx n="115" d="100"/>
          <a:sy n="115" d="100"/>
        </p:scale>
        <p:origin x="1758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33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246769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18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웹 </a:t>
            </a:r>
            <a:r>
              <a:rPr kumimoji="1" lang="en-US" altLang="ko-KR" sz="4000" b="1" spc="-150" dirty="0">
                <a:latin typeface="+mj-ea"/>
                <a:ea typeface="+mj-ea"/>
              </a:rPr>
              <a:t>MVC: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게시판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945" y="2258870"/>
            <a:ext cx="7506111" cy="246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1131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r>
              <a:rPr lang="ko-KR" altLang="en-US" b="0" dirty="0"/>
              <a:t>클라이언트의 요청 처리</a:t>
            </a:r>
            <a:r>
              <a:rPr lang="en-US" altLang="ko-KR" b="0" dirty="0"/>
              <a:t>, </a:t>
            </a:r>
            <a:r>
              <a:rPr lang="ko-KR" altLang="en-US" b="0" dirty="0"/>
              <a:t>응답 처리</a:t>
            </a:r>
            <a:r>
              <a:rPr lang="en-US" altLang="ko-KR" b="0" dirty="0"/>
              <a:t>, </a:t>
            </a:r>
            <a:r>
              <a:rPr lang="ko-KR" altLang="en-US" b="0" dirty="0"/>
              <a:t>비즈니스 </a:t>
            </a:r>
            <a:r>
              <a:rPr lang="ko-KR" altLang="en-US" b="0" dirty="0" err="1"/>
              <a:t>로직</a:t>
            </a:r>
            <a:r>
              <a:rPr lang="ko-KR" altLang="en-US" b="0" dirty="0"/>
              <a:t> 처리 부분을 모듈화한 구조</a:t>
            </a:r>
            <a:endParaRPr lang="en-US" altLang="ko-KR" b="0" dirty="0"/>
          </a:p>
          <a:p>
            <a:pPr lvl="1"/>
            <a:r>
              <a:rPr lang="ko-KR" altLang="en-US" b="0" dirty="0"/>
              <a:t>요청에 대한 로직을 처리할 </a:t>
            </a:r>
            <a:r>
              <a:rPr lang="ko-KR" altLang="en-US" b="0" dirty="0" err="1"/>
              <a:t>자바빈즈나</a:t>
            </a:r>
            <a:r>
              <a:rPr lang="ko-KR" altLang="en-US" b="0" dirty="0"/>
              <a:t> 자바 클래스인 모델</a:t>
            </a:r>
            <a:r>
              <a:rPr lang="en-US" altLang="ko-KR" b="0" dirty="0"/>
              <a:t>, </a:t>
            </a:r>
            <a:r>
              <a:rPr lang="ko-KR" altLang="en-US" b="0" dirty="0"/>
              <a:t>요청 결과를 출력하는 </a:t>
            </a:r>
            <a:r>
              <a:rPr lang="en-US" altLang="ko-KR" b="0" dirty="0"/>
              <a:t>JSP </a:t>
            </a:r>
            <a:r>
              <a:rPr lang="ko-KR" altLang="en-US" b="0" dirty="0"/>
              <a:t>페이지인 </a:t>
            </a:r>
            <a:r>
              <a:rPr lang="ko-KR" altLang="en-US" b="0" dirty="0" err="1"/>
              <a:t>뷰</a:t>
            </a:r>
            <a:r>
              <a:rPr lang="en-US" altLang="ko-KR" b="0" dirty="0"/>
              <a:t>, </a:t>
            </a:r>
            <a:r>
              <a:rPr lang="ko-KR" altLang="en-US" b="0" dirty="0"/>
              <a:t>모든 흐름을 제어는 </a:t>
            </a:r>
            <a:r>
              <a:rPr lang="ko-KR" altLang="en-US" b="0" dirty="0" err="1"/>
              <a:t>서블릿인</a:t>
            </a:r>
            <a:r>
              <a:rPr lang="ko-KR" altLang="en-US" b="0" dirty="0"/>
              <a:t> 컨트롤러로 나뉘어 웹 브라우저가 요청한 작업을 처리함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2</a:t>
            </a:r>
            <a:r>
              <a:rPr lang="ko-KR" altLang="en-US" b="0" dirty="0"/>
              <a:t>에서는 </a:t>
            </a:r>
            <a:r>
              <a:rPr lang="ko-KR" altLang="en-US" b="0" dirty="0" err="1"/>
              <a:t>서블릿이</a:t>
            </a:r>
            <a:r>
              <a:rPr lang="ko-KR" altLang="en-US" b="0" dirty="0"/>
              <a:t> 중요한 역할을 함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6978" y="3383995"/>
            <a:ext cx="6987886" cy="18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050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2</a:t>
            </a:r>
          </a:p>
          <a:p>
            <a:pPr lvl="1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157" y="1615210"/>
            <a:ext cx="7091686" cy="320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570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쿠키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3268482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&lt;servlet&gt; </a:t>
            </a:r>
            <a:r>
              <a:rPr lang="ko-KR" altLang="en-US" b="0" dirty="0"/>
              <a:t>요소로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등록하기</a:t>
            </a:r>
            <a:endParaRPr lang="en-US" altLang="ko-KR" b="0" dirty="0"/>
          </a:p>
          <a:p>
            <a:pPr lvl="1"/>
            <a:r>
              <a:rPr lang="en-US" altLang="ko-KR" b="0" dirty="0"/>
              <a:t>&lt;servlet&gt;</a:t>
            </a:r>
            <a:endParaRPr lang="en-US" altLang="ko-KR" dirty="0"/>
          </a:p>
          <a:p>
            <a:pPr lvl="2"/>
            <a:r>
              <a:rPr lang="ko-KR" altLang="en-US" b="0" dirty="0"/>
              <a:t>웹 애플리케이션에서 사용될 기본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객체와 매개변수를 설정하는 요소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sz="1000" dirty="0"/>
          </a:p>
          <a:p>
            <a:r>
              <a:rPr lang="en-US" altLang="ko-KR" dirty="0"/>
              <a:t>&lt;servlet&gt; </a:t>
            </a:r>
            <a:r>
              <a:rPr lang="ko-KR" altLang="en-US" dirty="0"/>
              <a:t>요소로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등록한 예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408CA1-F56D-C804-D436-13531B07B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125" y="1988840"/>
            <a:ext cx="5996957" cy="207531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E4FF4A-52CE-A1C0-D10B-83F359349935}"/>
              </a:ext>
            </a:extLst>
          </p:cNvPr>
          <p:cNvGrpSpPr/>
          <p:nvPr/>
        </p:nvGrpSpPr>
        <p:grpSpPr>
          <a:xfrm>
            <a:off x="1568709" y="4734145"/>
            <a:ext cx="6006583" cy="1574380"/>
            <a:chOff x="1563896" y="1403775"/>
            <a:chExt cx="6006583" cy="15743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BCE3E3-7041-DF85-6E39-31DFEFB5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522" y="1403775"/>
              <a:ext cx="5996957" cy="100903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FEFE243-7306-E5AA-5207-C158EC141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3896" y="2412810"/>
              <a:ext cx="5996957" cy="565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9540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&lt;servlet-mapping&gt; </a:t>
            </a:r>
            <a:r>
              <a:rPr lang="ko-KR" altLang="en-US" dirty="0"/>
              <a:t>요소로 요청 </a:t>
            </a:r>
            <a:r>
              <a:rPr lang="en-US" altLang="ko-KR" dirty="0"/>
              <a:t>URL </a:t>
            </a:r>
            <a:r>
              <a:rPr lang="ko-KR" altLang="en-US" dirty="0"/>
              <a:t>패턴 설정하기</a:t>
            </a:r>
          </a:p>
          <a:p>
            <a:pPr lvl="1"/>
            <a:r>
              <a:rPr lang="en-US" altLang="ko-KR" dirty="0"/>
              <a:t>&lt;servlet-mapping&gt;</a:t>
            </a:r>
          </a:p>
          <a:p>
            <a:pPr lvl="2"/>
            <a:r>
              <a:rPr lang="ko-KR" altLang="en-US" dirty="0"/>
              <a:t>웹 브라우저에서 요청되는 </a:t>
            </a:r>
            <a:r>
              <a:rPr lang="en-US" altLang="ko-KR" dirty="0"/>
              <a:t>URL</a:t>
            </a:r>
            <a:r>
              <a:rPr lang="ko-KR" altLang="en-US" dirty="0"/>
              <a:t>과 </a:t>
            </a:r>
            <a:r>
              <a:rPr lang="ko-KR" altLang="en-US" dirty="0" err="1"/>
              <a:t>서블릿</a:t>
            </a:r>
            <a:r>
              <a:rPr lang="ko-KR" altLang="en-US" dirty="0"/>
              <a:t> 클래스를 매핑하기 위해 </a:t>
            </a:r>
            <a:r>
              <a:rPr lang="en-US" altLang="ko-KR" dirty="0"/>
              <a:t>URL </a:t>
            </a:r>
            <a:r>
              <a:rPr lang="ko-KR" altLang="en-US" dirty="0"/>
              <a:t>패턴을 설정하는 요소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/>
              <a:t>&lt;servlet-mapping&gt; </a:t>
            </a:r>
            <a:r>
              <a:rPr lang="ko-KR" altLang="en-US" dirty="0"/>
              <a:t>요소로 요청 </a:t>
            </a:r>
            <a:r>
              <a:rPr lang="en-US" altLang="ko-KR" dirty="0"/>
              <a:t>URL </a:t>
            </a:r>
            <a:r>
              <a:rPr lang="ko-KR" altLang="en-US" dirty="0"/>
              <a:t>패턴을 등록한 예</a:t>
            </a:r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4A13CF-3539-BD4C-3095-A35859E50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2258870"/>
            <a:ext cx="5996957" cy="116647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56C33A0-CC21-4AC6-3BFF-1FD4D5C97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366" y="4069884"/>
            <a:ext cx="6011269" cy="115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73725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web.xml </a:t>
            </a:r>
            <a:r>
              <a:rPr lang="ko-KR" altLang="en-US" dirty="0"/>
              <a:t>파일에 </a:t>
            </a:r>
            <a:r>
              <a:rPr lang="ko-KR" altLang="en-US" dirty="0" err="1"/>
              <a:t>서블릿</a:t>
            </a:r>
            <a:r>
              <a:rPr lang="ko-KR" altLang="en-US" dirty="0"/>
              <a:t> 구성하기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65A1B0A-45C9-5066-E166-5F7E453C3288}"/>
              </a:ext>
            </a:extLst>
          </p:cNvPr>
          <p:cNvGrpSpPr/>
          <p:nvPr/>
        </p:nvGrpSpPr>
        <p:grpSpPr>
          <a:xfrm>
            <a:off x="769078" y="1088740"/>
            <a:ext cx="7605845" cy="5157144"/>
            <a:chOff x="769078" y="1268759"/>
            <a:chExt cx="7605845" cy="5157144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C296146-EE9F-B7B5-A8FC-5544D2F3D59A}"/>
                </a:ext>
              </a:extLst>
            </p:cNvPr>
            <p:cNvGrpSpPr/>
            <p:nvPr/>
          </p:nvGrpSpPr>
          <p:grpSpPr>
            <a:xfrm>
              <a:off x="769078" y="1268759"/>
              <a:ext cx="7605845" cy="5157144"/>
              <a:chOff x="769077" y="3609018"/>
              <a:chExt cx="7605845" cy="5157144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B46D98C-AD35-9C03-4832-4125E3CE89EA}"/>
                  </a:ext>
                </a:extLst>
              </p:cNvPr>
              <p:cNvSpPr/>
              <p:nvPr/>
            </p:nvSpPr>
            <p:spPr>
              <a:xfrm>
                <a:off x="769077" y="3609018"/>
                <a:ext cx="7605845" cy="4939813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72FEE2-4D45-3585-F669-B98206A74D2A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4939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</a:t>
                </a:r>
                <a:r>
                  <a:rPr lang="ko-KR" altLang="en-US" sz="1500" b="1" dirty="0"/>
                  <a:t>웹 브라우저의 요청 </a:t>
                </a:r>
                <a:r>
                  <a:rPr lang="en-US" altLang="ko-KR" sz="1500" b="1" dirty="0"/>
                  <a:t>URL</a:t>
                </a:r>
                <a:r>
                  <a:rPr lang="ko-KR" altLang="en-US" sz="1500" b="1" dirty="0"/>
                  <a:t>과 </a:t>
                </a:r>
                <a:r>
                  <a:rPr lang="ko-KR" altLang="en-US" sz="1500" b="1" dirty="0" err="1"/>
                  <a:t>서블릿</a:t>
                </a:r>
                <a:r>
                  <a:rPr lang="ko-KR" altLang="en-US" sz="1500" b="1" dirty="0"/>
                  <a:t> 클래스를 매핑하는 </a:t>
                </a:r>
                <a:r>
                  <a:rPr lang="en-US" altLang="ko-KR" sz="1500" b="1" dirty="0"/>
                  <a:t>&lt;</a:t>
                </a:r>
                <a:r>
                  <a:rPr lang="en-US" altLang="ko-KR" sz="1500" b="1" dirty="0" err="1"/>
                  <a:t>url</a:t>
                </a:r>
                <a:r>
                  <a:rPr lang="en-US" altLang="ko-KR" sz="1500" b="1" dirty="0"/>
                  <a:t>-pattern&gt; </a:t>
                </a:r>
                <a:r>
                  <a:rPr lang="ko-KR" altLang="en-US" sz="1500" b="1" dirty="0"/>
                  <a:t>설정 방법</a:t>
                </a:r>
                <a:endParaRPr lang="en-US" altLang="ko-KR" sz="1500" b="1" dirty="0"/>
              </a:p>
              <a:p>
                <a:pPr>
                  <a:defRPr/>
                </a:pPr>
                <a:endParaRPr lang="ko-KR" altLang="en-US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웹 브라우저의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입력 시 확장자가 </a:t>
                </a:r>
                <a:r>
                  <a:rPr lang="en-US" altLang="ko-KR" sz="1500" dirty="0"/>
                  <a:t>.</a:t>
                </a:r>
                <a:r>
                  <a:rPr lang="en-US" altLang="ko-KR" sz="1500" dirty="0" err="1"/>
                  <a:t>jsp</a:t>
                </a:r>
                <a:r>
                  <a:rPr lang="ko-KR" altLang="en-US" sz="1500" dirty="0"/>
                  <a:t>인 요청을 처리하는 경우</a:t>
                </a: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>
                  <a:defRPr/>
                </a:pPr>
                <a:endParaRPr lang="en-US" altLang="ko-KR" sz="15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요청 </a:t>
                </a:r>
                <a:r>
                  <a:rPr lang="en-US" altLang="ko-KR" sz="1500" dirty="0"/>
                  <a:t>URL</a:t>
                </a:r>
                <a:r>
                  <a:rPr lang="ko-KR" altLang="en-US" sz="1500" dirty="0"/>
                  <a:t>의 예</a:t>
                </a:r>
                <a:r>
                  <a:rPr lang="en-US" altLang="ko-KR" sz="1500" dirty="0"/>
                  <a:t>: http://localhost:8080/JSPBook/home.jsp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웹 브라우저의 요청 </a:t>
                </a:r>
                <a:r>
                  <a:rPr lang="en-US" altLang="ko-KR" sz="1500" dirty="0"/>
                  <a:t>URL </a:t>
                </a:r>
                <a:r>
                  <a:rPr lang="ko-KR" altLang="en-US" sz="1500" dirty="0"/>
                  <a:t>입력 시 확장자가 </a:t>
                </a:r>
                <a:r>
                  <a:rPr lang="en-US" altLang="ko-KR" sz="1500" dirty="0"/>
                  <a:t>.do</a:t>
                </a:r>
                <a:r>
                  <a:rPr lang="ko-KR" altLang="en-US" sz="1500" dirty="0"/>
                  <a:t>인 요청을 처리하는 경우</a:t>
                </a: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dirty="0"/>
                  <a:t>요청 </a:t>
                </a:r>
                <a:r>
                  <a:rPr lang="en-US" altLang="ko-KR" sz="1500" dirty="0"/>
                  <a:t>URL</a:t>
                </a:r>
                <a:r>
                  <a:rPr lang="ko-KR" altLang="en-US" sz="1500" dirty="0"/>
                  <a:t>의 예</a:t>
                </a:r>
                <a:r>
                  <a:rPr lang="en-US" altLang="ko-KR" sz="1500" dirty="0"/>
                  <a:t>: http://localhost:8080/JSPBook/home.do</a:t>
                </a:r>
              </a:p>
              <a:p>
                <a:pPr>
                  <a:defRPr/>
                </a:pPr>
                <a:endParaRPr lang="ko-KR" altLang="ko-KR" sz="1500" dirty="0"/>
              </a:p>
            </p:txBody>
          </p:sp>
        </p:grp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74DBCB4-B041-818F-2029-17DCEA1C0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1111" y="2528900"/>
              <a:ext cx="6281777" cy="1086323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8BDAC1D-A804-8080-DE38-6CC6CD68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23039" y="4600800"/>
              <a:ext cx="6281777" cy="107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57366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 err="1"/>
              <a:t>서블릿</a:t>
            </a:r>
            <a:r>
              <a:rPr lang="ko-KR" altLang="en-US" b="0" dirty="0"/>
              <a:t> 클래스 생성하기</a:t>
            </a:r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클래스는 </a:t>
            </a:r>
            <a:r>
              <a:rPr lang="en-US" altLang="ko-KR" b="0" dirty="0" err="1"/>
              <a:t>HttpServlet</a:t>
            </a:r>
            <a:r>
              <a:rPr lang="en-US" altLang="ko-KR" b="0" dirty="0"/>
              <a:t> </a:t>
            </a:r>
            <a:r>
              <a:rPr lang="ko-KR" altLang="en-US" b="0" dirty="0"/>
              <a:t>클래스를 확장하여 생성함</a:t>
            </a:r>
            <a:endParaRPr lang="en-US" altLang="ko-KR" b="0" dirty="0"/>
          </a:p>
          <a:p>
            <a:pPr lvl="1"/>
            <a:r>
              <a:rPr lang="ko-KR" altLang="en-US" b="0" dirty="0"/>
              <a:t>생성된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클래스는 웹 브라우저에서 전송되는 </a:t>
            </a:r>
            <a:r>
              <a:rPr lang="en-US" altLang="ko-KR" b="0" dirty="0"/>
              <a:t>GET </a:t>
            </a:r>
            <a:r>
              <a:rPr lang="ko-KR" altLang="en-US" b="0" dirty="0"/>
              <a:t>방식과 </a:t>
            </a:r>
            <a:r>
              <a:rPr lang="en-US" altLang="ko-KR" b="0" dirty="0"/>
              <a:t>POST </a:t>
            </a:r>
            <a:r>
              <a:rPr lang="ko-KR" altLang="en-US" b="0" dirty="0"/>
              <a:t>방식에 따라 각각 </a:t>
            </a:r>
            <a:r>
              <a:rPr lang="en-US" altLang="ko-KR" b="0" dirty="0" err="1"/>
              <a:t>doGet</a:t>
            </a:r>
            <a:r>
              <a:rPr lang="en-US" altLang="ko-KR" b="0" dirty="0"/>
              <a:t>( ), </a:t>
            </a:r>
            <a:r>
              <a:rPr lang="en-US" altLang="ko-KR" b="0" dirty="0" err="1"/>
              <a:t>doPost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메소드를</a:t>
            </a:r>
            <a:r>
              <a:rPr lang="ko-KR" altLang="en-US" b="0" dirty="0"/>
              <a:t> 통해 요청 작업을 수행한 후 웹 브라우저에 응답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3FEB4A-3278-519B-4F2A-0CB4DE24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3" y="2882260"/>
            <a:ext cx="6004114" cy="297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57711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페이지 이동하기</a:t>
            </a:r>
            <a:endParaRPr lang="en-US" altLang="ko-KR" b="0" dirty="0"/>
          </a:p>
          <a:p>
            <a:pPr lvl="1"/>
            <a:r>
              <a:rPr lang="ko-KR" altLang="en-US" b="0" dirty="0" err="1"/>
              <a:t>서블릿</a:t>
            </a:r>
            <a:r>
              <a:rPr lang="ko-KR" altLang="en-US" b="0" dirty="0"/>
              <a:t> 클래스에서 웹 브라우저로부터 요청된 처리 결과를 보여줄 응답 페이지로 이동</a:t>
            </a:r>
            <a:endParaRPr lang="en-US" altLang="ko-KR" b="0" dirty="0"/>
          </a:p>
          <a:p>
            <a:pPr lvl="1"/>
            <a:r>
              <a:rPr lang="ko-KR" altLang="en-US" b="0" dirty="0"/>
              <a:t>이때 현재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페이지에서 이동할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페이지에 요청 정보를 그대로 전달하며</a:t>
            </a:r>
            <a:r>
              <a:rPr lang="en-US" altLang="ko-KR" b="0" dirty="0"/>
              <a:t>, </a:t>
            </a:r>
            <a:r>
              <a:rPr lang="ko-KR" altLang="en-US" b="0" dirty="0" err="1"/>
              <a:t>뷰</a:t>
            </a:r>
            <a:r>
              <a:rPr lang="ko-KR" altLang="en-US" b="0" dirty="0"/>
              <a:t> 페이지가 이동해도 처음에 요청된 </a:t>
            </a:r>
            <a:r>
              <a:rPr lang="en-US" altLang="ko-KR" b="0" dirty="0"/>
              <a:t>URL</a:t>
            </a:r>
            <a:r>
              <a:rPr lang="ko-KR" altLang="en-US" b="0" dirty="0"/>
              <a:t>을 계속 유지하기 위해 </a:t>
            </a:r>
            <a:r>
              <a:rPr lang="ko-KR" altLang="en-US" b="0" dirty="0" err="1"/>
              <a:t>포워딩</a:t>
            </a:r>
            <a:r>
              <a:rPr lang="ko-KR" altLang="en-US" b="0" dirty="0"/>
              <a:t> 방식을 사용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06A493-3832-C822-F85A-308F4D18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798930"/>
            <a:ext cx="6596653" cy="7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2517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컨트롤러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컨트롤러인 </a:t>
            </a:r>
            <a:r>
              <a:rPr lang="ko-KR" altLang="en-US" b="0" dirty="0" err="1"/>
              <a:t>서블릿</a:t>
            </a:r>
            <a:r>
              <a:rPr lang="ko-KR" altLang="en-US" b="0" dirty="0"/>
              <a:t> 클래스 </a:t>
            </a:r>
            <a:r>
              <a:rPr lang="en-US" altLang="ko-KR" b="0" dirty="0" err="1"/>
              <a:t>MyController</a:t>
            </a:r>
            <a:r>
              <a:rPr lang="en-US" altLang="ko-KR" b="0" dirty="0"/>
              <a:t> </a:t>
            </a:r>
            <a:r>
              <a:rPr lang="ko-KR" altLang="en-US" b="0" dirty="0"/>
              <a:t>생성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A90987-925A-EF95-BB83-609550038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358770"/>
            <a:ext cx="5996957" cy="229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450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</a:t>
            </a:r>
            <a:r>
              <a:rPr lang="ko-KR" altLang="en-US" sz="2400" b="1" spc="-150" dirty="0">
                <a:latin typeface="맑은 고딕"/>
              </a:rPr>
              <a:t>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 </a:t>
            </a:r>
            <a:r>
              <a:rPr lang="ko-KR" altLang="en-US" sz="2400" b="1" spc="-150" dirty="0">
                <a:latin typeface="맑은 고딕"/>
              </a:rPr>
              <a:t>패턴 구조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MVC </a:t>
            </a:r>
            <a:r>
              <a:rPr lang="ko-KR" altLang="en-US" sz="2400" b="1" spc="-150" dirty="0">
                <a:latin typeface="맑은 고딕"/>
              </a:rPr>
              <a:t>패턴 구현 방법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게시판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모델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생성하기</a:t>
            </a:r>
          </a:p>
          <a:p>
            <a:pPr lvl="1"/>
            <a:r>
              <a:rPr lang="ko-KR" altLang="en-US" b="0" dirty="0"/>
              <a:t>모델은 웹 애플리케이션의 비즈니스 로직을 포함하는 데이터로 웹 애플리케이션의 상태를 의미함</a:t>
            </a:r>
            <a:endParaRPr lang="en-US" altLang="ko-KR" b="0" dirty="0"/>
          </a:p>
          <a:p>
            <a:pPr lvl="1"/>
            <a:r>
              <a:rPr lang="ko-KR" altLang="en-US" b="0" dirty="0"/>
              <a:t>데이터베이스에서 데이터를 가져오거나</a:t>
            </a:r>
            <a:r>
              <a:rPr lang="en-US" altLang="ko-KR" b="0" dirty="0"/>
              <a:t>, </a:t>
            </a:r>
            <a:r>
              <a:rPr lang="ko-KR" altLang="en-US" b="0" dirty="0"/>
              <a:t>웹 애플리케이션에 필요한 서비스를 수행하는 간단한 자바 클래스로 </a:t>
            </a:r>
            <a:r>
              <a:rPr lang="ko-KR" altLang="en-US" b="0" dirty="0" err="1"/>
              <a:t>자바빈즈를</a:t>
            </a:r>
            <a:r>
              <a:rPr lang="ko-KR" altLang="en-US" b="0" dirty="0"/>
              <a:t> 의미하기도 함</a:t>
            </a:r>
            <a:endParaRPr lang="en-US" altLang="ko-KR" b="0" dirty="0"/>
          </a:p>
          <a:p>
            <a:pPr lvl="1"/>
            <a:r>
              <a:rPr lang="ko-KR" altLang="en-US" b="0" dirty="0" err="1"/>
              <a:t>자바빈즈는</a:t>
            </a:r>
            <a:r>
              <a:rPr lang="ko-KR" altLang="en-US" b="0" dirty="0"/>
              <a:t> 데이터를 담을 멤버 변수인 </a:t>
            </a:r>
            <a:r>
              <a:rPr lang="ko-KR" altLang="en-US" b="0" dirty="0" err="1"/>
              <a:t>프로퍼티와</a:t>
            </a:r>
            <a:r>
              <a:rPr lang="ko-KR" altLang="en-US" b="0" dirty="0"/>
              <a:t> 데이터를 가져오거나 저장하는 </a:t>
            </a:r>
            <a:r>
              <a:rPr lang="en-US" altLang="ko-KR" b="0" dirty="0"/>
              <a:t>Getter/Setter( ) </a:t>
            </a:r>
            <a:r>
              <a:rPr lang="ko-KR" altLang="en-US" b="0" dirty="0"/>
              <a:t>메소드로 구성</a:t>
            </a:r>
            <a:r>
              <a:rPr lang="ko-KR" altLang="en-US" dirty="0"/>
              <a:t>됨</a:t>
            </a:r>
          </a:p>
        </p:txBody>
      </p:sp>
    </p:spTree>
    <p:extLst>
      <p:ext uri="{BB962C8B-B14F-4D97-AF65-F5344CB8AC3E}">
        <p14:creationId xmlns:p14="http://schemas.microsoft.com/office/powerpoint/2010/main" val="35400600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뷰</a:t>
            </a:r>
            <a:r>
              <a:rPr lang="ko-KR" altLang="en-US" dirty="0"/>
              <a:t> 생성하기</a:t>
            </a:r>
            <a:endParaRPr lang="en-US" altLang="ko-KR" dirty="0"/>
          </a:p>
          <a:p>
            <a:pPr lvl="1"/>
            <a:r>
              <a:rPr lang="ko-KR" altLang="en-US" b="0" dirty="0" err="1"/>
              <a:t>뷰는</a:t>
            </a:r>
            <a:r>
              <a:rPr lang="ko-KR" altLang="en-US" b="0" dirty="0"/>
              <a:t> 웹 브라우저의 요청을 처리한 결과를 사용자에게 보여주는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의미함</a:t>
            </a:r>
            <a:endParaRPr lang="en-US" altLang="ko-KR" b="0" dirty="0"/>
          </a:p>
          <a:p>
            <a:pPr lvl="1"/>
            <a:r>
              <a:rPr lang="en-US" altLang="ko-KR" b="0" dirty="0"/>
              <a:t>JSP</a:t>
            </a:r>
            <a:r>
              <a:rPr lang="ko-KR" altLang="en-US" b="0" dirty="0"/>
              <a:t>가 제공하는 태그를 사용하여 컨트롤러가 전송한 모델 데이터를 웹 브라우저에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ko-KR" altLang="en-US" b="0" dirty="0"/>
              <a:t>뷰인 </a:t>
            </a:r>
            <a:r>
              <a:rPr lang="en-US" altLang="ko-KR" b="0" dirty="0" err="1"/>
              <a:t>view.jsp</a:t>
            </a:r>
            <a:r>
              <a:rPr lang="en-US" altLang="ko-KR" b="0" dirty="0"/>
              <a:t> </a:t>
            </a:r>
            <a:r>
              <a:rPr lang="ko-KR" altLang="en-US" b="0" dirty="0"/>
              <a:t>페이지 생성 예</a:t>
            </a:r>
            <a:endParaRPr lang="en-US" altLang="ko-KR" b="0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A3835A-A223-A466-CB51-CA2485C1A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678" y="3630170"/>
            <a:ext cx="5982645" cy="137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30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</a:t>
            </a:r>
            <a:r>
              <a:rPr lang="ko-KR" altLang="en-US" dirty="0" err="1">
                <a:solidFill>
                  <a:schemeClr val="tx1"/>
                </a:solidFill>
              </a:rPr>
              <a:t>서블릿</a:t>
            </a:r>
            <a:r>
              <a:rPr lang="ko-KR" altLang="en-US" dirty="0">
                <a:solidFill>
                  <a:schemeClr val="tx1"/>
                </a:solidFill>
              </a:rPr>
              <a:t> 구성하기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5224C0-550F-87A9-9E9E-436DB18F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872510"/>
            <a:ext cx="5939706" cy="311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334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모델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3AC45D-B615-4D40-C7BF-647BCA280220}"/>
              </a:ext>
            </a:extLst>
          </p:cNvPr>
          <p:cNvGrpSpPr/>
          <p:nvPr/>
        </p:nvGrpSpPr>
        <p:grpSpPr>
          <a:xfrm>
            <a:off x="791580" y="1583795"/>
            <a:ext cx="8100900" cy="5158828"/>
            <a:chOff x="791580" y="1583795"/>
            <a:chExt cx="8100900" cy="51588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1ACC696-7F77-821C-2974-F91633959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580" y="1583795"/>
              <a:ext cx="5752609" cy="51525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BCC24E1-BA81-F512-C4CD-42816F68F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9655" y="5060899"/>
              <a:ext cx="3792825" cy="16817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179699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BF1FEB-25B4-6864-A336-5E839519B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81" y="1394149"/>
            <a:ext cx="5178438" cy="5483051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컨트롤러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1299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0F2284B-8500-A70C-8567-F15C38543FA1}"/>
              </a:ext>
            </a:extLst>
          </p:cNvPr>
          <p:cNvGrpSpPr/>
          <p:nvPr/>
        </p:nvGrpSpPr>
        <p:grpSpPr>
          <a:xfrm>
            <a:off x="1856770" y="1718810"/>
            <a:ext cx="5420834" cy="4181943"/>
            <a:chOff x="1862375" y="1410834"/>
            <a:chExt cx="5420834" cy="418194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41ECFB7-2243-2731-A3EA-831672872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5" y="1410834"/>
              <a:ext cx="5419251" cy="208833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56379B-72F7-2058-17B5-38D4C57AC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3958" y="3504446"/>
              <a:ext cx="5419251" cy="2088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213569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뷰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456CB2-3A85-09A5-465A-78D153E4E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36541"/>
            <a:ext cx="5968332" cy="33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1059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뷰 생성하기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01B6743-3539-8844-0C36-6179A23DCD40}"/>
              </a:ext>
            </a:extLst>
          </p:cNvPr>
          <p:cNvGrpSpPr/>
          <p:nvPr/>
        </p:nvGrpSpPr>
        <p:grpSpPr>
          <a:xfrm>
            <a:off x="1580677" y="1718810"/>
            <a:ext cx="6000081" cy="3628230"/>
            <a:chOff x="1580677" y="1718810"/>
            <a:chExt cx="6000081" cy="3628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17BC13D5-8926-9889-A422-1245130CE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718810"/>
              <a:ext cx="5982645" cy="154575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197BD3D-05CC-73CE-C9E2-383166267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270" y="3264565"/>
              <a:ext cx="5975488" cy="20824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0911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뷰 생성하기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18-1] MVC</a:t>
            </a:r>
            <a:r>
              <a:rPr lang="ko-KR" altLang="en-US" b="1" dirty="0">
                <a:solidFill>
                  <a:srgbClr val="0070C0"/>
                </a:solidFill>
              </a:rPr>
              <a:t>를 적용한 로그인 인증하기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F6FB91-8C29-33F3-4422-02309D40C0FB}"/>
              </a:ext>
            </a:extLst>
          </p:cNvPr>
          <p:cNvGrpSpPr/>
          <p:nvPr/>
        </p:nvGrpSpPr>
        <p:grpSpPr>
          <a:xfrm>
            <a:off x="746575" y="1178750"/>
            <a:ext cx="5674497" cy="3431350"/>
            <a:chOff x="1580677" y="1718810"/>
            <a:chExt cx="6000081" cy="362823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CAB199B-10A7-823E-FFAB-F227A20EA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7" y="1718810"/>
              <a:ext cx="5982645" cy="154575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84A251-67C4-E849-415C-13EB9006C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5270" y="3264565"/>
              <a:ext cx="5975488" cy="2082475"/>
            </a:xfrm>
            <a:prstGeom prst="rect">
              <a:avLst/>
            </a:prstGeom>
          </p:spPr>
        </p:pic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58E8F192-DB39-2714-F35A-6EA1AF837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673" y="4238276"/>
            <a:ext cx="5617398" cy="2537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4016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주문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MVC</a:t>
            </a:r>
            <a:r>
              <a:rPr lang="ko-KR" altLang="en-US" dirty="0"/>
              <a:t>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MVC </a:t>
            </a:r>
            <a:r>
              <a:rPr lang="ko-KR" altLang="en-US" dirty="0"/>
              <a:t>패턴 구조를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MVC </a:t>
            </a:r>
            <a:r>
              <a:rPr lang="ko-KR" altLang="en-US" dirty="0"/>
              <a:t>패턴 구현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게시판을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607713"/>
            <a:ext cx="6378900" cy="4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주문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5802" y="1133098"/>
            <a:ext cx="6651909" cy="3025035"/>
          </a:xfrm>
          <a:prstGeom prst="rect">
            <a:avLst/>
          </a:prstGeom>
        </p:spPr>
      </p:pic>
      <p:pic>
        <p:nvPicPr>
          <p:cNvPr id="3" name="그림 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4F6B518E-1F59-DDDC-4118-E5F767BECA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802" y="4177297"/>
            <a:ext cx="6612396" cy="264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쿠키의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</a:t>
            </a:r>
          </a:p>
          <a:p>
            <a:pPr lvl="1"/>
            <a:r>
              <a:rPr lang="en-US" altLang="ko-KR" b="0" dirty="0"/>
              <a:t>Model, View, Controller</a:t>
            </a:r>
            <a:r>
              <a:rPr lang="ko-KR" altLang="en-US" b="0" dirty="0"/>
              <a:t>의 약자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웹 애플리케이션을 비즈니스 로직</a:t>
            </a:r>
            <a:r>
              <a:rPr lang="en-US" altLang="ko-KR" b="0" dirty="0"/>
              <a:t>, </a:t>
            </a:r>
            <a:r>
              <a:rPr lang="ko-KR" altLang="en-US" b="0" dirty="0" err="1"/>
              <a:t>프레젠테이션로직</a:t>
            </a:r>
            <a:r>
              <a:rPr lang="en-US" altLang="ko-KR" b="0" dirty="0"/>
              <a:t>, </a:t>
            </a:r>
            <a:r>
              <a:rPr lang="ko-KR" altLang="en-US" b="0" dirty="0"/>
              <a:t>데이터로 분리하는 디자인 패턴</a:t>
            </a:r>
            <a:endParaRPr lang="en-US" altLang="ko-KR" b="0" dirty="0"/>
          </a:p>
          <a:p>
            <a:pPr lvl="1"/>
            <a:r>
              <a:rPr lang="ko-KR" altLang="en-US" b="0" dirty="0"/>
              <a:t>웹 애플리케이션에서는 일반적으로 애플리케이션을 비즈니스 로직</a:t>
            </a:r>
            <a:r>
              <a:rPr lang="en-US" altLang="ko-KR" b="0" dirty="0"/>
              <a:t>, </a:t>
            </a:r>
            <a:r>
              <a:rPr lang="ko-KR" altLang="en-US" b="0" dirty="0"/>
              <a:t>프레젠테이션</a:t>
            </a:r>
            <a:r>
              <a:rPr lang="en-US" altLang="ko-KR" b="0" dirty="0"/>
              <a:t>, </a:t>
            </a:r>
            <a:r>
              <a:rPr lang="ko-KR" altLang="en-US" b="0" dirty="0"/>
              <a:t>요청 처리 데이터로 분류</a:t>
            </a:r>
            <a:endParaRPr lang="en-US" altLang="ko-KR" b="0" dirty="0"/>
          </a:p>
          <a:p>
            <a:pPr lvl="2"/>
            <a:r>
              <a:rPr lang="ko-KR" altLang="en-US" b="0" dirty="0"/>
              <a:t>비즈니스 로직</a:t>
            </a:r>
            <a:r>
              <a:rPr lang="en-US" altLang="ko-KR" b="0" dirty="0"/>
              <a:t>:</a:t>
            </a:r>
            <a:r>
              <a:rPr lang="ko-KR" altLang="en-US" b="0" dirty="0"/>
              <a:t> 애플리케이션의 데이터</a:t>
            </a:r>
            <a:r>
              <a:rPr lang="en-US" altLang="ko-KR" b="0" dirty="0"/>
              <a:t>, </a:t>
            </a:r>
            <a:r>
              <a:rPr lang="ko-KR" altLang="en-US" b="0" dirty="0"/>
              <a:t>즉 고객</a:t>
            </a:r>
            <a:r>
              <a:rPr lang="en-US" altLang="ko-KR" b="0" dirty="0"/>
              <a:t>, </a:t>
            </a:r>
            <a:r>
              <a:rPr lang="ko-KR" altLang="en-US" b="0" dirty="0"/>
              <a:t>제품</a:t>
            </a:r>
            <a:r>
              <a:rPr lang="en-US" altLang="ko-KR" b="0" dirty="0"/>
              <a:t>, </a:t>
            </a:r>
            <a:r>
              <a:rPr lang="ko-KR" altLang="en-US" b="0" dirty="0"/>
              <a:t>주문 정보의 조작에 사용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2"/>
            <a:r>
              <a:rPr lang="ko-KR" altLang="en-US" b="0" dirty="0"/>
              <a:t>프레젠테이션</a:t>
            </a:r>
            <a:r>
              <a:rPr lang="en-US" altLang="ko-KR" b="0" dirty="0"/>
              <a:t>:</a:t>
            </a:r>
            <a:r>
              <a:rPr lang="ko-KR" altLang="en-US" b="0" dirty="0"/>
              <a:t> 애플리케이션이 사용자에게 어떻게 표시되는지</a:t>
            </a:r>
            <a:r>
              <a:rPr lang="en-US" altLang="ko-KR" b="0" dirty="0"/>
              <a:t>, </a:t>
            </a:r>
            <a:r>
              <a:rPr lang="ko-KR" altLang="en-US" b="0" dirty="0"/>
              <a:t>즉 위치</a:t>
            </a:r>
            <a:r>
              <a:rPr lang="en-US" altLang="ko-KR" b="0" dirty="0"/>
              <a:t>, </a:t>
            </a:r>
            <a:r>
              <a:rPr lang="ko-KR" altLang="en-US" b="0" dirty="0"/>
              <a:t>폰트</a:t>
            </a:r>
            <a:r>
              <a:rPr lang="en-US" altLang="ko-KR" b="0" dirty="0"/>
              <a:t>, </a:t>
            </a:r>
            <a:r>
              <a:rPr lang="ko-KR" altLang="en-US" b="0" dirty="0"/>
              <a:t>크기</a:t>
            </a:r>
            <a:endParaRPr lang="en-US" altLang="ko-KR" b="0" dirty="0"/>
          </a:p>
          <a:p>
            <a:pPr lvl="2"/>
            <a:r>
              <a:rPr lang="ko-KR" altLang="en-US" b="0" dirty="0"/>
              <a:t>요청 처리 데이터</a:t>
            </a:r>
            <a:r>
              <a:rPr lang="en-US" altLang="ko-KR" b="0" dirty="0"/>
              <a:t>:</a:t>
            </a:r>
            <a:r>
              <a:rPr lang="ko-KR" altLang="en-US" b="0" dirty="0"/>
              <a:t> 비즈니스 로직과 프레젠테이션 파트를 함께 묶음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  <a:p>
            <a:pPr lvl="1"/>
            <a:r>
              <a:rPr lang="ko-KR" altLang="en-US" b="0" dirty="0"/>
              <a:t>모델</a:t>
            </a:r>
            <a:r>
              <a:rPr lang="en-US" altLang="ko-KR" b="0" dirty="0"/>
              <a:t>(model</a:t>
            </a:r>
            <a:r>
              <a:rPr lang="en-US" altLang="ko-KR" dirty="0"/>
              <a:t>)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애플리케이션의 데이터와 비즈니스 로직을 담는 객체</a:t>
            </a:r>
            <a:endParaRPr lang="en-US" altLang="ko-KR" b="0" dirty="0"/>
          </a:p>
          <a:p>
            <a:pPr lvl="1"/>
            <a:r>
              <a:rPr lang="ko-KR" altLang="en-US" b="0" dirty="0" err="1"/>
              <a:t>뷰</a:t>
            </a:r>
            <a:r>
              <a:rPr lang="en-US" altLang="ko-KR" b="0" dirty="0"/>
              <a:t>(view)</a:t>
            </a:r>
            <a:endParaRPr lang="en-US" altLang="ko-KR" dirty="0"/>
          </a:p>
          <a:p>
            <a:pPr lvl="2"/>
            <a:r>
              <a:rPr lang="ko-KR" altLang="en-US" b="0" dirty="0"/>
              <a:t>사용자에게 모델의 정보</a:t>
            </a:r>
            <a:r>
              <a:rPr lang="en-US" altLang="ko-KR" b="0" dirty="0"/>
              <a:t>(</a:t>
            </a:r>
            <a:r>
              <a:rPr lang="ko-KR" altLang="en-US" b="0" dirty="0"/>
              <a:t>데이터</a:t>
            </a:r>
            <a:r>
              <a:rPr lang="en-US" altLang="ko-KR" b="0" dirty="0"/>
              <a:t>)</a:t>
            </a:r>
            <a:r>
              <a:rPr lang="ko-KR" altLang="en-US" b="0" dirty="0"/>
              <a:t>를 보여주는 역할</a:t>
            </a:r>
            <a:endParaRPr lang="en-US" altLang="ko-KR" b="0" dirty="0"/>
          </a:p>
          <a:p>
            <a:pPr lvl="2"/>
            <a:r>
              <a:rPr lang="ko-KR" altLang="en-US" b="0" dirty="0"/>
              <a:t>비즈니스 로직을 포함하지 않으며</a:t>
            </a:r>
            <a:r>
              <a:rPr lang="en-US" altLang="ko-KR" b="0" dirty="0"/>
              <a:t>, </a:t>
            </a:r>
            <a:r>
              <a:rPr lang="ko-KR" altLang="en-US" b="0" dirty="0"/>
              <a:t>하나의 모델을 다양한 </a:t>
            </a:r>
            <a:r>
              <a:rPr lang="ko-KR" altLang="en-US" b="0" dirty="0" err="1"/>
              <a:t>뷰에서</a:t>
            </a:r>
            <a:r>
              <a:rPr lang="ko-KR" altLang="en-US" b="0" dirty="0"/>
              <a:t> 사용</a:t>
            </a:r>
            <a:endParaRPr lang="en-US" altLang="ko-KR" b="0" dirty="0"/>
          </a:p>
          <a:p>
            <a:pPr lvl="1"/>
            <a:r>
              <a:rPr lang="ko-KR" altLang="en-US" b="0" dirty="0"/>
              <a:t>컨트롤러</a:t>
            </a:r>
            <a:r>
              <a:rPr lang="en-US" altLang="ko-KR" b="0" dirty="0"/>
              <a:t>(controller)</a:t>
            </a:r>
          </a:p>
          <a:p>
            <a:pPr lvl="2"/>
            <a:r>
              <a:rPr lang="ko-KR" altLang="en-US" b="0" dirty="0"/>
              <a:t>모델과 뷰 사이에 어떤 동작이 있을 때 조정하는 역할</a:t>
            </a:r>
            <a:endParaRPr lang="en-US" altLang="ko-KR" dirty="0"/>
          </a:p>
          <a:p>
            <a:pPr lvl="2"/>
            <a:r>
              <a:rPr lang="ko-KR" altLang="en-US" b="0" dirty="0"/>
              <a:t>웹으로부터 받은 요청에 가장 적합한 모델을 생성하는 것을 처리하는 역할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b="0" dirty="0"/>
              <a:t>사용자에게 응답하는 적절한 뷰를 선택하여 해당 모델을 전달하는 역할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8197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MVC</a:t>
            </a:r>
            <a:r>
              <a:rPr lang="ko-KR" altLang="en-US" dirty="0"/>
              <a:t>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패턴의 구성 요소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2012" y="2034035"/>
            <a:ext cx="7438550" cy="270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158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쿠키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218278123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모델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</a:t>
            </a:r>
            <a:r>
              <a:rPr lang="en-US" altLang="ko-KR" dirty="0"/>
              <a:t>1</a:t>
            </a:r>
          </a:p>
          <a:p>
            <a:pPr lvl="1"/>
            <a:r>
              <a:rPr lang="ko-KR" altLang="en-US" b="0" dirty="0"/>
              <a:t>기존의 </a:t>
            </a:r>
            <a:r>
              <a:rPr lang="en-US" altLang="ko-KR" b="0" dirty="0"/>
              <a:t>JSP</a:t>
            </a:r>
            <a:r>
              <a:rPr lang="ko-KR" altLang="en-US" b="0" dirty="0"/>
              <a:t>로만 구현한 웹 애플리케이션으로</a:t>
            </a:r>
            <a:r>
              <a:rPr lang="en-US" altLang="ko-KR" b="0" dirty="0"/>
              <a:t> </a:t>
            </a:r>
            <a:r>
              <a:rPr lang="ko-KR" altLang="en-US" b="0" dirty="0"/>
              <a:t>웹 브라우저의 요청을 </a:t>
            </a:r>
            <a:r>
              <a:rPr lang="en-US" altLang="ko-KR" b="0" dirty="0"/>
              <a:t>JSP </a:t>
            </a:r>
            <a:r>
              <a:rPr lang="ko-KR" altLang="en-US" b="0" dirty="0"/>
              <a:t>페이지가 받아서 처리하는 구조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비즈니스 로직을 처리하는 코드와 웹 브라우저에 결과를 출력하는 코드가 섞이는 것을 의미함</a:t>
            </a:r>
            <a:endParaRPr lang="en-US" altLang="ko-KR" b="0" dirty="0"/>
          </a:p>
          <a:p>
            <a:pPr lvl="1"/>
            <a:r>
              <a:rPr lang="ko-KR" altLang="en-US" b="0" dirty="0"/>
              <a:t>모델 </a:t>
            </a:r>
            <a:r>
              <a:rPr lang="en-US" altLang="ko-KR" b="0" dirty="0"/>
              <a:t>1</a:t>
            </a:r>
            <a:r>
              <a:rPr lang="ko-KR" altLang="en-US" b="0" dirty="0"/>
              <a:t>에서는 </a:t>
            </a:r>
            <a:r>
              <a:rPr lang="en-US" altLang="ko-KR" b="0" dirty="0"/>
              <a:t>JSP</a:t>
            </a:r>
            <a:r>
              <a:rPr lang="ko-KR" altLang="en-US" b="0" dirty="0"/>
              <a:t>가 핵심 역할을 수행함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1004" y="3519010"/>
            <a:ext cx="7181435" cy="187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2908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1745</TotalTime>
  <Words>784</Words>
  <Application>Microsoft Office PowerPoint</Application>
  <PresentationFormat>화면 슬라이드 쇼(4:3)</PresentationFormat>
  <Paragraphs>139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MVC의 개요</vt:lpstr>
      <vt:lpstr>1. MVC의 개요</vt:lpstr>
      <vt:lpstr>1. MVC의 개요</vt:lpstr>
      <vt:lpstr>PowerPoint 프레젠테이션</vt:lpstr>
      <vt:lpstr>1. 모델 1</vt:lpstr>
      <vt:lpstr>1. 모델 1</vt:lpstr>
      <vt:lpstr>2. 모델 2</vt:lpstr>
      <vt:lpstr>2. 모델 2</vt:lpstr>
      <vt:lpstr>PowerPoint 프레젠테이션</vt:lpstr>
      <vt:lpstr>1. web.xml 파일에 서블릿 구성하기</vt:lpstr>
      <vt:lpstr>1. web.xml 파일에 서블릿 구성하기</vt:lpstr>
      <vt:lpstr>1. web.xml 파일에 서블릿 구성하기</vt:lpstr>
      <vt:lpstr>2. 컨트롤러 생성하기</vt:lpstr>
      <vt:lpstr>2. 컨트롤러 생성하기</vt:lpstr>
      <vt:lpstr>2. 컨트롤러 생성하기</vt:lpstr>
      <vt:lpstr>3. 모델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4. 뷰 생성하기</vt:lpstr>
      <vt:lpstr>PowerPoint 프레젠테이션</vt:lpstr>
      <vt:lpstr>[북마켓] 주문 처리 페이지 만들기</vt:lpstr>
      <vt:lpstr>[북마켓] 주문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2453</cp:revision>
  <dcterms:created xsi:type="dcterms:W3CDTF">2012-07-23T02:34:37Z</dcterms:created>
  <dcterms:modified xsi:type="dcterms:W3CDTF">2025-05-01T00:34:32Z</dcterms:modified>
  <cp:version>1000.0000.01</cp:version>
</cp:coreProperties>
</file>