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81" r:id="rId5"/>
    <p:sldId id="284" r:id="rId6"/>
    <p:sldId id="265" r:id="rId7"/>
    <p:sldId id="266" r:id="rId8"/>
    <p:sldId id="282" r:id="rId9"/>
    <p:sldId id="283" r:id="rId10"/>
    <p:sldId id="269" r:id="rId11"/>
    <p:sldId id="292" r:id="rId12"/>
    <p:sldId id="291" r:id="rId13"/>
    <p:sldId id="290" r:id="rId14"/>
    <p:sldId id="288" r:id="rId15"/>
    <p:sldId id="289" r:id="rId16"/>
    <p:sldId id="293" r:id="rId17"/>
    <p:sldId id="294" r:id="rId18"/>
    <p:sldId id="286" r:id="rId19"/>
    <p:sldId id="287" r:id="rId20"/>
    <p:sldId id="27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userDrawn="1">
          <p15:clr>
            <a:srgbClr val="A4A3A4"/>
          </p15:clr>
        </p15:guide>
        <p15:guide id="5" orient="horz" pos="4315" userDrawn="1">
          <p15:clr>
            <a:srgbClr val="A4A3A4"/>
          </p15:clr>
        </p15:guide>
        <p15:guide id="6" pos="7680" userDrawn="1">
          <p15:clr>
            <a:srgbClr val="A4A3A4"/>
          </p15:clr>
        </p15:guide>
        <p15:guide id="7" userDrawn="1">
          <p15:clr>
            <a:srgbClr val="A4A3A4"/>
          </p15:clr>
        </p15:guide>
        <p15:guide id="8" orient="horz" pos="1706" userDrawn="1">
          <p15:clr>
            <a:srgbClr val="A4A3A4"/>
          </p15:clr>
        </p15:guide>
        <p15:guide id="9" orient="horz" pos="2591" userDrawn="1">
          <p15:clr>
            <a:srgbClr val="A4A3A4"/>
          </p15:clr>
        </p15:guide>
        <p15:guide id="10" orient="horz" pos="210" userDrawn="1">
          <p15:clr>
            <a:srgbClr val="A4A3A4"/>
          </p15:clr>
        </p15:guide>
        <p15:guide id="11" pos="257" userDrawn="1">
          <p15:clr>
            <a:srgbClr val="A4A3A4"/>
          </p15:clr>
        </p15:guide>
        <p15:guide id="12" orient="horz" pos="4110" userDrawn="1">
          <p15:clr>
            <a:srgbClr val="A4A3A4"/>
          </p15:clr>
        </p15:guide>
        <p15:guide id="13" pos="7423" userDrawn="1">
          <p15:clr>
            <a:srgbClr val="A4A3A4"/>
          </p15:clr>
        </p15:guide>
        <p15:guide id="14" orient="horz" pos="436" userDrawn="1">
          <p15:clr>
            <a:srgbClr val="A4A3A4"/>
          </p15:clr>
        </p15:guide>
        <p15:guide id="15" pos="982" userDrawn="1">
          <p15:clr>
            <a:srgbClr val="A4A3A4"/>
          </p15:clr>
        </p15:guide>
        <p15:guide id="16" pos="6698" userDrawn="1">
          <p15:clr>
            <a:srgbClr val="A4A3A4"/>
          </p15:clr>
        </p15:guide>
        <p15:guide id="17" pos="5790" userDrawn="1">
          <p15:clr>
            <a:srgbClr val="A4A3A4"/>
          </p15:clr>
        </p15:guide>
        <p15:guide id="18" pos="18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70BC"/>
    <a:srgbClr val="1570C1"/>
    <a:srgbClr val="D6EAFA"/>
    <a:srgbClr val="9ACBF4"/>
    <a:srgbClr val="7FBDF1"/>
    <a:srgbClr val="64B0E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2378" autoAdjust="0"/>
  </p:normalViewPr>
  <p:slideViewPr>
    <p:cSldViewPr snapToGrid="0" showGuides="1">
      <p:cViewPr varScale="1">
        <p:scale>
          <a:sx n="105" d="100"/>
          <a:sy n="105" d="100"/>
        </p:scale>
        <p:origin x="816" y="108"/>
      </p:cViewPr>
      <p:guideLst>
        <p:guide pos="3840"/>
        <p:guide orient="horz" pos="2160"/>
        <p:guide orient="horz"/>
        <p:guide orient="horz" pos="4315"/>
        <p:guide pos="7680"/>
        <p:guide/>
        <p:guide orient="horz" pos="1706"/>
        <p:guide orient="horz" pos="2591"/>
        <p:guide orient="horz" pos="210"/>
        <p:guide pos="257"/>
        <p:guide orient="horz" pos="4110"/>
        <p:guide pos="7423"/>
        <p:guide orient="horz" pos="436"/>
        <p:guide pos="982"/>
        <p:guide pos="6698"/>
        <p:guide pos="5790"/>
        <p:guide pos="189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2EB05-14E3-4BEA-9A3B-7893ADA55444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FB007-DD40-49B7-AF24-7059A17E9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8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FB007-DD40-49B7-AF24-7059A17E9B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59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FB007-DD40-49B7-AF24-7059A17E9B9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122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FB007-DD40-49B7-AF24-7059A17E9B9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7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FB007-DD40-49B7-AF24-7059A17E9B9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503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FB007-DD40-49B7-AF24-7059A17E9B9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34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FB007-DD40-49B7-AF24-7059A17E9B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84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FB007-DD40-49B7-AF24-7059A17E9B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114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FB007-DD40-49B7-AF24-7059A17E9B9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02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FB007-DD40-49B7-AF24-7059A17E9B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687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FB007-DD40-49B7-AF24-7059A17E9B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479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FB007-DD40-49B7-AF24-7059A17E9B9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488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FB007-DD40-49B7-AF24-7059A17E9B9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606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FB007-DD40-49B7-AF24-7059A17E9B9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6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047D8-D617-4A1D-8772-3F37D2A42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528DE8-B1CB-4177-90B5-4EF3410EA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E30C0-5A6A-46D8-AD79-E06CF773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32E4-9598-41F5-87EF-9960CBFA9C9F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F447D-4537-4C95-B40D-0278F641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597F2-3B7E-4022-A7CB-34D4C48E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70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F9985-6517-4A8D-952B-68DFB84C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B8D850-1F0A-40F0-B43E-5D5DAF037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A2116-B493-4A15-8BEE-D529DD6B2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32E4-9598-41F5-87EF-9960CBFA9C9F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B6E00-0E89-4674-A830-8B0F166B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3A844-F8B9-4DFA-A8A7-A37D47C5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35738A-32E5-45B2-9854-D34E8AC31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DE3FCE-B307-4203-A114-2BD8E3587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4836E-328F-4E89-A47A-5BB23830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32E4-9598-41F5-87EF-9960CBFA9C9F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9D998-AD62-4068-8A6E-A9A64FA3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0693B-2DC5-4227-BDCE-A406DCE3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90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280EA-064E-4D20-ADC3-F47457D1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9AAC99-7127-45A0-A313-B82B1FE6A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E3FBCC-BB1A-4F31-93E1-8C421381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32E4-9598-41F5-87EF-9960CBFA9C9F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35B06A-4046-4616-88D6-8DF6BBFB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013C8-4E4C-43FD-974F-3EB0EC02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87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8993B-4FAC-47E5-BF1C-25547CC4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8F8F7E-D28F-4911-A1BB-50811F480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3AEAF-8896-4AF4-A61E-5F79F118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32E4-9598-41F5-87EF-9960CBFA9C9F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B1F8E-8834-4287-933B-7F48A0CA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075C3-15F5-4FB0-BC6E-F6D0AAE1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13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19E68-BAF3-48A4-AE2F-49EF82B7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4DF4A-768F-4EE2-969D-DF78272F9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23B239-0611-48C8-97BB-1403A1E07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D57B6E-CC77-4A79-91F7-6654850A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32E4-9598-41F5-87EF-9960CBFA9C9F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E0D6C-065E-461D-A38A-824B67DD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D8F76-AF54-46C5-AE82-43281780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9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6DED9-FD1F-49A9-B469-2A8177368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F0685-781F-4962-8D9A-CF684C313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596108-5BA6-49A3-B8B8-58CC23D9B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2C2108-20EE-428C-BD1D-B18471F4E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459990-9E36-4AED-A025-403EAA7C9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DCECC1-5594-4D66-A627-9DFC90B9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32E4-9598-41F5-87EF-9960CBFA9C9F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6CCAB8-1EA1-498D-A34F-36EBC7A6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1D8AF0-4AAF-460C-BE49-BB407AF3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5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2E318-EE6E-492D-869B-E3E9F6D5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88C37B-2DE9-4033-8236-ADDC571F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32E4-9598-41F5-87EF-9960CBFA9C9F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A7F5C4-3508-46F6-85EA-3619043F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E071CA-FB51-4A3E-80EC-5FC1803C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64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4C063A-4263-40E0-927C-BC53F9AF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32E4-9598-41F5-87EF-9960CBFA9C9F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27D088-0D5D-481E-B937-4BE3BF31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9087AB-53B8-4A1C-A5B2-ED95419E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1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368FA-3AC7-4BEA-9875-956EDAAB1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F58F53-5DB6-4141-B8DD-1AECDC9DF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ECECE2-A835-4F9F-A949-447FB71AE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F35FC-DE49-4E34-89F1-2B0B5412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32E4-9598-41F5-87EF-9960CBFA9C9F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AD375-FED4-4D08-8EDA-6E25F627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0F6933-9E59-4DDE-B9CF-256534CA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53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BE5F5-BDA6-4557-8F9E-6C8B3145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94E671-B34F-486D-A1C7-6D8DECF23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18C94A-6F11-4BCA-B95A-0D7365936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61D209-C30A-4D79-9E12-1BF06F2E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32E4-9598-41F5-87EF-9960CBFA9C9F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70A6EA-1C0C-4A4F-8BCB-CD45DB28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C29D-0CF0-45F6-9C19-BCC58B6D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60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5F28BE-B529-4C06-B6C9-082509E3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460C88-4536-44C0-A9D7-58D7F2347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A7BDB-151F-41B0-BF09-A20F50A61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B32E4-9598-41F5-87EF-9960CBFA9C9F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19DFD-2366-418F-A7F2-130F4A7DB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52DF0-E71E-4396-B055-884D841E6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6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microsoft.com/office/2007/relationships/hdphoto" Target="../media/hdphoto2.wdp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sdasdweqw.shop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575662F-7427-4898-B98D-0D09123327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92" t="11609" r="35777" b="46494"/>
          <a:stretch/>
        </p:blipFill>
        <p:spPr>
          <a:xfrm>
            <a:off x="1307801" y="1730120"/>
            <a:ext cx="3310124" cy="26145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8D663A5-A448-48F2-ACA8-00A360AAA8CC}"/>
              </a:ext>
            </a:extLst>
          </p:cNvPr>
          <p:cNvSpPr/>
          <p:nvPr/>
        </p:nvSpPr>
        <p:spPr>
          <a:xfrm>
            <a:off x="-8" y="-20376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4D24C565-2D57-46BA-A207-8E87122F40C7}"/>
              </a:ext>
            </a:extLst>
          </p:cNvPr>
          <p:cNvSpPr/>
          <p:nvPr/>
        </p:nvSpPr>
        <p:spPr>
          <a:xfrm flipH="1">
            <a:off x="3953936" y="-40754"/>
            <a:ext cx="8238064" cy="6858002"/>
          </a:xfrm>
          <a:custGeom>
            <a:avLst/>
            <a:gdLst>
              <a:gd name="connsiteX0" fmla="*/ 3769895 w 10603831"/>
              <a:gd name="connsiteY0" fmla="*/ 0 h 6858002"/>
              <a:gd name="connsiteX1" fmla="*/ 3769895 w 10603831"/>
              <a:gd name="connsiteY1" fmla="*/ 2 h 6858002"/>
              <a:gd name="connsiteX2" fmla="*/ 0 w 10603831"/>
              <a:gd name="connsiteY2" fmla="*/ 2 h 6858002"/>
              <a:gd name="connsiteX3" fmla="*/ 0 w 10603831"/>
              <a:gd name="connsiteY3" fmla="*/ 6858002 h 6858002"/>
              <a:gd name="connsiteX4" fmla="*/ 3769895 w 10603831"/>
              <a:gd name="connsiteY4" fmla="*/ 6858002 h 6858002"/>
              <a:gd name="connsiteX5" fmla="*/ 3769895 w 10603831"/>
              <a:gd name="connsiteY5" fmla="*/ 6858000 h 6858002"/>
              <a:gd name="connsiteX6" fmla="*/ 10603831 w 10603831"/>
              <a:gd name="connsiteY6" fmla="*/ 68580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3831" h="6858002">
                <a:moveTo>
                  <a:pt x="3769895" y="0"/>
                </a:moveTo>
                <a:lnTo>
                  <a:pt x="3769895" y="2"/>
                </a:lnTo>
                <a:lnTo>
                  <a:pt x="0" y="2"/>
                </a:lnTo>
                <a:lnTo>
                  <a:pt x="0" y="6858002"/>
                </a:lnTo>
                <a:lnTo>
                  <a:pt x="3769895" y="6858002"/>
                </a:lnTo>
                <a:lnTo>
                  <a:pt x="3769895" y="6858000"/>
                </a:lnTo>
                <a:lnTo>
                  <a:pt x="10603831" y="6858000"/>
                </a:lnTo>
                <a:close/>
              </a:path>
            </a:pathLst>
          </a:custGeom>
          <a:solidFill>
            <a:srgbClr val="1470BC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633AF9E-733F-4002-83E1-25F7B2CEE0C8}"/>
              </a:ext>
            </a:extLst>
          </p:cNvPr>
          <p:cNvGrpSpPr/>
          <p:nvPr/>
        </p:nvGrpSpPr>
        <p:grpSpPr>
          <a:xfrm>
            <a:off x="2537076" y="1588165"/>
            <a:ext cx="7117831" cy="2326830"/>
            <a:chOff x="3630393" y="2591521"/>
            <a:chExt cx="4931223" cy="142150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10D2A4-93B3-4A43-B740-D7EB8704FA57}"/>
                </a:ext>
              </a:extLst>
            </p:cNvPr>
            <p:cNvSpPr txBox="1"/>
            <p:nvPr/>
          </p:nvSpPr>
          <p:spPr>
            <a:xfrm>
              <a:off x="4416175" y="2591521"/>
              <a:ext cx="3359660" cy="451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200" spc="-15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풀 스택 개발자 과정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622FA4-64A0-43F8-ACDD-5BD4E1345A01}"/>
                </a:ext>
              </a:extLst>
            </p:cNvPr>
            <p:cNvSpPr txBox="1"/>
            <p:nvPr/>
          </p:nvSpPr>
          <p:spPr>
            <a:xfrm>
              <a:off x="3630393" y="3489808"/>
              <a:ext cx="49312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Pepper</a:t>
              </a:r>
              <a:r>
                <a:rPr lang="ko-KR" altLang="en-US" sz="2800" dirty="0">
                  <a:solidFill>
                    <a:schemeClr val="bg1"/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팀 프로젝트 최종 발표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7407FE-AD96-4F3A-BA7B-4617377A49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8E6B24-7B50-454E-946C-3FB770F97EC2}"/>
              </a:ext>
            </a:extLst>
          </p:cNvPr>
          <p:cNvSpPr txBox="1"/>
          <p:nvPr/>
        </p:nvSpPr>
        <p:spPr>
          <a:xfrm>
            <a:off x="4150385" y="4298514"/>
            <a:ext cx="39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2024.05.14~2024.06.27</a:t>
            </a:r>
            <a:endParaRPr lang="ko-KR" altLang="en-US" sz="2800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92992B-313F-4B8A-9120-828637327FE3}"/>
              </a:ext>
            </a:extLst>
          </p:cNvPr>
          <p:cNvSpPr txBox="1"/>
          <p:nvPr/>
        </p:nvSpPr>
        <p:spPr>
          <a:xfrm>
            <a:off x="3294099" y="5220371"/>
            <a:ext cx="5652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팀원</a:t>
            </a:r>
            <a:r>
              <a:rPr lang="en-US" altLang="ko-KR" sz="2800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강민재</a:t>
            </a:r>
            <a:r>
              <a:rPr lang="en-US" altLang="ko-KR" sz="2800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</a:t>
            </a:r>
            <a:r>
              <a:rPr lang="ko-KR" altLang="en-US" sz="2800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문주형</a:t>
            </a:r>
            <a:r>
              <a:rPr lang="en-US" altLang="ko-KR" sz="2800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</a:t>
            </a:r>
            <a:r>
              <a:rPr lang="ko-KR" altLang="en-US" sz="2800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신용수</a:t>
            </a:r>
            <a:r>
              <a:rPr lang="en-US" altLang="ko-KR" sz="2800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</a:t>
            </a:r>
            <a:r>
              <a:rPr lang="ko-KR" altLang="en-US" sz="2800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김승현</a:t>
            </a:r>
          </a:p>
        </p:txBody>
      </p:sp>
    </p:spTree>
    <p:extLst>
      <p:ext uri="{BB962C8B-B14F-4D97-AF65-F5344CB8AC3E}">
        <p14:creationId xmlns:p14="http://schemas.microsoft.com/office/powerpoint/2010/main" val="2907826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50560E2-7936-44C4-96D4-43B356AF6369}"/>
              </a:ext>
            </a:extLst>
          </p:cNvPr>
          <p:cNvSpPr txBox="1"/>
          <p:nvPr/>
        </p:nvSpPr>
        <p:spPr>
          <a:xfrm>
            <a:off x="310742" y="287814"/>
            <a:ext cx="218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Brand Logo Is Here</a:t>
            </a:r>
            <a:endParaRPr lang="ko-KR" altLang="en-US" u="sng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4235F9-9A4F-4504-B40D-3DFE743F124D}"/>
              </a:ext>
            </a:extLst>
          </p:cNvPr>
          <p:cNvSpPr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221FA-8C8E-4EB2-9F97-A20BC96D7151}"/>
              </a:ext>
            </a:extLst>
          </p:cNvPr>
          <p:cNvSpPr txBox="1"/>
          <p:nvPr/>
        </p:nvSpPr>
        <p:spPr>
          <a:xfrm>
            <a:off x="310742" y="171421"/>
            <a:ext cx="1895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Pepper Market</a:t>
            </a:r>
            <a:endParaRPr lang="ko-KR" altLang="en-US" sz="2000" spc="-1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22DD2-D631-4F6B-BAC6-55C9374BDD77}"/>
              </a:ext>
            </a:extLst>
          </p:cNvPr>
          <p:cNvSpPr txBox="1"/>
          <p:nvPr/>
        </p:nvSpPr>
        <p:spPr>
          <a:xfrm>
            <a:off x="8677131" y="202199"/>
            <a:ext cx="1301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04. </a:t>
            </a:r>
            <a:r>
              <a:rPr lang="ko-KR" altLang="en-US" sz="16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구현 기능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5FD387-6182-4788-8409-5FAD69C502A0}"/>
              </a:ext>
            </a:extLst>
          </p:cNvPr>
          <p:cNvSpPr/>
          <p:nvPr/>
        </p:nvSpPr>
        <p:spPr>
          <a:xfrm>
            <a:off x="8809234" y="618495"/>
            <a:ext cx="1037754" cy="8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C32E1B-A9F8-46B4-98CB-D6F90557DC0D}"/>
              </a:ext>
            </a:extLst>
          </p:cNvPr>
          <p:cNvSpPr txBox="1"/>
          <p:nvPr/>
        </p:nvSpPr>
        <p:spPr>
          <a:xfrm>
            <a:off x="4604164" y="2304686"/>
            <a:ext cx="299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altLang="ko-KR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Business Value-Chain Process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BB025B-8CC0-432D-8B31-140B1FEED786}"/>
              </a:ext>
            </a:extLst>
          </p:cNvPr>
          <p:cNvSpPr txBox="1"/>
          <p:nvPr/>
        </p:nvSpPr>
        <p:spPr>
          <a:xfrm>
            <a:off x="407987" y="1038450"/>
            <a:ext cx="56880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570C1"/>
                </a:solidFill>
                <a:latin typeface="Arial Black" panose="020B0A04020102020204" pitchFamily="34" charset="0"/>
              </a:rPr>
              <a:t>로그인</a:t>
            </a:r>
            <a:r>
              <a:rPr lang="en-US" altLang="ko-KR" sz="2400" b="1" dirty="0">
                <a:solidFill>
                  <a:srgbClr val="1570C1"/>
                </a:solidFill>
                <a:latin typeface="Arial Black" panose="020B0A04020102020204" pitchFamily="34" charset="0"/>
              </a:rPr>
              <a:t>/</a:t>
            </a:r>
            <a:r>
              <a:rPr lang="ko-KR" altLang="en-US" sz="2400" b="1" dirty="0">
                <a:solidFill>
                  <a:srgbClr val="1570C1"/>
                </a:solidFill>
                <a:latin typeface="Arial Black" panose="020B0A04020102020204" pitchFamily="34" charset="0"/>
              </a:rPr>
              <a:t>회원가입</a:t>
            </a:r>
            <a:endParaRPr lang="en-US" altLang="ko-KR" sz="2400" b="1" dirty="0">
              <a:solidFill>
                <a:srgbClr val="1570C1"/>
              </a:solidFill>
              <a:latin typeface="Arial Black" panose="020B0A04020102020204" pitchFamily="34" charset="0"/>
            </a:endParaRPr>
          </a:p>
          <a:p>
            <a:endParaRPr lang="en-US" altLang="ko-KR" sz="2400" b="1" dirty="0">
              <a:solidFill>
                <a:srgbClr val="1570C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회원가입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사용자가 입력한 정보를 데이터베이스에 저장</a:t>
            </a: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로그인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입력한 정보를 검사하여 사용자 인증 수행</a:t>
            </a: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스프링 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Security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를 이용한 보안 설정 및 권한 부여 관리 중복</a:t>
            </a: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Controller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에서 중복 아이디 및 비밀번호 불일치시 접근 거부 등 관리</a:t>
            </a:r>
            <a:endParaRPr lang="en-US" altLang="ko-KR" sz="1200" dirty="0">
              <a:solidFill>
                <a:srgbClr val="1570C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08736A-70E2-4D0A-8F70-7F804B69D748}"/>
              </a:ext>
            </a:extLst>
          </p:cNvPr>
          <p:cNvSpPr txBox="1"/>
          <p:nvPr/>
        </p:nvSpPr>
        <p:spPr>
          <a:xfrm>
            <a:off x="407986" y="3940254"/>
            <a:ext cx="56880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570C1"/>
                </a:solidFill>
                <a:latin typeface="Arial Black" panose="020B0A04020102020204" pitchFamily="34" charset="0"/>
              </a:rPr>
              <a:t>소셜 로그인</a:t>
            </a:r>
            <a:endParaRPr lang="en-US" altLang="ko-KR" sz="2400" b="1" dirty="0">
              <a:solidFill>
                <a:srgbClr val="1570C1"/>
              </a:solidFill>
              <a:latin typeface="Arial Black" panose="020B0A04020102020204" pitchFamily="34" charset="0"/>
            </a:endParaRPr>
          </a:p>
          <a:p>
            <a:endParaRPr lang="en-US" altLang="ko-KR" sz="2400" b="1" dirty="0">
              <a:solidFill>
                <a:srgbClr val="1570C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Oauth2 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구글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네이버 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API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를 이용한 로그인 서비스</a:t>
            </a: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API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와 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properties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에서 사용자의 정보를 요청할 범위 설정 </a:t>
            </a: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위와 동일하게 </a:t>
            </a:r>
            <a:r>
              <a:rPr lang="en-US" altLang="ko-KR" sz="1200" dirty="0" err="1">
                <a:solidFill>
                  <a:srgbClr val="1570C1"/>
                </a:solidFill>
                <a:latin typeface="+mn-ea"/>
              </a:rPr>
              <a:t>BCrypt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를 이용하여  비밀번호 암호화로 보안성 강화</a:t>
            </a: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150176-F52A-47C6-B2D4-AA5DC88B9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414" y="2195111"/>
            <a:ext cx="2857223" cy="37146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3CEBF9-B159-4006-B19F-8A5E74D19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6051" y="2155955"/>
            <a:ext cx="2519416" cy="375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9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50560E2-7936-44C4-96D4-43B356AF6369}"/>
              </a:ext>
            </a:extLst>
          </p:cNvPr>
          <p:cNvSpPr txBox="1"/>
          <p:nvPr/>
        </p:nvSpPr>
        <p:spPr>
          <a:xfrm>
            <a:off x="310742" y="287814"/>
            <a:ext cx="218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Brand Logo Is Here</a:t>
            </a:r>
            <a:endParaRPr lang="ko-KR" altLang="en-US" u="sng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4235F9-9A4F-4504-B40D-3DFE743F124D}"/>
              </a:ext>
            </a:extLst>
          </p:cNvPr>
          <p:cNvSpPr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221FA-8C8E-4EB2-9F97-A20BC96D7151}"/>
              </a:ext>
            </a:extLst>
          </p:cNvPr>
          <p:cNvSpPr txBox="1"/>
          <p:nvPr/>
        </p:nvSpPr>
        <p:spPr>
          <a:xfrm>
            <a:off x="310742" y="171421"/>
            <a:ext cx="1895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Pepper Market</a:t>
            </a:r>
            <a:endParaRPr lang="ko-KR" altLang="en-US" sz="2000" spc="-1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22DD2-D631-4F6B-BAC6-55C9374BDD77}"/>
              </a:ext>
            </a:extLst>
          </p:cNvPr>
          <p:cNvSpPr txBox="1"/>
          <p:nvPr/>
        </p:nvSpPr>
        <p:spPr>
          <a:xfrm>
            <a:off x="8677131" y="202199"/>
            <a:ext cx="1301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04. </a:t>
            </a:r>
            <a:r>
              <a:rPr lang="ko-KR" altLang="en-US" sz="16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구현 기능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5FD387-6182-4788-8409-5FAD69C502A0}"/>
              </a:ext>
            </a:extLst>
          </p:cNvPr>
          <p:cNvSpPr/>
          <p:nvPr/>
        </p:nvSpPr>
        <p:spPr>
          <a:xfrm>
            <a:off x="8809234" y="618495"/>
            <a:ext cx="1037754" cy="8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C32E1B-A9F8-46B4-98CB-D6F90557DC0D}"/>
              </a:ext>
            </a:extLst>
          </p:cNvPr>
          <p:cNvSpPr txBox="1"/>
          <p:nvPr/>
        </p:nvSpPr>
        <p:spPr>
          <a:xfrm>
            <a:off x="4604164" y="2304686"/>
            <a:ext cx="299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altLang="ko-KR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Business Value-Chain 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A677B1-2BBF-462A-B4C8-E43D2298EF1E}"/>
              </a:ext>
            </a:extLst>
          </p:cNvPr>
          <p:cNvSpPr txBox="1"/>
          <p:nvPr/>
        </p:nvSpPr>
        <p:spPr>
          <a:xfrm>
            <a:off x="407988" y="1046680"/>
            <a:ext cx="419617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570C1"/>
                </a:solidFill>
                <a:latin typeface="Arial Black" panose="020B0A04020102020204" pitchFamily="34" charset="0"/>
              </a:rPr>
              <a:t>게시글</a:t>
            </a:r>
            <a:r>
              <a:rPr lang="en-US" altLang="ko-KR" sz="2400" b="1" dirty="0">
                <a:solidFill>
                  <a:srgbClr val="1570C1"/>
                </a:solidFill>
                <a:latin typeface="Arial Black" panose="020B0A04020102020204" pitchFamily="34" charset="0"/>
              </a:rPr>
              <a:t>CRUD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게시글 작성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게시글 정보와 작성자의 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ID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를 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DB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에 저장</a:t>
            </a: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게시글 조회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특정 게시글의 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ID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를 조회 </a:t>
            </a: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게시글 수정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게시글 정보를 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게시글 삭제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특정 게시글의 관련 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DB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를 삭제</a:t>
            </a: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br>
              <a:rPr lang="en-US" altLang="ko-KR" dirty="0">
                <a:solidFill>
                  <a:srgbClr val="1570C1"/>
                </a:solidFill>
                <a:latin typeface="+mn-ea"/>
              </a:rPr>
            </a:br>
            <a:endParaRPr lang="en-US" altLang="ko-KR" dirty="0">
              <a:solidFill>
                <a:srgbClr val="1570C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9AF2EB-94B5-489D-ACB3-369910AA1303}"/>
              </a:ext>
            </a:extLst>
          </p:cNvPr>
          <p:cNvSpPr txBox="1"/>
          <p:nvPr/>
        </p:nvSpPr>
        <p:spPr>
          <a:xfrm>
            <a:off x="345962" y="3603445"/>
            <a:ext cx="62976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570C1"/>
                </a:solidFill>
                <a:latin typeface="Arial Black" panose="020B0A04020102020204" pitchFamily="34" charset="0"/>
              </a:rPr>
              <a:t>댓글 기능</a:t>
            </a:r>
            <a:endParaRPr lang="en-US" altLang="ko-KR" sz="2400" b="1" dirty="0">
              <a:solidFill>
                <a:srgbClr val="1570C1"/>
              </a:solidFill>
              <a:latin typeface="Arial Black" panose="020B0A04020102020204" pitchFamily="34" charset="0"/>
            </a:endParaRPr>
          </a:p>
          <a:p>
            <a:endParaRPr lang="en-US" altLang="ko-KR" sz="2400" b="1" dirty="0">
              <a:solidFill>
                <a:srgbClr val="1570C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댓글 작성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 사용자가 작성한 내용과 사용자의 아이디 및 특정 게시글 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ID DB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에 저장 </a:t>
            </a: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댓글 삭제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특정 댓글의 관련 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DB 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삭제</a:t>
            </a:r>
            <a:endParaRPr lang="en-US" altLang="ko-KR" sz="1200" dirty="0">
              <a:solidFill>
                <a:srgbClr val="1570C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339E99-AC76-4ED6-8B9F-CD3E1CCEE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143" y="966149"/>
            <a:ext cx="2037734" cy="22740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88A9FA-CBAB-48FF-BA96-668C09798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752" y="980872"/>
            <a:ext cx="2037734" cy="22680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293168-635B-4E34-BA76-D6BD5481B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6362" y="937704"/>
            <a:ext cx="1924463" cy="22740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9529B3-ADBA-474B-B65F-8D9E40C39B8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7795"/>
          <a:stretch/>
        </p:blipFill>
        <p:spPr>
          <a:xfrm>
            <a:off x="10490825" y="937704"/>
            <a:ext cx="1701176" cy="2274009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27A98A0E-35E3-4228-939C-40B22D9211FD}"/>
              </a:ext>
            </a:extLst>
          </p:cNvPr>
          <p:cNvSpPr/>
          <p:nvPr/>
        </p:nvSpPr>
        <p:spPr>
          <a:xfrm>
            <a:off x="11635146" y="1926604"/>
            <a:ext cx="471951" cy="4423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219E8C6-F39B-4556-A89A-7C52A5C3BE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4009" y="2379902"/>
            <a:ext cx="1397991" cy="408292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FBDF15-737D-4995-9301-90D0B235BDAE}"/>
              </a:ext>
            </a:extLst>
          </p:cNvPr>
          <p:cNvCxnSpPr>
            <a:cxnSpLocks/>
          </p:cNvCxnSpPr>
          <p:nvPr/>
        </p:nvCxnSpPr>
        <p:spPr>
          <a:xfrm>
            <a:off x="172174" y="3426771"/>
            <a:ext cx="11876951" cy="2229"/>
          </a:xfrm>
          <a:prstGeom prst="line">
            <a:avLst/>
          </a:prstGeom>
          <a:ln w="9525" cap="rnd">
            <a:solidFill>
              <a:srgbClr val="1470B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2760F58-5FCD-4C98-B2CC-862FB2B2C8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1536" y="4313111"/>
            <a:ext cx="3219899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3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50560E2-7936-44C4-96D4-43B356AF6369}"/>
              </a:ext>
            </a:extLst>
          </p:cNvPr>
          <p:cNvSpPr txBox="1"/>
          <p:nvPr/>
        </p:nvSpPr>
        <p:spPr>
          <a:xfrm>
            <a:off x="310742" y="287814"/>
            <a:ext cx="218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Brand Logo Is Here</a:t>
            </a:r>
            <a:endParaRPr lang="ko-KR" altLang="en-US" u="sng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4235F9-9A4F-4504-B40D-3DFE743F124D}"/>
              </a:ext>
            </a:extLst>
          </p:cNvPr>
          <p:cNvSpPr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221FA-8C8E-4EB2-9F97-A20BC96D7151}"/>
              </a:ext>
            </a:extLst>
          </p:cNvPr>
          <p:cNvSpPr txBox="1"/>
          <p:nvPr/>
        </p:nvSpPr>
        <p:spPr>
          <a:xfrm>
            <a:off x="310742" y="171421"/>
            <a:ext cx="1895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Pepper Market</a:t>
            </a:r>
            <a:endParaRPr lang="ko-KR" altLang="en-US" sz="2000" spc="-1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22DD2-D631-4F6B-BAC6-55C9374BDD77}"/>
              </a:ext>
            </a:extLst>
          </p:cNvPr>
          <p:cNvSpPr txBox="1"/>
          <p:nvPr/>
        </p:nvSpPr>
        <p:spPr>
          <a:xfrm>
            <a:off x="8677131" y="202199"/>
            <a:ext cx="1301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04. </a:t>
            </a:r>
            <a:r>
              <a:rPr lang="ko-KR" altLang="en-US" sz="16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구현 기능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5FD387-6182-4788-8409-5FAD69C502A0}"/>
              </a:ext>
            </a:extLst>
          </p:cNvPr>
          <p:cNvSpPr/>
          <p:nvPr/>
        </p:nvSpPr>
        <p:spPr>
          <a:xfrm>
            <a:off x="8809234" y="618495"/>
            <a:ext cx="1037754" cy="8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71F9E-1C06-47B8-8367-672571ED6542}"/>
              </a:ext>
            </a:extLst>
          </p:cNvPr>
          <p:cNvSpPr txBox="1"/>
          <p:nvPr/>
        </p:nvSpPr>
        <p:spPr>
          <a:xfrm>
            <a:off x="157524" y="3757154"/>
            <a:ext cx="110601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570C1"/>
                </a:solidFill>
                <a:latin typeface="Arial Black" panose="020B0A04020102020204" pitchFamily="34" charset="0"/>
              </a:rPr>
              <a:t>검색 기능</a:t>
            </a:r>
            <a:endParaRPr lang="en-US" altLang="ko-KR" sz="2400" b="1" dirty="0">
              <a:solidFill>
                <a:srgbClr val="1570C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JPA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를 통해 데이터베이스와 상호작용하여 사용자가 입력한 검색 키워드가 포함된 게시글을 조회 리스트로 반환 게시판에 해당하는 게시글 정렬</a:t>
            </a: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사용자들이 빠르고 간결하게 정보를 얻기 위한 기능</a:t>
            </a: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152574-69D8-4415-9D57-A5EBD3D87E96}"/>
              </a:ext>
            </a:extLst>
          </p:cNvPr>
          <p:cNvSpPr txBox="1"/>
          <p:nvPr/>
        </p:nvSpPr>
        <p:spPr>
          <a:xfrm>
            <a:off x="407988" y="859345"/>
            <a:ext cx="56880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570C1"/>
                </a:solidFill>
                <a:latin typeface="Arial Black" panose="020B0A04020102020204" pitchFamily="34" charset="0"/>
              </a:rPr>
              <a:t>카테고리 필터 정렬</a:t>
            </a:r>
            <a:endParaRPr lang="en-US" altLang="ko-KR" sz="2400" b="1" dirty="0">
              <a:solidFill>
                <a:srgbClr val="1570C1"/>
              </a:solidFill>
              <a:latin typeface="Arial Black" panose="020B0A040201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사용자가 원하는 카테고리를 가진 게시글의 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DB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를 조회 후 필터 정렬</a:t>
            </a: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필터를 적용한 상태로 검색기능 사용 가능</a:t>
            </a: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이 기능 또한 사용자들의 빠르고 간결한 정보를 얻기 위한 기능</a:t>
            </a:r>
            <a:br>
              <a:rPr lang="en-US" altLang="ko-KR" dirty="0">
                <a:solidFill>
                  <a:srgbClr val="1570C1"/>
                </a:solidFill>
                <a:latin typeface="+mn-ea"/>
              </a:rPr>
            </a:br>
            <a:endParaRPr lang="en-US" altLang="ko-KR" dirty="0">
              <a:solidFill>
                <a:srgbClr val="1570C1"/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A807A8-F6A0-4C73-B158-570465194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031" y="4617451"/>
            <a:ext cx="3811827" cy="203835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B516154E-CE8C-4395-947F-9362CAE00BCB}"/>
              </a:ext>
            </a:extLst>
          </p:cNvPr>
          <p:cNvSpPr/>
          <p:nvPr/>
        </p:nvSpPr>
        <p:spPr>
          <a:xfrm>
            <a:off x="7518888" y="4721817"/>
            <a:ext cx="409575" cy="3563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3A27D50-F59A-4518-9513-46E808C49684}"/>
              </a:ext>
            </a:extLst>
          </p:cNvPr>
          <p:cNvCxnSpPr>
            <a:cxnSpLocks/>
          </p:cNvCxnSpPr>
          <p:nvPr/>
        </p:nvCxnSpPr>
        <p:spPr>
          <a:xfrm>
            <a:off x="157524" y="3712163"/>
            <a:ext cx="11876951" cy="2229"/>
          </a:xfrm>
          <a:prstGeom prst="line">
            <a:avLst/>
          </a:prstGeom>
          <a:ln w="9525" cap="rnd">
            <a:solidFill>
              <a:srgbClr val="1470B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5D7E621-88BD-42EC-A4AA-A398A9590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580" y="1201319"/>
            <a:ext cx="6428220" cy="19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1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D53384E-C70C-4E59-8FDE-3CB2F48ADD83}"/>
              </a:ext>
            </a:extLst>
          </p:cNvPr>
          <p:cNvCxnSpPr>
            <a:cxnSpLocks/>
          </p:cNvCxnSpPr>
          <p:nvPr/>
        </p:nvCxnSpPr>
        <p:spPr>
          <a:xfrm>
            <a:off x="172174" y="3426771"/>
            <a:ext cx="11876951" cy="2229"/>
          </a:xfrm>
          <a:prstGeom prst="line">
            <a:avLst/>
          </a:prstGeom>
          <a:ln w="9525" cap="rnd">
            <a:solidFill>
              <a:srgbClr val="1470B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0560E2-7936-44C4-96D4-43B356AF6369}"/>
              </a:ext>
            </a:extLst>
          </p:cNvPr>
          <p:cNvSpPr txBox="1"/>
          <p:nvPr/>
        </p:nvSpPr>
        <p:spPr>
          <a:xfrm>
            <a:off x="310742" y="287814"/>
            <a:ext cx="218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Brand Logo Is Here</a:t>
            </a:r>
            <a:endParaRPr lang="ko-KR" altLang="en-US" u="sng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4235F9-9A4F-4504-B40D-3DFE743F124D}"/>
              </a:ext>
            </a:extLst>
          </p:cNvPr>
          <p:cNvSpPr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221FA-8C8E-4EB2-9F97-A20BC96D7151}"/>
              </a:ext>
            </a:extLst>
          </p:cNvPr>
          <p:cNvSpPr txBox="1"/>
          <p:nvPr/>
        </p:nvSpPr>
        <p:spPr>
          <a:xfrm>
            <a:off x="310742" y="171421"/>
            <a:ext cx="1895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Pepper Market</a:t>
            </a:r>
            <a:endParaRPr lang="ko-KR" altLang="en-US" sz="2000" spc="-1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22DD2-D631-4F6B-BAC6-55C9374BDD77}"/>
              </a:ext>
            </a:extLst>
          </p:cNvPr>
          <p:cNvSpPr txBox="1"/>
          <p:nvPr/>
        </p:nvSpPr>
        <p:spPr>
          <a:xfrm>
            <a:off x="8677131" y="202199"/>
            <a:ext cx="1301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04. </a:t>
            </a:r>
            <a:r>
              <a:rPr lang="ko-KR" altLang="en-US" sz="16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구현 기능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5FD387-6182-4788-8409-5FAD69C502A0}"/>
              </a:ext>
            </a:extLst>
          </p:cNvPr>
          <p:cNvSpPr/>
          <p:nvPr/>
        </p:nvSpPr>
        <p:spPr>
          <a:xfrm>
            <a:off x="8809234" y="618495"/>
            <a:ext cx="1037754" cy="8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C32E1B-A9F8-46B4-98CB-D6F90557DC0D}"/>
              </a:ext>
            </a:extLst>
          </p:cNvPr>
          <p:cNvSpPr txBox="1"/>
          <p:nvPr/>
        </p:nvSpPr>
        <p:spPr>
          <a:xfrm>
            <a:off x="4604164" y="2304686"/>
            <a:ext cx="299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altLang="ko-KR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Business Value-Chain 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F82AA5-3109-4BC4-9FE7-50FAA1C4DD18}"/>
              </a:ext>
            </a:extLst>
          </p:cNvPr>
          <p:cNvSpPr txBox="1"/>
          <p:nvPr/>
        </p:nvSpPr>
        <p:spPr>
          <a:xfrm>
            <a:off x="407987" y="1092844"/>
            <a:ext cx="59261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570C1"/>
                </a:solidFill>
                <a:latin typeface="Arial Black" panose="020B0A04020102020204" pitchFamily="34" charset="0"/>
              </a:rPr>
              <a:t>채팅 기능</a:t>
            </a:r>
            <a:endParaRPr lang="en-US" altLang="ko-KR" sz="2400" b="1" dirty="0">
              <a:solidFill>
                <a:srgbClr val="1570C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WebSocket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를 사용하여 실시간 채팅을 구현</a:t>
            </a: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판매자에게만 채팅을 보낼 수 있으며 구매자가 판매자에게 채팅을 보낼 시 판매자와 구매자만의 고유 채팅 생성 </a:t>
            </a: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채팅 기록은 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DB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에 저장되며 세션 초기화 시 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DB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에서 해당 채팅 기록 불러오기</a:t>
            </a:r>
            <a:br>
              <a:rPr lang="en-US" altLang="ko-KR" dirty="0">
                <a:solidFill>
                  <a:srgbClr val="1570C1"/>
                </a:solidFill>
                <a:latin typeface="+mn-ea"/>
              </a:rPr>
            </a:br>
            <a:endParaRPr lang="en-US" altLang="ko-KR" dirty="0">
              <a:solidFill>
                <a:srgbClr val="1570C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5C91CF-CD0F-45F7-BF10-37A67F97F630}"/>
              </a:ext>
            </a:extLst>
          </p:cNvPr>
          <p:cNvSpPr txBox="1"/>
          <p:nvPr/>
        </p:nvSpPr>
        <p:spPr>
          <a:xfrm>
            <a:off x="368465" y="4145456"/>
            <a:ext cx="56880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570C1"/>
                </a:solidFill>
                <a:latin typeface="Arial Black" panose="020B0A04020102020204" pitchFamily="34" charset="0"/>
              </a:rPr>
              <a:t>키워드 알림</a:t>
            </a:r>
            <a:endParaRPr lang="en-US" altLang="ko-KR" sz="2400" b="1" dirty="0">
              <a:solidFill>
                <a:srgbClr val="1570C1"/>
              </a:solidFill>
              <a:latin typeface="Arial Black" panose="020B0A04020102020204" pitchFamily="34" charset="0"/>
            </a:endParaRPr>
          </a:p>
          <a:p>
            <a:endParaRPr lang="en-US" altLang="ko-KR" sz="1200" b="1" dirty="0">
              <a:solidFill>
                <a:srgbClr val="1570C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사용자가 등록한 키워드를 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DB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에 저장 게시글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DB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를 조회 혹은 해당하는 게시글 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DB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가 생성되면 사용자에게 해당 게시글을 전달 </a:t>
            </a: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사용자가 읽지 않은 알림은 계속해서 표시가 뜨며 읽었을 시 알림 해제</a:t>
            </a: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채팅 메시지 또한 실시간으로 알림 설정 </a:t>
            </a:r>
            <a:br>
              <a:rPr lang="en-US" altLang="ko-KR" sz="1200" dirty="0">
                <a:solidFill>
                  <a:srgbClr val="1570C1"/>
                </a:solidFill>
                <a:latin typeface="+mn-ea"/>
              </a:rPr>
            </a:br>
            <a:endParaRPr lang="en-US" altLang="ko-KR" sz="1200" dirty="0">
              <a:solidFill>
                <a:srgbClr val="1570C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CB6EAA-730A-434F-8E7E-DA8F33F62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478" y="3688192"/>
            <a:ext cx="3019846" cy="4572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4A2C98F-F81A-4A69-985A-2863F3B06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022" y="4309603"/>
            <a:ext cx="2996250" cy="5385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529F02-AD37-4504-8522-37D68DED3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6478" y="4960862"/>
            <a:ext cx="2984452" cy="68920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7EADDC8-6268-47EE-9377-36EBBD8682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8147" y="3658370"/>
            <a:ext cx="2983853" cy="48963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9966829-14C3-4A06-BEFC-37DE75BFCA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3262" y="1481952"/>
            <a:ext cx="3019846" cy="141396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1891482-D661-43B7-BB7C-0E128E2021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3039" y="1143722"/>
            <a:ext cx="2797421" cy="174987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3DCCB07-47A1-4E83-8121-9CE45C3E5C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6858" y="5893719"/>
            <a:ext cx="2996250" cy="55252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390BE20-36C2-4605-9BF4-93B77285D1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6478" y="5825381"/>
            <a:ext cx="2984452" cy="68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53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50560E2-7936-44C4-96D4-43B356AF6369}"/>
              </a:ext>
            </a:extLst>
          </p:cNvPr>
          <p:cNvSpPr txBox="1"/>
          <p:nvPr/>
        </p:nvSpPr>
        <p:spPr>
          <a:xfrm>
            <a:off x="310742" y="287814"/>
            <a:ext cx="218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Brand Logo Is Here</a:t>
            </a:r>
            <a:endParaRPr lang="ko-KR" altLang="en-US" u="sng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4235F9-9A4F-4504-B40D-3DFE743F124D}"/>
              </a:ext>
            </a:extLst>
          </p:cNvPr>
          <p:cNvSpPr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221FA-8C8E-4EB2-9F97-A20BC96D7151}"/>
              </a:ext>
            </a:extLst>
          </p:cNvPr>
          <p:cNvSpPr txBox="1"/>
          <p:nvPr/>
        </p:nvSpPr>
        <p:spPr>
          <a:xfrm>
            <a:off x="310742" y="171421"/>
            <a:ext cx="1895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Pepper Market</a:t>
            </a:r>
            <a:endParaRPr lang="ko-KR" altLang="en-US" sz="2000" spc="-1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22DD2-D631-4F6B-BAC6-55C9374BDD77}"/>
              </a:ext>
            </a:extLst>
          </p:cNvPr>
          <p:cNvSpPr txBox="1"/>
          <p:nvPr/>
        </p:nvSpPr>
        <p:spPr>
          <a:xfrm>
            <a:off x="8677131" y="202199"/>
            <a:ext cx="1301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04. </a:t>
            </a:r>
            <a:r>
              <a:rPr lang="ko-KR" altLang="en-US" sz="16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구현 기능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5FD387-6182-4788-8409-5FAD69C502A0}"/>
              </a:ext>
            </a:extLst>
          </p:cNvPr>
          <p:cNvSpPr/>
          <p:nvPr/>
        </p:nvSpPr>
        <p:spPr>
          <a:xfrm>
            <a:off x="8809234" y="618495"/>
            <a:ext cx="1037754" cy="8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C32E1B-A9F8-46B4-98CB-D6F90557DC0D}"/>
              </a:ext>
            </a:extLst>
          </p:cNvPr>
          <p:cNvSpPr txBox="1"/>
          <p:nvPr/>
        </p:nvSpPr>
        <p:spPr>
          <a:xfrm>
            <a:off x="4604164" y="2304686"/>
            <a:ext cx="299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altLang="ko-KR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Business Value-Chain 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DAA93-98AB-40EA-9A71-E8AA35DA9480}"/>
              </a:ext>
            </a:extLst>
          </p:cNvPr>
          <p:cNvSpPr txBox="1"/>
          <p:nvPr/>
        </p:nvSpPr>
        <p:spPr>
          <a:xfrm>
            <a:off x="407987" y="1220844"/>
            <a:ext cx="116125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570C1"/>
                </a:solidFill>
                <a:latin typeface="Arial Black" panose="020B0A04020102020204" pitchFamily="34" charset="0"/>
              </a:rPr>
              <a:t>조회수 기능</a:t>
            </a:r>
            <a:endParaRPr lang="en-US" altLang="ko-KR" sz="2400" b="1" dirty="0">
              <a:solidFill>
                <a:srgbClr val="1570C1"/>
              </a:solidFill>
              <a:latin typeface="Arial Black" panose="020B0A04020102020204" pitchFamily="34" charset="0"/>
            </a:endParaRPr>
          </a:p>
          <a:p>
            <a:endParaRPr lang="en-US" altLang="ko-KR" sz="1200" b="1" dirty="0">
              <a:solidFill>
                <a:srgbClr val="1570C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사용자가 게시글을 조회할 시 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URL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로 들어오는 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POST 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요청시마다 조회수 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DB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필드 증가 </a:t>
            </a: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해당기능은 다른 기능의 게시글 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redirect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로 인한 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URL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요청 또한 조회수를 증가시키기 때문에 관련 기능에 대한 조회수 증가 방지로 플래그 초기화 메서드 추가</a:t>
            </a: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br>
              <a:rPr lang="en-US" altLang="ko-KR" sz="1200" dirty="0">
                <a:solidFill>
                  <a:srgbClr val="1570C1"/>
                </a:solidFill>
                <a:latin typeface="+mn-ea"/>
              </a:rPr>
            </a:br>
            <a:endParaRPr lang="en-US" altLang="ko-KR" sz="1200" dirty="0">
              <a:solidFill>
                <a:srgbClr val="1570C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EC1622-74EC-498A-8059-5513ADF61422}"/>
              </a:ext>
            </a:extLst>
          </p:cNvPr>
          <p:cNvSpPr txBox="1"/>
          <p:nvPr/>
        </p:nvSpPr>
        <p:spPr>
          <a:xfrm>
            <a:off x="407987" y="2605839"/>
            <a:ext cx="113172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570C1"/>
                </a:solidFill>
                <a:latin typeface="Arial Black" panose="020B0A04020102020204" pitchFamily="34" charset="0"/>
              </a:rPr>
              <a:t>좋아요 기능</a:t>
            </a:r>
            <a:endParaRPr lang="en-US" altLang="ko-KR" sz="2400" b="1" dirty="0">
              <a:solidFill>
                <a:srgbClr val="1570C1"/>
              </a:solidFill>
              <a:latin typeface="Arial Black" panose="020B0A04020102020204" pitchFamily="34" charset="0"/>
            </a:endParaRPr>
          </a:p>
          <a:p>
            <a:endParaRPr lang="en-US" altLang="ko-KR" sz="1200" b="1" dirty="0">
              <a:solidFill>
                <a:srgbClr val="1570C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사용자가 게시글 좋아요 기능을 사용시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 DB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에 게시글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ID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와 사용자 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ID 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저장</a:t>
            </a: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게시글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ID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를 식별하여 해당하는 게시글의 좋아요 누른 계정수 만큼 좋아요 수 증가 좋아요 취소할 시 계정수도 감소하기때문에 이에 따라 좋아요 개수도 감소</a:t>
            </a: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계정별로 좋아요 개수를 제한 이에 따른 좋아요 중복방지  </a:t>
            </a: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br>
              <a:rPr lang="en-US" altLang="ko-KR" sz="1200" dirty="0">
                <a:solidFill>
                  <a:srgbClr val="1570C1"/>
                </a:solidFill>
                <a:latin typeface="+mn-ea"/>
              </a:rPr>
            </a:br>
            <a:endParaRPr lang="en-US" altLang="ko-KR" sz="1200" dirty="0">
              <a:solidFill>
                <a:srgbClr val="1570C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5AF14B-041E-4D64-946B-FEF904ECE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462" y="4026156"/>
            <a:ext cx="4264526" cy="243179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886193B-20AF-424B-9FA5-AD9C15D04D3D}"/>
              </a:ext>
            </a:extLst>
          </p:cNvPr>
          <p:cNvSpPr/>
          <p:nvPr/>
        </p:nvSpPr>
        <p:spPr>
          <a:xfrm>
            <a:off x="8601075" y="5048250"/>
            <a:ext cx="723900" cy="6953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95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50560E2-7936-44C4-96D4-43B356AF6369}"/>
              </a:ext>
            </a:extLst>
          </p:cNvPr>
          <p:cNvSpPr txBox="1"/>
          <p:nvPr/>
        </p:nvSpPr>
        <p:spPr>
          <a:xfrm>
            <a:off x="310742" y="287814"/>
            <a:ext cx="218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Brand Logo Is Here</a:t>
            </a:r>
            <a:endParaRPr lang="ko-KR" altLang="en-US" u="sng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4235F9-9A4F-4504-B40D-3DFE743F124D}"/>
              </a:ext>
            </a:extLst>
          </p:cNvPr>
          <p:cNvSpPr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221FA-8C8E-4EB2-9F97-A20BC96D7151}"/>
              </a:ext>
            </a:extLst>
          </p:cNvPr>
          <p:cNvSpPr txBox="1"/>
          <p:nvPr/>
        </p:nvSpPr>
        <p:spPr>
          <a:xfrm>
            <a:off x="310742" y="171421"/>
            <a:ext cx="1895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Pepper Market</a:t>
            </a:r>
            <a:endParaRPr lang="ko-KR" altLang="en-US" sz="2000" spc="-1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22DD2-D631-4F6B-BAC6-55C9374BDD77}"/>
              </a:ext>
            </a:extLst>
          </p:cNvPr>
          <p:cNvSpPr txBox="1"/>
          <p:nvPr/>
        </p:nvSpPr>
        <p:spPr>
          <a:xfrm>
            <a:off x="8677131" y="202199"/>
            <a:ext cx="1301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04. </a:t>
            </a:r>
            <a:r>
              <a:rPr lang="ko-KR" altLang="en-US" sz="16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구현 기능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5FD387-6182-4788-8409-5FAD69C502A0}"/>
              </a:ext>
            </a:extLst>
          </p:cNvPr>
          <p:cNvSpPr/>
          <p:nvPr/>
        </p:nvSpPr>
        <p:spPr>
          <a:xfrm>
            <a:off x="8809234" y="618495"/>
            <a:ext cx="1037754" cy="8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C32E1B-A9F8-46B4-98CB-D6F90557DC0D}"/>
              </a:ext>
            </a:extLst>
          </p:cNvPr>
          <p:cNvSpPr txBox="1"/>
          <p:nvPr/>
        </p:nvSpPr>
        <p:spPr>
          <a:xfrm>
            <a:off x="4604164" y="2304686"/>
            <a:ext cx="299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altLang="ko-KR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Business Value-Chain 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DDF459-8452-4BCF-94E5-611B4A8F4BFD}"/>
              </a:ext>
            </a:extLst>
          </p:cNvPr>
          <p:cNvSpPr txBox="1"/>
          <p:nvPr/>
        </p:nvSpPr>
        <p:spPr>
          <a:xfrm>
            <a:off x="383211" y="1289023"/>
            <a:ext cx="75812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570C1"/>
                </a:solidFill>
                <a:latin typeface="Arial Black" panose="020B0A04020102020204" pitchFamily="34" charset="0"/>
              </a:rPr>
              <a:t>판매상품 상태 관리</a:t>
            </a:r>
            <a:endParaRPr lang="en-US" altLang="ko-KR" sz="1200" b="1" dirty="0">
              <a:solidFill>
                <a:srgbClr val="1570C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게시글 판매상태 나타내는 데이터를 부여하고 그에 따라서 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View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에서 다른 데이터를 출력하는 기능 구현</a:t>
            </a: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게시글 검색 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view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에서 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ajax 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이용하여 비동기적으로 리스트 변환기능 구현</a:t>
            </a:r>
            <a:br>
              <a:rPr lang="en-US" altLang="ko-KR" sz="1200" dirty="0">
                <a:solidFill>
                  <a:srgbClr val="1570C1"/>
                </a:solidFill>
                <a:latin typeface="+mn-ea"/>
              </a:rPr>
            </a:br>
            <a:endParaRPr lang="en-US" altLang="ko-KR" sz="1200" dirty="0">
              <a:solidFill>
                <a:srgbClr val="1570C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67016-DAA2-4175-B3E6-7EA2FE72DD77}"/>
              </a:ext>
            </a:extLst>
          </p:cNvPr>
          <p:cNvSpPr txBox="1"/>
          <p:nvPr/>
        </p:nvSpPr>
        <p:spPr>
          <a:xfrm>
            <a:off x="310742" y="4045483"/>
            <a:ext cx="6995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570C1"/>
                </a:solidFill>
                <a:latin typeface="Arial Black" panose="020B0A04020102020204" pitchFamily="34" charset="0"/>
              </a:rPr>
              <a:t>마이페이지 프로필 변경 </a:t>
            </a:r>
            <a:endParaRPr lang="en-US" altLang="ko-KR" sz="1200" b="1" dirty="0">
              <a:solidFill>
                <a:srgbClr val="1570C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마이페이지의 프로필 변경 기능은 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Spring Boot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와 </a:t>
            </a:r>
            <a:r>
              <a:rPr lang="en-US" altLang="ko-KR" sz="1200" dirty="0" err="1">
                <a:solidFill>
                  <a:srgbClr val="1570C1"/>
                </a:solidFill>
                <a:latin typeface="+mn-ea"/>
              </a:rPr>
              <a:t>Thymeleaf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를 사용</a:t>
            </a: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닉네임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비밀번호변경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(</a:t>
            </a:r>
            <a:r>
              <a:rPr lang="ko-KR" altLang="en-US" sz="1200" dirty="0" err="1">
                <a:solidFill>
                  <a:srgbClr val="1570C1"/>
                </a:solidFill>
                <a:latin typeface="+mn-ea"/>
              </a:rPr>
              <a:t>소셜이용자들은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 불가</a:t>
            </a:r>
            <a:r>
              <a:rPr lang="en-US" altLang="ko-KR" sz="1200" dirty="0">
                <a:solidFill>
                  <a:srgbClr val="1570C1"/>
                </a:solidFill>
                <a:latin typeface="+mn-ea"/>
              </a:rPr>
              <a:t>x),</a:t>
            </a: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프로필 이미지 변경</a:t>
            </a:r>
            <a:endParaRPr lang="en-US" altLang="ko-KR" sz="1200" dirty="0">
              <a:solidFill>
                <a:srgbClr val="1570C1"/>
              </a:solidFill>
              <a:latin typeface="+mn-ea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BA147C-62EF-40F6-A025-9B90BD39E656}"/>
              </a:ext>
            </a:extLst>
          </p:cNvPr>
          <p:cNvCxnSpPr>
            <a:cxnSpLocks/>
          </p:cNvCxnSpPr>
          <p:nvPr/>
        </p:nvCxnSpPr>
        <p:spPr>
          <a:xfrm>
            <a:off x="172174" y="3426771"/>
            <a:ext cx="11876951" cy="2229"/>
          </a:xfrm>
          <a:prstGeom prst="line">
            <a:avLst/>
          </a:prstGeom>
          <a:ln w="9525" cap="rnd">
            <a:solidFill>
              <a:srgbClr val="1470B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0A2BEF0-9742-4337-92A5-D629DCCA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278" y="894349"/>
            <a:ext cx="3845621" cy="23969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010695-5429-4B90-9F83-74109DCF2E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09" t="2921" r="1"/>
          <a:stretch/>
        </p:blipFill>
        <p:spPr>
          <a:xfrm>
            <a:off x="8056278" y="3519500"/>
            <a:ext cx="3845621" cy="301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87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50560E2-7936-44C4-96D4-43B356AF6369}"/>
              </a:ext>
            </a:extLst>
          </p:cNvPr>
          <p:cNvSpPr txBox="1"/>
          <p:nvPr/>
        </p:nvSpPr>
        <p:spPr>
          <a:xfrm>
            <a:off x="310742" y="287814"/>
            <a:ext cx="218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Brand Logo Is Here</a:t>
            </a:r>
            <a:endParaRPr lang="ko-KR" altLang="en-US" u="sng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4235F9-9A4F-4504-B40D-3DFE743F124D}"/>
              </a:ext>
            </a:extLst>
          </p:cNvPr>
          <p:cNvSpPr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221FA-8C8E-4EB2-9F97-A20BC96D7151}"/>
              </a:ext>
            </a:extLst>
          </p:cNvPr>
          <p:cNvSpPr txBox="1"/>
          <p:nvPr/>
        </p:nvSpPr>
        <p:spPr>
          <a:xfrm>
            <a:off x="310742" y="171421"/>
            <a:ext cx="1895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Pepper Market</a:t>
            </a:r>
            <a:endParaRPr lang="ko-KR" altLang="en-US" sz="2000" spc="-1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22DD2-D631-4F6B-BAC6-55C9374BDD77}"/>
              </a:ext>
            </a:extLst>
          </p:cNvPr>
          <p:cNvSpPr txBox="1"/>
          <p:nvPr/>
        </p:nvSpPr>
        <p:spPr>
          <a:xfrm>
            <a:off x="8677131" y="202199"/>
            <a:ext cx="1301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04. </a:t>
            </a:r>
            <a:r>
              <a:rPr lang="ko-KR" altLang="en-US" sz="16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구현 기능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5FD387-6182-4788-8409-5FAD69C502A0}"/>
              </a:ext>
            </a:extLst>
          </p:cNvPr>
          <p:cNvSpPr/>
          <p:nvPr/>
        </p:nvSpPr>
        <p:spPr>
          <a:xfrm>
            <a:off x="8809234" y="618495"/>
            <a:ext cx="1037754" cy="8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C32E1B-A9F8-46B4-98CB-D6F90557DC0D}"/>
              </a:ext>
            </a:extLst>
          </p:cNvPr>
          <p:cNvSpPr txBox="1"/>
          <p:nvPr/>
        </p:nvSpPr>
        <p:spPr>
          <a:xfrm>
            <a:off x="4604164" y="2304686"/>
            <a:ext cx="299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altLang="ko-KR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Business Value-Chain 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5F642-3DAD-4048-B17E-6D729D252010}"/>
              </a:ext>
            </a:extLst>
          </p:cNvPr>
          <p:cNvSpPr txBox="1"/>
          <p:nvPr/>
        </p:nvSpPr>
        <p:spPr>
          <a:xfrm>
            <a:off x="383211" y="1289023"/>
            <a:ext cx="1136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1570C1"/>
                </a:solidFill>
                <a:latin typeface="Arial Black" panose="020B0A04020102020204" pitchFamily="34" charset="0"/>
              </a:rPr>
              <a:t>관리자 기능</a:t>
            </a:r>
            <a:endParaRPr lang="en-US" altLang="ko-KR" sz="1200" b="1" dirty="0">
              <a:solidFill>
                <a:srgbClr val="1570C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중고거래 사이트인만큼 보안 강화 및 플랫폼의 신뢰도를 쌓기 위해 관리자 기능 추가 </a:t>
            </a: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관리자계정은 모든 권한을 가지도록 설정 </a:t>
            </a: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관리자계정으로 가입 불가 설정 </a:t>
            </a: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570C1"/>
                </a:solidFill>
                <a:latin typeface="+mn-ea"/>
              </a:rPr>
              <a:t>사기성으로 생각되는 게시글 및 다양한 이유로 인한 신고목록들은 관리자 전용 페이지에 올라오며 해당 게시글을 검사 후 삭제 처리 및 회원 정지 처리 </a:t>
            </a:r>
            <a:endParaRPr lang="en-US" altLang="ko-KR" sz="1200" dirty="0">
              <a:solidFill>
                <a:srgbClr val="1570C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1570C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BE83EC-FDA0-484F-AEFD-68D4C1AE3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2" y="3537903"/>
            <a:ext cx="5689326" cy="25584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BD7C75A-3815-4E19-A1B0-0F519E644F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364" b="12294"/>
          <a:stretch/>
        </p:blipFill>
        <p:spPr>
          <a:xfrm>
            <a:off x="6019572" y="5038344"/>
            <a:ext cx="6025896" cy="146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19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50560E2-7936-44C4-96D4-43B356AF6369}"/>
              </a:ext>
            </a:extLst>
          </p:cNvPr>
          <p:cNvSpPr txBox="1"/>
          <p:nvPr/>
        </p:nvSpPr>
        <p:spPr>
          <a:xfrm>
            <a:off x="310742" y="287814"/>
            <a:ext cx="218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Brand Logo Is Here</a:t>
            </a:r>
            <a:endParaRPr lang="ko-KR" altLang="en-US" u="sng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4235F9-9A4F-4504-B40D-3DFE743F124D}"/>
              </a:ext>
            </a:extLst>
          </p:cNvPr>
          <p:cNvSpPr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221FA-8C8E-4EB2-9F97-A20BC96D7151}"/>
              </a:ext>
            </a:extLst>
          </p:cNvPr>
          <p:cNvSpPr txBox="1"/>
          <p:nvPr/>
        </p:nvSpPr>
        <p:spPr>
          <a:xfrm>
            <a:off x="310742" y="171421"/>
            <a:ext cx="1895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Pepper Market</a:t>
            </a:r>
            <a:endParaRPr lang="ko-KR" altLang="en-US" sz="2000" spc="-1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22DD2-D631-4F6B-BAC6-55C9374BDD77}"/>
              </a:ext>
            </a:extLst>
          </p:cNvPr>
          <p:cNvSpPr txBox="1"/>
          <p:nvPr/>
        </p:nvSpPr>
        <p:spPr>
          <a:xfrm>
            <a:off x="8677133" y="202199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05. </a:t>
            </a:r>
            <a:r>
              <a:rPr lang="ko-KR" altLang="en-US" sz="16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 과정</a:t>
            </a:r>
            <a:r>
              <a:rPr lang="en-US" altLang="ko-KR" sz="16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ko-KR" altLang="en-US" sz="1600" spc="-150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5FD387-6182-4788-8409-5FAD69C502A0}"/>
              </a:ext>
            </a:extLst>
          </p:cNvPr>
          <p:cNvSpPr/>
          <p:nvPr/>
        </p:nvSpPr>
        <p:spPr>
          <a:xfrm>
            <a:off x="8809234" y="618495"/>
            <a:ext cx="1037754" cy="8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10022EB-BF5E-401C-B761-DA83F4E266BD}"/>
              </a:ext>
            </a:extLst>
          </p:cNvPr>
          <p:cNvCxnSpPr>
            <a:cxnSpLocks/>
          </p:cNvCxnSpPr>
          <p:nvPr/>
        </p:nvCxnSpPr>
        <p:spPr>
          <a:xfrm>
            <a:off x="182880" y="2340864"/>
            <a:ext cx="2816352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44AE34F-A7E6-444C-A17D-29F2566B58EF}"/>
              </a:ext>
            </a:extLst>
          </p:cNvPr>
          <p:cNvCxnSpPr>
            <a:cxnSpLocks/>
          </p:cNvCxnSpPr>
          <p:nvPr/>
        </p:nvCxnSpPr>
        <p:spPr>
          <a:xfrm>
            <a:off x="3206496" y="2340864"/>
            <a:ext cx="2816352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314F9FF-1FBB-455A-9AD6-2351B531B756}"/>
              </a:ext>
            </a:extLst>
          </p:cNvPr>
          <p:cNvCxnSpPr>
            <a:cxnSpLocks/>
          </p:cNvCxnSpPr>
          <p:nvPr/>
        </p:nvCxnSpPr>
        <p:spPr>
          <a:xfrm>
            <a:off x="6246583" y="2340864"/>
            <a:ext cx="2816352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53E7FEC-22AF-4E38-BA3F-A936C5778B8B}"/>
              </a:ext>
            </a:extLst>
          </p:cNvPr>
          <p:cNvCxnSpPr>
            <a:cxnSpLocks/>
          </p:cNvCxnSpPr>
          <p:nvPr/>
        </p:nvCxnSpPr>
        <p:spPr>
          <a:xfrm>
            <a:off x="9245815" y="2340864"/>
            <a:ext cx="2816352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99909BA-8C67-418D-93A7-4ED257FCD8F2}"/>
              </a:ext>
            </a:extLst>
          </p:cNvPr>
          <p:cNvSpPr txBox="1"/>
          <p:nvPr/>
        </p:nvSpPr>
        <p:spPr>
          <a:xfrm>
            <a:off x="64008" y="1998083"/>
            <a:ext cx="2056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en-US" altLang="ko-KR" sz="1400" b="1" dirty="0">
                <a:solidFill>
                  <a:srgbClr val="1570C1"/>
                </a:solidFill>
                <a:latin typeface="+mn-ea"/>
              </a:rPr>
              <a:t> Front-End Developer</a:t>
            </a:r>
            <a:endParaRPr lang="ko-KR" altLang="en-US" sz="1400" b="1" dirty="0">
              <a:solidFill>
                <a:srgbClr val="1570C1"/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9FCB9D-2794-490E-803F-E4E8D22B156A}"/>
              </a:ext>
            </a:extLst>
          </p:cNvPr>
          <p:cNvSpPr txBox="1"/>
          <p:nvPr/>
        </p:nvSpPr>
        <p:spPr>
          <a:xfrm>
            <a:off x="3078480" y="1998082"/>
            <a:ext cx="2816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en-US" altLang="ko-KR" sz="1400" b="1" dirty="0">
                <a:solidFill>
                  <a:srgbClr val="1570C1"/>
                </a:solidFill>
                <a:latin typeface="+mn-ea"/>
              </a:rPr>
              <a:t> Front &amp; Back-End Developer</a:t>
            </a:r>
            <a:endParaRPr lang="ko-KR" altLang="en-US" sz="1400" b="1" dirty="0">
              <a:solidFill>
                <a:srgbClr val="1570C1"/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43C6BD-F484-45D7-A4AF-A1737F78438A}"/>
              </a:ext>
            </a:extLst>
          </p:cNvPr>
          <p:cNvSpPr txBox="1"/>
          <p:nvPr/>
        </p:nvSpPr>
        <p:spPr>
          <a:xfrm>
            <a:off x="6096000" y="1998081"/>
            <a:ext cx="2056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en-US" altLang="ko-KR" sz="1400" b="1" dirty="0">
                <a:solidFill>
                  <a:srgbClr val="1570C1"/>
                </a:solidFill>
                <a:latin typeface="+mn-ea"/>
              </a:rPr>
              <a:t> Back-End Developer</a:t>
            </a:r>
            <a:endParaRPr lang="ko-KR" altLang="en-US" sz="1400" b="1" dirty="0">
              <a:solidFill>
                <a:srgbClr val="1570C1"/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939742-70D8-4E09-8B02-0781DF1285C0}"/>
              </a:ext>
            </a:extLst>
          </p:cNvPr>
          <p:cNvSpPr txBox="1"/>
          <p:nvPr/>
        </p:nvSpPr>
        <p:spPr>
          <a:xfrm>
            <a:off x="9145231" y="1998080"/>
            <a:ext cx="2056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en-US" altLang="ko-KR" sz="1400" b="1" dirty="0">
                <a:solidFill>
                  <a:srgbClr val="1570C1"/>
                </a:solidFill>
                <a:latin typeface="+mn-ea"/>
              </a:rPr>
              <a:t>Back-End Developer</a:t>
            </a:r>
            <a:endParaRPr lang="ko-KR" altLang="en-US" sz="1400" b="1" dirty="0">
              <a:solidFill>
                <a:srgbClr val="1570C1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B84436-14E0-46F5-810B-92098CC0AD36}"/>
              </a:ext>
            </a:extLst>
          </p:cNvPr>
          <p:cNvSpPr txBox="1"/>
          <p:nvPr/>
        </p:nvSpPr>
        <p:spPr>
          <a:xfrm>
            <a:off x="164592" y="2468880"/>
            <a:ext cx="2816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문주형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홈페이지 </a:t>
            </a:r>
            <a:r>
              <a:rPr lang="en-US" altLang="ko-KR" sz="1200" dirty="0"/>
              <a:t>UI </a:t>
            </a:r>
            <a:r>
              <a:rPr lang="ko-KR" altLang="en-US" sz="1200" dirty="0"/>
              <a:t>담당 메인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디자인적 요소 및 로고 제작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프로젝트 컨셉에 맞는 페이지 제작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컨셉에 맞는 다양한 데이터 수집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DEF20E-D574-4F45-9575-C0DA20C4D398}"/>
              </a:ext>
            </a:extLst>
          </p:cNvPr>
          <p:cNvSpPr txBox="1"/>
          <p:nvPr/>
        </p:nvSpPr>
        <p:spPr>
          <a:xfrm>
            <a:off x="3142488" y="2468880"/>
            <a:ext cx="2688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신용수  </a:t>
            </a:r>
            <a:r>
              <a:rPr lang="en-US" altLang="ko-KR" sz="1200" dirty="0"/>
              <a:t>-</a:t>
            </a:r>
            <a:r>
              <a:rPr lang="ko-KR" altLang="en-US" sz="1200" dirty="0"/>
              <a:t>부 팀장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Front-End </a:t>
            </a:r>
            <a:r>
              <a:rPr lang="ko-KR" altLang="en-US" sz="1200" dirty="0"/>
              <a:t>서브 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카테고리별 필터 기능 구현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판매 상품 상태 관리 기능 구현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Back</a:t>
            </a:r>
            <a:r>
              <a:rPr lang="ko-KR" altLang="en-US" sz="1200" dirty="0"/>
              <a:t>과 </a:t>
            </a:r>
            <a:r>
              <a:rPr lang="en-US" altLang="ko-KR" sz="1200" dirty="0"/>
              <a:t>front</a:t>
            </a:r>
            <a:r>
              <a:rPr lang="ko-KR" altLang="en-US" sz="1200" dirty="0"/>
              <a:t>의 중간위치에서</a:t>
            </a:r>
            <a:endParaRPr lang="en-US" altLang="ko-KR" sz="1200" dirty="0"/>
          </a:p>
          <a:p>
            <a:r>
              <a:rPr lang="ko-KR" altLang="en-US" sz="1200" dirty="0"/>
              <a:t>   코드들을 보완하고 수정하며 연결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923F32-926F-4762-99D1-34D92DA4D80D}"/>
              </a:ext>
            </a:extLst>
          </p:cNvPr>
          <p:cNvSpPr txBox="1"/>
          <p:nvPr/>
        </p:nvSpPr>
        <p:spPr>
          <a:xfrm>
            <a:off x="6183806" y="2468880"/>
            <a:ext cx="30802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강민재 </a:t>
            </a:r>
            <a:r>
              <a:rPr lang="en-US" altLang="ko-KR" sz="1200" dirty="0"/>
              <a:t>- </a:t>
            </a:r>
            <a:r>
              <a:rPr lang="ko-KR" altLang="en-US" sz="1200" dirty="0"/>
              <a:t>팀장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Back-End</a:t>
            </a:r>
            <a:r>
              <a:rPr lang="ko-KR" altLang="en-US" sz="1200" dirty="0"/>
              <a:t>  담당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플랫폼의 기본이 되는 기능들 구현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실시간 채팅 기능 구현 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팀원들의 스케줄러 관리 및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 프로젝트의 전반적인 컨디션 관리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F7A077-6801-4489-A85C-5D336D13250E}"/>
              </a:ext>
            </a:extLst>
          </p:cNvPr>
          <p:cNvSpPr txBox="1"/>
          <p:nvPr/>
        </p:nvSpPr>
        <p:spPr>
          <a:xfrm>
            <a:off x="9145231" y="2468880"/>
            <a:ext cx="30802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김승현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Back-End</a:t>
            </a:r>
            <a:r>
              <a:rPr lang="ko-KR" altLang="en-US" sz="1200" dirty="0"/>
              <a:t> 담당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마이페이지 프로필 정보 수정 구현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게시글 신고하기 기능 구현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Git </a:t>
            </a:r>
            <a:r>
              <a:rPr lang="ko-KR" altLang="en-US" sz="1200" dirty="0"/>
              <a:t>연결 관리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3D8E754-361E-40D3-8174-B611AE5D1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07" y="699546"/>
            <a:ext cx="2241488" cy="275391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A103C15-8D18-4A55-9819-E67422D7A6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19"/>
          <a:stretch/>
        </p:blipFill>
        <p:spPr>
          <a:xfrm>
            <a:off x="160757" y="3490884"/>
            <a:ext cx="2380760" cy="3192831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89EFDCCD-4324-4A88-936F-92329FBBE26F}"/>
              </a:ext>
            </a:extLst>
          </p:cNvPr>
          <p:cNvGrpSpPr/>
          <p:nvPr/>
        </p:nvGrpSpPr>
        <p:grpSpPr>
          <a:xfrm>
            <a:off x="3006671" y="830317"/>
            <a:ext cx="3906763" cy="2515139"/>
            <a:chOff x="2812854" y="773539"/>
            <a:chExt cx="3906763" cy="2515139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09D2B5C2-ECF9-4B44-A674-4823F6094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2854" y="773539"/>
              <a:ext cx="3906763" cy="251513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5B82F622-58CB-4DAA-84D3-4824B903B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7266" y="832521"/>
              <a:ext cx="1177467" cy="1177467"/>
            </a:xfrm>
            <a:prstGeom prst="rect">
              <a:avLst/>
            </a:prstGeom>
          </p:spPr>
        </p:pic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2706FC9F-91DC-448C-9F0E-E52BA5EA1C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289" y="832521"/>
            <a:ext cx="4490786" cy="2635954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029C9457-E915-4AC6-85ED-86253290656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65"/>
          <a:stretch/>
        </p:blipFill>
        <p:spPr>
          <a:xfrm>
            <a:off x="8799746" y="4326792"/>
            <a:ext cx="3174031" cy="1755454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E2762488-BD02-4D0D-9888-FC909C792389}"/>
              </a:ext>
            </a:extLst>
          </p:cNvPr>
          <p:cNvGrpSpPr/>
          <p:nvPr/>
        </p:nvGrpSpPr>
        <p:grpSpPr>
          <a:xfrm>
            <a:off x="2692221" y="3527459"/>
            <a:ext cx="5806117" cy="3156256"/>
            <a:chOff x="2692221" y="3527459"/>
            <a:chExt cx="5806117" cy="3156256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E97B738F-27BF-41FE-A57E-BB000BE28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2221" y="3527459"/>
              <a:ext cx="5806117" cy="3156256"/>
            </a:xfrm>
            <a:prstGeom prst="rect">
              <a:avLst/>
            </a:prstGeom>
          </p:spPr>
        </p:pic>
        <p:pic>
          <p:nvPicPr>
            <p:cNvPr id="46" name="Picture 4" descr="Github] Readme에 이미지 추가하기 및 크기 지정하기 :: Just Give Me The Code">
              <a:extLst>
                <a:ext uri="{FF2B5EF4-FFF2-40B4-BE49-F238E27FC236}">
                  <a16:creationId xmlns:a16="http://schemas.microsoft.com/office/drawing/2014/main" id="{2204C431-55DA-4532-826F-E9B6BBD39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4000" b="96889" l="2667" r="96889">
                          <a14:foregroundMark x1="48000" y1="32889" x2="48000" y2="32889"/>
                          <a14:foregroundMark x1="46667" y1="31111" x2="47111" y2="32889"/>
                          <a14:foregroundMark x1="43556" y1="30222" x2="40000" y2="33778"/>
                          <a14:foregroundMark x1="36000" y1="22222" x2="42222" y2="32000"/>
                          <a14:foregroundMark x1="36444" y1="21778" x2="39111" y2="28444"/>
                          <a14:foregroundMark x1="34222" y1="19556" x2="40000" y2="31111"/>
                          <a14:foregroundMark x1="36000" y1="25778" x2="36444" y2="27111"/>
                          <a14:foregroundMark x1="37778" y1="28000" x2="34667" y2="40444"/>
                          <a14:foregroundMark x1="36889" y1="31556" x2="48000" y2="45333"/>
                          <a14:foregroundMark x1="44889" y1="39111" x2="63556" y2="37333"/>
                          <a14:foregroundMark x1="53333" y1="33778" x2="58222" y2="30667"/>
                          <a14:foregroundMark x1="64000" y1="28000" x2="64000" y2="28000"/>
                          <a14:foregroundMark x1="51111" y1="48889" x2="49778" y2="62667"/>
                          <a14:foregroundMark x1="39111" y1="58222" x2="33778" y2="56889"/>
                          <a14:foregroundMark x1="45333" y1="62667" x2="52444" y2="62667"/>
                          <a14:foregroundMark x1="43556" y1="64889" x2="53333" y2="64889"/>
                          <a14:foregroundMark x1="41333" y1="66667" x2="43111" y2="67111"/>
                          <a14:foregroundMark x1="52444" y1="67111" x2="55556" y2="67111"/>
                          <a14:foregroundMark x1="57333" y1="66667" x2="59111" y2="66667"/>
                          <a14:foregroundMark x1="42667" y1="8000" x2="52889" y2="8000"/>
                          <a14:foregroundMark x1="47111" y1="4000" x2="52889" y2="4000"/>
                          <a14:foregroundMark x1="15556" y1="76889" x2="15556" y2="76889"/>
                          <a14:foregroundMark x1="13778" y1="76000" x2="9333" y2="76000"/>
                          <a14:foregroundMark x1="7556" y1="76889" x2="3556" y2="79556"/>
                          <a14:foregroundMark x1="3556" y1="81778" x2="3111" y2="85333"/>
                          <a14:foregroundMark x1="2667" y1="88889" x2="3111" y2="92444"/>
                          <a14:foregroundMark x1="4444" y1="93333" x2="8444" y2="96444"/>
                          <a14:foregroundMark x1="10222" y1="96444" x2="14667" y2="96444"/>
                          <a14:foregroundMark x1="24889" y1="78222" x2="24889" y2="78667"/>
                          <a14:foregroundMark x1="24889" y1="86222" x2="24000" y2="91111"/>
                          <a14:foregroundMark x1="32000" y1="84000" x2="35111" y2="84444"/>
                          <a14:foregroundMark x1="46667" y1="81333" x2="46667" y2="84444"/>
                          <a14:foregroundMark x1="66667" y1="86222" x2="66667" y2="89778"/>
                          <a14:foregroundMark x1="78222" y1="87556" x2="77778" y2="92444"/>
                          <a14:foregroundMark x1="85778" y1="77778" x2="85333" y2="86222"/>
                          <a14:foregroundMark x1="91111" y1="84889" x2="95111" y2="85333"/>
                          <a14:foregroundMark x1="36000" y1="96889" x2="37333" y2="97333"/>
                          <a14:foregroundMark x1="96889" y1="90222" x2="96000" y2="92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9617" y="5105587"/>
              <a:ext cx="1342945" cy="1342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465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50560E2-7936-44C4-96D4-43B356AF6369}"/>
              </a:ext>
            </a:extLst>
          </p:cNvPr>
          <p:cNvSpPr txBox="1"/>
          <p:nvPr/>
        </p:nvSpPr>
        <p:spPr>
          <a:xfrm>
            <a:off x="310742" y="287814"/>
            <a:ext cx="218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Brand Logo Is Here</a:t>
            </a:r>
            <a:endParaRPr lang="ko-KR" altLang="en-US" u="sng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4235F9-9A4F-4504-B40D-3DFE743F124D}"/>
              </a:ext>
            </a:extLst>
          </p:cNvPr>
          <p:cNvSpPr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221FA-8C8E-4EB2-9F97-A20BC96D7151}"/>
              </a:ext>
            </a:extLst>
          </p:cNvPr>
          <p:cNvSpPr txBox="1"/>
          <p:nvPr/>
        </p:nvSpPr>
        <p:spPr>
          <a:xfrm>
            <a:off x="310742" y="171421"/>
            <a:ext cx="1895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Pepper Market</a:t>
            </a:r>
            <a:endParaRPr lang="ko-KR" altLang="en-US" sz="2000" spc="-1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22DD2-D631-4F6B-BAC6-55C9374BDD77}"/>
              </a:ext>
            </a:extLst>
          </p:cNvPr>
          <p:cNvSpPr txBox="1"/>
          <p:nvPr/>
        </p:nvSpPr>
        <p:spPr>
          <a:xfrm>
            <a:off x="8491184" y="202199"/>
            <a:ext cx="1673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06. </a:t>
            </a:r>
            <a:r>
              <a:rPr lang="ko-KR" altLang="en-US" sz="16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테스트 및 시연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5FD387-6182-4788-8409-5FAD69C502A0}"/>
              </a:ext>
            </a:extLst>
          </p:cNvPr>
          <p:cNvSpPr/>
          <p:nvPr/>
        </p:nvSpPr>
        <p:spPr>
          <a:xfrm>
            <a:off x="8809234" y="618495"/>
            <a:ext cx="1037754" cy="8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C32E1B-A9F8-46B4-98CB-D6F90557DC0D}"/>
              </a:ext>
            </a:extLst>
          </p:cNvPr>
          <p:cNvSpPr txBox="1"/>
          <p:nvPr/>
        </p:nvSpPr>
        <p:spPr>
          <a:xfrm>
            <a:off x="4604164" y="2304686"/>
            <a:ext cx="299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altLang="ko-KR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Business Value-Chain Process</a:t>
            </a:r>
          </a:p>
        </p:txBody>
      </p:sp>
      <p:pic>
        <p:nvPicPr>
          <p:cNvPr id="4" name="그림 3">
            <a:hlinkClick r:id="rId3"/>
            <a:extLst>
              <a:ext uri="{FF2B5EF4-FFF2-40B4-BE49-F238E27FC236}">
                <a16:creationId xmlns:a16="http://schemas.microsoft.com/office/drawing/2014/main" id="{96CB2E10-4EF1-4D92-9476-257CB3043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8333" y1="26852" x2="48333" y2="26852"/>
                        <a14:foregroundMark x1="56548" y1="26235" x2="56548" y2="26235"/>
                        <a14:foregroundMark x1="25476" y1="56790" x2="25476" y2="56790"/>
                        <a14:foregroundMark x1="27500" y1="63272" x2="27500" y2="63272"/>
                        <a14:foregroundMark x1="32500" y1="62346" x2="32500" y2="62346"/>
                        <a14:foregroundMark x1="37738" y1="64198" x2="37738" y2="64198"/>
                        <a14:foregroundMark x1="42857" y1="64198" x2="42857" y2="64198"/>
                        <a14:foregroundMark x1="47500" y1="64198" x2="47500" y2="64198"/>
                        <a14:foregroundMark x1="54762" y1="62963" x2="54762" y2="62963"/>
                        <a14:foregroundMark x1="62619" y1="63889" x2="62619" y2="63889"/>
                        <a14:foregroundMark x1="65952" y1="64815" x2="65952" y2="64815"/>
                        <a14:foregroundMark x1="70238" y1="63272" x2="70238" y2="63272"/>
                        <a14:foregroundMark x1="77262" y1="62963" x2="77262" y2="62963"/>
                        <a14:foregroundMark x1="80000" y1="62963" x2="80000" y2="62963"/>
                        <a14:backgroundMark x1="50476" y1="31790" x2="50476" y2="31790"/>
                        <a14:backgroundMark x1="55238" y1="28704" x2="55238" y2="28704"/>
                        <a14:backgroundMark x1="46786" y1="21914" x2="46786" y2="21914"/>
                        <a14:backgroundMark x1="45119" y1="30864" x2="45119" y2="30864"/>
                        <a14:backgroundMark x1="24286" y1="59259" x2="24286" y2="59259"/>
                        <a14:backgroundMark x1="28690" y1="61420" x2="28690" y2="61420"/>
                        <a14:backgroundMark x1="33452" y1="63272" x2="33452" y2="63272"/>
                        <a14:backgroundMark x1="39048" y1="64198" x2="39048" y2="64198"/>
                        <a14:backgroundMark x1="43929" y1="61420" x2="43929" y2="61420"/>
                        <a14:backgroundMark x1="61667" y1="66358" x2="61667" y2="66358"/>
                        <a14:backgroundMark x1="76429" y1="61420" x2="76429" y2="61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74" y="1968534"/>
            <a:ext cx="9779560" cy="377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94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50560E2-7936-44C4-96D4-43B356AF6369}"/>
              </a:ext>
            </a:extLst>
          </p:cNvPr>
          <p:cNvSpPr txBox="1"/>
          <p:nvPr/>
        </p:nvSpPr>
        <p:spPr>
          <a:xfrm>
            <a:off x="310742" y="287814"/>
            <a:ext cx="218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Brand Logo Is Here</a:t>
            </a:r>
            <a:endParaRPr lang="ko-KR" altLang="en-US" u="sng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4235F9-9A4F-4504-B40D-3DFE743F124D}"/>
              </a:ext>
            </a:extLst>
          </p:cNvPr>
          <p:cNvSpPr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221FA-8C8E-4EB2-9F97-A20BC96D7151}"/>
              </a:ext>
            </a:extLst>
          </p:cNvPr>
          <p:cNvSpPr txBox="1"/>
          <p:nvPr/>
        </p:nvSpPr>
        <p:spPr>
          <a:xfrm>
            <a:off x="310742" y="171421"/>
            <a:ext cx="1895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Pepper Market</a:t>
            </a:r>
            <a:endParaRPr lang="ko-KR" altLang="en-US" sz="2000" spc="-1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22DD2-D631-4F6B-BAC6-55C9374BDD77}"/>
              </a:ext>
            </a:extLst>
          </p:cNvPr>
          <p:cNvSpPr txBox="1"/>
          <p:nvPr/>
        </p:nvSpPr>
        <p:spPr>
          <a:xfrm>
            <a:off x="8823005" y="202199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07. </a:t>
            </a:r>
            <a:r>
              <a:rPr lang="ko-KR" altLang="en-US" sz="16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마무리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5FD387-6182-4788-8409-5FAD69C502A0}"/>
              </a:ext>
            </a:extLst>
          </p:cNvPr>
          <p:cNvSpPr/>
          <p:nvPr/>
        </p:nvSpPr>
        <p:spPr>
          <a:xfrm>
            <a:off x="8809234" y="618495"/>
            <a:ext cx="1037754" cy="8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C036BCA-202C-4086-AE33-20AFBB9EDD1A}"/>
              </a:ext>
            </a:extLst>
          </p:cNvPr>
          <p:cNvGrpSpPr/>
          <p:nvPr/>
        </p:nvGrpSpPr>
        <p:grpSpPr>
          <a:xfrm>
            <a:off x="50215" y="1273938"/>
            <a:ext cx="10488014" cy="945981"/>
            <a:chOff x="210312" y="1319790"/>
            <a:chExt cx="10488014" cy="94598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7E2282-54B5-4A41-A868-474BF1DF7846}"/>
                </a:ext>
              </a:extLst>
            </p:cNvPr>
            <p:cNvSpPr txBox="1"/>
            <p:nvPr/>
          </p:nvSpPr>
          <p:spPr>
            <a:xfrm>
              <a:off x="310742" y="1711773"/>
              <a:ext cx="103875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+mn-ea"/>
                </a:rPr>
                <a:t>사이트를  직접 만들어보니 학원에서 강의 중에 들으며 </a:t>
              </a:r>
              <a:r>
                <a:rPr lang="ko-KR" altLang="en-US" sz="1000" dirty="0" err="1">
                  <a:latin typeface="+mn-ea"/>
                </a:rPr>
                <a:t>따라쓰기만</a:t>
              </a:r>
              <a:r>
                <a:rPr lang="ko-KR" altLang="en-US" sz="1000" dirty="0">
                  <a:latin typeface="+mn-ea"/>
                </a:rPr>
                <a:t> 했을 때와 달리 스스로 생각해보고 </a:t>
              </a:r>
              <a:endParaRPr lang="en-US" altLang="ko-KR" sz="1000" dirty="0">
                <a:latin typeface="+mn-ea"/>
              </a:endParaRPr>
            </a:p>
            <a:p>
              <a:endParaRPr lang="en-US" altLang="ko-KR" sz="1000" dirty="0">
                <a:latin typeface="+mn-ea"/>
              </a:endParaRPr>
            </a:p>
            <a:p>
              <a:r>
                <a:rPr lang="ko-KR" altLang="en-US" sz="1000" dirty="0">
                  <a:latin typeface="+mn-ea"/>
                </a:rPr>
                <a:t>내가 무엇을 필요로 하며 만들어야 할지 생각을 하게 되었고 해당 부분을 찾아 시도해 볼 수 있어서 사이트에 대한 이해를 많이 배웠습니다</a:t>
              </a:r>
              <a:r>
                <a:rPr lang="en-US" altLang="ko-KR" sz="1000" dirty="0">
                  <a:latin typeface="+mn-ea"/>
                </a:rPr>
                <a:t>.</a:t>
              </a:r>
              <a:endParaRPr lang="ko-KR" altLang="en-US" sz="1000" dirty="0">
                <a:latin typeface="+mn-ea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CE5BAEE-69D6-4815-BA1E-3C33E3EDB411}"/>
                </a:ext>
              </a:extLst>
            </p:cNvPr>
            <p:cNvCxnSpPr>
              <a:cxnSpLocks/>
            </p:cNvCxnSpPr>
            <p:nvPr/>
          </p:nvCxnSpPr>
          <p:spPr>
            <a:xfrm>
              <a:off x="310742" y="1636772"/>
              <a:ext cx="6419242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7DEC69-DD28-4A53-8713-275E456DB008}"/>
                </a:ext>
              </a:extLst>
            </p:cNvPr>
            <p:cNvSpPr txBox="1"/>
            <p:nvPr/>
          </p:nvSpPr>
          <p:spPr>
            <a:xfrm>
              <a:off x="210312" y="1319790"/>
              <a:ext cx="6382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1570C1"/>
                  </a:solidFill>
                  <a:latin typeface="+mn-ea"/>
                </a:rPr>
                <a:t> </a:t>
              </a:r>
              <a:r>
                <a:rPr lang="ko-KR" altLang="en-US" sz="1400" b="1" dirty="0">
                  <a:solidFill>
                    <a:srgbClr val="1570C1"/>
                  </a:solidFill>
                  <a:latin typeface="+mn-ea"/>
                </a:rPr>
                <a:t>문주형 </a:t>
              </a:r>
              <a:r>
                <a:rPr lang="en-US" altLang="ko-KR" sz="1400" b="1" dirty="0">
                  <a:solidFill>
                    <a:srgbClr val="1570C1"/>
                  </a:solidFill>
                  <a:latin typeface="+mn-ea"/>
                </a:rPr>
                <a:t>- </a:t>
              </a:r>
              <a:r>
                <a:rPr lang="ko-KR" altLang="en-US" sz="1400" dirty="0">
                  <a:solidFill>
                    <a:srgbClr val="1570C1"/>
                  </a:solidFill>
                </a:rPr>
                <a:t>프론트 엔드 부분을 기반으로 전체적인 사이트 디자인과 구성</a:t>
              </a:r>
            </a:p>
            <a:p>
              <a:pPr lvl="0" latinLnBrk="1"/>
              <a:endParaRPr lang="ko-KR" altLang="en-US" sz="1400" b="1" dirty="0">
                <a:solidFill>
                  <a:srgbClr val="1570C1"/>
                </a:solidFill>
                <a:latin typeface="+mn-ea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08F2031-3EBA-4EB8-A409-00F897D2F007}"/>
              </a:ext>
            </a:extLst>
          </p:cNvPr>
          <p:cNvSpPr txBox="1"/>
          <p:nvPr/>
        </p:nvSpPr>
        <p:spPr>
          <a:xfrm>
            <a:off x="4526280" y="84084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1470BC"/>
                </a:solidFill>
              </a:rPr>
              <a:t>배운 점과 아쉬운 점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F95D246-5EDD-4ABB-87A6-A59EF19EBF15}"/>
              </a:ext>
            </a:extLst>
          </p:cNvPr>
          <p:cNvGrpSpPr/>
          <p:nvPr/>
        </p:nvGrpSpPr>
        <p:grpSpPr>
          <a:xfrm>
            <a:off x="50215" y="2298819"/>
            <a:ext cx="11521440" cy="1262073"/>
            <a:chOff x="210312" y="1319790"/>
            <a:chExt cx="11521440" cy="12620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075DA3-F3DD-459D-8FBE-AD1555D3A8A2}"/>
                </a:ext>
              </a:extLst>
            </p:cNvPr>
            <p:cNvSpPr txBox="1"/>
            <p:nvPr/>
          </p:nvSpPr>
          <p:spPr>
            <a:xfrm>
              <a:off x="310742" y="1720089"/>
              <a:ext cx="1142101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+mn-ea"/>
                </a:rPr>
                <a:t>개인 프로젝트와 다르게 팀 프로젝트는 여러가지 고려해야할 사항이 많다는 것을 다시 한번 더 얻었고 쉬운 부분보다는 어려운 부분들이 더 많았었던 것 같습니다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endParaRPr lang="en-US" altLang="ko-KR" sz="1000" dirty="0">
                <a:latin typeface="+mn-ea"/>
              </a:endParaRPr>
            </a:p>
            <a:p>
              <a:r>
                <a:rPr lang="ko-KR" altLang="en-US" sz="1000" dirty="0">
                  <a:latin typeface="+mn-ea"/>
                </a:rPr>
                <a:t>프로젝트 내내 수정하는 작업을 많이 </a:t>
              </a:r>
              <a:r>
                <a:rPr lang="ko-KR" altLang="en-US" sz="1000" dirty="0" err="1">
                  <a:latin typeface="+mn-ea"/>
                </a:rPr>
                <a:t>했었던</a:t>
              </a:r>
              <a:r>
                <a:rPr lang="ko-KR" altLang="en-US" sz="1000" dirty="0">
                  <a:latin typeface="+mn-ea"/>
                </a:rPr>
                <a:t> 것 같은데 이 부분을 해결하면 그에 대한 성취감을 느낄 수 있어서 좋았었던 것 같습니다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endParaRPr lang="en-US" altLang="ko-KR" sz="1000" dirty="0">
                <a:latin typeface="+mn-ea"/>
              </a:endParaRPr>
            </a:p>
            <a:p>
              <a:r>
                <a:rPr lang="ko-KR" altLang="en-US" sz="1000" dirty="0">
                  <a:latin typeface="+mn-ea"/>
                </a:rPr>
                <a:t>주어진 시간이 더 있었으면 더 고민하였을 텐데 그 부분이 조금 아쉬웠던 것 같습니다</a:t>
              </a:r>
              <a:r>
                <a:rPr lang="en-US" altLang="ko-KR" sz="1000" dirty="0">
                  <a:latin typeface="+mn-ea"/>
                </a:rPr>
                <a:t>.</a:t>
              </a:r>
              <a:endParaRPr lang="ko-KR" altLang="en-US" sz="1000" dirty="0">
                <a:latin typeface="+mn-ea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3C4A19F-18B3-4D9D-90CE-483F1CEEC1AF}"/>
                </a:ext>
              </a:extLst>
            </p:cNvPr>
            <p:cNvCxnSpPr>
              <a:cxnSpLocks/>
            </p:cNvCxnSpPr>
            <p:nvPr/>
          </p:nvCxnSpPr>
          <p:spPr>
            <a:xfrm>
              <a:off x="310742" y="1636772"/>
              <a:ext cx="6419242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92A44-BC7F-46D6-AF3A-523900611BE5}"/>
                </a:ext>
              </a:extLst>
            </p:cNvPr>
            <p:cNvSpPr txBox="1"/>
            <p:nvPr/>
          </p:nvSpPr>
          <p:spPr>
            <a:xfrm>
              <a:off x="210312" y="1319790"/>
              <a:ext cx="63825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1570C1"/>
                  </a:solidFill>
                  <a:latin typeface="+mn-ea"/>
                </a:rPr>
                <a:t> </a:t>
              </a:r>
              <a:r>
                <a:rPr lang="ko-KR" altLang="en-US" sz="1400" b="1" dirty="0">
                  <a:solidFill>
                    <a:srgbClr val="1570C1"/>
                  </a:solidFill>
                  <a:latin typeface="+mn-ea"/>
                </a:rPr>
                <a:t>김승현 </a:t>
              </a:r>
              <a:r>
                <a:rPr lang="en-US" altLang="ko-KR" sz="1400" b="1" dirty="0">
                  <a:solidFill>
                    <a:srgbClr val="1570C1"/>
                  </a:solidFill>
                  <a:latin typeface="+mn-ea"/>
                </a:rPr>
                <a:t>– </a:t>
              </a:r>
              <a:r>
                <a:rPr lang="ko-KR" altLang="en-US" sz="1400" dirty="0">
                  <a:solidFill>
                    <a:srgbClr val="1570C1"/>
                  </a:solidFill>
                </a:rPr>
                <a:t>백 엔드 부분을 기반으로 마이페이지 수정</a:t>
              </a:r>
              <a:r>
                <a:rPr lang="en-US" altLang="ko-KR" sz="1400" dirty="0">
                  <a:solidFill>
                    <a:srgbClr val="1570C1"/>
                  </a:solidFill>
                </a:rPr>
                <a:t>, </a:t>
              </a:r>
              <a:r>
                <a:rPr lang="ko-KR" altLang="en-US" sz="1400" dirty="0">
                  <a:solidFill>
                    <a:srgbClr val="1570C1"/>
                  </a:solidFill>
                </a:rPr>
                <a:t>신고기능 등을 구현</a:t>
              </a:r>
              <a:endParaRPr lang="ko-KR" altLang="en-US" sz="1400" b="1" dirty="0">
                <a:solidFill>
                  <a:srgbClr val="1570C1"/>
                </a:solidFill>
                <a:latin typeface="+mn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53E437E-39E5-4F2E-87AB-005FB32139A8}"/>
              </a:ext>
            </a:extLst>
          </p:cNvPr>
          <p:cNvGrpSpPr/>
          <p:nvPr/>
        </p:nvGrpSpPr>
        <p:grpSpPr>
          <a:xfrm>
            <a:off x="100430" y="3703225"/>
            <a:ext cx="11521440" cy="1254365"/>
            <a:chOff x="210312" y="1305812"/>
            <a:chExt cx="11521440" cy="12543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0BE3904-E7CC-458A-A45F-DAF006D1F7F5}"/>
                </a:ext>
              </a:extLst>
            </p:cNvPr>
            <p:cNvSpPr txBox="1"/>
            <p:nvPr/>
          </p:nvSpPr>
          <p:spPr>
            <a:xfrm>
              <a:off x="310742" y="1698403"/>
              <a:ext cx="1142101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+mn-ea"/>
                </a:rPr>
                <a:t>프론트 엔드 혹은 백 엔드 작업을 동시에 진행하면서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향후 어느 쪽 업무를 맡게 되더라도 양쪽에 대한 충분한 이해가 있어야 하겠다는 깨달음을 얻었습니다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endParaRPr lang="en-US" altLang="ko-KR" sz="1000" dirty="0">
                <a:latin typeface="+mn-ea"/>
              </a:endParaRPr>
            </a:p>
            <a:p>
              <a:r>
                <a:rPr lang="ko-KR" altLang="en-US" sz="1000" dirty="0">
                  <a:latin typeface="+mn-ea"/>
                </a:rPr>
                <a:t>지금까지 줄곧 혼자 프로그래밍을 하다가 처음 해보는 팀프로젝트라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협업 하는데 어려움을 겪었고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endParaRPr lang="en-US" altLang="ko-KR" sz="1000" dirty="0">
                <a:latin typeface="+mn-ea"/>
              </a:endParaRPr>
            </a:p>
            <a:p>
              <a:r>
                <a:rPr lang="ko-KR" altLang="en-US" sz="1000" dirty="0">
                  <a:latin typeface="+mn-ea"/>
                </a:rPr>
                <a:t>팀원과의 소통이 필요한 부분에서 부족함을 느꼈고 앞으로 고쳐 나가야 한다고 생각합니다</a:t>
              </a:r>
              <a:r>
                <a:rPr lang="en-US" altLang="ko-KR" sz="1000" dirty="0">
                  <a:latin typeface="+mn-ea"/>
                </a:rPr>
                <a:t>.</a:t>
              </a:r>
              <a:endParaRPr lang="ko-KR" altLang="en-US" sz="1000" dirty="0">
                <a:latin typeface="+mn-ea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6C94C0D-118E-4FB4-98F2-CF732FA4D6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742" y="1636773"/>
              <a:ext cx="9601354" cy="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261869-ED4A-4C9E-BDF3-A54134EF3C4E}"/>
                </a:ext>
              </a:extLst>
            </p:cNvPr>
            <p:cNvSpPr txBox="1"/>
            <p:nvPr/>
          </p:nvSpPr>
          <p:spPr>
            <a:xfrm>
              <a:off x="210312" y="1305812"/>
              <a:ext cx="10698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1570C1"/>
                  </a:solidFill>
                  <a:latin typeface="+mn-ea"/>
                </a:rPr>
                <a:t> 신용수 </a:t>
              </a:r>
              <a:r>
                <a:rPr lang="en-US" altLang="ko-KR" sz="1400" b="1" dirty="0">
                  <a:solidFill>
                    <a:srgbClr val="1570C1"/>
                  </a:solidFill>
                  <a:latin typeface="+mn-ea"/>
                </a:rPr>
                <a:t>– </a:t>
              </a:r>
              <a:r>
                <a:rPr lang="ko-KR" altLang="en-US" sz="1400" dirty="0">
                  <a:solidFill>
                    <a:srgbClr val="1570C1"/>
                  </a:solidFill>
                  <a:latin typeface="+mn-ea"/>
                </a:rPr>
                <a:t>프론트 엔드와</a:t>
              </a:r>
              <a:r>
                <a:rPr lang="ko-KR" altLang="en-US" sz="1400" b="1" dirty="0">
                  <a:solidFill>
                    <a:srgbClr val="1570C1"/>
                  </a:solidFill>
                  <a:latin typeface="+mn-ea"/>
                </a:rPr>
                <a:t> </a:t>
              </a:r>
              <a:r>
                <a:rPr lang="ko-KR" altLang="en-US" sz="1400" dirty="0">
                  <a:solidFill>
                    <a:srgbClr val="1570C1"/>
                  </a:solidFill>
                  <a:latin typeface="+mn-ea"/>
                </a:rPr>
                <a:t>백 엔드 두 영역을 담당 </a:t>
              </a:r>
              <a:r>
                <a:rPr lang="en-US" altLang="ko-KR" sz="1400" dirty="0" err="1">
                  <a:solidFill>
                    <a:srgbClr val="1570C1"/>
                  </a:solidFill>
                  <a:latin typeface="+mn-ea"/>
                </a:rPr>
                <a:t>Thymleaf</a:t>
              </a:r>
              <a:r>
                <a:rPr lang="en-US" altLang="ko-KR" sz="1400" dirty="0">
                  <a:solidFill>
                    <a:srgbClr val="1570C1"/>
                  </a:solidFill>
                  <a:latin typeface="+mn-ea"/>
                </a:rPr>
                <a:t> </a:t>
              </a:r>
              <a:r>
                <a:rPr lang="ko-KR" altLang="en-US" sz="1400" dirty="0">
                  <a:solidFill>
                    <a:srgbClr val="1570C1"/>
                  </a:solidFill>
                  <a:latin typeface="+mn-ea"/>
                </a:rPr>
                <a:t>를 통한 웹페이지 제작</a:t>
              </a:r>
              <a:r>
                <a:rPr lang="en-US" altLang="ko-KR" sz="1400" dirty="0">
                  <a:solidFill>
                    <a:srgbClr val="1570C1"/>
                  </a:solidFill>
                  <a:latin typeface="+mn-ea"/>
                </a:rPr>
                <a:t>, </a:t>
              </a:r>
              <a:r>
                <a:rPr lang="ko-KR" altLang="en-US" sz="1400" dirty="0">
                  <a:solidFill>
                    <a:srgbClr val="1570C1"/>
                  </a:solidFill>
                  <a:latin typeface="+mn-ea"/>
                </a:rPr>
                <a:t>만들어진 백 기능 개조 및 추가</a:t>
              </a:r>
              <a:endParaRPr lang="en-US" altLang="ko-KR" sz="1400" dirty="0">
                <a:solidFill>
                  <a:srgbClr val="1570C1"/>
                </a:solidFill>
                <a:latin typeface="+mn-ea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C0AE092-7EAE-47B7-B4AF-3F1242176ECF}"/>
              </a:ext>
            </a:extLst>
          </p:cNvPr>
          <p:cNvGrpSpPr/>
          <p:nvPr/>
        </p:nvGrpSpPr>
        <p:grpSpPr>
          <a:xfrm>
            <a:off x="150645" y="4980774"/>
            <a:ext cx="11421010" cy="1553742"/>
            <a:chOff x="310742" y="1305812"/>
            <a:chExt cx="11421010" cy="155374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4F5DBB9-AD93-4B55-8E18-166A6247540C}"/>
                </a:ext>
              </a:extLst>
            </p:cNvPr>
            <p:cNvSpPr txBox="1"/>
            <p:nvPr/>
          </p:nvSpPr>
          <p:spPr>
            <a:xfrm>
              <a:off x="310742" y="1690003"/>
              <a:ext cx="1142101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+mn-ea"/>
                </a:rPr>
                <a:t>여태껏 진행해온 </a:t>
              </a:r>
              <a:r>
                <a:rPr lang="ko-KR" altLang="en-US" sz="1000" dirty="0" err="1">
                  <a:latin typeface="+mn-ea"/>
                </a:rPr>
                <a:t>프로젝트들에서</a:t>
              </a:r>
              <a:r>
                <a:rPr lang="ko-KR" altLang="en-US" sz="1000" dirty="0">
                  <a:latin typeface="+mn-ea"/>
                </a:rPr>
                <a:t> 팀원의 역할로만 있다가 처음으로 팀장의 역할을 맡아서 진행하는데 초반에 스케줄러와 사이트 맵 및 프로젝트 방향성을 조율 및 </a:t>
              </a:r>
              <a:r>
                <a:rPr lang="ko-KR" altLang="en-US" sz="1000" dirty="0" err="1">
                  <a:latin typeface="+mn-ea"/>
                </a:rPr>
                <a:t>제시하는것을</a:t>
              </a:r>
              <a:r>
                <a:rPr lang="ko-KR" altLang="en-US" sz="1000" dirty="0">
                  <a:latin typeface="+mn-ea"/>
                </a:rPr>
                <a:t> 배웠지만 </a:t>
              </a:r>
              <a:endParaRPr lang="en-US" altLang="ko-KR" sz="1000" dirty="0">
                <a:latin typeface="+mn-ea"/>
              </a:endParaRPr>
            </a:p>
            <a:p>
              <a:endParaRPr lang="en-US" altLang="ko-KR" sz="1000" dirty="0">
                <a:latin typeface="+mn-ea"/>
              </a:endParaRPr>
            </a:p>
            <a:p>
              <a:r>
                <a:rPr lang="ko-KR" altLang="en-US" sz="1000" dirty="0">
                  <a:latin typeface="+mn-ea"/>
                </a:rPr>
                <a:t>진행함에 있어서 생기는 변수들을 생각하지 못했던 점이 아쉬웠습니다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endParaRPr lang="en-US" altLang="ko-KR" sz="1000" dirty="0">
                <a:latin typeface="+mn-ea"/>
              </a:endParaRPr>
            </a:p>
            <a:p>
              <a:r>
                <a:rPr lang="ko-KR" altLang="en-US" sz="1000" dirty="0">
                  <a:latin typeface="+mn-ea"/>
                </a:rPr>
                <a:t>프로젝트의 기능과 기능의 설명에 필요한 프로토 타입으로 만든 페이지를 제작하면서 프론트와의 커뮤니케이션을 위해선 프론트의 기술들도 알아야 원활하게 협업이 진행될 수 있다는 점을 배웠고 </a:t>
              </a:r>
              <a:endParaRPr lang="en-US" altLang="ko-KR" sz="1000" dirty="0">
                <a:latin typeface="+mn-ea"/>
              </a:endParaRPr>
            </a:p>
            <a:p>
              <a:endParaRPr lang="en-US" altLang="ko-KR" sz="1000" dirty="0">
                <a:latin typeface="+mn-ea"/>
              </a:endParaRPr>
            </a:p>
            <a:p>
              <a:r>
                <a:rPr lang="ko-KR" altLang="en-US" sz="1000" dirty="0">
                  <a:latin typeface="+mn-ea"/>
                </a:rPr>
                <a:t>시간이 있었더라면 깊이 있게 </a:t>
              </a:r>
              <a:r>
                <a:rPr lang="ko-KR" altLang="en-US" sz="1000" dirty="0" err="1">
                  <a:latin typeface="+mn-ea"/>
                </a:rPr>
                <a:t>많은것을</a:t>
              </a:r>
              <a:r>
                <a:rPr lang="ko-KR" altLang="en-US" sz="1000" dirty="0">
                  <a:latin typeface="+mn-ea"/>
                </a:rPr>
                <a:t> </a:t>
              </a:r>
              <a:r>
                <a:rPr lang="ko-KR" altLang="en-US" sz="1000" dirty="0" err="1">
                  <a:latin typeface="+mn-ea"/>
                </a:rPr>
                <a:t>배웠을텐데</a:t>
              </a:r>
              <a:r>
                <a:rPr lang="ko-KR" altLang="en-US" sz="1000" dirty="0">
                  <a:latin typeface="+mn-ea"/>
                </a:rPr>
                <a:t> 그 점이 아쉽습니다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7068699-FD29-42A8-A618-6746DA8286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742" y="1636773"/>
              <a:ext cx="9601354" cy="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B21577B-290D-4AC8-85B2-BB7A0B89FF53}"/>
                </a:ext>
              </a:extLst>
            </p:cNvPr>
            <p:cNvSpPr txBox="1"/>
            <p:nvPr/>
          </p:nvSpPr>
          <p:spPr>
            <a:xfrm>
              <a:off x="310742" y="1305812"/>
              <a:ext cx="10698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rgbClr val="1570C1"/>
                  </a:solidFill>
                  <a:latin typeface="+mn-ea"/>
                </a:rPr>
                <a:t>강민재 </a:t>
              </a:r>
              <a:r>
                <a:rPr lang="en-US" altLang="ko-KR" sz="1400" b="1" dirty="0">
                  <a:solidFill>
                    <a:srgbClr val="1570C1"/>
                  </a:solidFill>
                  <a:latin typeface="+mn-ea"/>
                </a:rPr>
                <a:t>– </a:t>
              </a:r>
              <a:r>
                <a:rPr lang="ko-KR" altLang="en-US" sz="1400" dirty="0">
                  <a:solidFill>
                    <a:srgbClr val="1570C1"/>
                  </a:solidFill>
                  <a:latin typeface="+mn-ea"/>
                </a:rPr>
                <a:t>백 엔드의 기초적인 틀이 될 기능들 구현 </a:t>
              </a:r>
              <a:r>
                <a:rPr lang="en-US" altLang="ko-KR" sz="1400" dirty="0">
                  <a:solidFill>
                    <a:srgbClr val="1570C1"/>
                  </a:solidFill>
                  <a:latin typeface="+mn-ea"/>
                </a:rPr>
                <a:t>, </a:t>
              </a:r>
              <a:r>
                <a:rPr lang="ko-KR" altLang="en-US" sz="1400" dirty="0">
                  <a:solidFill>
                    <a:srgbClr val="1570C1"/>
                  </a:solidFill>
                  <a:latin typeface="+mn-ea"/>
                </a:rPr>
                <a:t>기능의 설명을 위한 프로토타입 페이지 제작</a:t>
              </a:r>
              <a:r>
                <a:rPr lang="en-US" altLang="ko-KR" sz="1400" dirty="0">
                  <a:solidFill>
                    <a:srgbClr val="1570C1"/>
                  </a:solidFill>
                  <a:latin typeface="+mn-ea"/>
                </a:rPr>
                <a:t>,</a:t>
              </a:r>
              <a:r>
                <a:rPr lang="ko-KR" altLang="en-US" sz="1400" dirty="0">
                  <a:solidFill>
                    <a:srgbClr val="1570C1"/>
                  </a:solidFill>
                  <a:latin typeface="+mn-ea"/>
                </a:rPr>
                <a:t>프로젝트 컨디션 관리</a:t>
              </a:r>
              <a:endParaRPr lang="en-US" altLang="ko-KR" sz="1400" dirty="0">
                <a:solidFill>
                  <a:srgbClr val="1570C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63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B8E984-F3A6-48B0-8557-C219633280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6" t="11609" r="17340" b="14213"/>
          <a:stretch/>
        </p:blipFill>
        <p:spPr>
          <a:xfrm>
            <a:off x="5939036" y="3397372"/>
            <a:ext cx="5617464" cy="314941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8D663A5-A448-48F2-ACA8-00A360AAA8CC}"/>
              </a:ext>
            </a:extLst>
          </p:cNvPr>
          <p:cNvSpPr/>
          <p:nvPr/>
        </p:nvSpPr>
        <p:spPr>
          <a:xfrm>
            <a:off x="0" y="-31628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4D24C565-2D57-46BA-A207-8E87122F40C7}"/>
              </a:ext>
            </a:extLst>
          </p:cNvPr>
          <p:cNvSpPr/>
          <p:nvPr/>
        </p:nvSpPr>
        <p:spPr>
          <a:xfrm flipV="1">
            <a:off x="-34176" y="0"/>
            <a:ext cx="9165476" cy="6858002"/>
          </a:xfrm>
          <a:custGeom>
            <a:avLst/>
            <a:gdLst>
              <a:gd name="connsiteX0" fmla="*/ 3769895 w 10603831"/>
              <a:gd name="connsiteY0" fmla="*/ 0 h 6858002"/>
              <a:gd name="connsiteX1" fmla="*/ 3769895 w 10603831"/>
              <a:gd name="connsiteY1" fmla="*/ 2 h 6858002"/>
              <a:gd name="connsiteX2" fmla="*/ 0 w 10603831"/>
              <a:gd name="connsiteY2" fmla="*/ 2 h 6858002"/>
              <a:gd name="connsiteX3" fmla="*/ 0 w 10603831"/>
              <a:gd name="connsiteY3" fmla="*/ 6858002 h 6858002"/>
              <a:gd name="connsiteX4" fmla="*/ 3769895 w 10603831"/>
              <a:gd name="connsiteY4" fmla="*/ 6858002 h 6858002"/>
              <a:gd name="connsiteX5" fmla="*/ 3769895 w 10603831"/>
              <a:gd name="connsiteY5" fmla="*/ 6858000 h 6858002"/>
              <a:gd name="connsiteX6" fmla="*/ 10603831 w 10603831"/>
              <a:gd name="connsiteY6" fmla="*/ 68580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3831" h="6858002">
                <a:moveTo>
                  <a:pt x="3769895" y="0"/>
                </a:moveTo>
                <a:lnTo>
                  <a:pt x="3769895" y="2"/>
                </a:lnTo>
                <a:lnTo>
                  <a:pt x="0" y="2"/>
                </a:lnTo>
                <a:lnTo>
                  <a:pt x="0" y="6858002"/>
                </a:lnTo>
                <a:lnTo>
                  <a:pt x="3769895" y="6858002"/>
                </a:lnTo>
                <a:lnTo>
                  <a:pt x="3769895" y="6858000"/>
                </a:lnTo>
                <a:lnTo>
                  <a:pt x="10603831" y="6858000"/>
                </a:lnTo>
                <a:close/>
              </a:path>
            </a:pathLst>
          </a:custGeom>
          <a:solidFill>
            <a:srgbClr val="1470BC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10D2A4-93B3-4A43-B740-D7EB8704FA57}"/>
              </a:ext>
            </a:extLst>
          </p:cNvPr>
          <p:cNvSpPr txBox="1"/>
          <p:nvPr/>
        </p:nvSpPr>
        <p:spPr>
          <a:xfrm>
            <a:off x="9712958" y="935577"/>
            <a:ext cx="12618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2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622FA4-64A0-43F8-ACDD-5BD4E1345A01}"/>
              </a:ext>
            </a:extLst>
          </p:cNvPr>
          <p:cNvSpPr txBox="1"/>
          <p:nvPr/>
        </p:nvSpPr>
        <p:spPr>
          <a:xfrm>
            <a:off x="1655147" y="1883167"/>
            <a:ext cx="399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01.</a:t>
            </a:r>
            <a:r>
              <a:rPr lang="ko-KR" altLang="en-US" sz="24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프로젝트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7407FE-AD96-4F3A-BA7B-4617377A49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695ABBF-B897-425F-9E6E-9974E6A50CC8}"/>
              </a:ext>
            </a:extLst>
          </p:cNvPr>
          <p:cNvCxnSpPr>
            <a:cxnSpLocks/>
          </p:cNvCxnSpPr>
          <p:nvPr/>
        </p:nvCxnSpPr>
        <p:spPr>
          <a:xfrm flipH="1">
            <a:off x="1772939" y="1674241"/>
            <a:ext cx="9455893" cy="0"/>
          </a:xfrm>
          <a:prstGeom prst="line">
            <a:avLst/>
          </a:prstGeom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2B9DDD3-7B19-4D96-B3D2-F4FD7B4346E9}"/>
              </a:ext>
            </a:extLst>
          </p:cNvPr>
          <p:cNvSpPr txBox="1"/>
          <p:nvPr/>
        </p:nvSpPr>
        <p:spPr>
          <a:xfrm>
            <a:off x="1655147" y="2460219"/>
            <a:ext cx="399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02. </a:t>
            </a:r>
            <a:r>
              <a:rPr lang="ko-KR" altLang="en-US" sz="24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프로젝트 일정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F136B3-7414-4BD0-94E3-B21BFD69F637}"/>
              </a:ext>
            </a:extLst>
          </p:cNvPr>
          <p:cNvSpPr txBox="1"/>
          <p:nvPr/>
        </p:nvSpPr>
        <p:spPr>
          <a:xfrm>
            <a:off x="1655147" y="4191375"/>
            <a:ext cx="399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05. </a:t>
            </a:r>
            <a:r>
              <a:rPr lang="ko-KR" altLang="en-US" sz="24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 과정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4D445D-D80A-48A3-B370-A28D7F90E5B1}"/>
              </a:ext>
            </a:extLst>
          </p:cNvPr>
          <p:cNvSpPr txBox="1"/>
          <p:nvPr/>
        </p:nvSpPr>
        <p:spPr>
          <a:xfrm>
            <a:off x="1655147" y="3614323"/>
            <a:ext cx="399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04. </a:t>
            </a:r>
            <a:r>
              <a:rPr lang="ko-KR" altLang="en-US" sz="24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구현 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544BD-D48B-4443-AC4B-625F8A6BCCAC}"/>
              </a:ext>
            </a:extLst>
          </p:cNvPr>
          <p:cNvSpPr txBox="1"/>
          <p:nvPr/>
        </p:nvSpPr>
        <p:spPr>
          <a:xfrm>
            <a:off x="1655147" y="4768427"/>
            <a:ext cx="399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06. </a:t>
            </a:r>
            <a:r>
              <a:rPr lang="ko-KR" altLang="en-US" sz="24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테스트 및 시연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E5E477-ED72-4955-8A1A-D393331967B7}"/>
              </a:ext>
            </a:extLst>
          </p:cNvPr>
          <p:cNvSpPr txBox="1"/>
          <p:nvPr/>
        </p:nvSpPr>
        <p:spPr>
          <a:xfrm>
            <a:off x="1644417" y="3037271"/>
            <a:ext cx="399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03. </a:t>
            </a:r>
            <a:r>
              <a:rPr lang="ko-KR" altLang="en-US" sz="24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프로젝트 설계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75EC4E-D66C-49E5-8873-8384BE098772}"/>
              </a:ext>
            </a:extLst>
          </p:cNvPr>
          <p:cNvSpPr txBox="1"/>
          <p:nvPr/>
        </p:nvSpPr>
        <p:spPr>
          <a:xfrm>
            <a:off x="1644417" y="5345481"/>
            <a:ext cx="399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07. </a:t>
            </a:r>
            <a:r>
              <a:rPr lang="ko-KR" altLang="en-US" sz="24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4129256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89F5A12-13B3-4750-9DFB-1F7521CA4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1" y="-363893"/>
            <a:ext cx="12191999" cy="681843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8D663A5-A448-48F2-ACA8-00A360AAA8CC}"/>
              </a:ext>
            </a:extLst>
          </p:cNvPr>
          <p:cNvSpPr/>
          <p:nvPr/>
        </p:nvSpPr>
        <p:spPr>
          <a:xfrm>
            <a:off x="0" y="-39564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E8DB6E27-5772-4FB8-9940-4672D832EE44}"/>
              </a:ext>
            </a:extLst>
          </p:cNvPr>
          <p:cNvSpPr/>
          <p:nvPr/>
        </p:nvSpPr>
        <p:spPr>
          <a:xfrm flipV="1">
            <a:off x="-1875813" y="39562"/>
            <a:ext cx="16279528" cy="8305554"/>
          </a:xfrm>
          <a:prstGeom prst="triangle">
            <a:avLst/>
          </a:prstGeom>
          <a:solidFill>
            <a:srgbClr val="1470BC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10D2A4-93B3-4A43-B740-D7EB8704FA57}"/>
              </a:ext>
            </a:extLst>
          </p:cNvPr>
          <p:cNvSpPr txBox="1"/>
          <p:nvPr/>
        </p:nvSpPr>
        <p:spPr>
          <a:xfrm>
            <a:off x="4705234" y="2650772"/>
            <a:ext cx="27815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200" spc="-15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감사합니다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622FA4-64A0-43F8-ACDD-5BD4E1345A01}"/>
              </a:ext>
            </a:extLst>
          </p:cNvPr>
          <p:cNvSpPr txBox="1"/>
          <p:nvPr/>
        </p:nvSpPr>
        <p:spPr>
          <a:xfrm>
            <a:off x="5025218" y="4968563"/>
            <a:ext cx="191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Thank You</a:t>
            </a:r>
            <a:endParaRPr lang="ko-KR" altLang="en-US" sz="2800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7407FE-AD96-4F3A-BA7B-4617377A49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24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50560E2-7936-44C4-96D4-43B356AF6369}"/>
              </a:ext>
            </a:extLst>
          </p:cNvPr>
          <p:cNvSpPr txBox="1"/>
          <p:nvPr/>
        </p:nvSpPr>
        <p:spPr>
          <a:xfrm>
            <a:off x="310742" y="287814"/>
            <a:ext cx="218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Brand Logo Is Here</a:t>
            </a:r>
            <a:endParaRPr lang="ko-KR" altLang="en-US" u="sng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4235F9-9A4F-4504-B40D-3DFE743F124D}"/>
              </a:ext>
            </a:extLst>
          </p:cNvPr>
          <p:cNvSpPr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221FA-8C8E-4EB2-9F97-A20BC96D7151}"/>
              </a:ext>
            </a:extLst>
          </p:cNvPr>
          <p:cNvSpPr txBox="1"/>
          <p:nvPr/>
        </p:nvSpPr>
        <p:spPr>
          <a:xfrm>
            <a:off x="310742" y="171421"/>
            <a:ext cx="1895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Pepper Market</a:t>
            </a:r>
            <a:endParaRPr lang="ko-KR" altLang="en-US" sz="2000" spc="-1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6A9E5C-3377-4DDC-881E-A6ECA3402010}"/>
              </a:ext>
            </a:extLst>
          </p:cNvPr>
          <p:cNvSpPr txBox="1"/>
          <p:nvPr/>
        </p:nvSpPr>
        <p:spPr>
          <a:xfrm>
            <a:off x="6831496" y="20219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 </a:t>
            </a:r>
            <a:r>
              <a:rPr lang="ko-KR" altLang="en-US" sz="1600" spc="-15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소개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5FD387-6182-4788-8409-5FAD69C502A0}"/>
              </a:ext>
            </a:extLst>
          </p:cNvPr>
          <p:cNvSpPr/>
          <p:nvPr/>
        </p:nvSpPr>
        <p:spPr>
          <a:xfrm>
            <a:off x="7123097" y="618747"/>
            <a:ext cx="1037754" cy="8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238770-4C16-46FA-8B5B-044480DC08B5}"/>
              </a:ext>
            </a:extLst>
          </p:cNvPr>
          <p:cNvSpPr txBox="1"/>
          <p:nvPr/>
        </p:nvSpPr>
        <p:spPr>
          <a:xfrm>
            <a:off x="913396" y="1131444"/>
            <a:ext cx="4822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</a:pPr>
            <a:r>
              <a:rPr lang="ko-KR" altLang="en-US" sz="3200" spc="-150" dirty="0">
                <a:solidFill>
                  <a:srgbClr val="1470B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프로젝트명</a:t>
            </a:r>
            <a:r>
              <a:rPr lang="en-US" altLang="ko-KR" sz="3200" spc="-150" dirty="0">
                <a:solidFill>
                  <a:srgbClr val="1470B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Pepper Market</a:t>
            </a:r>
            <a:endParaRPr lang="ko-KR" altLang="en-US" sz="3200" spc="-150" dirty="0">
              <a:solidFill>
                <a:srgbClr val="1470B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7E5D2B-2AAA-4BEB-80A8-5908118807EE}"/>
              </a:ext>
            </a:extLst>
          </p:cNvPr>
          <p:cNvSpPr txBox="1"/>
          <p:nvPr/>
        </p:nvSpPr>
        <p:spPr>
          <a:xfrm>
            <a:off x="921313" y="2155514"/>
            <a:ext cx="5370503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ko-KR" altLang="en-US" sz="1400" b="0" i="0" spc="-1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서비스 소개</a:t>
            </a:r>
          </a:p>
          <a:p>
            <a:pPr marL="285750" indent="-2857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판매자는 게시글을 등록하고 구매자는 검색 및 필터 서비스를 통해 </a:t>
            </a:r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just">
              <a:spcAft>
                <a:spcPts val="300"/>
              </a:spcAft>
            </a:pP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    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자신이 원하는 상품의 데이터베이스를 받아 소통하여 구매하는 </a:t>
            </a:r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just">
              <a:spcAft>
                <a:spcPts val="300"/>
              </a:spcAft>
            </a:pP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    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서비스를 제공받을 수 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F00087-6A37-435B-8BF6-5168EAC68CDB}"/>
              </a:ext>
            </a:extLst>
          </p:cNvPr>
          <p:cNvSpPr txBox="1"/>
          <p:nvPr/>
        </p:nvSpPr>
        <p:spPr>
          <a:xfrm>
            <a:off x="6633725" y="2757325"/>
            <a:ext cx="1063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altLang="ko-KR" sz="1600" spc="-150" dirty="0">
                <a:solidFill>
                  <a:schemeClr val="bg1">
                    <a:lumMod val="9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TECH Lead</a:t>
            </a:r>
            <a:endParaRPr lang="ko-KR" altLang="en-US" sz="1600" spc="-150" dirty="0">
              <a:solidFill>
                <a:schemeClr val="bg1">
                  <a:lumMod val="9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9B37E8-A526-4606-9638-0D8F692D68F7}"/>
              </a:ext>
            </a:extLst>
          </p:cNvPr>
          <p:cNvSpPr txBox="1"/>
          <p:nvPr/>
        </p:nvSpPr>
        <p:spPr>
          <a:xfrm>
            <a:off x="6633725" y="3291747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altLang="ko-KR" sz="1600" spc="-150" dirty="0">
                <a:solidFill>
                  <a:schemeClr val="bg1">
                    <a:lumMod val="9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MARKETING </a:t>
            </a:r>
            <a:endParaRPr lang="ko-KR" altLang="en-US" sz="1600" spc="-150" dirty="0">
              <a:solidFill>
                <a:schemeClr val="bg1">
                  <a:lumMod val="9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D1CCCA-14A1-4D53-BB14-C33EF1EE4BDB}"/>
              </a:ext>
            </a:extLst>
          </p:cNvPr>
          <p:cNvSpPr txBox="1"/>
          <p:nvPr/>
        </p:nvSpPr>
        <p:spPr>
          <a:xfrm>
            <a:off x="6633725" y="3820941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altLang="ko-KR" sz="1600" spc="-150" dirty="0">
                <a:solidFill>
                  <a:schemeClr val="bg1">
                    <a:lumMod val="9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DESIGN</a:t>
            </a:r>
            <a:endParaRPr lang="ko-KR" altLang="en-US" sz="1600" spc="-150" dirty="0">
              <a:solidFill>
                <a:schemeClr val="bg1">
                  <a:lumMod val="9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851678-D16C-4493-AA78-A2E485F7DCE0}"/>
              </a:ext>
            </a:extLst>
          </p:cNvPr>
          <p:cNvSpPr txBox="1"/>
          <p:nvPr/>
        </p:nvSpPr>
        <p:spPr>
          <a:xfrm>
            <a:off x="913396" y="3630434"/>
            <a:ext cx="5370503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ko-KR" altLang="en-US" sz="1400" b="0" i="0" spc="-1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서비스 목표</a:t>
            </a:r>
            <a:endParaRPr lang="en-US" altLang="ko-KR" sz="1400" b="0" i="0" spc="-15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285750" indent="-2857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사용자들이 플랫폼에서 쉽고 편리하게 상품을 검색 구매할 수 </a:t>
            </a:r>
            <a:b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</a:b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있도록 한다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</a:t>
            </a:r>
          </a:p>
          <a:p>
            <a:pPr marL="285750" indent="-2857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400" b="0" i="0" spc="-15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285750" indent="-2857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400" b="0" i="0" spc="-1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판매자들과 구매자들의 원활한 소통을 제공하며 누구나 자유롭게 판매상품을 올리고 구매할 수 있도록 한다</a:t>
            </a:r>
            <a:r>
              <a:rPr lang="en-US" altLang="ko-KR" sz="1400" b="0" i="0" spc="-1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</a:t>
            </a:r>
            <a:endParaRPr lang="ko-KR" altLang="en-US" sz="1400" b="0" i="0" spc="-15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02648B-EFA2-4F92-BDE4-A2FF87485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452" y="2986454"/>
            <a:ext cx="2725551" cy="34183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BE1596-14F5-4C6D-B391-45EB907B9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003" y="1427748"/>
            <a:ext cx="2747403" cy="3065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BF8555-4E79-462A-A647-B2CB2651A56C}"/>
              </a:ext>
            </a:extLst>
          </p:cNvPr>
          <p:cNvSpPr txBox="1"/>
          <p:nvPr/>
        </p:nvSpPr>
        <p:spPr>
          <a:xfrm>
            <a:off x="7382734" y="2567288"/>
            <a:ext cx="133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Arial Black" panose="020B0A04020102020204" pitchFamily="34" charset="0"/>
                <a:cs typeface="Complex" panose="00000400000000000000" pitchFamily="2" charset="0"/>
              </a:rPr>
              <a:t>핼로 마켓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04AAF4-87F3-4D42-A7A9-B769009CDCDD}"/>
              </a:ext>
            </a:extLst>
          </p:cNvPr>
          <p:cNvSpPr txBox="1"/>
          <p:nvPr/>
        </p:nvSpPr>
        <p:spPr>
          <a:xfrm>
            <a:off x="10277905" y="1029935"/>
            <a:ext cx="217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당근 마켓</a:t>
            </a:r>
          </a:p>
        </p:txBody>
      </p:sp>
    </p:spTree>
    <p:extLst>
      <p:ext uri="{BB962C8B-B14F-4D97-AF65-F5344CB8AC3E}">
        <p14:creationId xmlns:p14="http://schemas.microsoft.com/office/powerpoint/2010/main" val="336254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50560E2-7936-44C4-96D4-43B356AF6369}"/>
              </a:ext>
            </a:extLst>
          </p:cNvPr>
          <p:cNvSpPr txBox="1"/>
          <p:nvPr/>
        </p:nvSpPr>
        <p:spPr>
          <a:xfrm>
            <a:off x="310742" y="287814"/>
            <a:ext cx="218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Brand Logo Is Here</a:t>
            </a:r>
            <a:endParaRPr lang="ko-KR" altLang="en-US" u="sng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4235F9-9A4F-4504-B40D-3DFE743F124D}"/>
              </a:ext>
            </a:extLst>
          </p:cNvPr>
          <p:cNvSpPr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221FA-8C8E-4EB2-9F97-A20BC96D7151}"/>
              </a:ext>
            </a:extLst>
          </p:cNvPr>
          <p:cNvSpPr txBox="1"/>
          <p:nvPr/>
        </p:nvSpPr>
        <p:spPr>
          <a:xfrm>
            <a:off x="310742" y="171421"/>
            <a:ext cx="1895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Pepper Market</a:t>
            </a:r>
            <a:endParaRPr lang="ko-KR" altLang="en-US" sz="2000" spc="-1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6A9E5C-3377-4DDC-881E-A6ECA3402010}"/>
              </a:ext>
            </a:extLst>
          </p:cNvPr>
          <p:cNvSpPr txBox="1"/>
          <p:nvPr/>
        </p:nvSpPr>
        <p:spPr>
          <a:xfrm>
            <a:off x="6831496" y="20219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 </a:t>
            </a:r>
            <a:r>
              <a:rPr lang="ko-KR" altLang="en-US" sz="1600" spc="-15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소개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5FD387-6182-4788-8409-5FAD69C502A0}"/>
              </a:ext>
            </a:extLst>
          </p:cNvPr>
          <p:cNvSpPr/>
          <p:nvPr/>
        </p:nvSpPr>
        <p:spPr>
          <a:xfrm>
            <a:off x="7123097" y="618747"/>
            <a:ext cx="1037754" cy="8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238770-4C16-46FA-8B5B-044480DC08B5}"/>
              </a:ext>
            </a:extLst>
          </p:cNvPr>
          <p:cNvSpPr txBox="1"/>
          <p:nvPr/>
        </p:nvSpPr>
        <p:spPr>
          <a:xfrm>
            <a:off x="4667542" y="921419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</a:pPr>
            <a:r>
              <a:rPr lang="ko-KR" altLang="en-US" sz="3200" spc="-150" dirty="0">
                <a:solidFill>
                  <a:srgbClr val="1470B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 목적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7E5D2B-2AAA-4BEB-80A8-5908118807EE}"/>
              </a:ext>
            </a:extLst>
          </p:cNvPr>
          <p:cNvSpPr txBox="1"/>
          <p:nvPr/>
        </p:nvSpPr>
        <p:spPr>
          <a:xfrm>
            <a:off x="109183" y="2912258"/>
            <a:ext cx="1177321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커뮤니티 경제 활성화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: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지역 주민들이 쉽게 중고 물품을 사고팔 수 있는 플랫폼을 제공하여 지역 경제를 활성화하고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커뮤니티 내 경제적 상호작용을 촉진</a:t>
            </a:r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285750" indent="-2857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285750" indent="-2857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환경 보호 및 자원 절약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: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불필요한 물품의 재사용을 장려하여 자원 낭비를 줄이고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환경 보호에 기여합니다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이를 통해 지속 가능한 소비 문화를 확산</a:t>
            </a:r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285750" indent="-2857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285750" indent="-2857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경제적 부담 완화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: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사용자들이 사용하지 않는 물품을 판매하여 추가 소득을 얻고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필요한 물품을 저렴한 가격에 구매할 수 있는 기회를 제공하여 경제적 부담을 완화</a:t>
            </a:r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285750" indent="-2857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285750" indent="-2857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안전한 거래 환경 조성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: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사용자들이 안심하고 거래할 수 있도록 안전하고 신뢰성 있는 거래 환경을 조성합니다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이를 위해 사용자 인증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리뷰 시스템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신고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관리자 옵션 등을 도입</a:t>
            </a:r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285750" indent="-2857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ko-KR" sz="1400" spc="-15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285750" indent="-2857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실무 역량 강화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: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프로젝트 기반 풀 스택 개발자 양성 과정의 일환으로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참가자들이 최신 기술 스택 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( Java, Spring Boot, HTML, CSS, JavaScript, Boot Strap )</a:t>
            </a:r>
            <a:r>
              <a:rPr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등을 활용하여 실제 프로젝트를 수행하고 실무 능력을 강화합니다</a:t>
            </a:r>
            <a:r>
              <a:rPr lang="en-US" altLang="ko-KR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0E15D6-8A57-45AE-9B3E-ED1570276CE2}"/>
              </a:ext>
            </a:extLst>
          </p:cNvPr>
          <p:cNvSpPr txBox="1"/>
          <p:nvPr/>
        </p:nvSpPr>
        <p:spPr>
          <a:xfrm>
            <a:off x="-570878" y="1952188"/>
            <a:ext cx="11279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n-US" altLang="ko-KR" sz="2800" spc="-150" dirty="0">
                <a:solidFill>
                  <a:srgbClr val="9ACBF4"/>
                </a:solidFill>
                <a:latin typeface="+mj-lt"/>
                <a:ea typeface="Noto Sans CJK KR DemiLight" panose="020B0400000000000000" pitchFamily="34" charset="-127"/>
              </a:rPr>
              <a:t>	</a:t>
            </a:r>
            <a:r>
              <a:rPr lang="en-US" altLang="ko-KR" sz="2800" spc="-150" dirty="0">
                <a:solidFill>
                  <a:srgbClr val="9ACBF4"/>
                </a:solidFill>
                <a:latin typeface="+mj-lt"/>
                <a:ea typeface="Noto Sans CJK KR DemiLight" panose="020B0400000000000000" pitchFamily="34" charset="-127"/>
                <a:cs typeface="Mongolian Baiti" panose="03000500000000000000" pitchFamily="66" charset="0"/>
              </a:rPr>
              <a:t>Pepper Market</a:t>
            </a:r>
            <a:endParaRPr lang="ko-KR" altLang="en-US" sz="2800" b="0" i="0" spc="-150" dirty="0">
              <a:solidFill>
                <a:srgbClr val="9ACBF4"/>
              </a:solidFill>
              <a:effectLst/>
              <a:latin typeface="+mj-lt"/>
              <a:ea typeface="Noto Sans CJK KR DemiLight" panose="020B0400000000000000" pitchFamily="34" charset="-127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50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24235F9-9A4F-4504-B40D-3DFE743F124D}"/>
              </a:ext>
            </a:extLst>
          </p:cNvPr>
          <p:cNvSpPr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9E3845-EDC1-40A9-BD3E-72C84F10B9A4}"/>
              </a:ext>
            </a:extLst>
          </p:cNvPr>
          <p:cNvSpPr/>
          <p:nvPr/>
        </p:nvSpPr>
        <p:spPr>
          <a:xfrm>
            <a:off x="0" y="697016"/>
            <a:ext cx="12179300" cy="6156453"/>
          </a:xfrm>
          <a:prstGeom prst="rect">
            <a:avLst/>
          </a:prstGeom>
          <a:solidFill>
            <a:srgbClr val="D6E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221FA-8C8E-4EB2-9F97-A20BC96D7151}"/>
              </a:ext>
            </a:extLst>
          </p:cNvPr>
          <p:cNvSpPr txBox="1"/>
          <p:nvPr/>
        </p:nvSpPr>
        <p:spPr>
          <a:xfrm>
            <a:off x="310742" y="171421"/>
            <a:ext cx="1895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Pepper Market</a:t>
            </a:r>
            <a:endParaRPr lang="ko-KR" altLang="en-US" sz="2000" spc="-1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6A9E5C-3377-4DDC-881E-A6ECA3402010}"/>
              </a:ext>
            </a:extLst>
          </p:cNvPr>
          <p:cNvSpPr txBox="1"/>
          <p:nvPr/>
        </p:nvSpPr>
        <p:spPr>
          <a:xfrm>
            <a:off x="6831496" y="20219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 </a:t>
            </a:r>
            <a:r>
              <a:rPr lang="ko-KR" altLang="en-US" sz="1600" spc="-15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소개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5FD387-6182-4788-8409-5FAD69C502A0}"/>
              </a:ext>
            </a:extLst>
          </p:cNvPr>
          <p:cNvSpPr/>
          <p:nvPr/>
        </p:nvSpPr>
        <p:spPr>
          <a:xfrm>
            <a:off x="7123097" y="628272"/>
            <a:ext cx="1037754" cy="8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238770-4C16-46FA-8B5B-044480DC08B5}"/>
              </a:ext>
            </a:extLst>
          </p:cNvPr>
          <p:cNvSpPr txBox="1"/>
          <p:nvPr/>
        </p:nvSpPr>
        <p:spPr>
          <a:xfrm>
            <a:off x="310742" y="79529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</a:pPr>
            <a:r>
              <a:rPr lang="ko-KR" altLang="en-US" b="1" spc="-150" dirty="0">
                <a:solidFill>
                  <a:srgbClr val="1470B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페르소나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D4AA0E-69D6-4A64-A600-D1AC0CE18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CF1EEF-4FF3-46B6-BCFF-23638CB2A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52" b="98281" l="9222" r="93084">
                        <a14:foregroundMark x1="47839" y1="8883" x2="47839" y2="8883"/>
                        <a14:foregroundMark x1="47550" y1="6590" x2="47550" y2="6590"/>
                        <a14:foregroundMark x1="39193" y1="58166" x2="39193" y2="58166"/>
                        <a14:foregroundMark x1="37464" y1="54728" x2="37464" y2="54728"/>
                        <a14:foregroundMark x1="36599" y1="52149" x2="36599" y2="52149"/>
                        <a14:foregroundMark x1="33141" y1="60172" x2="33141" y2="60172"/>
                        <a14:foregroundMark x1="36311" y1="55874" x2="25937" y2="65903"/>
                        <a14:foregroundMark x1="25937" y1="65903" x2="28242" y2="63610"/>
                        <a14:foregroundMark x1="33429" y1="55874" x2="15850" y2="79943"/>
                        <a14:foregroundMark x1="15850" y1="79943" x2="15850" y2="80229"/>
                        <a14:foregroundMark x1="26801" y1="55874" x2="26801" y2="55874"/>
                        <a14:foregroundMark x1="25648" y1="51576" x2="25648" y2="51576"/>
                        <a14:foregroundMark x1="26225" y1="50716" x2="26225" y2="50716"/>
                        <a14:foregroundMark x1="75793" y1="62751" x2="75793" y2="62751"/>
                        <a14:foregroundMark x1="73199" y1="65043" x2="67723" y2="83381"/>
                        <a14:foregroundMark x1="38617" y1="69054" x2="52161" y2="86246"/>
                        <a14:foregroundMark x1="52161" y1="86246" x2="52450" y2="86246"/>
                        <a14:foregroundMark x1="24496" y1="84527" x2="41210" y2="92264"/>
                        <a14:foregroundMark x1="41210" y1="92264" x2="41210" y2="92264"/>
                        <a14:foregroundMark x1="30548" y1="93696" x2="49856" y2="95415"/>
                        <a14:foregroundMark x1="20173" y1="96562" x2="25937" y2="98281"/>
                        <a14:foregroundMark x1="70029" y1="98281" x2="73199" y2="98281"/>
                        <a14:foregroundMark x1="84438" y1="97994" x2="93084" y2="91404"/>
                        <a14:foregroundMark x1="54755" y1="3152" x2="54755" y2="3152"/>
                        <a14:foregroundMark x1="39481" y1="8023" x2="39481" y2="8023"/>
                        <a14:foregroundMark x1="41210" y1="6590" x2="41210" y2="6590"/>
                        <a14:foregroundMark x1="43228" y1="5731" x2="43228" y2="5731"/>
                        <a14:foregroundMark x1="44380" y1="5444" x2="44380" y2="5444"/>
                        <a14:foregroundMark x1="45821" y1="5158" x2="45821" y2="5158"/>
                        <a14:foregroundMark x1="48991" y1="4871" x2="49568" y2="4871"/>
                        <a14:foregroundMark x1="52738" y1="4871" x2="52738" y2="4871"/>
                        <a14:foregroundMark x1="53314" y1="4871" x2="53314" y2="4871"/>
                        <a14:foregroundMark x1="53890" y1="4011" x2="53890" y2="4011"/>
                        <a14:foregroundMark x1="54179" y1="4011" x2="54179" y2="4011"/>
                        <a14:foregroundMark x1="54467" y1="3725" x2="54467" y2="3725"/>
                        <a14:foregroundMark x1="53890" y1="3438" x2="53890" y2="3438"/>
                        <a14:foregroundMark x1="51009" y1="3438" x2="51009" y2="3438"/>
                        <a14:foregroundMark x1="48415" y1="4011" x2="48415" y2="4011"/>
                        <a14:foregroundMark x1="45821" y1="4585" x2="45821" y2="4585"/>
                        <a14:foregroundMark x1="47839" y1="4011" x2="47839" y2="4011"/>
                        <a14:foregroundMark x1="48127" y1="3725" x2="48127" y2="3725"/>
                        <a14:foregroundMark x1="47550" y1="3438" x2="47550" y2="3438"/>
                        <a14:foregroundMark x1="53602" y1="4585" x2="53602" y2="4585"/>
                        <a14:foregroundMark x1="54179" y1="5158" x2="54179" y2="5158"/>
                        <a14:foregroundMark x1="57925" y1="6304" x2="57925" y2="6304"/>
                        <a14:foregroundMark x1="58790" y1="7450" x2="58790" y2="7450"/>
                        <a14:foregroundMark x1="61671" y1="9742" x2="61671" y2="9742"/>
                        <a14:foregroundMark x1="63977" y1="11175" x2="63977" y2="11175"/>
                        <a14:foregroundMark x1="65418" y1="11175" x2="65418" y2="111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25451" y="1627634"/>
            <a:ext cx="4065351" cy="52303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1A7B11-F96E-43E4-B583-EB57FB1A8FC3}"/>
              </a:ext>
            </a:extLst>
          </p:cNvPr>
          <p:cNvSpPr txBox="1"/>
          <p:nvPr/>
        </p:nvSpPr>
        <p:spPr>
          <a:xfrm>
            <a:off x="2581158" y="2319783"/>
            <a:ext cx="32004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800" dirty="0"/>
          </a:p>
          <a:p>
            <a:r>
              <a:rPr lang="ko-KR" altLang="en-US" sz="1100" b="1" dirty="0">
                <a:latin typeface="+mn-ea"/>
              </a:rPr>
              <a:t>이름</a:t>
            </a:r>
            <a:r>
              <a:rPr lang="en-US" altLang="ko-KR" sz="1100" b="1" dirty="0">
                <a:latin typeface="+mn-ea"/>
              </a:rPr>
              <a:t>: </a:t>
            </a:r>
            <a:r>
              <a:rPr lang="ko-KR" altLang="en-US" sz="1100" dirty="0">
                <a:latin typeface="+mn-ea"/>
              </a:rPr>
              <a:t>김영수</a:t>
            </a:r>
            <a:endParaRPr lang="en-US" altLang="ko-KR" sz="1100" dirty="0">
              <a:latin typeface="+mn-ea"/>
            </a:endParaRPr>
          </a:p>
          <a:p>
            <a:endParaRPr lang="ko-KR" altLang="en-US" sz="1100" dirty="0">
              <a:latin typeface="+mn-ea"/>
            </a:endParaRPr>
          </a:p>
          <a:p>
            <a:r>
              <a:rPr lang="ko-KR" altLang="en-US" sz="1100" b="1" dirty="0">
                <a:latin typeface="+mn-ea"/>
              </a:rPr>
              <a:t>나이</a:t>
            </a:r>
            <a:r>
              <a:rPr lang="en-US" altLang="ko-KR" sz="1100" b="1" dirty="0">
                <a:latin typeface="+mn-ea"/>
              </a:rPr>
              <a:t>: </a:t>
            </a:r>
            <a:r>
              <a:rPr lang="en-US" altLang="ko-KR" sz="1100" dirty="0">
                <a:latin typeface="+mn-ea"/>
              </a:rPr>
              <a:t>35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b="1" dirty="0">
                <a:latin typeface="+mn-ea"/>
              </a:rPr>
              <a:t>성별</a:t>
            </a:r>
            <a:r>
              <a:rPr lang="en-US" altLang="ko-KR" sz="1100" b="1" dirty="0">
                <a:latin typeface="+mn-ea"/>
              </a:rPr>
              <a:t>: </a:t>
            </a:r>
            <a:r>
              <a:rPr lang="ko-KR" altLang="en-US" sz="1100" dirty="0">
                <a:latin typeface="+mn-ea"/>
              </a:rPr>
              <a:t>남성</a:t>
            </a:r>
            <a:endParaRPr lang="en-US" altLang="ko-KR" sz="1100" dirty="0">
              <a:latin typeface="+mn-ea"/>
            </a:endParaRPr>
          </a:p>
          <a:p>
            <a:endParaRPr lang="ko-KR" altLang="en-US" sz="1100" dirty="0">
              <a:latin typeface="+mn-ea"/>
            </a:endParaRPr>
          </a:p>
          <a:p>
            <a:r>
              <a:rPr lang="ko-KR" altLang="en-US" sz="1100" b="1" dirty="0">
                <a:latin typeface="+mn-ea"/>
              </a:rPr>
              <a:t>직업</a:t>
            </a:r>
            <a:r>
              <a:rPr lang="en-US" altLang="ko-KR" sz="1100" b="1" dirty="0">
                <a:latin typeface="+mn-ea"/>
              </a:rPr>
              <a:t>: </a:t>
            </a:r>
            <a:r>
              <a:rPr lang="en-US" altLang="ko-KR" sz="1100" dirty="0">
                <a:latin typeface="+mn-ea"/>
              </a:rPr>
              <a:t>IT </a:t>
            </a:r>
            <a:r>
              <a:rPr lang="ko-KR" altLang="en-US" sz="1100" dirty="0">
                <a:latin typeface="+mn-ea"/>
              </a:rPr>
              <a:t>회사 프로젝트 매니저</a:t>
            </a:r>
            <a:endParaRPr lang="en-US" altLang="ko-KR" sz="1100" dirty="0">
              <a:latin typeface="+mn-ea"/>
            </a:endParaRPr>
          </a:p>
          <a:p>
            <a:endParaRPr lang="ko-KR" altLang="en-US" sz="1100" dirty="0">
              <a:latin typeface="+mn-ea"/>
            </a:endParaRPr>
          </a:p>
          <a:p>
            <a:r>
              <a:rPr lang="ko-KR" altLang="en-US" sz="1100" b="1" dirty="0">
                <a:latin typeface="+mn-ea"/>
              </a:rPr>
              <a:t>거주지</a:t>
            </a:r>
            <a:r>
              <a:rPr lang="en-US" altLang="ko-KR" sz="1100" b="1" dirty="0">
                <a:latin typeface="+mn-ea"/>
              </a:rPr>
              <a:t>: </a:t>
            </a:r>
            <a:r>
              <a:rPr lang="ko-KR" altLang="en-US" sz="1100" dirty="0">
                <a:latin typeface="+mn-ea"/>
              </a:rPr>
              <a:t>서울</a:t>
            </a:r>
          </a:p>
          <a:p>
            <a:endParaRPr lang="ko-KR" altLang="en-US" dirty="0"/>
          </a:p>
        </p:txBody>
      </p: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F16D317F-0142-470D-AC5A-2A5ECD643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13235"/>
              </p:ext>
            </p:extLst>
          </p:nvPr>
        </p:nvGraphicFramePr>
        <p:xfrm>
          <a:off x="4722815" y="1239096"/>
          <a:ext cx="7312026" cy="50863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95273">
                  <a:extLst>
                    <a:ext uri="{9D8B030D-6E8A-4147-A177-3AD203B41FA5}">
                      <a16:colId xmlns:a16="http://schemas.microsoft.com/office/drawing/2014/main" val="3499866221"/>
                    </a:ext>
                  </a:extLst>
                </a:gridCol>
                <a:gridCol w="1923200">
                  <a:extLst>
                    <a:ext uri="{9D8B030D-6E8A-4147-A177-3AD203B41FA5}">
                      <a16:colId xmlns:a16="http://schemas.microsoft.com/office/drawing/2014/main" val="1313760716"/>
                    </a:ext>
                  </a:extLst>
                </a:gridCol>
                <a:gridCol w="1698410">
                  <a:extLst>
                    <a:ext uri="{9D8B030D-6E8A-4147-A177-3AD203B41FA5}">
                      <a16:colId xmlns:a16="http://schemas.microsoft.com/office/drawing/2014/main" val="83263928"/>
                    </a:ext>
                  </a:extLst>
                </a:gridCol>
                <a:gridCol w="1795143">
                  <a:extLst>
                    <a:ext uri="{9D8B030D-6E8A-4147-A177-3AD203B41FA5}">
                      <a16:colId xmlns:a16="http://schemas.microsoft.com/office/drawing/2014/main" val="3252681100"/>
                    </a:ext>
                  </a:extLst>
                </a:gridCol>
              </a:tblGrid>
              <a:tr h="645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목표 및 동기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행동 패턴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컨텐츠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기타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057486"/>
                  </a:ext>
                </a:extLst>
              </a:tr>
              <a:tr h="1415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개인적 목표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가족의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경제적인 가계 관리와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가장이기 전에 한 남자로서 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스트레스 해소를 위한 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취미용품이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800" dirty="0"/>
                        <a:t>일상 활동</a:t>
                      </a:r>
                      <a:endParaRPr lang="en-US" altLang="ko-KR" sz="800" dirty="0"/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dirty="0"/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평일 </a:t>
                      </a:r>
                      <a:r>
                        <a:rPr lang="en-US" altLang="ko-KR" sz="800" dirty="0"/>
                        <a:t>9</a:t>
                      </a:r>
                      <a:r>
                        <a:rPr lang="ko-KR" altLang="en-US" sz="800" dirty="0"/>
                        <a:t>시</a:t>
                      </a:r>
                      <a:r>
                        <a:rPr lang="en-US" altLang="ko-KR" sz="800" dirty="0"/>
                        <a:t>~6</a:t>
                      </a:r>
                      <a:r>
                        <a:rPr lang="ko-KR" altLang="en-US" sz="800" dirty="0"/>
                        <a:t>시 근무</a:t>
                      </a:r>
                      <a:br>
                        <a:rPr lang="en-US" altLang="ko-KR" sz="800" dirty="0"/>
                      </a:br>
                      <a:endParaRPr lang="en-US" altLang="ko-KR" sz="800" dirty="0"/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주말에는 가족과 시간 보내거나 </a:t>
                      </a:r>
                      <a:endParaRPr lang="en-US" altLang="ko-KR" sz="800" dirty="0"/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개인적인 취미 활동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자신이 판매자가 되고 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구매자가 될 수 있는 플랫폼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800" dirty="0"/>
                        <a:t>가치관</a:t>
                      </a:r>
                      <a:endParaRPr lang="en-US" altLang="ko-KR" sz="800" dirty="0"/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dirty="0"/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800" dirty="0"/>
                        <a:t>효율성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신뢰성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456678"/>
                  </a:ext>
                </a:extLst>
              </a:tr>
              <a:tr h="1324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직업적 목표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매니저로서 프로젝트의 성공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팀 관리 능력 향상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800" dirty="0"/>
                        <a:t>기술 사용 수준</a:t>
                      </a:r>
                      <a:endParaRPr lang="en-US" altLang="ko-KR" sz="800" dirty="0"/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dirty="0"/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고급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다양한 온라인 플랫폼 사용</a:t>
                      </a:r>
                      <a:endParaRPr lang="en-US" altLang="ko-KR" sz="800" dirty="0"/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실시간 채팅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원하는 상품 필터 정렬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판매상품 상태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800" dirty="0"/>
                        <a:t>취미 및 관심사</a:t>
                      </a:r>
                      <a:endParaRPr lang="en-US" altLang="ko-KR" sz="800" dirty="0"/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dirty="0"/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자전거 타기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전자 기기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740684"/>
                  </a:ext>
                </a:extLst>
              </a:tr>
              <a:tr h="17002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동기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신제품과 가까울 정도로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좋은 품질의 취미용품을 구매하여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비용 절감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업무에 필요한 물품들을 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구매함으로 효율적인 자원 활용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800" dirty="0"/>
                        <a:t>구매 패턴</a:t>
                      </a:r>
                      <a:endParaRPr lang="en-US" altLang="ko-KR" sz="800" dirty="0"/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dirty="0"/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항상 원하는 물품들은 </a:t>
                      </a:r>
                      <a:endParaRPr lang="en-US" altLang="ko-KR" sz="800" dirty="0"/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800" dirty="0"/>
                        <a:t>식제품을 제외하고</a:t>
                      </a:r>
                      <a:endParaRPr lang="en-US" altLang="ko-KR" sz="800" dirty="0"/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800" dirty="0"/>
                        <a:t>중고 거래로 비용 절감</a:t>
                      </a:r>
                      <a:endParaRPr lang="en-US" altLang="ko-KR" sz="800" dirty="0"/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dirty="0"/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필요 없는 물품들을 판매하며</a:t>
                      </a:r>
                      <a:endParaRPr lang="en-US" altLang="ko-KR" sz="800" dirty="0"/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부족한 용돈 충전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사기 판매 글 신고기능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키워드 등록으로 자신이 원하는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상품의 게시글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push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알림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800" dirty="0"/>
                        <a:t>사용하는 소셜 미디어 및 정보 출처</a:t>
                      </a:r>
                      <a:endParaRPr lang="en-US" altLang="ko-KR" sz="800" dirty="0"/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800" dirty="0"/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네이버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유튜브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블로그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1885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19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50560E2-7936-44C4-96D4-43B356AF6369}"/>
              </a:ext>
            </a:extLst>
          </p:cNvPr>
          <p:cNvSpPr txBox="1"/>
          <p:nvPr/>
        </p:nvSpPr>
        <p:spPr>
          <a:xfrm>
            <a:off x="310742" y="287814"/>
            <a:ext cx="218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Brand Logo Is Here</a:t>
            </a:r>
            <a:endParaRPr lang="ko-KR" altLang="en-US" u="sng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4235F9-9A4F-4504-B40D-3DFE743F124D}"/>
              </a:ext>
            </a:extLst>
          </p:cNvPr>
          <p:cNvSpPr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221FA-8C8E-4EB2-9F97-A20BC96D7151}"/>
              </a:ext>
            </a:extLst>
          </p:cNvPr>
          <p:cNvSpPr txBox="1"/>
          <p:nvPr/>
        </p:nvSpPr>
        <p:spPr>
          <a:xfrm>
            <a:off x="310742" y="171421"/>
            <a:ext cx="1895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Pepper Market</a:t>
            </a:r>
            <a:endParaRPr lang="ko-KR" altLang="en-US" sz="2000" spc="-1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707E13-189F-4BB3-ABD1-288A14E5C386}"/>
              </a:ext>
            </a:extLst>
          </p:cNvPr>
          <p:cNvSpPr txBox="1"/>
          <p:nvPr/>
        </p:nvSpPr>
        <p:spPr>
          <a:xfrm>
            <a:off x="7533296" y="20219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02. </a:t>
            </a:r>
            <a:r>
              <a:rPr lang="ko-KR" altLang="en-US" sz="16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프로젝트 일정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5FD387-6182-4788-8409-5FAD69C502A0}"/>
              </a:ext>
            </a:extLst>
          </p:cNvPr>
          <p:cNvSpPr/>
          <p:nvPr/>
        </p:nvSpPr>
        <p:spPr>
          <a:xfrm>
            <a:off x="7824897" y="618495"/>
            <a:ext cx="1037754" cy="8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BD078-FF85-4964-8ADC-8FBE3BABB428}"/>
              </a:ext>
            </a:extLst>
          </p:cNvPr>
          <p:cNvSpPr txBox="1"/>
          <p:nvPr/>
        </p:nvSpPr>
        <p:spPr>
          <a:xfrm>
            <a:off x="4136534" y="931128"/>
            <a:ext cx="3954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ko-KR" altLang="en-US" sz="3200" spc="-150">
                <a:solidFill>
                  <a:srgbClr val="1470B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 진행 일정표</a:t>
            </a:r>
            <a:endParaRPr lang="ko-KR" altLang="en-US" sz="3200" spc="-150" dirty="0">
              <a:solidFill>
                <a:srgbClr val="1470B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DAD6E7D-7725-4D91-8616-44867C350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692142"/>
              </p:ext>
            </p:extLst>
          </p:nvPr>
        </p:nvGraphicFramePr>
        <p:xfrm>
          <a:off x="1748028" y="1977807"/>
          <a:ext cx="8695943" cy="39490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06065">
                  <a:extLst>
                    <a:ext uri="{9D8B030D-6E8A-4147-A177-3AD203B41FA5}">
                      <a16:colId xmlns:a16="http://schemas.microsoft.com/office/drawing/2014/main" val="1863228409"/>
                    </a:ext>
                  </a:extLst>
                </a:gridCol>
                <a:gridCol w="1508739">
                  <a:extLst>
                    <a:ext uri="{9D8B030D-6E8A-4147-A177-3AD203B41FA5}">
                      <a16:colId xmlns:a16="http://schemas.microsoft.com/office/drawing/2014/main" val="2109909077"/>
                    </a:ext>
                  </a:extLst>
                </a:gridCol>
                <a:gridCol w="3081139">
                  <a:extLst>
                    <a:ext uri="{9D8B030D-6E8A-4147-A177-3AD203B41FA5}">
                      <a16:colId xmlns:a16="http://schemas.microsoft.com/office/drawing/2014/main" val="3199001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구현 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진행 주차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담당 인원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28660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기획 및 요구사항 분석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팀 전원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63881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기술 스택 선정 및 환경 설정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 팀 전원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04811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로그인 </a:t>
                      </a:r>
                      <a:r>
                        <a:rPr lang="en-US" altLang="ko-KR" sz="1100" u="none" strike="noStrike">
                          <a:effectLst/>
                        </a:rPr>
                        <a:t>/ </a:t>
                      </a:r>
                      <a:r>
                        <a:rPr lang="ko-KR" altLang="en-US" sz="1100" u="none" strike="noStrike">
                          <a:effectLst/>
                        </a:rPr>
                        <a:t>회원가입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강민재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48364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로그인 </a:t>
                      </a:r>
                      <a:r>
                        <a:rPr lang="en-US" sz="1100" u="none" strike="noStrike">
                          <a:effectLst/>
                        </a:rPr>
                        <a:t>Oauth API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강민재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48309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게시글 </a:t>
                      </a:r>
                      <a:r>
                        <a:rPr lang="en-US" sz="1100" u="none" strike="noStrike">
                          <a:effectLst/>
                        </a:rPr>
                        <a:t>CRUD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강민재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47490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검색 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강민재</a:t>
                      </a:r>
                      <a:r>
                        <a:rPr lang="en-US" altLang="ko-KR" sz="1100" u="none" strike="noStrike" dirty="0">
                          <a:effectLst/>
                        </a:rPr>
                        <a:t>,</a:t>
                      </a:r>
                      <a:r>
                        <a:rPr lang="ko-KR" altLang="en-US" sz="1100" u="none" strike="noStrike" dirty="0">
                          <a:effectLst/>
                        </a:rPr>
                        <a:t>신용수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37703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채팅 기능 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WebSocket)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강민재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55144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키워드 알림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강민재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75597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댓글 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강민재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59082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조회수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강민재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8999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좋아요 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강민재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19585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카테고리 필터 정렬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신용수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13174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홈페이지 </a:t>
                      </a:r>
                      <a:r>
                        <a:rPr lang="en-US" sz="1100" u="none" strike="noStrike">
                          <a:effectLst/>
                        </a:rPr>
                        <a:t>UI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문주형</a:t>
                      </a:r>
                      <a:r>
                        <a:rPr lang="en-US" altLang="ko-KR" sz="1100" u="none" strike="noStrike" dirty="0">
                          <a:effectLst/>
                        </a:rPr>
                        <a:t>,</a:t>
                      </a:r>
                      <a:r>
                        <a:rPr lang="ko-KR" altLang="en-US" sz="1100" u="none" strike="noStrike" dirty="0">
                          <a:effectLst/>
                        </a:rPr>
                        <a:t>신용수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27420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관리자 기능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강민재</a:t>
                      </a:r>
                      <a:r>
                        <a:rPr lang="en-US" altLang="ko-KR" sz="1100" u="none" strike="noStrike" dirty="0">
                          <a:effectLst/>
                        </a:rPr>
                        <a:t>,</a:t>
                      </a:r>
                      <a:r>
                        <a:rPr lang="ko-KR" altLang="en-US" sz="1100" u="none" strike="noStrike" dirty="0">
                          <a:effectLst/>
                        </a:rPr>
                        <a:t>김승현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2775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판매상품 상태 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신용수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91463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마이페이지 프로필 변경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</a:rPr>
                        <a:t>김승현</a:t>
                      </a:r>
                      <a:r>
                        <a:rPr lang="en-US" altLang="ko-KR" sz="1100" u="none" strike="noStrike" dirty="0">
                          <a:effectLst/>
                        </a:rPr>
                        <a:t>,</a:t>
                      </a:r>
                      <a:r>
                        <a:rPr lang="ko-KR" altLang="en-US" sz="1100" u="none" strike="noStrike" dirty="0">
                          <a:effectLst/>
                        </a:rPr>
                        <a:t>신용수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97088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로고</a:t>
                      </a:r>
                      <a:r>
                        <a:rPr lang="en-US" altLang="ko-KR" sz="1100" u="none" strike="noStrike">
                          <a:effectLst/>
                        </a:rPr>
                        <a:t>,</a:t>
                      </a:r>
                      <a:r>
                        <a:rPr lang="ko-KR" altLang="en-US" sz="1100" u="none" strike="noStrike">
                          <a:effectLst/>
                        </a:rPr>
                        <a:t>디자인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문주형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28878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aws </a:t>
                      </a:r>
                      <a:r>
                        <a:rPr lang="ko-KR" altLang="en-US" sz="1100" u="none" strike="noStrike">
                          <a:effectLst/>
                        </a:rPr>
                        <a:t>배포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강민재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7011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22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C903DA0-5829-494B-BFB5-564EF47E5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652"/>
            <a:ext cx="12192000" cy="62335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50560E2-7936-44C4-96D4-43B356AF6369}"/>
              </a:ext>
            </a:extLst>
          </p:cNvPr>
          <p:cNvSpPr txBox="1"/>
          <p:nvPr/>
        </p:nvSpPr>
        <p:spPr>
          <a:xfrm>
            <a:off x="310742" y="287814"/>
            <a:ext cx="218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Brand Logo Is Here</a:t>
            </a:r>
            <a:endParaRPr lang="ko-KR" altLang="en-US" u="sng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4235F9-9A4F-4504-B40D-3DFE743F124D}"/>
              </a:ext>
            </a:extLst>
          </p:cNvPr>
          <p:cNvSpPr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221FA-8C8E-4EB2-9F97-A20BC96D7151}"/>
              </a:ext>
            </a:extLst>
          </p:cNvPr>
          <p:cNvSpPr txBox="1"/>
          <p:nvPr/>
        </p:nvSpPr>
        <p:spPr>
          <a:xfrm>
            <a:off x="310742" y="171421"/>
            <a:ext cx="1895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Pepper Market</a:t>
            </a:r>
            <a:endParaRPr lang="ko-KR" altLang="en-US" sz="2000" spc="-1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34F552-B7ED-41F6-A533-6831578F7B0D}"/>
              </a:ext>
            </a:extLst>
          </p:cNvPr>
          <p:cNvSpPr txBox="1"/>
          <p:nvPr/>
        </p:nvSpPr>
        <p:spPr>
          <a:xfrm>
            <a:off x="8056172" y="20219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03. </a:t>
            </a:r>
            <a:r>
              <a:rPr lang="ko-KR" altLang="en-US" sz="16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프로젝트 설계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BE89AB-EB38-4F41-9364-1BF516585A7B}"/>
              </a:ext>
            </a:extLst>
          </p:cNvPr>
          <p:cNvSpPr txBox="1"/>
          <p:nvPr/>
        </p:nvSpPr>
        <p:spPr>
          <a:xfrm>
            <a:off x="5634152" y="6473560"/>
            <a:ext cx="923696" cy="391596"/>
          </a:xfrm>
          <a:prstGeom prst="rect">
            <a:avLst/>
          </a:prstGeom>
          <a:noFill/>
        </p:spPr>
        <p:txBody>
          <a:bodyPr vert="horz" wrap="square" bIns="36000" rtlCol="0" anchor="ctr" anchorCtr="0">
            <a:no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-8-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DEA209F-3A45-413B-84C5-DF1BF1F50DB0}"/>
              </a:ext>
            </a:extLst>
          </p:cNvPr>
          <p:cNvSpPr/>
          <p:nvPr/>
        </p:nvSpPr>
        <p:spPr>
          <a:xfrm>
            <a:off x="8347773" y="609351"/>
            <a:ext cx="1037754" cy="8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9208B6-42B1-4E7E-9E49-D19C199556EF}"/>
              </a:ext>
            </a:extLst>
          </p:cNvPr>
          <p:cNvSpPr txBox="1"/>
          <p:nvPr/>
        </p:nvSpPr>
        <p:spPr>
          <a:xfrm>
            <a:off x="4847844" y="829021"/>
            <a:ext cx="249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1570C1"/>
                </a:solidFill>
                <a:latin typeface="Arial Black" panose="020B0A04020102020204" pitchFamily="34" charset="0"/>
              </a:rPr>
              <a:t>ERD </a:t>
            </a:r>
            <a:r>
              <a:rPr lang="ko-KR" altLang="en-US" b="1" dirty="0">
                <a:solidFill>
                  <a:srgbClr val="1570C1"/>
                </a:solidFill>
                <a:latin typeface="Arial Black" panose="020B0A04020102020204" pitchFamily="34" charset="0"/>
              </a:rPr>
              <a:t>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70407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89CFBAC2-89C3-4C32-823A-7793086A4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925"/>
            <a:ext cx="12192000" cy="61772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50560E2-7936-44C4-96D4-43B356AF6369}"/>
              </a:ext>
            </a:extLst>
          </p:cNvPr>
          <p:cNvSpPr txBox="1"/>
          <p:nvPr/>
        </p:nvSpPr>
        <p:spPr>
          <a:xfrm>
            <a:off x="310742" y="287814"/>
            <a:ext cx="218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Brand Logo Is Here</a:t>
            </a:r>
            <a:endParaRPr lang="ko-KR" altLang="en-US" u="sng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4235F9-9A4F-4504-B40D-3DFE743F124D}"/>
              </a:ext>
            </a:extLst>
          </p:cNvPr>
          <p:cNvSpPr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221FA-8C8E-4EB2-9F97-A20BC96D7151}"/>
              </a:ext>
            </a:extLst>
          </p:cNvPr>
          <p:cNvSpPr txBox="1"/>
          <p:nvPr/>
        </p:nvSpPr>
        <p:spPr>
          <a:xfrm>
            <a:off x="310742" y="171421"/>
            <a:ext cx="3931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Pepper Market/ </a:t>
            </a:r>
            <a:r>
              <a:rPr lang="en-US" altLang="ko-KR" sz="2000" spc="-15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03. </a:t>
            </a:r>
            <a:r>
              <a:rPr lang="ko-KR" altLang="en-US" sz="2000" spc="-15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34F552-B7ED-41F6-A533-6831578F7B0D}"/>
              </a:ext>
            </a:extLst>
          </p:cNvPr>
          <p:cNvSpPr txBox="1"/>
          <p:nvPr/>
        </p:nvSpPr>
        <p:spPr>
          <a:xfrm>
            <a:off x="8056172" y="20219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03. </a:t>
            </a:r>
            <a:r>
              <a:rPr lang="ko-KR" altLang="en-US" sz="16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프로젝트 설계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DEA209F-3A45-413B-84C5-DF1BF1F50DB0}"/>
              </a:ext>
            </a:extLst>
          </p:cNvPr>
          <p:cNvSpPr/>
          <p:nvPr/>
        </p:nvSpPr>
        <p:spPr>
          <a:xfrm>
            <a:off x="8347773" y="609351"/>
            <a:ext cx="1037754" cy="8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CA0600-9729-4AF6-BD12-A49F2779A4FB}"/>
              </a:ext>
            </a:extLst>
          </p:cNvPr>
          <p:cNvSpPr txBox="1"/>
          <p:nvPr/>
        </p:nvSpPr>
        <p:spPr>
          <a:xfrm>
            <a:off x="475842" y="939800"/>
            <a:ext cx="240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570C1"/>
                </a:solidFill>
                <a:latin typeface="Arial Black" panose="020B0A04020102020204" pitchFamily="34" charset="0"/>
              </a:rPr>
              <a:t>Site Map</a:t>
            </a:r>
            <a:endParaRPr lang="ko-KR" altLang="en-US" dirty="0">
              <a:solidFill>
                <a:srgbClr val="1570C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55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50560E2-7936-44C4-96D4-43B356AF6369}"/>
              </a:ext>
            </a:extLst>
          </p:cNvPr>
          <p:cNvSpPr txBox="1"/>
          <p:nvPr/>
        </p:nvSpPr>
        <p:spPr>
          <a:xfrm>
            <a:off x="310742" y="287814"/>
            <a:ext cx="218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Brand Logo Is Here</a:t>
            </a:r>
            <a:endParaRPr lang="ko-KR" altLang="en-US" u="sng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4235F9-9A4F-4504-B40D-3DFE743F124D}"/>
              </a:ext>
            </a:extLst>
          </p:cNvPr>
          <p:cNvSpPr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221FA-8C8E-4EB2-9F97-A20BC96D7151}"/>
              </a:ext>
            </a:extLst>
          </p:cNvPr>
          <p:cNvSpPr txBox="1"/>
          <p:nvPr/>
        </p:nvSpPr>
        <p:spPr>
          <a:xfrm>
            <a:off x="310742" y="171421"/>
            <a:ext cx="1895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Pepper Market</a:t>
            </a:r>
            <a:endParaRPr lang="ko-KR" altLang="en-US" sz="2000" spc="-1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34F552-B7ED-41F6-A533-6831578F7B0D}"/>
              </a:ext>
            </a:extLst>
          </p:cNvPr>
          <p:cNvSpPr txBox="1"/>
          <p:nvPr/>
        </p:nvSpPr>
        <p:spPr>
          <a:xfrm>
            <a:off x="8056172" y="20219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03. </a:t>
            </a:r>
            <a:r>
              <a:rPr lang="ko-KR" altLang="en-US" sz="1600" spc="-15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프로젝트 설계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DEA209F-3A45-413B-84C5-DF1BF1F50DB0}"/>
              </a:ext>
            </a:extLst>
          </p:cNvPr>
          <p:cNvSpPr/>
          <p:nvPr/>
        </p:nvSpPr>
        <p:spPr>
          <a:xfrm>
            <a:off x="8347773" y="609351"/>
            <a:ext cx="1037754" cy="8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CA0600-9729-4AF6-BD12-A49F2779A4FB}"/>
              </a:ext>
            </a:extLst>
          </p:cNvPr>
          <p:cNvSpPr txBox="1"/>
          <p:nvPr/>
        </p:nvSpPr>
        <p:spPr>
          <a:xfrm>
            <a:off x="3815942" y="849798"/>
            <a:ext cx="3998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1570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기술 스택 및 개발 환경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C9986-6F75-4D88-9B74-B5A539C61DC9}"/>
              </a:ext>
            </a:extLst>
          </p:cNvPr>
          <p:cNvSpPr txBox="1"/>
          <p:nvPr/>
        </p:nvSpPr>
        <p:spPr>
          <a:xfrm>
            <a:off x="1761962" y="1386791"/>
            <a:ext cx="2908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1570C1"/>
                </a:solidFill>
                <a:latin typeface="Arial Black" panose="020B0A04020102020204" pitchFamily="34" charset="0"/>
              </a:rPr>
              <a:t>Front-End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1570C1"/>
                </a:solidFill>
                <a:latin typeface="+mn-ea"/>
              </a:rPr>
              <a:t>Html,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1570C1"/>
                </a:solidFill>
                <a:latin typeface="+mn-ea"/>
              </a:rPr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1570C1"/>
                </a:solidFill>
                <a:latin typeface="+mn-ea"/>
              </a:rPr>
              <a:t>Jquery</a:t>
            </a:r>
            <a:endParaRPr lang="en-US" altLang="ko-KR" sz="2000" dirty="0">
              <a:solidFill>
                <a:srgbClr val="1570C1"/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1570C1"/>
                </a:solidFill>
                <a:latin typeface="+mn-ea"/>
              </a:rPr>
              <a:t>BootStrap</a:t>
            </a:r>
            <a:endParaRPr lang="en-US" altLang="ko-KR" sz="2000" dirty="0">
              <a:solidFill>
                <a:srgbClr val="1570C1"/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1570C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72A3B5-4AA5-4025-8C43-DB081E6EEA36}"/>
              </a:ext>
            </a:extLst>
          </p:cNvPr>
          <p:cNvSpPr txBox="1"/>
          <p:nvPr/>
        </p:nvSpPr>
        <p:spPr>
          <a:xfrm>
            <a:off x="1761962" y="5457616"/>
            <a:ext cx="2908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1570C1"/>
                </a:solidFill>
                <a:latin typeface="Arial Black" panose="020B0A04020102020204" pitchFamily="34" charset="0"/>
              </a:rPr>
              <a:t>Data 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1570C1"/>
                </a:solidFill>
                <a:latin typeface="+mn-ea"/>
              </a:rPr>
              <a:t>MySQL 8.0.35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4E9CBD-5111-4C6C-81B6-5E60804FF68C}"/>
              </a:ext>
            </a:extLst>
          </p:cNvPr>
          <p:cNvSpPr txBox="1"/>
          <p:nvPr/>
        </p:nvSpPr>
        <p:spPr>
          <a:xfrm>
            <a:off x="7677362" y="3759162"/>
            <a:ext cx="29083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1570C1"/>
                </a:solidFill>
                <a:latin typeface="Arial Black" panose="020B0A04020102020204" pitchFamily="34" charset="0"/>
              </a:rPr>
              <a:t>Cloud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1570C1"/>
                </a:solidFill>
                <a:latin typeface="+mn-ea"/>
              </a:rPr>
              <a:t>AWS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1570C1"/>
                </a:solidFill>
                <a:latin typeface="+mn-ea"/>
              </a:rPr>
              <a:t>FileZila</a:t>
            </a:r>
            <a:endParaRPr lang="en-US" altLang="ko-KR" sz="2000" dirty="0">
              <a:solidFill>
                <a:srgbClr val="1570C1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45F395-D2DF-481A-BB7B-45C499350974}"/>
              </a:ext>
            </a:extLst>
          </p:cNvPr>
          <p:cNvSpPr txBox="1"/>
          <p:nvPr/>
        </p:nvSpPr>
        <p:spPr>
          <a:xfrm>
            <a:off x="1761962" y="3268315"/>
            <a:ext cx="442969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1570C1"/>
                </a:solidFill>
                <a:latin typeface="Arial Black" panose="020B0A04020102020204" pitchFamily="34" charset="0"/>
              </a:rPr>
              <a:t>Back-End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1570C1"/>
                </a:solidFill>
                <a:latin typeface="+mn-ea"/>
              </a:rPr>
              <a:t>Gradle,Lombok</a:t>
            </a:r>
            <a:endParaRPr lang="en-US" altLang="ko-KR" sz="2000" dirty="0">
              <a:solidFill>
                <a:srgbClr val="1570C1"/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1570C1"/>
                </a:solidFill>
                <a:latin typeface="+mn-ea"/>
              </a:rPr>
              <a:t>Spring Boot, MVC, JPA, 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1570C1"/>
                </a:solidFill>
                <a:latin typeface="+mn-ea"/>
              </a:rPr>
              <a:t>Oauth</a:t>
            </a:r>
            <a:r>
              <a:rPr lang="en-US" altLang="ko-KR" sz="2000" dirty="0">
                <a:solidFill>
                  <a:srgbClr val="1570C1"/>
                </a:solidFill>
                <a:latin typeface="+mn-ea"/>
              </a:rPr>
              <a:t> 2.0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1570C1"/>
                </a:solidFill>
                <a:latin typeface="+mn-ea"/>
              </a:rPr>
              <a:t>WebSocket,Stomp</a:t>
            </a:r>
            <a:endParaRPr lang="en-US" altLang="ko-KR" sz="2000" dirty="0">
              <a:solidFill>
                <a:srgbClr val="1570C1"/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1570C1"/>
                </a:solidFill>
                <a:latin typeface="+mn-ea"/>
              </a:rPr>
              <a:t>Thymeleaf</a:t>
            </a:r>
            <a:endParaRPr lang="en-US" altLang="ko-KR" sz="2000" dirty="0">
              <a:solidFill>
                <a:srgbClr val="1570C1"/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1570C1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E3DA0-6118-4998-BC0E-F9DE096701C9}"/>
              </a:ext>
            </a:extLst>
          </p:cNvPr>
          <p:cNvSpPr txBox="1"/>
          <p:nvPr/>
        </p:nvSpPr>
        <p:spPr>
          <a:xfrm>
            <a:off x="7677362" y="5434928"/>
            <a:ext cx="29083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1570C1"/>
                </a:solidFill>
                <a:latin typeface="Arial Black" panose="020B0A04020102020204" pitchFamily="34" charset="0"/>
              </a:rPr>
              <a:t>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1570C1"/>
                </a:solidFill>
                <a:latin typeface="+mn-ea"/>
              </a:rPr>
              <a:t>Tomcat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1570C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B72CCD-A62A-4A80-A6DD-70D32E6B82E1}"/>
              </a:ext>
            </a:extLst>
          </p:cNvPr>
          <p:cNvSpPr txBox="1"/>
          <p:nvPr/>
        </p:nvSpPr>
        <p:spPr>
          <a:xfrm>
            <a:off x="7677362" y="1389282"/>
            <a:ext cx="29083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1570C1"/>
                </a:solidFill>
                <a:latin typeface="Arial Black" panose="020B0A04020102020204" pitchFamily="34" charset="0"/>
              </a:rPr>
              <a:t>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1570C1"/>
                </a:solidFill>
                <a:latin typeface="+mn-ea"/>
              </a:rPr>
              <a:t>GitHub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1570C1"/>
                </a:solidFill>
                <a:latin typeface="+mn-ea"/>
              </a:rPr>
              <a:t>Figma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1570C1"/>
                </a:solidFill>
                <a:latin typeface="+mn-ea"/>
              </a:rPr>
              <a:t>PhotoShop</a:t>
            </a:r>
            <a:endParaRPr lang="en-US" altLang="ko-KR" sz="2000" dirty="0">
              <a:solidFill>
                <a:srgbClr val="1570C1"/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1570C1"/>
                </a:solidFill>
                <a:latin typeface="+mn-ea"/>
              </a:rPr>
              <a:t>VsCode</a:t>
            </a:r>
            <a:endParaRPr lang="en-US" altLang="ko-KR" sz="2000" dirty="0">
              <a:solidFill>
                <a:srgbClr val="1570C1"/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1570C1"/>
                </a:solidFill>
                <a:latin typeface="+mn-ea"/>
              </a:rPr>
              <a:t>IntelliJ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1570C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6224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1628</Words>
  <Application>Microsoft Office PowerPoint</Application>
  <PresentationFormat>와이드스크린</PresentationFormat>
  <Paragraphs>429</Paragraphs>
  <Slides>20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주식회사윙블링</dc:creator>
  <cp:lastModifiedBy>i7F-00</cp:lastModifiedBy>
  <cp:revision>262</cp:revision>
  <dcterms:created xsi:type="dcterms:W3CDTF">2020-10-05T12:27:00Z</dcterms:created>
  <dcterms:modified xsi:type="dcterms:W3CDTF">2024-06-24T05:01:42Z</dcterms:modified>
</cp:coreProperties>
</file>