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"/>
  </p:notesMasterIdLst>
  <p:sldIdLst>
    <p:sldId id="256" r:id="rId2"/>
    <p:sldId id="272" r:id="rId3"/>
    <p:sldId id="273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497"/>
    <a:srgbClr val="F4376F"/>
    <a:srgbClr val="4472C4"/>
    <a:srgbClr val="4372C4"/>
    <a:srgbClr val="2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4660"/>
  </p:normalViewPr>
  <p:slideViewPr>
    <p:cSldViewPr snapToGrid="0">
      <p:cViewPr>
        <p:scale>
          <a:sx n="88" d="100"/>
          <a:sy n="88" d="100"/>
        </p:scale>
        <p:origin x="2240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4B922-A6CD-480E-9736-1DA46E5EB6B2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7F4C-8E0C-4739-A42C-2052CEC9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7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E68D00D-307B-4CC7-8160-D172A1FC91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95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B9E13ED-C7E0-4C9E-9BC4-8E5295DF3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795F8D05-8F0B-47DB-B7E5-F912E1BA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896258"/>
            <a:ext cx="8496300" cy="59508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E6900C8-6529-494E-A935-A4447472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608819"/>
            <a:ext cx="8496300" cy="44919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xmlns="" id="{C43D2494-5FC0-4BF5-A52B-37C0C22E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325" y="6251804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62BE16B-CDD7-4E00-BF46-C10AEEB7DA17}" type="datetime1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xmlns="" id="{F5C8E3E3-CDAF-4DA3-B152-82F5351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325" y="6251804"/>
            <a:ext cx="8515350" cy="365125"/>
          </a:xfrm>
        </p:spPr>
        <p:txBody>
          <a:bodyPr anchor="ctr"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87664A8-EEE3-49B9-A72E-82182B45B1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Picture 2" descr="http://thinq.developer.lge.com/application/files/1814/8884/3361/logo_2_.png">
            <a:extLst>
              <a:ext uri="{FF2B5EF4-FFF2-40B4-BE49-F238E27FC236}">
                <a16:creationId xmlns:a16="http://schemas.microsoft.com/office/drawing/2014/main" xmlns="" id="{71BD0A33-D68B-413C-97F2-BF6CBF48CF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79"/>
          <a:stretch/>
        </p:blipFill>
        <p:spPr bwMode="auto">
          <a:xfrm>
            <a:off x="7559649" y="6259734"/>
            <a:ext cx="127002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7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64A8-EEE3-49B9-A72E-82182B45B1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2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5E0B0E9-860B-4B0B-8528-296E851EA42F}"/>
              </a:ext>
            </a:extLst>
          </p:cNvPr>
          <p:cNvSpPr/>
          <p:nvPr/>
        </p:nvSpPr>
        <p:spPr>
          <a:xfrm>
            <a:off x="711886" y="2897315"/>
            <a:ext cx="7174814" cy="1063369"/>
          </a:xfrm>
          <a:prstGeom prst="roundRect">
            <a:avLst>
              <a:gd name="adj" fmla="val 137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3600" b="1" dirty="0" smtClean="0">
                <a:solidFill>
                  <a:schemeClr val="tx1"/>
                </a:solidFill>
                <a:latin typeface="+mn-ea"/>
              </a:rPr>
              <a:t>인생영상</a:t>
            </a:r>
            <a:r>
              <a:rPr lang="en-US" altLang="ko-KR" sz="3600" b="1" dirty="0" smtClean="0">
                <a:solidFill>
                  <a:schemeClr val="tx1"/>
                </a:solidFill>
                <a:latin typeface="+mn-ea"/>
              </a:rPr>
              <a:t>”</a:t>
            </a:r>
            <a:endParaRPr lang="ko-KR" altLang="en-US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DD03DB03-547B-46DA-A7CB-F9A1AD85FA7E}"/>
              </a:ext>
            </a:extLst>
          </p:cNvPr>
          <p:cNvSpPr/>
          <p:nvPr/>
        </p:nvSpPr>
        <p:spPr>
          <a:xfrm>
            <a:off x="711886" y="4435731"/>
            <a:ext cx="7174814" cy="1063369"/>
          </a:xfrm>
          <a:prstGeom prst="roundRect">
            <a:avLst>
              <a:gd name="adj" fmla="val 137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김세연팀 발표자 허은지</a:t>
            </a:r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52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B9FC00-3BC1-4FCB-A04C-8D20E4BC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아이디어 및 주요 사용법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7127E84-1F52-453A-834C-D40863FB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64A8-EEE3-49B9-A72E-82182B45B13B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-1082825" y="1104189"/>
            <a:ext cx="9792597" cy="5010638"/>
            <a:chOff x="-1082825" y="1104189"/>
            <a:chExt cx="9792597" cy="5010638"/>
          </a:xfrm>
        </p:grpSpPr>
        <p:sp>
          <p:nvSpPr>
            <p:cNvPr id="45" name="도넛[D] 44"/>
            <p:cNvSpPr/>
            <p:nvPr/>
          </p:nvSpPr>
          <p:spPr>
            <a:xfrm>
              <a:off x="2772000" y="2005784"/>
              <a:ext cx="3600000" cy="3600000"/>
            </a:xfrm>
            <a:prstGeom prst="donut">
              <a:avLst>
                <a:gd name="adj" fmla="val 1129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393361" y="4358746"/>
              <a:ext cx="1976239" cy="1237572"/>
              <a:chOff x="3829045" y="1715758"/>
              <a:chExt cx="1976239" cy="1237572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3829045" y="1715758"/>
                <a:ext cx="1976239" cy="1237572"/>
                <a:chOff x="3842164" y="1675112"/>
                <a:chExt cx="1976239" cy="1237572"/>
              </a:xfrm>
            </p:grpSpPr>
            <p:sp>
              <p:nvSpPr>
                <p:cNvPr id="20" name="타원 19"/>
                <p:cNvSpPr/>
                <p:nvPr/>
              </p:nvSpPr>
              <p:spPr>
                <a:xfrm>
                  <a:off x="4032327" y="2202551"/>
                  <a:ext cx="1590234" cy="71013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" name="자유형 22"/>
                <p:cNvSpPr/>
                <p:nvPr/>
              </p:nvSpPr>
              <p:spPr>
                <a:xfrm>
                  <a:off x="3843130" y="2160104"/>
                  <a:ext cx="1975273" cy="510209"/>
                </a:xfrm>
                <a:custGeom>
                  <a:avLst/>
                  <a:gdLst>
                    <a:gd name="connsiteX0" fmla="*/ 0 w 1994453"/>
                    <a:gd name="connsiteY0" fmla="*/ 0 h 510209"/>
                    <a:gd name="connsiteX1" fmla="*/ 212035 w 1994453"/>
                    <a:gd name="connsiteY1" fmla="*/ 483705 h 510209"/>
                    <a:gd name="connsiteX2" fmla="*/ 1769166 w 1994453"/>
                    <a:gd name="connsiteY2" fmla="*/ 510209 h 510209"/>
                    <a:gd name="connsiteX3" fmla="*/ 1994453 w 1994453"/>
                    <a:gd name="connsiteY3" fmla="*/ 0 h 510209"/>
                    <a:gd name="connsiteX4" fmla="*/ 0 w 1994453"/>
                    <a:gd name="connsiteY4" fmla="*/ 0 h 510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4453" h="510209">
                      <a:moveTo>
                        <a:pt x="0" y="0"/>
                      </a:moveTo>
                      <a:lnTo>
                        <a:pt x="212035" y="483705"/>
                      </a:lnTo>
                      <a:lnTo>
                        <a:pt x="1769166" y="510209"/>
                      </a:lnTo>
                      <a:lnTo>
                        <a:pt x="19944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3842164" y="1675112"/>
                  <a:ext cx="1976239" cy="88250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28" name="자유형 27"/>
              <p:cNvSpPr/>
              <p:nvPr/>
            </p:nvSpPr>
            <p:spPr>
              <a:xfrm>
                <a:off x="4591878" y="2007704"/>
                <a:ext cx="450574" cy="218661"/>
              </a:xfrm>
              <a:custGeom>
                <a:avLst/>
                <a:gdLst>
                  <a:gd name="connsiteX0" fmla="*/ 0 w 450574"/>
                  <a:gd name="connsiteY0" fmla="*/ 79513 h 218661"/>
                  <a:gd name="connsiteX1" fmla="*/ 185531 w 450574"/>
                  <a:gd name="connsiteY1" fmla="*/ 0 h 218661"/>
                  <a:gd name="connsiteX2" fmla="*/ 450574 w 450574"/>
                  <a:gd name="connsiteY2" fmla="*/ 13253 h 218661"/>
                  <a:gd name="connsiteX3" fmla="*/ 430696 w 450574"/>
                  <a:gd name="connsiteY3" fmla="*/ 132522 h 218661"/>
                  <a:gd name="connsiteX4" fmla="*/ 231913 w 450574"/>
                  <a:gd name="connsiteY4" fmla="*/ 218661 h 218661"/>
                  <a:gd name="connsiteX5" fmla="*/ 66261 w 450574"/>
                  <a:gd name="connsiteY5" fmla="*/ 172279 h 218661"/>
                  <a:gd name="connsiteX6" fmla="*/ 238539 w 450574"/>
                  <a:gd name="connsiteY6" fmla="*/ 86139 h 218661"/>
                  <a:gd name="connsiteX7" fmla="*/ 311426 w 450574"/>
                  <a:gd name="connsiteY7" fmla="*/ 119270 h 218661"/>
                  <a:gd name="connsiteX8" fmla="*/ 218661 w 450574"/>
                  <a:gd name="connsiteY8" fmla="*/ 165653 h 218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0574" h="218661">
                    <a:moveTo>
                      <a:pt x="0" y="79513"/>
                    </a:moveTo>
                    <a:lnTo>
                      <a:pt x="185531" y="0"/>
                    </a:lnTo>
                    <a:lnTo>
                      <a:pt x="450574" y="13253"/>
                    </a:lnTo>
                    <a:lnTo>
                      <a:pt x="430696" y="132522"/>
                    </a:lnTo>
                    <a:lnTo>
                      <a:pt x="231913" y="218661"/>
                    </a:lnTo>
                    <a:lnTo>
                      <a:pt x="66261" y="172279"/>
                    </a:lnTo>
                    <a:lnTo>
                      <a:pt x="238539" y="86139"/>
                    </a:lnTo>
                    <a:lnTo>
                      <a:pt x="311426" y="119270"/>
                    </a:lnTo>
                    <a:lnTo>
                      <a:pt x="218661" y="165653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 flipH="1">
                <a:off x="4494557" y="2083416"/>
                <a:ext cx="135835" cy="45719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002512" y="1104189"/>
              <a:ext cx="1157938" cy="1845180"/>
              <a:chOff x="-1480457" y="1576324"/>
              <a:chExt cx="1504948" cy="2398142"/>
            </a:xfrm>
            <a:solidFill>
              <a:schemeClr val="accent1"/>
            </a:solidFill>
          </p:grpSpPr>
          <p:sp>
            <p:nvSpPr>
              <p:cNvPr id="4" name="타원 3"/>
              <p:cNvSpPr>
                <a:spLocks noChangeAspect="1"/>
              </p:cNvSpPr>
              <p:nvPr/>
            </p:nvSpPr>
            <p:spPr>
              <a:xfrm>
                <a:off x="-1192006" y="1576324"/>
                <a:ext cx="928045" cy="9280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자유형 25"/>
              <p:cNvSpPr/>
              <p:nvPr/>
            </p:nvSpPr>
            <p:spPr>
              <a:xfrm>
                <a:off x="-1480457" y="2504368"/>
                <a:ext cx="1504948" cy="1470098"/>
              </a:xfrm>
              <a:custGeom>
                <a:avLst/>
                <a:gdLst>
                  <a:gd name="connsiteX0" fmla="*/ 752474 w 1504948"/>
                  <a:gd name="connsiteY0" fmla="*/ 0 h 1470098"/>
                  <a:gd name="connsiteX1" fmla="*/ 1504948 w 1504948"/>
                  <a:gd name="connsiteY1" fmla="*/ 752474 h 1470098"/>
                  <a:gd name="connsiteX2" fmla="*/ 1504948 w 1504948"/>
                  <a:gd name="connsiteY2" fmla="*/ 1470098 h 1470098"/>
                  <a:gd name="connsiteX3" fmla="*/ 0 w 1504948"/>
                  <a:gd name="connsiteY3" fmla="*/ 1470098 h 1470098"/>
                  <a:gd name="connsiteX4" fmla="*/ 0 w 1504948"/>
                  <a:gd name="connsiteY4" fmla="*/ 752474 h 1470098"/>
                  <a:gd name="connsiteX5" fmla="*/ 752474 w 1504948"/>
                  <a:gd name="connsiteY5" fmla="*/ 0 h 1470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948" h="1470098">
                    <a:moveTo>
                      <a:pt x="752474" y="0"/>
                    </a:moveTo>
                    <a:cubicBezTo>
                      <a:pt x="1168054" y="0"/>
                      <a:pt x="1504948" y="336894"/>
                      <a:pt x="1504948" y="752474"/>
                    </a:cubicBezTo>
                    <a:lnTo>
                      <a:pt x="1504948" y="1470098"/>
                    </a:lnTo>
                    <a:lnTo>
                      <a:pt x="0" y="1470098"/>
                    </a:lnTo>
                    <a:lnTo>
                      <a:pt x="0" y="752474"/>
                    </a:lnTo>
                    <a:cubicBezTo>
                      <a:pt x="0" y="336894"/>
                      <a:pt x="336894" y="0"/>
                      <a:pt x="752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1932229" y="3165127"/>
              <a:ext cx="5279543" cy="1281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0" b="1" i="1" dirty="0" smtClean="0">
                  <a:solidFill>
                    <a:schemeClr val="tx1"/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rPr>
                <a:t>인생영상</a:t>
              </a:r>
              <a:endParaRPr kumimoji="1" lang="ko-KR" altLang="en-US" sz="6000" b="1" i="1" dirty="0">
                <a:solidFill>
                  <a:schemeClr val="tx1"/>
                </a:solidFill>
                <a:latin typeface="Apple SD Gothic Neo Heavy" charset="-127"/>
                <a:ea typeface="Apple SD Gothic Neo Heavy" charset="-127"/>
                <a:cs typeface="Apple SD Gothic Neo Heavy" charset="-127"/>
              </a:endParaRPr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5157557" y="1596582"/>
              <a:ext cx="2691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늘어나는</a:t>
              </a:r>
              <a:r>
                <a:rPr kumimoji="1" lang="ko-KR" altLang="en-US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 </a:t>
              </a:r>
              <a:r>
                <a:rPr kumimoji="1" lang="en-US" altLang="ko-KR" sz="2000" b="1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“</a:t>
              </a:r>
              <a:r>
                <a:rPr kumimoji="1" lang="ko-KR" altLang="en-US" sz="2000" b="1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셀프 촬영족</a:t>
              </a:r>
              <a:r>
                <a:rPr kumimoji="1" lang="en-US" altLang="ko-KR" sz="2000" b="1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”</a:t>
              </a:r>
              <a:endParaRPr kumimoji="1" lang="ko-KR" altLang="en-US" sz="2000" b="1" dirty="0"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041310" y="5714717"/>
              <a:ext cx="3668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다양한 센서를 지닌</a:t>
              </a:r>
              <a:r>
                <a:rPr kumimoji="1" lang="en-US" altLang="ko-KR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 </a:t>
              </a:r>
              <a:r>
                <a:rPr kumimoji="1" lang="en-US" altLang="ko-KR" sz="2000" b="1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LG </a:t>
              </a:r>
              <a:r>
                <a:rPr kumimoji="1" lang="en-US" altLang="ko-KR" sz="2000" b="1" dirty="0" err="1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SmartThinQ</a:t>
              </a:r>
              <a:r>
                <a:rPr kumimoji="1" lang="ko-KR" altLang="en-US" sz="2000" b="1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 </a:t>
              </a:r>
              <a:endParaRPr kumimoji="1" lang="ko-KR" altLang="en-US" sz="2000" b="1" dirty="0"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 rot="16200000">
              <a:off x="1683031" y="4478071"/>
              <a:ext cx="1881243" cy="1043637"/>
              <a:chOff x="384387" y="3146656"/>
              <a:chExt cx="5150874" cy="2857500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 rot="5400000">
                <a:off x="1583180" y="2052075"/>
                <a:ext cx="2857500" cy="5046662"/>
              </a:xfrm>
              <a:prstGeom prst="roundRect">
                <a:avLst>
                  <a:gd name="adj" fmla="val 858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자유형 37"/>
              <p:cNvSpPr/>
              <p:nvPr/>
            </p:nvSpPr>
            <p:spPr>
              <a:xfrm rot="5400000">
                <a:off x="-750738" y="4385991"/>
                <a:ext cx="2857500" cy="378829"/>
              </a:xfrm>
              <a:custGeom>
                <a:avLst/>
                <a:gdLst>
                  <a:gd name="connsiteX0" fmla="*/ 0 w 2984500"/>
                  <a:gd name="connsiteY0" fmla="*/ 0 h 365125"/>
                  <a:gd name="connsiteX1" fmla="*/ 2984500 w 2984500"/>
                  <a:gd name="connsiteY1" fmla="*/ 0 h 365125"/>
                  <a:gd name="connsiteX2" fmla="*/ 2984500 w 2984500"/>
                  <a:gd name="connsiteY2" fmla="*/ 108995 h 365125"/>
                  <a:gd name="connsiteX3" fmla="*/ 2728370 w 2984500"/>
                  <a:gd name="connsiteY3" fmla="*/ 365125 h 365125"/>
                  <a:gd name="connsiteX4" fmla="*/ 256130 w 2984500"/>
                  <a:gd name="connsiteY4" fmla="*/ 365125 h 365125"/>
                  <a:gd name="connsiteX5" fmla="*/ 0 w 2984500"/>
                  <a:gd name="connsiteY5" fmla="*/ 108995 h 365125"/>
                  <a:gd name="connsiteX6" fmla="*/ 0 w 2984500"/>
                  <a:gd name="connsiteY6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4500" h="365125">
                    <a:moveTo>
                      <a:pt x="0" y="0"/>
                    </a:moveTo>
                    <a:lnTo>
                      <a:pt x="2984500" y="0"/>
                    </a:lnTo>
                    <a:lnTo>
                      <a:pt x="2984500" y="108995"/>
                    </a:lnTo>
                    <a:cubicBezTo>
                      <a:pt x="2984500" y="250452"/>
                      <a:pt x="2869827" y="365125"/>
                      <a:pt x="2728370" y="365125"/>
                    </a:cubicBezTo>
                    <a:lnTo>
                      <a:pt x="256130" y="365125"/>
                    </a:lnTo>
                    <a:cubicBezTo>
                      <a:pt x="114673" y="365125"/>
                      <a:pt x="0" y="250452"/>
                      <a:pt x="0" y="10899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5400000">
                <a:off x="1605003" y="2494198"/>
                <a:ext cx="2687266" cy="4162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5400000">
                <a:off x="5154440" y="3490634"/>
                <a:ext cx="206809" cy="224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텍스트 상자 40"/>
              <p:cNvSpPr txBox="1"/>
              <p:nvPr/>
            </p:nvSpPr>
            <p:spPr>
              <a:xfrm rot="5400000">
                <a:off x="-236699" y="4327176"/>
                <a:ext cx="1747791" cy="50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600" b="1" dirty="0" smtClean="0">
                    <a:solidFill>
                      <a:schemeClr val="bg2">
                        <a:lumMod val="25000"/>
                      </a:schemeClr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LG</a:t>
                </a:r>
                <a:endParaRPr kumimoji="1" lang="ko-KR" altLang="en-US" sz="600" b="1" dirty="0">
                  <a:solidFill>
                    <a:schemeClr val="bg2">
                      <a:lumMod val="25000"/>
                    </a:schemeClr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</p:grpSp>
        <p:sp>
          <p:nvSpPr>
            <p:cNvPr id="42" name="텍스트 상자 41"/>
            <p:cNvSpPr txBox="1"/>
            <p:nvPr/>
          </p:nvSpPr>
          <p:spPr>
            <a:xfrm>
              <a:off x="-1082825" y="3443715"/>
              <a:ext cx="366846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잠재력이 무궁무진한</a:t>
              </a:r>
              <a:r>
                <a:rPr kumimoji="1" lang="en-US" altLang="ko-KR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</a:p>
            <a:p>
              <a:pPr algn="r"/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 </a:t>
              </a:r>
              <a:r>
                <a:rPr kumimoji="1" lang="ko-KR" altLang="en-US" sz="2000" b="1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스마트폰 동영상촬영</a:t>
              </a:r>
              <a:endParaRPr kumimoji="1" lang="ko-KR" altLang="en-US" sz="2000" b="1" dirty="0"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72167" y="1542146"/>
            <a:ext cx="7626197" cy="4606809"/>
            <a:chOff x="772167" y="1542146"/>
            <a:chExt cx="7626197" cy="4606809"/>
          </a:xfrm>
        </p:grpSpPr>
        <p:sp>
          <p:nvSpPr>
            <p:cNvPr id="61" name="도넛[D] 60"/>
            <p:cNvSpPr/>
            <p:nvPr/>
          </p:nvSpPr>
          <p:spPr>
            <a:xfrm>
              <a:off x="2772000" y="2005784"/>
              <a:ext cx="3600000" cy="3600000"/>
            </a:xfrm>
            <a:prstGeom prst="donut">
              <a:avLst>
                <a:gd name="adj" fmla="val 1129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32229" y="3165127"/>
              <a:ext cx="5279543" cy="1281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0" b="1" i="1" dirty="0" smtClean="0">
                  <a:solidFill>
                    <a:schemeClr val="tx1"/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rPr>
                <a:t>인생영상</a:t>
              </a:r>
              <a:endParaRPr kumimoji="1" lang="ko-KR" altLang="en-US" sz="6000" b="1" i="1" dirty="0">
                <a:solidFill>
                  <a:schemeClr val="tx1"/>
                </a:solidFill>
                <a:latin typeface="Apple SD Gothic Neo Heavy" charset="-127"/>
                <a:ea typeface="Apple SD Gothic Neo Heavy" charset="-127"/>
                <a:cs typeface="Apple SD Gothic Neo Heavy" charset="-127"/>
              </a:endParaRPr>
            </a:p>
          </p:txBody>
        </p:sp>
        <p:sp>
          <p:nvSpPr>
            <p:cNvPr id="63" name="타원 62"/>
            <p:cNvSpPr>
              <a:spLocks noChangeAspect="1"/>
            </p:cNvSpPr>
            <p:nvPr/>
          </p:nvSpPr>
          <p:spPr>
            <a:xfrm>
              <a:off x="772167" y="1607935"/>
              <a:ext cx="1732547" cy="17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64" name="타원 63"/>
            <p:cNvSpPr>
              <a:spLocks noChangeAspect="1"/>
            </p:cNvSpPr>
            <p:nvPr/>
          </p:nvSpPr>
          <p:spPr>
            <a:xfrm>
              <a:off x="772167" y="4407211"/>
              <a:ext cx="1732547" cy="17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65" name="타원 64"/>
            <p:cNvSpPr>
              <a:spLocks noChangeAspect="1"/>
            </p:cNvSpPr>
            <p:nvPr/>
          </p:nvSpPr>
          <p:spPr>
            <a:xfrm>
              <a:off x="6639287" y="1542146"/>
              <a:ext cx="1732547" cy="17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66" name="타원 65"/>
            <p:cNvSpPr>
              <a:spLocks noChangeAspect="1"/>
            </p:cNvSpPr>
            <p:nvPr/>
          </p:nvSpPr>
          <p:spPr>
            <a:xfrm>
              <a:off x="6639287" y="4341422"/>
              <a:ext cx="1732547" cy="17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70364" y="4361269"/>
              <a:ext cx="1728000" cy="17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셀프 </a:t>
              </a:r>
              <a:r>
                <a:rPr kumimoji="1" lang="ko-KR" altLang="en-US" sz="200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영상 촬영</a:t>
              </a:r>
              <a:endParaRPr kumimoji="1" lang="ko-KR" altLang="en-US" sz="2000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10816" y="1607935"/>
              <a:ext cx="1728000" cy="17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손떨림 없이</a:t>
              </a:r>
              <a:r>
                <a:rPr kumimoji="1" lang="en-US" altLang="ko-KR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  <a:endParaRPr kumimoji="1" lang="ko-KR" altLang="en-US" sz="2000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76713" y="4420955"/>
              <a:ext cx="1728000" cy="17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간단하고</a:t>
              </a:r>
              <a:r>
                <a:rPr kumimoji="1" lang="en-US" altLang="ko-KR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</a:p>
            <a:p>
              <a:pPr algn="ctr"/>
              <a:r>
                <a:rPr kumimoji="1" lang="ko-KR" altLang="en-US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재미있게</a:t>
              </a:r>
              <a:r>
                <a:rPr kumimoji="1" lang="en-US" altLang="ko-KR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  <a:endParaRPr kumimoji="1" lang="ko-KR" altLang="en-US" sz="2000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641560" y="1542146"/>
              <a:ext cx="1728000" cy="17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독특한</a:t>
              </a:r>
              <a:r>
                <a:rPr kumimoji="1" lang="en-US" altLang="ko-KR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</a:p>
            <a:p>
              <a:pPr algn="ctr"/>
              <a:r>
                <a:rPr kumimoji="1" lang="ko-KR" altLang="en-US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나만의</a:t>
              </a:r>
              <a:r>
                <a:rPr kumimoji="1" lang="en-US" altLang="ko-KR" sz="20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  <a:endParaRPr kumimoji="1" lang="ko-KR" altLang="en-US" sz="2000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</p:grpSp>
      <p:sp>
        <p:nvSpPr>
          <p:cNvPr id="122" name="내용 개체 틀 2">
            <a:extLst>
              <a:ext uri="{FF2B5EF4-FFF2-40B4-BE49-F238E27FC236}">
                <a16:creationId xmlns:a16="http://schemas.microsoft.com/office/drawing/2014/main" xmlns="" id="{E6FFD3C7-BA67-47CD-9995-F3F9794C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00" y="7178297"/>
            <a:ext cx="8496300" cy="4491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아이디어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</a:t>
            </a:r>
            <a:r>
              <a:rPr lang="en-US" altLang="ko-KR" dirty="0"/>
              <a:t>LG</a:t>
            </a:r>
            <a:r>
              <a:rPr lang="ko-KR" altLang="en-US" dirty="0"/>
              <a:t> 스마트폰의 강점이자 잠재력이 무궁무진한 동영상 촬영이라는 기능을 </a:t>
            </a:r>
            <a:r>
              <a:rPr lang="en-US" altLang="ko-KR" dirty="0"/>
              <a:t>LG</a:t>
            </a:r>
            <a:r>
              <a:rPr lang="ko-KR" altLang="en-US" dirty="0"/>
              <a:t> </a:t>
            </a:r>
            <a:r>
              <a:rPr lang="en-US" altLang="ko-KR" dirty="0" err="1"/>
              <a:t>SmartThinQ</a:t>
            </a:r>
            <a:r>
              <a:rPr lang="ko-KR" altLang="en-US" dirty="0"/>
              <a:t>를 이용한 간단하고 재미있는 어플을 만들어 사용자들의 만족감을 </a:t>
            </a:r>
            <a:r>
              <a:rPr lang="ko-KR" altLang="en-US" dirty="0" smtClean="0"/>
              <a:t>높여보자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어플 소개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인생영상은 </a:t>
            </a:r>
            <a:r>
              <a:rPr lang="en-US" altLang="ko-KR" dirty="0" smtClean="0"/>
              <a:t>LG</a:t>
            </a:r>
            <a:r>
              <a:rPr lang="ko-KR" altLang="en-US" dirty="0" smtClean="0"/>
              <a:t> </a:t>
            </a:r>
            <a:r>
              <a:rPr lang="en-US" altLang="ko-KR" dirty="0" err="1"/>
              <a:t>SmartThinQ</a:t>
            </a:r>
            <a:r>
              <a:rPr lang="ko-KR" altLang="en-US" dirty="0" smtClean="0"/>
              <a:t>를 쥐고 이루어지는 </a:t>
            </a:r>
            <a:r>
              <a:rPr lang="ko-KR" altLang="en-US" dirty="0"/>
              <a:t>간단한 모션들로 손떨림 </a:t>
            </a:r>
            <a:r>
              <a:rPr lang="ko-KR" altLang="en-US" dirty="0" smtClean="0"/>
              <a:t>없이 간단하고 </a:t>
            </a:r>
            <a:r>
              <a:rPr lang="ko-KR" altLang="en-US" dirty="0"/>
              <a:t>재미있게 동영상을 촬영할 수 있게 합니다</a:t>
            </a:r>
            <a:r>
              <a:rPr lang="en-US" altLang="ko-KR" dirty="0"/>
              <a:t>.</a:t>
            </a:r>
            <a:r>
              <a:rPr lang="ko-KR" altLang="en-US" dirty="0"/>
              <a:t> 무엇보다 </a:t>
            </a:r>
            <a:r>
              <a:rPr lang="en-US" altLang="ko-KR" dirty="0" err="1"/>
              <a:t>SmartThinQ</a:t>
            </a:r>
            <a:r>
              <a:rPr lang="ko-KR" altLang="en-US" dirty="0"/>
              <a:t> 기기를 펜처럼 사용하여 동영상 촬영을 하면서 그림을 그려넣어 자신만의 독특한 셀프 영상 촬영을 가능하게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사용법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  촬영 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종료 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스마트 씽큐를 딸깍 누르기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  줌 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아웃 모드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가볍게 한 번 흔들어 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 돌리면서 줌 조절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  그리기 모드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카메라 화면상의 스마트 씽큐를 정확히 터치하여 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스마트 씽큐를 움직이며 펜처럼 그리기 가능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  펜 설정 모드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크게 한 번 흔들어 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돌리면서 색상 조절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0" y="896258"/>
            <a:ext cx="9144000" cy="5360241"/>
            <a:chOff x="0" y="896258"/>
            <a:chExt cx="9144000" cy="5360241"/>
          </a:xfrm>
        </p:grpSpPr>
        <p:grpSp>
          <p:nvGrpSpPr>
            <p:cNvPr id="98" name="그룹 97"/>
            <p:cNvGrpSpPr/>
            <p:nvPr/>
          </p:nvGrpSpPr>
          <p:grpSpPr>
            <a:xfrm>
              <a:off x="0" y="1491343"/>
              <a:ext cx="9144000" cy="4765156"/>
              <a:chOff x="0" y="1491343"/>
              <a:chExt cx="9144000" cy="476515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0" y="1491343"/>
                <a:ext cx="9144000" cy="47604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3146658" y="2067254"/>
                <a:ext cx="1751222" cy="77611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 rot="16200000">
                <a:off x="-464079" y="2594739"/>
                <a:ext cx="3975358" cy="2250910"/>
                <a:chOff x="488597" y="3146656"/>
                <a:chExt cx="5046664" cy="2857500"/>
              </a:xfrm>
            </p:grpSpPr>
            <p:sp>
              <p:nvSpPr>
                <p:cNvPr id="117" name="모서리가 둥근 직사각형 116"/>
                <p:cNvSpPr/>
                <p:nvPr/>
              </p:nvSpPr>
              <p:spPr>
                <a:xfrm rot="5400000">
                  <a:off x="1583180" y="2052075"/>
                  <a:ext cx="2857500" cy="5046662"/>
                </a:xfrm>
                <a:prstGeom prst="roundRect">
                  <a:avLst>
                    <a:gd name="adj" fmla="val 858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 rot="5400000">
                  <a:off x="-750738" y="4385991"/>
                  <a:ext cx="2857500" cy="378829"/>
                </a:xfrm>
                <a:custGeom>
                  <a:avLst/>
                  <a:gdLst>
                    <a:gd name="connsiteX0" fmla="*/ 0 w 2984500"/>
                    <a:gd name="connsiteY0" fmla="*/ 0 h 365125"/>
                    <a:gd name="connsiteX1" fmla="*/ 2984500 w 2984500"/>
                    <a:gd name="connsiteY1" fmla="*/ 0 h 365125"/>
                    <a:gd name="connsiteX2" fmla="*/ 2984500 w 2984500"/>
                    <a:gd name="connsiteY2" fmla="*/ 108995 h 365125"/>
                    <a:gd name="connsiteX3" fmla="*/ 2728370 w 2984500"/>
                    <a:gd name="connsiteY3" fmla="*/ 365125 h 365125"/>
                    <a:gd name="connsiteX4" fmla="*/ 256130 w 2984500"/>
                    <a:gd name="connsiteY4" fmla="*/ 365125 h 365125"/>
                    <a:gd name="connsiteX5" fmla="*/ 0 w 2984500"/>
                    <a:gd name="connsiteY5" fmla="*/ 108995 h 365125"/>
                    <a:gd name="connsiteX6" fmla="*/ 0 w 2984500"/>
                    <a:gd name="connsiteY6" fmla="*/ 0 h 365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4500" h="365125">
                      <a:moveTo>
                        <a:pt x="0" y="0"/>
                      </a:moveTo>
                      <a:lnTo>
                        <a:pt x="2984500" y="0"/>
                      </a:lnTo>
                      <a:lnTo>
                        <a:pt x="2984500" y="108995"/>
                      </a:lnTo>
                      <a:cubicBezTo>
                        <a:pt x="2984500" y="250452"/>
                        <a:pt x="2869827" y="365125"/>
                        <a:pt x="2728370" y="365125"/>
                      </a:cubicBezTo>
                      <a:lnTo>
                        <a:pt x="256130" y="365125"/>
                      </a:lnTo>
                      <a:cubicBezTo>
                        <a:pt x="114673" y="365125"/>
                        <a:pt x="0" y="250452"/>
                        <a:pt x="0" y="10899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 rot="5400000">
                  <a:off x="1605003" y="2494198"/>
                  <a:ext cx="2687266" cy="41624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 rot="5400000">
                  <a:off x="5154440" y="3490634"/>
                  <a:ext cx="206809" cy="224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1" name="텍스트 상자 120"/>
                <p:cNvSpPr txBox="1"/>
                <p:nvPr/>
              </p:nvSpPr>
              <p:spPr>
                <a:xfrm rot="5400000">
                  <a:off x="390633" y="4421517"/>
                  <a:ext cx="5478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b="1" dirty="0" smtClean="0">
                      <a:solidFill>
                        <a:schemeClr val="bg2">
                          <a:lumMod val="25000"/>
                        </a:schemeClr>
                      </a:solidFill>
                      <a:latin typeface="Apple SD Gothic Neo Heavy" charset="-127"/>
                      <a:ea typeface="Apple SD Gothic Neo Heavy" charset="-127"/>
                      <a:cs typeface="Apple SD Gothic Neo Heavy" charset="-127"/>
                    </a:rPr>
                    <a:t>LG</a:t>
                  </a:r>
                  <a:endParaRPr kumimoji="1" lang="ko-KR" altLang="en-US" sz="1400" b="1" dirty="0">
                    <a:solidFill>
                      <a:schemeClr val="bg2">
                        <a:lumMod val="25000"/>
                      </a:schemeClr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2112282" y="5018927"/>
                <a:ext cx="1976239" cy="1237572"/>
                <a:chOff x="3829045" y="1715758"/>
                <a:chExt cx="1976239" cy="1237572"/>
              </a:xfrm>
            </p:grpSpPr>
            <p:grpSp>
              <p:nvGrpSpPr>
                <p:cNvPr id="111" name="그룹 110"/>
                <p:cNvGrpSpPr/>
                <p:nvPr/>
              </p:nvGrpSpPr>
              <p:grpSpPr>
                <a:xfrm>
                  <a:off x="3829045" y="1715758"/>
                  <a:ext cx="1976239" cy="1237572"/>
                  <a:chOff x="3842164" y="1675112"/>
                  <a:chExt cx="1976239" cy="1237572"/>
                </a:xfrm>
              </p:grpSpPr>
              <p:sp>
                <p:nvSpPr>
                  <p:cNvPr id="114" name="타원 113"/>
                  <p:cNvSpPr/>
                  <p:nvPr/>
                </p:nvSpPr>
                <p:spPr>
                  <a:xfrm>
                    <a:off x="4032327" y="2202551"/>
                    <a:ext cx="1590234" cy="71013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5" name="자유형 114"/>
                  <p:cNvSpPr/>
                  <p:nvPr/>
                </p:nvSpPr>
                <p:spPr>
                  <a:xfrm>
                    <a:off x="3843130" y="2160104"/>
                    <a:ext cx="1975273" cy="510209"/>
                  </a:xfrm>
                  <a:custGeom>
                    <a:avLst/>
                    <a:gdLst>
                      <a:gd name="connsiteX0" fmla="*/ 0 w 1994453"/>
                      <a:gd name="connsiteY0" fmla="*/ 0 h 510209"/>
                      <a:gd name="connsiteX1" fmla="*/ 212035 w 1994453"/>
                      <a:gd name="connsiteY1" fmla="*/ 483705 h 510209"/>
                      <a:gd name="connsiteX2" fmla="*/ 1769166 w 1994453"/>
                      <a:gd name="connsiteY2" fmla="*/ 510209 h 510209"/>
                      <a:gd name="connsiteX3" fmla="*/ 1994453 w 1994453"/>
                      <a:gd name="connsiteY3" fmla="*/ 0 h 510209"/>
                      <a:gd name="connsiteX4" fmla="*/ 0 w 1994453"/>
                      <a:gd name="connsiteY4" fmla="*/ 0 h 510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94453" h="510209">
                        <a:moveTo>
                          <a:pt x="0" y="0"/>
                        </a:moveTo>
                        <a:lnTo>
                          <a:pt x="212035" y="483705"/>
                        </a:lnTo>
                        <a:lnTo>
                          <a:pt x="1769166" y="510209"/>
                        </a:lnTo>
                        <a:lnTo>
                          <a:pt x="19944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6" name="타원 115"/>
                  <p:cNvSpPr/>
                  <p:nvPr/>
                </p:nvSpPr>
                <p:spPr>
                  <a:xfrm>
                    <a:off x="3842164" y="1675112"/>
                    <a:ext cx="1976239" cy="88250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112" name="자유형 111"/>
                <p:cNvSpPr/>
                <p:nvPr/>
              </p:nvSpPr>
              <p:spPr>
                <a:xfrm>
                  <a:off x="4591878" y="2007704"/>
                  <a:ext cx="450574" cy="218661"/>
                </a:xfrm>
                <a:custGeom>
                  <a:avLst/>
                  <a:gdLst>
                    <a:gd name="connsiteX0" fmla="*/ 0 w 450574"/>
                    <a:gd name="connsiteY0" fmla="*/ 79513 h 218661"/>
                    <a:gd name="connsiteX1" fmla="*/ 185531 w 450574"/>
                    <a:gd name="connsiteY1" fmla="*/ 0 h 218661"/>
                    <a:gd name="connsiteX2" fmla="*/ 450574 w 450574"/>
                    <a:gd name="connsiteY2" fmla="*/ 13253 h 218661"/>
                    <a:gd name="connsiteX3" fmla="*/ 430696 w 450574"/>
                    <a:gd name="connsiteY3" fmla="*/ 132522 h 218661"/>
                    <a:gd name="connsiteX4" fmla="*/ 231913 w 450574"/>
                    <a:gd name="connsiteY4" fmla="*/ 218661 h 218661"/>
                    <a:gd name="connsiteX5" fmla="*/ 66261 w 450574"/>
                    <a:gd name="connsiteY5" fmla="*/ 172279 h 218661"/>
                    <a:gd name="connsiteX6" fmla="*/ 238539 w 450574"/>
                    <a:gd name="connsiteY6" fmla="*/ 86139 h 218661"/>
                    <a:gd name="connsiteX7" fmla="*/ 311426 w 450574"/>
                    <a:gd name="connsiteY7" fmla="*/ 119270 h 218661"/>
                    <a:gd name="connsiteX8" fmla="*/ 218661 w 450574"/>
                    <a:gd name="connsiteY8" fmla="*/ 165653 h 2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0574" h="218661">
                      <a:moveTo>
                        <a:pt x="0" y="79513"/>
                      </a:moveTo>
                      <a:lnTo>
                        <a:pt x="185531" y="0"/>
                      </a:lnTo>
                      <a:lnTo>
                        <a:pt x="450574" y="13253"/>
                      </a:lnTo>
                      <a:lnTo>
                        <a:pt x="430696" y="132522"/>
                      </a:lnTo>
                      <a:lnTo>
                        <a:pt x="231913" y="218661"/>
                      </a:lnTo>
                      <a:lnTo>
                        <a:pt x="66261" y="172279"/>
                      </a:lnTo>
                      <a:lnTo>
                        <a:pt x="238539" y="86139"/>
                      </a:lnTo>
                      <a:lnTo>
                        <a:pt x="311426" y="119270"/>
                      </a:lnTo>
                      <a:lnTo>
                        <a:pt x="218661" y="165653"/>
                      </a:lnTo>
                    </a:path>
                  </a:pathLst>
                </a:custGeom>
                <a:noFill/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 flipH="1">
                  <a:off x="4494557" y="2083416"/>
                  <a:ext cx="135835" cy="45719"/>
                </a:xfrm>
                <a:prstGeom prst="ellipse">
                  <a:avLst/>
                </a:prstGeom>
                <a:noFill/>
                <a:ln w="285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103" name="직사각형 102"/>
              <p:cNvSpPr/>
              <p:nvPr/>
            </p:nvSpPr>
            <p:spPr>
              <a:xfrm>
                <a:off x="2961449" y="2229009"/>
                <a:ext cx="2121639" cy="448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촬영 시작</a:t>
                </a:r>
                <a:r>
                  <a:rPr kumimoji="1" lang="en-US" altLang="ko-KR" dirty="0" smtClean="0"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/</a:t>
                </a:r>
                <a:r>
                  <a:rPr kumimoji="1" lang="ko-KR" altLang="en-US" dirty="0" smtClean="0"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종료</a:t>
                </a:r>
                <a:endParaRPr kumimoji="1" lang="ko-KR" altLang="en-US" dirty="0"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083088" y="2226051"/>
                <a:ext cx="3634500" cy="448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R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SmartThinQ</a:t>
                </a:r>
                <a:r>
                  <a:rPr kumimoji="1"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센서를 한 번 누릅니다</a:t>
                </a:r>
                <a:r>
                  <a:rPr kumimoji="1"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.</a:t>
                </a:r>
                <a:endParaRPr kumimoji="1"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3146658" y="3040881"/>
                <a:ext cx="1751222" cy="77611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961449" y="3202636"/>
                <a:ext cx="2121639" cy="448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줌 인</a:t>
                </a:r>
                <a:r>
                  <a:rPr kumimoji="1" lang="en-US" altLang="ko-KR" dirty="0" smtClean="0"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/</a:t>
                </a:r>
                <a:r>
                  <a:rPr kumimoji="1" lang="ko-KR" altLang="en-US" dirty="0" smtClean="0"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아웃</a:t>
                </a:r>
                <a:endParaRPr kumimoji="1" lang="ko-KR" altLang="en-US" dirty="0"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3146658" y="4010043"/>
                <a:ext cx="1751222" cy="77611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961449" y="4171798"/>
                <a:ext cx="2121639" cy="448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펜 설정 모드</a:t>
                </a:r>
                <a:endParaRPr kumimoji="1" lang="ko-KR" altLang="en-US" dirty="0"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044611" y="3195213"/>
                <a:ext cx="3634500" cy="448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r>
                  <a:rPr kumimoji="1" lang="en-US" altLang="ko-KR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SmartThinQ</a:t>
                </a:r>
                <a:r>
                  <a:rPr kumimoji="1"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센서를 가볍게 한 번 흔듭니다</a:t>
                </a:r>
                <a:r>
                  <a:rPr kumimoji="1"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.</a:t>
                </a:r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endParaRPr kumimoji="1"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  <a:p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센서를 돌리며 줌을 조절할 수 있습니다</a:t>
                </a:r>
                <a:r>
                  <a:rPr kumimoji="1"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.</a:t>
                </a:r>
                <a:endParaRPr kumimoji="1"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083088" y="4168840"/>
                <a:ext cx="3634500" cy="448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r>
                  <a:rPr kumimoji="1" lang="en-US" altLang="ko-KR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SmartThinQ</a:t>
                </a:r>
                <a:r>
                  <a:rPr kumimoji="1"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센서를 크게 한 번 흔듭니다</a:t>
                </a:r>
                <a:r>
                  <a:rPr kumimoji="1"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.</a:t>
                </a:r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endParaRPr kumimoji="1"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  <a:p>
                <a:r>
                  <a:rPr kumimoji="1"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센서를 돌리며 색상을 조절할 수 있습니다</a:t>
                </a:r>
                <a:r>
                  <a:rPr kumimoji="1" lang="en-US" altLang="ko-KR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.</a:t>
                </a:r>
                <a:endParaRPr kumimoji="1"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4088521" y="896258"/>
              <a:ext cx="994567" cy="836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E8822D-9A88-43EC-82DC-86DA3F2F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 관련 설명 및 작동 동영상 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7342DB0-E563-43EB-8B9B-9067795A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64A8-EEE3-49B9-A72E-82182B45B13B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38675" y="2226444"/>
            <a:ext cx="8488709" cy="3032216"/>
            <a:chOff x="207227" y="2037659"/>
            <a:chExt cx="8488709" cy="3032216"/>
          </a:xfrm>
        </p:grpSpPr>
        <p:grpSp>
          <p:nvGrpSpPr>
            <p:cNvPr id="82" name="그룹 81"/>
            <p:cNvGrpSpPr/>
            <p:nvPr/>
          </p:nvGrpSpPr>
          <p:grpSpPr>
            <a:xfrm>
              <a:off x="609641" y="3343481"/>
              <a:ext cx="2615732" cy="1683920"/>
              <a:chOff x="608980" y="3514613"/>
              <a:chExt cx="2615732" cy="1683920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16200000">
                <a:off x="1327274" y="3301095"/>
                <a:ext cx="1683920" cy="2110956"/>
              </a:xfrm>
              <a:prstGeom prst="roundRect">
                <a:avLst/>
              </a:pr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16200000">
                <a:off x="21134" y="4138248"/>
                <a:ext cx="1559150" cy="38345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500" dirty="0" smtClean="0">
                    <a:latin typeface="Apple SD Gothic Neo Light" charset="-127"/>
                    <a:ea typeface="Apple SD Gothic Neo Light" charset="-127"/>
                    <a:cs typeface="Apple SD Gothic Neo Light" charset="-127"/>
                  </a:rPr>
                  <a:t>BT </a:t>
                </a:r>
                <a:r>
                  <a:rPr kumimoji="1" lang="ko-KR" altLang="en-US" sz="1500" dirty="0" smtClean="0">
                    <a:latin typeface="Apple SD Gothic Neo Light" charset="-127"/>
                    <a:ea typeface="Apple SD Gothic Neo Light" charset="-127"/>
                    <a:cs typeface="Apple SD Gothic Neo Light" charset="-127"/>
                  </a:rPr>
                  <a:t>센서</a:t>
                </a:r>
                <a:endParaRPr kumimoji="1" lang="ko-KR" altLang="en-US" sz="1500" dirty="0">
                  <a:latin typeface="Apple SD Gothic Neo Light" charset="-127"/>
                  <a:ea typeface="Apple SD Gothic Neo Light" charset="-127"/>
                  <a:cs typeface="Apple SD Gothic Neo Light" charset="-127"/>
                </a:endParaRPr>
              </a:p>
            </p:txBody>
          </p:sp>
          <p:sp>
            <p:nvSpPr>
              <p:cNvPr id="53" name="텍스트 상자 52"/>
              <p:cNvSpPr txBox="1"/>
              <p:nvPr/>
            </p:nvSpPr>
            <p:spPr>
              <a:xfrm>
                <a:off x="1227045" y="4101877"/>
                <a:ext cx="12804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 err="1" smtClean="0">
                    <a:solidFill>
                      <a:schemeClr val="bg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Washerman</a:t>
                </a:r>
                <a:r>
                  <a:rPr kumimoji="1" lang="en-US" altLang="ko-KR" sz="1600" b="1" dirty="0" smtClean="0">
                    <a:solidFill>
                      <a:schemeClr val="bg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 Service</a:t>
                </a:r>
                <a:endParaRPr kumimoji="1" lang="ko-KR" altLang="en-US" sz="1600" b="1" dirty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2547032" y="3733822"/>
                <a:ext cx="556339" cy="1173560"/>
                <a:chOff x="2533419" y="3860533"/>
                <a:chExt cx="556339" cy="1173560"/>
              </a:xfrm>
            </p:grpSpPr>
            <p:sp>
              <p:nvSpPr>
                <p:cNvPr id="54" name="타원 53"/>
                <p:cNvSpPr/>
                <p:nvPr/>
              </p:nvSpPr>
              <p:spPr>
                <a:xfrm rot="16200000">
                  <a:off x="2533420" y="4494093"/>
                  <a:ext cx="540000" cy="540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 rot="16200000">
                  <a:off x="2549758" y="3860533"/>
                  <a:ext cx="540000" cy="540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0" name="텍스트 상자 59"/>
                <p:cNvSpPr txBox="1"/>
                <p:nvPr/>
              </p:nvSpPr>
              <p:spPr>
                <a:xfrm>
                  <a:off x="2549758" y="39641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smtClean="0">
                      <a:solidFill>
                        <a:schemeClr val="bg1"/>
                      </a:solidFill>
                      <a:latin typeface="Apple SD Gothic Neo" charset="-127"/>
                      <a:ea typeface="Apple SD Gothic Neo" charset="-127"/>
                      <a:cs typeface="Apple SD Gothic Neo" charset="-127"/>
                    </a:rPr>
                    <a:t>TX</a:t>
                  </a:r>
                  <a:endParaRPr kumimoji="1" lang="ko-KR" altLang="en-US" b="1" dirty="0">
                    <a:solidFill>
                      <a:schemeClr val="bg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endParaRPr>
                </a:p>
              </p:txBody>
            </p:sp>
            <p:sp>
              <p:nvSpPr>
                <p:cNvPr id="61" name="텍스트 상자 60"/>
                <p:cNvSpPr txBox="1"/>
                <p:nvPr/>
              </p:nvSpPr>
              <p:spPr>
                <a:xfrm>
                  <a:off x="2533419" y="4615070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1"/>
                      </a:solidFill>
                      <a:latin typeface="Apple SD Gothic Neo" charset="-127"/>
                      <a:ea typeface="Apple SD Gothic Neo" charset="-127"/>
                      <a:cs typeface="Apple SD Gothic Neo" charset="-127"/>
                    </a:rPr>
                    <a:t>R</a:t>
                  </a:r>
                  <a:r>
                    <a:rPr kumimoji="1" lang="en-US" altLang="ko-KR" b="1" dirty="0" smtClean="0">
                      <a:solidFill>
                        <a:schemeClr val="bg1"/>
                      </a:solidFill>
                      <a:latin typeface="Apple SD Gothic Neo" charset="-127"/>
                      <a:ea typeface="Apple SD Gothic Neo" charset="-127"/>
                      <a:cs typeface="Apple SD Gothic Neo" charset="-127"/>
                    </a:rPr>
                    <a:t>X</a:t>
                  </a:r>
                  <a:endParaRPr kumimoji="1" lang="ko-KR" altLang="en-US" b="1" dirty="0">
                    <a:solidFill>
                      <a:schemeClr val="bg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endParaRPr>
                </a:p>
              </p:txBody>
            </p:sp>
          </p:grpSp>
        </p:grpSp>
        <p:grpSp>
          <p:nvGrpSpPr>
            <p:cNvPr id="96" name="그룹 95"/>
            <p:cNvGrpSpPr/>
            <p:nvPr/>
          </p:nvGrpSpPr>
          <p:grpSpPr>
            <a:xfrm>
              <a:off x="3859161" y="2037659"/>
              <a:ext cx="1425678" cy="3032216"/>
              <a:chOff x="4186398" y="2037659"/>
              <a:chExt cx="1425678" cy="303221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 rot="16200000">
                <a:off x="3758661" y="4048540"/>
                <a:ext cx="1659213" cy="38345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BLE</a:t>
                </a:r>
                <a:endParaRPr kumimoji="1" lang="ko-KR" altLang="en-US" dirty="0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16200000">
                <a:off x="4363336" y="4031404"/>
                <a:ext cx="1664091" cy="383458"/>
              </a:xfrm>
              <a:prstGeom prst="roundRect">
                <a:avLst/>
              </a:prstGeom>
              <a:solidFill>
                <a:srgbClr val="F474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CAMERA</a:t>
                </a:r>
                <a:endParaRPr kumimoji="1" lang="ko-KR" altLang="en-US" dirty="0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4186398" y="2037659"/>
                <a:ext cx="1425678" cy="1386349"/>
                <a:chOff x="286256" y="3329262"/>
                <a:chExt cx="1425678" cy="1386349"/>
              </a:xfrm>
            </p:grpSpPr>
            <p:sp>
              <p:nvSpPr>
                <p:cNvPr id="56" name="자유형 55"/>
                <p:cNvSpPr/>
                <p:nvPr/>
              </p:nvSpPr>
              <p:spPr>
                <a:xfrm>
                  <a:off x="286256" y="3329262"/>
                  <a:ext cx="1425678" cy="1386349"/>
                </a:xfrm>
                <a:custGeom>
                  <a:avLst/>
                  <a:gdLst>
                    <a:gd name="connsiteX0" fmla="*/ 231063 w 1425678"/>
                    <a:gd name="connsiteY0" fmla="*/ 0 h 1386349"/>
                    <a:gd name="connsiteX1" fmla="*/ 1194615 w 1425678"/>
                    <a:gd name="connsiteY1" fmla="*/ 0 h 1386349"/>
                    <a:gd name="connsiteX2" fmla="*/ 1425678 w 1425678"/>
                    <a:gd name="connsiteY2" fmla="*/ 231063 h 1386349"/>
                    <a:gd name="connsiteX3" fmla="*/ 1425678 w 1425678"/>
                    <a:gd name="connsiteY3" fmla="*/ 1155286 h 1386349"/>
                    <a:gd name="connsiteX4" fmla="*/ 1194615 w 1425678"/>
                    <a:gd name="connsiteY4" fmla="*/ 1386349 h 1386349"/>
                    <a:gd name="connsiteX5" fmla="*/ 231063 w 1425678"/>
                    <a:gd name="connsiteY5" fmla="*/ 1386349 h 1386349"/>
                    <a:gd name="connsiteX6" fmla="*/ 0 w 1425678"/>
                    <a:gd name="connsiteY6" fmla="*/ 1155286 h 1386349"/>
                    <a:gd name="connsiteX7" fmla="*/ 0 w 1425678"/>
                    <a:gd name="connsiteY7" fmla="*/ 231063 h 1386349"/>
                    <a:gd name="connsiteX8" fmla="*/ 231063 w 1425678"/>
                    <a:gd name="connsiteY8" fmla="*/ 0 h 1386349"/>
                    <a:gd name="connsiteX9" fmla="*/ 383902 w 1425678"/>
                    <a:gd name="connsiteY9" fmla="*/ 219904 h 1386349"/>
                    <a:gd name="connsiteX10" fmla="*/ 226142 w 1425678"/>
                    <a:gd name="connsiteY10" fmla="*/ 377664 h 1386349"/>
                    <a:gd name="connsiteX11" fmla="*/ 226142 w 1425678"/>
                    <a:gd name="connsiteY11" fmla="*/ 1008686 h 1386349"/>
                    <a:gd name="connsiteX12" fmla="*/ 383902 w 1425678"/>
                    <a:gd name="connsiteY12" fmla="*/ 1166446 h 1386349"/>
                    <a:gd name="connsiteX13" fmla="*/ 1041776 w 1425678"/>
                    <a:gd name="connsiteY13" fmla="*/ 1166446 h 1386349"/>
                    <a:gd name="connsiteX14" fmla="*/ 1199536 w 1425678"/>
                    <a:gd name="connsiteY14" fmla="*/ 1008686 h 1386349"/>
                    <a:gd name="connsiteX15" fmla="*/ 1199536 w 1425678"/>
                    <a:gd name="connsiteY15" fmla="*/ 377664 h 1386349"/>
                    <a:gd name="connsiteX16" fmla="*/ 1041776 w 1425678"/>
                    <a:gd name="connsiteY16" fmla="*/ 219904 h 1386349"/>
                    <a:gd name="connsiteX17" fmla="*/ 383902 w 1425678"/>
                    <a:gd name="connsiteY17" fmla="*/ 219904 h 1386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25678" h="1386349">
                      <a:moveTo>
                        <a:pt x="231063" y="0"/>
                      </a:moveTo>
                      <a:lnTo>
                        <a:pt x="1194615" y="0"/>
                      </a:lnTo>
                      <a:cubicBezTo>
                        <a:pt x="1322228" y="0"/>
                        <a:pt x="1425678" y="103450"/>
                        <a:pt x="1425678" y="231063"/>
                      </a:cubicBezTo>
                      <a:lnTo>
                        <a:pt x="1425678" y="1155286"/>
                      </a:lnTo>
                      <a:cubicBezTo>
                        <a:pt x="1425678" y="1282899"/>
                        <a:pt x="1322228" y="1386349"/>
                        <a:pt x="1194615" y="1386349"/>
                      </a:cubicBezTo>
                      <a:lnTo>
                        <a:pt x="231063" y="1386349"/>
                      </a:lnTo>
                      <a:cubicBezTo>
                        <a:pt x="103450" y="1386349"/>
                        <a:pt x="0" y="1282899"/>
                        <a:pt x="0" y="1155286"/>
                      </a:cubicBezTo>
                      <a:lnTo>
                        <a:pt x="0" y="231063"/>
                      </a:lnTo>
                      <a:cubicBezTo>
                        <a:pt x="0" y="103450"/>
                        <a:pt x="103450" y="0"/>
                        <a:pt x="231063" y="0"/>
                      </a:cubicBezTo>
                      <a:close/>
                      <a:moveTo>
                        <a:pt x="383902" y="219904"/>
                      </a:moveTo>
                      <a:cubicBezTo>
                        <a:pt x="296774" y="219904"/>
                        <a:pt x="226142" y="290536"/>
                        <a:pt x="226142" y="377664"/>
                      </a:cubicBezTo>
                      <a:lnTo>
                        <a:pt x="226142" y="1008686"/>
                      </a:lnTo>
                      <a:cubicBezTo>
                        <a:pt x="226142" y="1095814"/>
                        <a:pt x="296774" y="1166446"/>
                        <a:pt x="383902" y="1166446"/>
                      </a:cubicBezTo>
                      <a:lnTo>
                        <a:pt x="1041776" y="1166446"/>
                      </a:lnTo>
                      <a:cubicBezTo>
                        <a:pt x="1128904" y="1166446"/>
                        <a:pt x="1199536" y="1095814"/>
                        <a:pt x="1199536" y="1008686"/>
                      </a:cubicBezTo>
                      <a:lnTo>
                        <a:pt x="1199536" y="377664"/>
                      </a:lnTo>
                      <a:cubicBezTo>
                        <a:pt x="1199536" y="290536"/>
                        <a:pt x="1128904" y="219904"/>
                        <a:pt x="1041776" y="219904"/>
                      </a:cubicBezTo>
                      <a:lnTo>
                        <a:pt x="383902" y="219904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2" name="텍스트 상자 61"/>
                <p:cNvSpPr txBox="1"/>
                <p:nvPr/>
              </p:nvSpPr>
              <p:spPr>
                <a:xfrm>
                  <a:off x="313719" y="3570364"/>
                  <a:ext cx="128043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800" b="1" i="1" dirty="0" smtClean="0">
                      <a:latin typeface="Apple SD Gothic Neo Heavy" charset="-127"/>
                      <a:ea typeface="Apple SD Gothic Neo Heavy" charset="-127"/>
                      <a:cs typeface="Apple SD Gothic Neo Heavy" charset="-127"/>
                    </a:rPr>
                    <a:t>인생</a:t>
                  </a:r>
                  <a:endParaRPr kumimoji="1" lang="en-US" altLang="ko-KR" sz="2800" b="1" i="1" dirty="0" smtClean="0">
                    <a:latin typeface="Apple SD Gothic Neo Heavy" charset="-127"/>
                    <a:ea typeface="Apple SD Gothic Neo Heavy" charset="-127"/>
                    <a:cs typeface="Apple SD Gothic Neo Heavy" charset="-127"/>
                  </a:endParaRPr>
                </a:p>
                <a:p>
                  <a:pPr algn="ctr"/>
                  <a:r>
                    <a:rPr kumimoji="1" lang="ko-KR" altLang="en-US" sz="2800" b="1" i="1" dirty="0" smtClean="0">
                      <a:latin typeface="Apple SD Gothic Neo Heavy" charset="-127"/>
                      <a:ea typeface="Apple SD Gothic Neo Heavy" charset="-127"/>
                      <a:cs typeface="Apple SD Gothic Neo Heavy" charset="-127"/>
                    </a:rPr>
                    <a:t>영상</a:t>
                  </a:r>
                  <a:endParaRPr kumimoji="1" lang="ko-KR" altLang="en-US" sz="2800" b="1" i="1" dirty="0">
                    <a:latin typeface="Apple SD Gothic Neo Heavy" charset="-127"/>
                    <a:ea typeface="Apple SD Gothic Neo Heavy" charset="-127"/>
                    <a:cs typeface="Apple SD Gothic Neo Heavy" charset="-127"/>
                  </a:endParaRPr>
                </a:p>
              </p:txBody>
            </p:sp>
          </p:grpSp>
        </p:grpSp>
        <p:cxnSp>
          <p:nvCxnSpPr>
            <p:cNvPr id="71" name="직선 화살표 연결선 70"/>
            <p:cNvCxnSpPr/>
            <p:nvPr/>
          </p:nvCxnSpPr>
          <p:spPr>
            <a:xfrm>
              <a:off x="3104032" y="3810303"/>
              <a:ext cx="108504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모서리가 둥근 직사각형 72"/>
            <p:cNvSpPr/>
            <p:nvPr/>
          </p:nvSpPr>
          <p:spPr>
            <a:xfrm>
              <a:off x="6593195" y="2764003"/>
              <a:ext cx="1457800" cy="2263398"/>
            </a:xfrm>
            <a:prstGeom prst="roundRect">
              <a:avLst/>
            </a:prstGeom>
            <a:solidFill>
              <a:srgbClr val="F4749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텍스트 상자 73"/>
            <p:cNvSpPr txBox="1"/>
            <p:nvPr/>
          </p:nvSpPr>
          <p:spPr>
            <a:xfrm>
              <a:off x="6500649" y="3719656"/>
              <a:ext cx="12804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dirty="0" err="1" smtClean="0">
                  <a:solidFill>
                    <a:schemeClr val="bg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OpenCV</a:t>
              </a:r>
              <a:endParaRPr kumimoji="1" lang="ko-KR" altLang="en-US" sz="1500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77" name="텍스트 상자 76"/>
            <p:cNvSpPr txBox="1"/>
            <p:nvPr/>
          </p:nvSpPr>
          <p:spPr>
            <a:xfrm>
              <a:off x="3001438" y="3839986"/>
              <a:ext cx="12186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Broadcast</a:t>
              </a:r>
              <a:endParaRPr kumimoji="1"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 rot="16200000">
              <a:off x="7233496" y="3419694"/>
              <a:ext cx="1881243" cy="1043637"/>
              <a:chOff x="384387" y="3146656"/>
              <a:chExt cx="5150874" cy="2857500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 rot="5400000">
                <a:off x="1583180" y="2052075"/>
                <a:ext cx="2857500" cy="5046662"/>
              </a:xfrm>
              <a:prstGeom prst="roundRect">
                <a:avLst>
                  <a:gd name="adj" fmla="val 858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5" name="자유형 84"/>
              <p:cNvSpPr/>
              <p:nvPr/>
            </p:nvSpPr>
            <p:spPr>
              <a:xfrm rot="5400000">
                <a:off x="-750738" y="4385991"/>
                <a:ext cx="2857500" cy="378829"/>
              </a:xfrm>
              <a:custGeom>
                <a:avLst/>
                <a:gdLst>
                  <a:gd name="connsiteX0" fmla="*/ 0 w 2984500"/>
                  <a:gd name="connsiteY0" fmla="*/ 0 h 365125"/>
                  <a:gd name="connsiteX1" fmla="*/ 2984500 w 2984500"/>
                  <a:gd name="connsiteY1" fmla="*/ 0 h 365125"/>
                  <a:gd name="connsiteX2" fmla="*/ 2984500 w 2984500"/>
                  <a:gd name="connsiteY2" fmla="*/ 108995 h 365125"/>
                  <a:gd name="connsiteX3" fmla="*/ 2728370 w 2984500"/>
                  <a:gd name="connsiteY3" fmla="*/ 365125 h 365125"/>
                  <a:gd name="connsiteX4" fmla="*/ 256130 w 2984500"/>
                  <a:gd name="connsiteY4" fmla="*/ 365125 h 365125"/>
                  <a:gd name="connsiteX5" fmla="*/ 0 w 2984500"/>
                  <a:gd name="connsiteY5" fmla="*/ 108995 h 365125"/>
                  <a:gd name="connsiteX6" fmla="*/ 0 w 2984500"/>
                  <a:gd name="connsiteY6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4500" h="365125">
                    <a:moveTo>
                      <a:pt x="0" y="0"/>
                    </a:moveTo>
                    <a:lnTo>
                      <a:pt x="2984500" y="0"/>
                    </a:lnTo>
                    <a:lnTo>
                      <a:pt x="2984500" y="108995"/>
                    </a:lnTo>
                    <a:cubicBezTo>
                      <a:pt x="2984500" y="250452"/>
                      <a:pt x="2869827" y="365125"/>
                      <a:pt x="2728370" y="365125"/>
                    </a:cubicBezTo>
                    <a:lnTo>
                      <a:pt x="256130" y="365125"/>
                    </a:lnTo>
                    <a:cubicBezTo>
                      <a:pt x="114673" y="365125"/>
                      <a:pt x="0" y="250452"/>
                      <a:pt x="0" y="10899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5400000">
                <a:off x="1605003" y="2494198"/>
                <a:ext cx="2687266" cy="4162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 rot="5400000">
                <a:off x="5154440" y="3490634"/>
                <a:ext cx="206809" cy="224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텍스트 상자 87"/>
              <p:cNvSpPr txBox="1"/>
              <p:nvPr/>
            </p:nvSpPr>
            <p:spPr>
              <a:xfrm rot="5400000">
                <a:off x="-236699" y="4327176"/>
                <a:ext cx="1747791" cy="50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600" b="1" dirty="0" smtClean="0">
                    <a:solidFill>
                      <a:schemeClr val="bg2">
                        <a:lumMod val="25000"/>
                      </a:schemeClr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LG</a:t>
                </a:r>
                <a:endParaRPr kumimoji="1" lang="ko-KR" altLang="en-US" sz="600" b="1" dirty="0">
                  <a:solidFill>
                    <a:schemeClr val="bg2">
                      <a:lumMod val="25000"/>
                    </a:schemeClr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7227" y="2253396"/>
              <a:ext cx="1976239" cy="1237572"/>
              <a:chOff x="3829045" y="1715758"/>
              <a:chExt cx="1976239" cy="1237572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3829045" y="1715758"/>
                <a:ext cx="1976239" cy="1237572"/>
                <a:chOff x="3842164" y="1675112"/>
                <a:chExt cx="1976239" cy="1237572"/>
              </a:xfrm>
            </p:grpSpPr>
            <p:sp>
              <p:nvSpPr>
                <p:cNvPr id="93" name="타원 92"/>
                <p:cNvSpPr/>
                <p:nvPr/>
              </p:nvSpPr>
              <p:spPr>
                <a:xfrm>
                  <a:off x="4032327" y="2202551"/>
                  <a:ext cx="1590234" cy="71013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자유형 93"/>
                <p:cNvSpPr/>
                <p:nvPr/>
              </p:nvSpPr>
              <p:spPr>
                <a:xfrm>
                  <a:off x="3843130" y="2160104"/>
                  <a:ext cx="1975273" cy="510209"/>
                </a:xfrm>
                <a:custGeom>
                  <a:avLst/>
                  <a:gdLst>
                    <a:gd name="connsiteX0" fmla="*/ 0 w 1994453"/>
                    <a:gd name="connsiteY0" fmla="*/ 0 h 510209"/>
                    <a:gd name="connsiteX1" fmla="*/ 212035 w 1994453"/>
                    <a:gd name="connsiteY1" fmla="*/ 483705 h 510209"/>
                    <a:gd name="connsiteX2" fmla="*/ 1769166 w 1994453"/>
                    <a:gd name="connsiteY2" fmla="*/ 510209 h 510209"/>
                    <a:gd name="connsiteX3" fmla="*/ 1994453 w 1994453"/>
                    <a:gd name="connsiteY3" fmla="*/ 0 h 510209"/>
                    <a:gd name="connsiteX4" fmla="*/ 0 w 1994453"/>
                    <a:gd name="connsiteY4" fmla="*/ 0 h 510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4453" h="510209">
                      <a:moveTo>
                        <a:pt x="0" y="0"/>
                      </a:moveTo>
                      <a:lnTo>
                        <a:pt x="212035" y="483705"/>
                      </a:lnTo>
                      <a:lnTo>
                        <a:pt x="1769166" y="510209"/>
                      </a:lnTo>
                      <a:lnTo>
                        <a:pt x="19944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3842164" y="1675112"/>
                  <a:ext cx="1976239" cy="88250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91" name="자유형 90"/>
              <p:cNvSpPr/>
              <p:nvPr/>
            </p:nvSpPr>
            <p:spPr>
              <a:xfrm>
                <a:off x="4591878" y="2007704"/>
                <a:ext cx="450574" cy="218661"/>
              </a:xfrm>
              <a:custGeom>
                <a:avLst/>
                <a:gdLst>
                  <a:gd name="connsiteX0" fmla="*/ 0 w 450574"/>
                  <a:gd name="connsiteY0" fmla="*/ 79513 h 218661"/>
                  <a:gd name="connsiteX1" fmla="*/ 185531 w 450574"/>
                  <a:gd name="connsiteY1" fmla="*/ 0 h 218661"/>
                  <a:gd name="connsiteX2" fmla="*/ 450574 w 450574"/>
                  <a:gd name="connsiteY2" fmla="*/ 13253 h 218661"/>
                  <a:gd name="connsiteX3" fmla="*/ 430696 w 450574"/>
                  <a:gd name="connsiteY3" fmla="*/ 132522 h 218661"/>
                  <a:gd name="connsiteX4" fmla="*/ 231913 w 450574"/>
                  <a:gd name="connsiteY4" fmla="*/ 218661 h 218661"/>
                  <a:gd name="connsiteX5" fmla="*/ 66261 w 450574"/>
                  <a:gd name="connsiteY5" fmla="*/ 172279 h 218661"/>
                  <a:gd name="connsiteX6" fmla="*/ 238539 w 450574"/>
                  <a:gd name="connsiteY6" fmla="*/ 86139 h 218661"/>
                  <a:gd name="connsiteX7" fmla="*/ 311426 w 450574"/>
                  <a:gd name="connsiteY7" fmla="*/ 119270 h 218661"/>
                  <a:gd name="connsiteX8" fmla="*/ 218661 w 450574"/>
                  <a:gd name="connsiteY8" fmla="*/ 165653 h 218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0574" h="218661">
                    <a:moveTo>
                      <a:pt x="0" y="79513"/>
                    </a:moveTo>
                    <a:lnTo>
                      <a:pt x="185531" y="0"/>
                    </a:lnTo>
                    <a:lnTo>
                      <a:pt x="450574" y="13253"/>
                    </a:lnTo>
                    <a:lnTo>
                      <a:pt x="430696" y="132522"/>
                    </a:lnTo>
                    <a:lnTo>
                      <a:pt x="231913" y="218661"/>
                    </a:lnTo>
                    <a:lnTo>
                      <a:pt x="66261" y="172279"/>
                    </a:lnTo>
                    <a:lnTo>
                      <a:pt x="238539" y="86139"/>
                    </a:lnTo>
                    <a:lnTo>
                      <a:pt x="311426" y="119270"/>
                    </a:lnTo>
                    <a:lnTo>
                      <a:pt x="218661" y="165653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 flipH="1">
                <a:off x="4494557" y="2083416"/>
                <a:ext cx="135835" cy="45719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cxnSp>
          <p:nvCxnSpPr>
            <p:cNvPr id="98" name="직선 화살표 연결선 97"/>
            <p:cNvCxnSpPr/>
            <p:nvPr/>
          </p:nvCxnSpPr>
          <p:spPr>
            <a:xfrm flipH="1">
              <a:off x="3079129" y="4470168"/>
              <a:ext cx="108504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텍스트 상자 98"/>
            <p:cNvSpPr txBox="1"/>
            <p:nvPr/>
          </p:nvSpPr>
          <p:spPr>
            <a:xfrm>
              <a:off x="2744026" y="4557516"/>
              <a:ext cx="1740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진동</a:t>
              </a:r>
              <a:r>
                <a:rPr kumimoji="1"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수평 측정 요청</a:t>
              </a:r>
              <a:endPara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>
              <a:off x="993099" y="3829493"/>
              <a:ext cx="157093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61" idx="1"/>
            </p:cNvCxnSpPr>
            <p:nvPr/>
          </p:nvCxnSpPr>
          <p:spPr>
            <a:xfrm flipH="1" flipV="1">
              <a:off x="997438" y="4497574"/>
              <a:ext cx="1550255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텍스트 상자 103"/>
            <p:cNvSpPr txBox="1"/>
            <p:nvPr/>
          </p:nvSpPr>
          <p:spPr>
            <a:xfrm>
              <a:off x="1068364" y="4572490"/>
              <a:ext cx="1740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1</a:t>
              </a:r>
              <a:endPara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05" name="텍스트 상자 104"/>
            <p:cNvSpPr txBox="1"/>
            <p:nvPr/>
          </p:nvSpPr>
          <p:spPr>
            <a:xfrm>
              <a:off x="957759" y="3519364"/>
              <a:ext cx="1740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센서 값</a:t>
              </a:r>
              <a:endPara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>
              <a:off x="5278199" y="2988237"/>
              <a:ext cx="131064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텍스트 상자 106"/>
            <p:cNvSpPr txBox="1"/>
            <p:nvPr/>
          </p:nvSpPr>
          <p:spPr>
            <a:xfrm>
              <a:off x="5203314" y="3017920"/>
              <a:ext cx="14403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그리기</a:t>
              </a:r>
              <a:r>
                <a:rPr kumimoji="1" lang="en-US" altLang="ko-KR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,</a:t>
              </a:r>
              <a:r>
                <a:rPr kumimoji="1" lang="ko-KR" altLang="en-US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 줌 명령</a:t>
              </a:r>
              <a:endParaRPr kumimoji="1"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5041232" y="3810303"/>
              <a:ext cx="154761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텍스트 상자 109"/>
            <p:cNvSpPr txBox="1"/>
            <p:nvPr/>
          </p:nvSpPr>
          <p:spPr>
            <a:xfrm>
              <a:off x="5192066" y="3855759"/>
              <a:ext cx="12186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Frame</a:t>
              </a:r>
              <a:endParaRPr kumimoji="1"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 flipH="1">
              <a:off x="5016329" y="4466250"/>
              <a:ext cx="1627338" cy="391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텍스트 상자 111"/>
            <p:cNvSpPr txBox="1"/>
            <p:nvPr/>
          </p:nvSpPr>
          <p:spPr>
            <a:xfrm>
              <a:off x="5108342" y="4557516"/>
              <a:ext cx="1740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Output Frame</a:t>
              </a:r>
              <a:endPara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0" y="609600"/>
            <a:ext cx="9047018" cy="6137564"/>
            <a:chOff x="0" y="609600"/>
            <a:chExt cx="9047018" cy="6137564"/>
          </a:xfrm>
        </p:grpSpPr>
        <p:sp>
          <p:nvSpPr>
            <p:cNvPr id="128" name="자유형 127"/>
            <p:cNvSpPr/>
            <p:nvPr/>
          </p:nvSpPr>
          <p:spPr>
            <a:xfrm>
              <a:off x="0" y="609600"/>
              <a:ext cx="9047018" cy="6137564"/>
            </a:xfrm>
            <a:custGeom>
              <a:avLst/>
              <a:gdLst>
                <a:gd name="connsiteX0" fmla="*/ 0 w 9047018"/>
                <a:gd name="connsiteY0" fmla="*/ 0 h 6137564"/>
                <a:gd name="connsiteX1" fmla="*/ 9047018 w 9047018"/>
                <a:gd name="connsiteY1" fmla="*/ 0 h 6137564"/>
                <a:gd name="connsiteX2" fmla="*/ 9047018 w 9047018"/>
                <a:gd name="connsiteY2" fmla="*/ 5555742 h 6137564"/>
                <a:gd name="connsiteX3" fmla="*/ 7245927 w 9047018"/>
                <a:gd name="connsiteY3" fmla="*/ 5555742 h 6137564"/>
                <a:gd name="connsiteX4" fmla="*/ 7245927 w 9047018"/>
                <a:gd name="connsiteY4" fmla="*/ 6137564 h 6137564"/>
                <a:gd name="connsiteX5" fmla="*/ 0 w 9047018"/>
                <a:gd name="connsiteY5" fmla="*/ 6137564 h 6137564"/>
                <a:gd name="connsiteX6" fmla="*/ 0 w 9047018"/>
                <a:gd name="connsiteY6" fmla="*/ 0 h 613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7018" h="6137564">
                  <a:moveTo>
                    <a:pt x="0" y="0"/>
                  </a:moveTo>
                  <a:lnTo>
                    <a:pt x="9047018" y="0"/>
                  </a:lnTo>
                  <a:lnTo>
                    <a:pt x="9047018" y="5555742"/>
                  </a:lnTo>
                  <a:lnTo>
                    <a:pt x="7245927" y="5555742"/>
                  </a:lnTo>
                  <a:lnTo>
                    <a:pt x="7245927" y="6137564"/>
                  </a:lnTo>
                  <a:lnTo>
                    <a:pt x="0" y="6137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58631" y="944953"/>
              <a:ext cx="4226738" cy="5502203"/>
              <a:chOff x="4809312" y="1019691"/>
              <a:chExt cx="4226738" cy="5502203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853407" y="4745879"/>
                <a:ext cx="1874205" cy="1756433"/>
              </a:xfrm>
              <a:prstGeom prst="roundRect">
                <a:avLst>
                  <a:gd name="adj" fmla="val 9436"/>
                </a:avLst>
              </a:prstGeom>
              <a:solidFill>
                <a:schemeClr val="bg1">
                  <a:lumMod val="8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다이아몬드 7"/>
              <p:cNvSpPr/>
              <p:nvPr/>
            </p:nvSpPr>
            <p:spPr>
              <a:xfrm>
                <a:off x="6039172" y="2318235"/>
                <a:ext cx="1546230" cy="684842"/>
              </a:xfrm>
              <a:prstGeom prst="diamon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Button</a:t>
                </a:r>
              </a:p>
              <a:p>
                <a:pPr algn="ctr"/>
                <a:r>
                  <a:rPr kumimoji="1" lang="en-US" altLang="ko-KR" sz="14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Push!</a:t>
                </a:r>
                <a:endParaRPr kumimoji="1" lang="ko-KR" altLang="en-US" sz="1400" dirty="0">
                  <a:solidFill>
                    <a:schemeClr val="bg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272087" y="3026909"/>
                <a:ext cx="1557588" cy="36717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촬영 시작</a:t>
                </a:r>
                <a:r>
                  <a:rPr kumimoji="1"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/</a:t>
                </a:r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종료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030005" y="5215385"/>
                <a:ext cx="1557588" cy="36717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자이로 측정 시작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2" name="다이아몬드 11"/>
              <p:cNvSpPr/>
              <p:nvPr/>
            </p:nvSpPr>
            <p:spPr>
              <a:xfrm>
                <a:off x="5041363" y="2859253"/>
                <a:ext cx="1546230" cy="684842"/>
              </a:xfrm>
              <a:prstGeom prst="diamon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|</a:t>
                </a:r>
                <a:r>
                  <a:rPr kumimoji="1" lang="ko-KR" altLang="en-US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진동값</a:t>
                </a:r>
                <a:r>
                  <a:rPr kumimoji="1" lang="en-US" altLang="ko-KR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|</a:t>
                </a:r>
                <a:r>
                  <a:rPr kumimoji="1" lang="ko-KR" altLang="en-US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r>
                  <a:rPr kumimoji="1" lang="en-US" altLang="ko-KR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&gt;</a:t>
                </a:r>
                <a:r>
                  <a:rPr kumimoji="1" lang="ko-KR" altLang="en-US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r>
                  <a:rPr kumimoji="1" lang="en-US" altLang="ko-KR" sz="1200" dirty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2</a:t>
                </a:r>
                <a:r>
                  <a:rPr kumimoji="1" lang="en-US" altLang="ko-KR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000</a:t>
                </a:r>
                <a:endParaRPr kumimoji="1" lang="ko-KR" altLang="en-US" sz="1200" dirty="0">
                  <a:solidFill>
                    <a:schemeClr val="bg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3" name="다이아몬드 12"/>
              <p:cNvSpPr/>
              <p:nvPr/>
            </p:nvSpPr>
            <p:spPr>
              <a:xfrm>
                <a:off x="5041363" y="3865725"/>
                <a:ext cx="1546230" cy="684842"/>
              </a:xfrm>
              <a:prstGeom prst="diamon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진동값 </a:t>
                </a:r>
                <a:endParaRPr kumimoji="1" lang="en-US" altLang="ko-KR" sz="1200" dirty="0" smtClean="0">
                  <a:solidFill>
                    <a:schemeClr val="bg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  <a:p>
                <a:pPr algn="ctr"/>
                <a:r>
                  <a:rPr kumimoji="1" lang="en-US" altLang="ko-KR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=</a:t>
                </a:r>
                <a:r>
                  <a:rPr kumimoji="1" lang="ko-KR" altLang="en-US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 </a:t>
                </a:r>
                <a:r>
                  <a:rPr kumimoji="1" lang="en-US" altLang="ko-KR" sz="1200" dirty="0" smtClean="0">
                    <a:solidFill>
                      <a:schemeClr val="bg1"/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MAX</a:t>
                </a:r>
                <a:endParaRPr kumimoji="1" lang="ko-KR" altLang="en-US" sz="1200" dirty="0">
                  <a:solidFill>
                    <a:schemeClr val="bg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039172" y="1019691"/>
                <a:ext cx="1557588" cy="36717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센서연결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6817966" y="1386868"/>
                <a:ext cx="0" cy="272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6039172" y="1670994"/>
                <a:ext cx="1557588" cy="36717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진동 측정 시작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6817966" y="2038171"/>
                <a:ext cx="0" cy="272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5803120" y="5600347"/>
                <a:ext cx="0" cy="272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/>
              <p:nvPr/>
            </p:nvSpPr>
            <p:spPr>
              <a:xfrm>
                <a:off x="5030005" y="5872903"/>
                <a:ext cx="1557588" cy="36717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펜 색 조절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6897930" y="4765461"/>
                <a:ext cx="1874205" cy="1756433"/>
              </a:xfrm>
              <a:prstGeom prst="roundRect">
                <a:avLst>
                  <a:gd name="adj" fmla="val 9436"/>
                </a:avLst>
              </a:prstGeom>
              <a:solidFill>
                <a:schemeClr val="bg1">
                  <a:lumMod val="8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074528" y="5234967"/>
                <a:ext cx="1557588" cy="36717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자이로 측정 시작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7847643" y="5619929"/>
                <a:ext cx="0" cy="27224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/>
              <p:cNvSpPr/>
              <p:nvPr/>
            </p:nvSpPr>
            <p:spPr>
              <a:xfrm>
                <a:off x="7074528" y="5892485"/>
                <a:ext cx="1557588" cy="36717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줌 인</a:t>
                </a:r>
                <a:r>
                  <a:rPr kumimoji="1"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/</a:t>
                </a:r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아웃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024326" y="4847897"/>
                <a:ext cx="1557588" cy="367177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펜 색 조절 모드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056238" y="4858871"/>
                <a:ext cx="1557588" cy="367177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줌 모드</a:t>
                </a:r>
                <a:endParaRPr kumimoji="1"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cxnSp>
            <p:nvCxnSpPr>
              <p:cNvPr id="26" name="직선 화살표 연결선 25"/>
              <p:cNvCxnSpPr/>
              <p:nvPr/>
            </p:nvCxnSpPr>
            <p:spPr>
              <a:xfrm>
                <a:off x="5814478" y="3394086"/>
                <a:ext cx="0" cy="471639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>
                <a:off x="5814478" y="4533144"/>
                <a:ext cx="0" cy="32572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[R] 27"/>
              <p:cNvCxnSpPr/>
              <p:nvPr/>
            </p:nvCxnSpPr>
            <p:spPr>
              <a:xfrm flipH="1">
                <a:off x="5803120" y="2660656"/>
                <a:ext cx="236052" cy="637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5814478" y="2660656"/>
                <a:ext cx="0" cy="198597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/>
              <p:cNvCxnSpPr/>
              <p:nvPr/>
            </p:nvCxnSpPr>
            <p:spPr>
              <a:xfrm flipH="1" flipV="1">
                <a:off x="7545746" y="2660656"/>
                <a:ext cx="5040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8049746" y="2648968"/>
                <a:ext cx="1135" cy="37794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/>
              <p:cNvCxnSpPr/>
              <p:nvPr/>
            </p:nvCxnSpPr>
            <p:spPr>
              <a:xfrm flipH="1">
                <a:off x="6465045" y="4208146"/>
                <a:ext cx="1332701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7797746" y="4191851"/>
                <a:ext cx="0" cy="70911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텍스트 상자 33"/>
              <p:cNvSpPr txBox="1"/>
              <p:nvPr/>
            </p:nvSpPr>
            <p:spPr>
              <a:xfrm>
                <a:off x="5706132" y="2380054"/>
                <a:ext cx="4300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NO</a:t>
                </a:r>
                <a:endParaRPr kumimoji="1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35" name="텍스트 상자 34"/>
              <p:cNvSpPr txBox="1"/>
              <p:nvPr/>
            </p:nvSpPr>
            <p:spPr>
              <a:xfrm>
                <a:off x="7585402" y="2363154"/>
                <a:ext cx="472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YES</a:t>
                </a:r>
                <a:endParaRPr kumimoji="1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36" name="텍스트 상자 35"/>
              <p:cNvSpPr txBox="1"/>
              <p:nvPr/>
            </p:nvSpPr>
            <p:spPr>
              <a:xfrm>
                <a:off x="5298744" y="3540163"/>
                <a:ext cx="5157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YES</a:t>
                </a:r>
                <a:endParaRPr kumimoji="1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37" name="텍스트 상자 36"/>
              <p:cNvSpPr txBox="1"/>
              <p:nvPr/>
            </p:nvSpPr>
            <p:spPr>
              <a:xfrm>
                <a:off x="5266961" y="4541849"/>
                <a:ext cx="547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YES</a:t>
                </a:r>
                <a:endParaRPr kumimoji="1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sp>
            <p:nvSpPr>
              <p:cNvPr id="38" name="텍스트 상자 37"/>
              <p:cNvSpPr txBox="1"/>
              <p:nvPr/>
            </p:nvSpPr>
            <p:spPr>
              <a:xfrm>
                <a:off x="6581118" y="3947520"/>
                <a:ext cx="4300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NO</a:t>
                </a:r>
                <a:endParaRPr kumimoji="1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cxnSp>
            <p:nvCxnSpPr>
              <p:cNvPr id="39" name="직선 연결선[R] 38"/>
              <p:cNvCxnSpPr/>
              <p:nvPr/>
            </p:nvCxnSpPr>
            <p:spPr>
              <a:xfrm flipH="1">
                <a:off x="4827038" y="3200696"/>
                <a:ext cx="439924" cy="97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V="1">
                <a:off x="4827038" y="2165297"/>
                <a:ext cx="1992564" cy="104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/>
              <p:cNvCxnSpPr/>
              <p:nvPr/>
            </p:nvCxnSpPr>
            <p:spPr>
              <a:xfrm flipV="1">
                <a:off x="4827038" y="2149598"/>
                <a:ext cx="0" cy="106089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텍스트 상자 41"/>
              <p:cNvSpPr txBox="1"/>
              <p:nvPr/>
            </p:nvSpPr>
            <p:spPr>
              <a:xfrm>
                <a:off x="4809312" y="2889930"/>
                <a:ext cx="4300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ple SD Gothic Neo Medium" charset="-127"/>
                    <a:ea typeface="Apple SD Gothic Neo Medium" charset="-127"/>
                    <a:cs typeface="Apple SD Gothic Neo Medium" charset="-127"/>
                  </a:rPr>
                  <a:t>NO</a:t>
                </a:r>
                <a:endParaRPr kumimoji="1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endParaRPr>
              </a:p>
            </p:txBody>
          </p:sp>
          <p:cxnSp>
            <p:nvCxnSpPr>
              <p:cNvPr id="43" name="직선 연결선[R] 42"/>
              <p:cNvCxnSpPr/>
              <p:nvPr/>
            </p:nvCxnSpPr>
            <p:spPr>
              <a:xfrm flipV="1">
                <a:off x="8057506" y="3394087"/>
                <a:ext cx="0" cy="23581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/>
              <p:cNvCxnSpPr/>
              <p:nvPr/>
            </p:nvCxnSpPr>
            <p:spPr>
              <a:xfrm flipH="1" flipV="1">
                <a:off x="8047901" y="3625240"/>
                <a:ext cx="98814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/>
              <p:cNvCxnSpPr/>
              <p:nvPr/>
            </p:nvCxnSpPr>
            <p:spPr>
              <a:xfrm flipV="1">
                <a:off x="9036050" y="2186714"/>
                <a:ext cx="0" cy="1447776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872852" y="2202606"/>
                <a:ext cx="2163198" cy="30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3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C3DEBB-A78C-4ACB-9DFB-E3904732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추가 활용안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51B5FA4-7E0B-4654-AD92-4E580919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64A8-EEE3-49B9-A72E-82182B45B13B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394427" y="1537195"/>
            <a:ext cx="8355146" cy="4589261"/>
            <a:chOff x="394427" y="1638793"/>
            <a:chExt cx="8355146" cy="4589261"/>
          </a:xfrm>
        </p:grpSpPr>
        <p:grpSp>
          <p:nvGrpSpPr>
            <p:cNvPr id="35" name="그룹 34"/>
            <p:cNvGrpSpPr/>
            <p:nvPr/>
          </p:nvGrpSpPr>
          <p:grpSpPr>
            <a:xfrm>
              <a:off x="394427" y="1638793"/>
              <a:ext cx="8355146" cy="4589261"/>
              <a:chOff x="394427" y="1662543"/>
              <a:chExt cx="8355146" cy="4589261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394427" y="1662545"/>
                <a:ext cx="2660072" cy="458925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241964" y="1662544"/>
                <a:ext cx="2660072" cy="458925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089501" y="1662543"/>
                <a:ext cx="2660072" cy="458925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6200000">
              <a:off x="211242" y="3490903"/>
              <a:ext cx="1691867" cy="913892"/>
              <a:chOff x="245241" y="3146656"/>
              <a:chExt cx="5290020" cy="285750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 rot="5400000">
                <a:off x="1583180" y="2052075"/>
                <a:ext cx="2857500" cy="5046662"/>
              </a:xfrm>
              <a:prstGeom prst="roundRect">
                <a:avLst>
                  <a:gd name="adj" fmla="val 858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자유형 28"/>
              <p:cNvSpPr/>
              <p:nvPr/>
            </p:nvSpPr>
            <p:spPr>
              <a:xfrm rot="5400000">
                <a:off x="-750738" y="4385991"/>
                <a:ext cx="2857500" cy="378829"/>
              </a:xfrm>
              <a:custGeom>
                <a:avLst/>
                <a:gdLst>
                  <a:gd name="connsiteX0" fmla="*/ 0 w 2984500"/>
                  <a:gd name="connsiteY0" fmla="*/ 0 h 365125"/>
                  <a:gd name="connsiteX1" fmla="*/ 2984500 w 2984500"/>
                  <a:gd name="connsiteY1" fmla="*/ 0 h 365125"/>
                  <a:gd name="connsiteX2" fmla="*/ 2984500 w 2984500"/>
                  <a:gd name="connsiteY2" fmla="*/ 108995 h 365125"/>
                  <a:gd name="connsiteX3" fmla="*/ 2728370 w 2984500"/>
                  <a:gd name="connsiteY3" fmla="*/ 365125 h 365125"/>
                  <a:gd name="connsiteX4" fmla="*/ 256130 w 2984500"/>
                  <a:gd name="connsiteY4" fmla="*/ 365125 h 365125"/>
                  <a:gd name="connsiteX5" fmla="*/ 0 w 2984500"/>
                  <a:gd name="connsiteY5" fmla="*/ 108995 h 365125"/>
                  <a:gd name="connsiteX6" fmla="*/ 0 w 2984500"/>
                  <a:gd name="connsiteY6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4500" h="365125">
                    <a:moveTo>
                      <a:pt x="0" y="0"/>
                    </a:moveTo>
                    <a:lnTo>
                      <a:pt x="2984500" y="0"/>
                    </a:lnTo>
                    <a:lnTo>
                      <a:pt x="2984500" y="108995"/>
                    </a:lnTo>
                    <a:cubicBezTo>
                      <a:pt x="2984500" y="250452"/>
                      <a:pt x="2869827" y="365125"/>
                      <a:pt x="2728370" y="365125"/>
                    </a:cubicBezTo>
                    <a:lnTo>
                      <a:pt x="256130" y="365125"/>
                    </a:lnTo>
                    <a:cubicBezTo>
                      <a:pt x="114673" y="365125"/>
                      <a:pt x="0" y="250452"/>
                      <a:pt x="0" y="10899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5400000">
                <a:off x="1605003" y="2494198"/>
                <a:ext cx="2687266" cy="41624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 rot="5400000">
                <a:off x="5154440" y="3490634"/>
                <a:ext cx="206809" cy="224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텍스트 상자 31"/>
              <p:cNvSpPr txBox="1"/>
              <p:nvPr/>
            </p:nvSpPr>
            <p:spPr>
              <a:xfrm rot="5400000">
                <a:off x="-289004" y="4240347"/>
                <a:ext cx="1790241" cy="721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900" b="1" dirty="0" smtClean="0">
                    <a:solidFill>
                      <a:schemeClr val="bg2">
                        <a:lumMod val="25000"/>
                      </a:schemeClr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LG</a:t>
                </a:r>
                <a:endParaRPr kumimoji="1" lang="ko-KR" altLang="en-US" sz="900" b="1" dirty="0">
                  <a:solidFill>
                    <a:schemeClr val="bg2">
                      <a:lumMod val="25000"/>
                    </a:schemeClr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596948" y="2955772"/>
              <a:ext cx="1976239" cy="1237572"/>
              <a:chOff x="3829045" y="1715758"/>
              <a:chExt cx="1976239" cy="123757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3829045" y="1715758"/>
                <a:ext cx="1976239" cy="1237572"/>
                <a:chOff x="3842164" y="1675112"/>
                <a:chExt cx="1976239" cy="1237572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4032327" y="2202551"/>
                  <a:ext cx="1590234" cy="71013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자유형 25"/>
                <p:cNvSpPr/>
                <p:nvPr/>
              </p:nvSpPr>
              <p:spPr>
                <a:xfrm>
                  <a:off x="3843130" y="2160104"/>
                  <a:ext cx="1975273" cy="510209"/>
                </a:xfrm>
                <a:custGeom>
                  <a:avLst/>
                  <a:gdLst>
                    <a:gd name="connsiteX0" fmla="*/ 0 w 1994453"/>
                    <a:gd name="connsiteY0" fmla="*/ 0 h 510209"/>
                    <a:gd name="connsiteX1" fmla="*/ 212035 w 1994453"/>
                    <a:gd name="connsiteY1" fmla="*/ 483705 h 510209"/>
                    <a:gd name="connsiteX2" fmla="*/ 1769166 w 1994453"/>
                    <a:gd name="connsiteY2" fmla="*/ 510209 h 510209"/>
                    <a:gd name="connsiteX3" fmla="*/ 1994453 w 1994453"/>
                    <a:gd name="connsiteY3" fmla="*/ 0 h 510209"/>
                    <a:gd name="connsiteX4" fmla="*/ 0 w 1994453"/>
                    <a:gd name="connsiteY4" fmla="*/ 0 h 510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4453" h="510209">
                      <a:moveTo>
                        <a:pt x="0" y="0"/>
                      </a:moveTo>
                      <a:lnTo>
                        <a:pt x="212035" y="483705"/>
                      </a:lnTo>
                      <a:lnTo>
                        <a:pt x="1769166" y="510209"/>
                      </a:lnTo>
                      <a:lnTo>
                        <a:pt x="19944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3842164" y="1675112"/>
                  <a:ext cx="1976239" cy="88250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23" name="자유형 22"/>
              <p:cNvSpPr/>
              <p:nvPr/>
            </p:nvSpPr>
            <p:spPr>
              <a:xfrm>
                <a:off x="4591878" y="2007704"/>
                <a:ext cx="450574" cy="218661"/>
              </a:xfrm>
              <a:custGeom>
                <a:avLst/>
                <a:gdLst>
                  <a:gd name="connsiteX0" fmla="*/ 0 w 450574"/>
                  <a:gd name="connsiteY0" fmla="*/ 79513 h 218661"/>
                  <a:gd name="connsiteX1" fmla="*/ 185531 w 450574"/>
                  <a:gd name="connsiteY1" fmla="*/ 0 h 218661"/>
                  <a:gd name="connsiteX2" fmla="*/ 450574 w 450574"/>
                  <a:gd name="connsiteY2" fmla="*/ 13253 h 218661"/>
                  <a:gd name="connsiteX3" fmla="*/ 430696 w 450574"/>
                  <a:gd name="connsiteY3" fmla="*/ 132522 h 218661"/>
                  <a:gd name="connsiteX4" fmla="*/ 231913 w 450574"/>
                  <a:gd name="connsiteY4" fmla="*/ 218661 h 218661"/>
                  <a:gd name="connsiteX5" fmla="*/ 66261 w 450574"/>
                  <a:gd name="connsiteY5" fmla="*/ 172279 h 218661"/>
                  <a:gd name="connsiteX6" fmla="*/ 238539 w 450574"/>
                  <a:gd name="connsiteY6" fmla="*/ 86139 h 218661"/>
                  <a:gd name="connsiteX7" fmla="*/ 311426 w 450574"/>
                  <a:gd name="connsiteY7" fmla="*/ 119270 h 218661"/>
                  <a:gd name="connsiteX8" fmla="*/ 218661 w 450574"/>
                  <a:gd name="connsiteY8" fmla="*/ 165653 h 218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0574" h="218661">
                    <a:moveTo>
                      <a:pt x="0" y="79513"/>
                    </a:moveTo>
                    <a:lnTo>
                      <a:pt x="185531" y="0"/>
                    </a:lnTo>
                    <a:lnTo>
                      <a:pt x="450574" y="13253"/>
                    </a:lnTo>
                    <a:lnTo>
                      <a:pt x="430696" y="132522"/>
                    </a:lnTo>
                    <a:lnTo>
                      <a:pt x="231913" y="218661"/>
                    </a:lnTo>
                    <a:lnTo>
                      <a:pt x="66261" y="172279"/>
                    </a:lnTo>
                    <a:lnTo>
                      <a:pt x="238539" y="86139"/>
                    </a:lnTo>
                    <a:lnTo>
                      <a:pt x="311426" y="119270"/>
                    </a:lnTo>
                    <a:lnTo>
                      <a:pt x="218661" y="165653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 flipH="1">
                <a:off x="4494557" y="2083416"/>
                <a:ext cx="135835" cy="45719"/>
              </a:xfrm>
              <a:prstGeom prst="ellipse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602245" y="1791634"/>
              <a:ext cx="2244436" cy="776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LG </a:t>
              </a:r>
              <a:r>
                <a:rPr kumimoji="1" lang="ko-KR" altLang="en-US" sz="14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스마트폰의 강점인</a:t>
              </a:r>
              <a:r>
                <a:rPr kumimoji="1" lang="en-US" altLang="ko-KR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  <a:r>
                <a:rPr kumimoji="1" lang="ko-KR" altLang="en-US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 </a:t>
              </a:r>
              <a:r>
                <a:rPr kumimoji="1" lang="ko-KR" altLang="en-US" sz="2000" b="1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다양한 필터 제공</a:t>
              </a:r>
              <a:endParaRPr kumimoji="1" lang="ko-KR" altLang="en-US" sz="2000" b="1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5496" y="1791634"/>
              <a:ext cx="2244436" cy="776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LG </a:t>
              </a:r>
              <a:r>
                <a:rPr kumimoji="1" lang="en-US" altLang="ko-KR" sz="1400" dirty="0" err="1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SmartThinQ</a:t>
              </a:r>
              <a:r>
                <a:rPr kumimoji="1" lang="en-US" altLang="ko-KR" sz="14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 </a:t>
              </a:r>
              <a:r>
                <a:rPr kumimoji="1" lang="ko-KR" altLang="en-US" sz="14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센서와</a:t>
              </a:r>
              <a:endParaRPr kumimoji="1" lang="en-US" altLang="ko-KR" sz="1400" dirty="0" smtClean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  <a:p>
              <a:pPr algn="ctr"/>
              <a:r>
                <a:rPr kumimoji="1" lang="ko-KR" altLang="en-US" sz="2000" b="1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더 세밀한 매핑</a:t>
              </a:r>
              <a:r>
                <a:rPr kumimoji="1" lang="en-US" altLang="ko-KR" sz="2000" b="1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/</a:t>
              </a:r>
              <a:r>
                <a:rPr kumimoji="1" lang="ko-KR" altLang="en-US" sz="2000" b="1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조작</a:t>
              </a:r>
              <a:endParaRPr kumimoji="1" lang="ko-KR" altLang="en-US" sz="2000" b="1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64073" y="1791634"/>
              <a:ext cx="2244436" cy="776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편집 기능 등을 도입</a:t>
              </a:r>
              <a:r>
                <a:rPr kumimoji="1" lang="en-US" altLang="ko-KR" sz="1400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,</a:t>
              </a:r>
            </a:p>
            <a:p>
              <a:pPr algn="ctr"/>
              <a:r>
                <a:rPr kumimoji="1" lang="ko-KR" altLang="en-US" sz="2000" b="1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셀프</a:t>
              </a:r>
              <a:r>
                <a:rPr kumimoji="1" lang="en-US" altLang="ko-KR" sz="2000" b="1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-</a:t>
              </a:r>
              <a:r>
                <a:rPr kumimoji="1" lang="ko-KR" altLang="en-US" sz="2000" b="1" dirty="0" smtClean="0">
                  <a:solidFill>
                    <a:schemeClr val="tx1"/>
                  </a:solidFill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영화 제작</a:t>
              </a:r>
              <a:endParaRPr kumimoji="1" lang="ko-KR" altLang="en-US" sz="2000" b="1" dirty="0">
                <a:solidFill>
                  <a:schemeClr val="tx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 rot="16200000">
              <a:off x="849799" y="3898082"/>
              <a:ext cx="1691867" cy="913892"/>
              <a:chOff x="245241" y="3146656"/>
              <a:chExt cx="5290020" cy="2857500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 rot="5400000">
                <a:off x="1583180" y="2052075"/>
                <a:ext cx="2857500" cy="5046662"/>
              </a:xfrm>
              <a:prstGeom prst="roundRect">
                <a:avLst>
                  <a:gd name="adj" fmla="val 858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 rot="5400000">
                <a:off x="-750738" y="4385991"/>
                <a:ext cx="2857500" cy="378829"/>
              </a:xfrm>
              <a:custGeom>
                <a:avLst/>
                <a:gdLst>
                  <a:gd name="connsiteX0" fmla="*/ 0 w 2984500"/>
                  <a:gd name="connsiteY0" fmla="*/ 0 h 365125"/>
                  <a:gd name="connsiteX1" fmla="*/ 2984500 w 2984500"/>
                  <a:gd name="connsiteY1" fmla="*/ 0 h 365125"/>
                  <a:gd name="connsiteX2" fmla="*/ 2984500 w 2984500"/>
                  <a:gd name="connsiteY2" fmla="*/ 108995 h 365125"/>
                  <a:gd name="connsiteX3" fmla="*/ 2728370 w 2984500"/>
                  <a:gd name="connsiteY3" fmla="*/ 365125 h 365125"/>
                  <a:gd name="connsiteX4" fmla="*/ 256130 w 2984500"/>
                  <a:gd name="connsiteY4" fmla="*/ 365125 h 365125"/>
                  <a:gd name="connsiteX5" fmla="*/ 0 w 2984500"/>
                  <a:gd name="connsiteY5" fmla="*/ 108995 h 365125"/>
                  <a:gd name="connsiteX6" fmla="*/ 0 w 2984500"/>
                  <a:gd name="connsiteY6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4500" h="365125">
                    <a:moveTo>
                      <a:pt x="0" y="0"/>
                    </a:moveTo>
                    <a:lnTo>
                      <a:pt x="2984500" y="0"/>
                    </a:lnTo>
                    <a:lnTo>
                      <a:pt x="2984500" y="108995"/>
                    </a:lnTo>
                    <a:cubicBezTo>
                      <a:pt x="2984500" y="250452"/>
                      <a:pt x="2869827" y="365125"/>
                      <a:pt x="2728370" y="365125"/>
                    </a:cubicBezTo>
                    <a:lnTo>
                      <a:pt x="256130" y="365125"/>
                    </a:lnTo>
                    <a:cubicBezTo>
                      <a:pt x="114673" y="365125"/>
                      <a:pt x="0" y="250452"/>
                      <a:pt x="0" y="10899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1605003" y="2494198"/>
                <a:ext cx="2687266" cy="41624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 rot="5400000">
                <a:off x="5154440" y="3490634"/>
                <a:ext cx="206809" cy="224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8" name="텍스트 상자 47"/>
              <p:cNvSpPr txBox="1"/>
              <p:nvPr/>
            </p:nvSpPr>
            <p:spPr>
              <a:xfrm rot="5400000">
                <a:off x="-289004" y="4240347"/>
                <a:ext cx="1790241" cy="721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900" b="1" dirty="0" smtClean="0">
                    <a:solidFill>
                      <a:schemeClr val="bg2">
                        <a:lumMod val="25000"/>
                      </a:schemeClr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LG</a:t>
                </a:r>
                <a:endParaRPr kumimoji="1" lang="ko-KR" altLang="en-US" sz="900" b="1" dirty="0">
                  <a:solidFill>
                    <a:schemeClr val="bg2">
                      <a:lumMod val="25000"/>
                    </a:schemeClr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16200000">
              <a:off x="1572569" y="4379224"/>
              <a:ext cx="1691867" cy="913892"/>
              <a:chOff x="245241" y="3146656"/>
              <a:chExt cx="5290020" cy="285750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 rot="5400000">
                <a:off x="1583180" y="2052075"/>
                <a:ext cx="2857500" cy="5046662"/>
              </a:xfrm>
              <a:prstGeom prst="roundRect">
                <a:avLst>
                  <a:gd name="adj" fmla="val 858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1" name="자유형 50"/>
              <p:cNvSpPr/>
              <p:nvPr/>
            </p:nvSpPr>
            <p:spPr>
              <a:xfrm rot="5400000">
                <a:off x="-750738" y="4385991"/>
                <a:ext cx="2857500" cy="378829"/>
              </a:xfrm>
              <a:custGeom>
                <a:avLst/>
                <a:gdLst>
                  <a:gd name="connsiteX0" fmla="*/ 0 w 2984500"/>
                  <a:gd name="connsiteY0" fmla="*/ 0 h 365125"/>
                  <a:gd name="connsiteX1" fmla="*/ 2984500 w 2984500"/>
                  <a:gd name="connsiteY1" fmla="*/ 0 h 365125"/>
                  <a:gd name="connsiteX2" fmla="*/ 2984500 w 2984500"/>
                  <a:gd name="connsiteY2" fmla="*/ 108995 h 365125"/>
                  <a:gd name="connsiteX3" fmla="*/ 2728370 w 2984500"/>
                  <a:gd name="connsiteY3" fmla="*/ 365125 h 365125"/>
                  <a:gd name="connsiteX4" fmla="*/ 256130 w 2984500"/>
                  <a:gd name="connsiteY4" fmla="*/ 365125 h 365125"/>
                  <a:gd name="connsiteX5" fmla="*/ 0 w 2984500"/>
                  <a:gd name="connsiteY5" fmla="*/ 108995 h 365125"/>
                  <a:gd name="connsiteX6" fmla="*/ 0 w 2984500"/>
                  <a:gd name="connsiteY6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4500" h="365125">
                    <a:moveTo>
                      <a:pt x="0" y="0"/>
                    </a:moveTo>
                    <a:lnTo>
                      <a:pt x="2984500" y="0"/>
                    </a:lnTo>
                    <a:lnTo>
                      <a:pt x="2984500" y="108995"/>
                    </a:lnTo>
                    <a:cubicBezTo>
                      <a:pt x="2984500" y="250452"/>
                      <a:pt x="2869827" y="365125"/>
                      <a:pt x="2728370" y="365125"/>
                    </a:cubicBezTo>
                    <a:lnTo>
                      <a:pt x="256130" y="365125"/>
                    </a:lnTo>
                    <a:cubicBezTo>
                      <a:pt x="114673" y="365125"/>
                      <a:pt x="0" y="250452"/>
                      <a:pt x="0" y="10899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5400000">
                <a:off x="1605003" y="2494198"/>
                <a:ext cx="2687266" cy="41624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 rot="5400000">
                <a:off x="5154440" y="3490634"/>
                <a:ext cx="206809" cy="224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4" name="텍스트 상자 53"/>
              <p:cNvSpPr txBox="1"/>
              <p:nvPr/>
            </p:nvSpPr>
            <p:spPr>
              <a:xfrm rot="5400000">
                <a:off x="-289004" y="4240347"/>
                <a:ext cx="1790241" cy="721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900" b="1" dirty="0" smtClean="0">
                    <a:solidFill>
                      <a:schemeClr val="bg2">
                        <a:lumMod val="25000"/>
                      </a:schemeClr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LG</a:t>
                </a:r>
                <a:endParaRPr kumimoji="1" lang="ko-KR" altLang="en-US" sz="900" b="1" dirty="0">
                  <a:solidFill>
                    <a:schemeClr val="bg2">
                      <a:lumMod val="25000"/>
                    </a:schemeClr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>
            <a:xfrm>
              <a:off x="3410547" y="4461691"/>
              <a:ext cx="2303855" cy="50843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세밀한 줌 조작</a:t>
              </a:r>
              <a:endParaRPr kumimoji="1" lang="ko-KR" altLang="en-US" sz="1400" dirty="0"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410145" y="5146416"/>
              <a:ext cx="2303855" cy="50843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다양한 펜 스타일 지원</a:t>
              </a:r>
              <a:endParaRPr kumimoji="1" lang="ko-KR" altLang="en-US" sz="1400" dirty="0"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 rot="16200000">
              <a:off x="5603573" y="3545649"/>
              <a:ext cx="3007123" cy="1686117"/>
              <a:chOff x="439024" y="3146656"/>
              <a:chExt cx="5096237" cy="2857500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 rot="5400000">
                <a:off x="1583180" y="2052075"/>
                <a:ext cx="2857500" cy="5046662"/>
              </a:xfrm>
              <a:prstGeom prst="roundRect">
                <a:avLst>
                  <a:gd name="adj" fmla="val 858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자유형 60"/>
              <p:cNvSpPr/>
              <p:nvPr/>
            </p:nvSpPr>
            <p:spPr>
              <a:xfrm rot="5400000">
                <a:off x="-750738" y="4385991"/>
                <a:ext cx="2857500" cy="378829"/>
              </a:xfrm>
              <a:custGeom>
                <a:avLst/>
                <a:gdLst>
                  <a:gd name="connsiteX0" fmla="*/ 0 w 2984500"/>
                  <a:gd name="connsiteY0" fmla="*/ 0 h 365125"/>
                  <a:gd name="connsiteX1" fmla="*/ 2984500 w 2984500"/>
                  <a:gd name="connsiteY1" fmla="*/ 0 h 365125"/>
                  <a:gd name="connsiteX2" fmla="*/ 2984500 w 2984500"/>
                  <a:gd name="connsiteY2" fmla="*/ 108995 h 365125"/>
                  <a:gd name="connsiteX3" fmla="*/ 2728370 w 2984500"/>
                  <a:gd name="connsiteY3" fmla="*/ 365125 h 365125"/>
                  <a:gd name="connsiteX4" fmla="*/ 256130 w 2984500"/>
                  <a:gd name="connsiteY4" fmla="*/ 365125 h 365125"/>
                  <a:gd name="connsiteX5" fmla="*/ 0 w 2984500"/>
                  <a:gd name="connsiteY5" fmla="*/ 108995 h 365125"/>
                  <a:gd name="connsiteX6" fmla="*/ 0 w 2984500"/>
                  <a:gd name="connsiteY6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4500" h="365125">
                    <a:moveTo>
                      <a:pt x="0" y="0"/>
                    </a:moveTo>
                    <a:lnTo>
                      <a:pt x="2984500" y="0"/>
                    </a:lnTo>
                    <a:lnTo>
                      <a:pt x="2984500" y="108995"/>
                    </a:lnTo>
                    <a:cubicBezTo>
                      <a:pt x="2984500" y="250452"/>
                      <a:pt x="2869827" y="365125"/>
                      <a:pt x="2728370" y="365125"/>
                    </a:cubicBezTo>
                    <a:lnTo>
                      <a:pt x="256130" y="365125"/>
                    </a:lnTo>
                    <a:cubicBezTo>
                      <a:pt x="114673" y="365125"/>
                      <a:pt x="0" y="250452"/>
                      <a:pt x="0" y="10899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5400000">
                <a:off x="1605003" y="2494198"/>
                <a:ext cx="2687266" cy="41624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 rot="5400000">
                <a:off x="5154440" y="3490634"/>
                <a:ext cx="206809" cy="224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4" name="텍스트 상자 63"/>
              <p:cNvSpPr txBox="1"/>
              <p:nvPr/>
            </p:nvSpPr>
            <p:spPr>
              <a:xfrm rot="5400000">
                <a:off x="-221378" y="4340685"/>
                <a:ext cx="1790240" cy="469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solidFill>
                      <a:schemeClr val="bg2">
                        <a:lumMod val="25000"/>
                      </a:schemeClr>
                    </a:solidFill>
                    <a:latin typeface="Apple SD Gothic Neo Heavy" charset="-127"/>
                    <a:ea typeface="Apple SD Gothic Neo Heavy" charset="-127"/>
                    <a:cs typeface="Apple SD Gothic Neo Heavy" charset="-127"/>
                  </a:rPr>
                  <a:t>LG</a:t>
                </a:r>
                <a:endParaRPr kumimoji="1"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Apple SD Gothic Neo Heavy" charset="-127"/>
                  <a:ea typeface="Apple SD Gothic Neo Heavy" charset="-127"/>
                  <a:cs typeface="Apple SD Gothic Neo Heavy" charset="-127"/>
                </a:endParaRPr>
              </a:p>
            </p:txBody>
          </p:sp>
        </p:grpSp>
        <p:sp>
          <p:nvSpPr>
            <p:cNvPr id="65" name="모서리가 둥근 직사각형 64"/>
            <p:cNvSpPr/>
            <p:nvPr/>
          </p:nvSpPr>
          <p:spPr>
            <a:xfrm>
              <a:off x="6554337" y="3396212"/>
              <a:ext cx="2016652" cy="50843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소음 제어 및 </a:t>
              </a:r>
              <a:r>
                <a:rPr kumimoji="1" lang="en-US" altLang="ko-KR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BGM</a:t>
              </a:r>
              <a:endParaRPr kumimoji="1" lang="ko-KR" altLang="en-US" sz="1400" dirty="0"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552807" y="4061894"/>
              <a:ext cx="2016652" cy="50843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독특한 화면 전환 제공</a:t>
              </a:r>
              <a:endParaRPr kumimoji="1" lang="ko-KR" altLang="en-US" sz="1400" dirty="0"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552807" y="4741798"/>
              <a:ext cx="2016652" cy="50843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latin typeface="Apple SD Gothic Neo Medium" charset="-127"/>
                  <a:ea typeface="Apple SD Gothic Neo Medium" charset="-127"/>
                  <a:cs typeface="Apple SD Gothic Neo Medium" charset="-127"/>
                </a:rPr>
                <a:t>여러 촬영 방식 제안</a:t>
              </a:r>
              <a:endParaRPr kumimoji="1" lang="ko-KR" altLang="en-US" sz="1400" dirty="0">
                <a:latin typeface="Apple SD Gothic Neo Medium" charset="-127"/>
                <a:ea typeface="Apple SD Gothic Neo Medium" charset="-127"/>
                <a:cs typeface="Apple SD Gothic Neo Medium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모서리가 둥근 직사각형 88"/>
          <p:cNvSpPr/>
          <p:nvPr/>
        </p:nvSpPr>
        <p:spPr>
          <a:xfrm>
            <a:off x="4853407" y="4745879"/>
            <a:ext cx="1874205" cy="1756433"/>
          </a:xfrm>
          <a:prstGeom prst="roundRect">
            <a:avLst>
              <a:gd name="adj" fmla="val 9436"/>
            </a:avLst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64A8-EEE3-49B9-A72E-82182B45B1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570081" y="741548"/>
            <a:ext cx="1994322" cy="1237572"/>
            <a:chOff x="3468481" y="741548"/>
            <a:chExt cx="1994322" cy="1237572"/>
          </a:xfrm>
        </p:grpSpPr>
        <p:sp>
          <p:nvSpPr>
            <p:cNvPr id="8" name="타원 7"/>
            <p:cNvSpPr/>
            <p:nvPr/>
          </p:nvSpPr>
          <p:spPr>
            <a:xfrm>
              <a:off x="3486564" y="741548"/>
              <a:ext cx="1976239" cy="88250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676727" y="1268987"/>
              <a:ext cx="1590234" cy="7101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494074" y="1200109"/>
              <a:ext cx="1968729" cy="524822"/>
            </a:xfrm>
            <a:custGeom>
              <a:avLst/>
              <a:gdLst>
                <a:gd name="connsiteX0" fmla="*/ 0 w 1120878"/>
                <a:gd name="connsiteY0" fmla="*/ 0 h 294968"/>
                <a:gd name="connsiteX1" fmla="*/ 117988 w 1120878"/>
                <a:gd name="connsiteY1" fmla="*/ 294968 h 294968"/>
                <a:gd name="connsiteX2" fmla="*/ 1002891 w 1120878"/>
                <a:gd name="connsiteY2" fmla="*/ 285136 h 294968"/>
                <a:gd name="connsiteX3" fmla="*/ 1120878 w 1120878"/>
                <a:gd name="connsiteY3" fmla="*/ 9832 h 294968"/>
                <a:gd name="connsiteX4" fmla="*/ 0 w 1120878"/>
                <a:gd name="connsiteY4" fmla="*/ 0 h 2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0878" h="294968">
                  <a:moveTo>
                    <a:pt x="0" y="0"/>
                  </a:moveTo>
                  <a:lnTo>
                    <a:pt x="117988" y="294968"/>
                  </a:lnTo>
                  <a:lnTo>
                    <a:pt x="1002891" y="285136"/>
                  </a:lnTo>
                  <a:lnTo>
                    <a:pt x="1120878" y="98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468481" y="1154695"/>
              <a:ext cx="19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LG </a:t>
              </a:r>
              <a:r>
                <a:rPr kumimoji="1" lang="en-US" altLang="ko-KR" dirty="0" err="1" smtClean="0">
                  <a:solidFill>
                    <a:schemeClr val="bg1"/>
                  </a:solidFill>
                </a:rPr>
                <a:t>SmartThinQ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52537" y="1564120"/>
            <a:ext cx="2520000" cy="1229032"/>
          </a:xfrm>
          <a:prstGeom prst="round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1474685" y="1632716"/>
            <a:ext cx="1280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dirty="0" err="1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Washerman</a:t>
            </a:r>
            <a:r>
              <a:rPr kumimoji="1" lang="en-US" altLang="ko-KR" sz="15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Service</a:t>
            </a:r>
            <a:endParaRPr kumimoji="1" lang="ko-KR" altLang="en-US" sz="1500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08423" y="2174214"/>
            <a:ext cx="540000" cy="5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55100" y="2186714"/>
            <a:ext cx="540000" cy="5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86256" y="3329262"/>
            <a:ext cx="1425678" cy="1386349"/>
          </a:xfrm>
          <a:custGeom>
            <a:avLst/>
            <a:gdLst>
              <a:gd name="connsiteX0" fmla="*/ 231063 w 1425678"/>
              <a:gd name="connsiteY0" fmla="*/ 0 h 1386349"/>
              <a:gd name="connsiteX1" fmla="*/ 1194615 w 1425678"/>
              <a:gd name="connsiteY1" fmla="*/ 0 h 1386349"/>
              <a:gd name="connsiteX2" fmla="*/ 1425678 w 1425678"/>
              <a:gd name="connsiteY2" fmla="*/ 231063 h 1386349"/>
              <a:gd name="connsiteX3" fmla="*/ 1425678 w 1425678"/>
              <a:gd name="connsiteY3" fmla="*/ 1155286 h 1386349"/>
              <a:gd name="connsiteX4" fmla="*/ 1194615 w 1425678"/>
              <a:gd name="connsiteY4" fmla="*/ 1386349 h 1386349"/>
              <a:gd name="connsiteX5" fmla="*/ 231063 w 1425678"/>
              <a:gd name="connsiteY5" fmla="*/ 1386349 h 1386349"/>
              <a:gd name="connsiteX6" fmla="*/ 0 w 1425678"/>
              <a:gd name="connsiteY6" fmla="*/ 1155286 h 1386349"/>
              <a:gd name="connsiteX7" fmla="*/ 0 w 1425678"/>
              <a:gd name="connsiteY7" fmla="*/ 231063 h 1386349"/>
              <a:gd name="connsiteX8" fmla="*/ 231063 w 1425678"/>
              <a:gd name="connsiteY8" fmla="*/ 0 h 1386349"/>
              <a:gd name="connsiteX9" fmla="*/ 383902 w 1425678"/>
              <a:gd name="connsiteY9" fmla="*/ 219904 h 1386349"/>
              <a:gd name="connsiteX10" fmla="*/ 226142 w 1425678"/>
              <a:gd name="connsiteY10" fmla="*/ 377664 h 1386349"/>
              <a:gd name="connsiteX11" fmla="*/ 226142 w 1425678"/>
              <a:gd name="connsiteY11" fmla="*/ 1008686 h 1386349"/>
              <a:gd name="connsiteX12" fmla="*/ 383902 w 1425678"/>
              <a:gd name="connsiteY12" fmla="*/ 1166446 h 1386349"/>
              <a:gd name="connsiteX13" fmla="*/ 1041776 w 1425678"/>
              <a:gd name="connsiteY13" fmla="*/ 1166446 h 1386349"/>
              <a:gd name="connsiteX14" fmla="*/ 1199536 w 1425678"/>
              <a:gd name="connsiteY14" fmla="*/ 1008686 h 1386349"/>
              <a:gd name="connsiteX15" fmla="*/ 1199536 w 1425678"/>
              <a:gd name="connsiteY15" fmla="*/ 377664 h 1386349"/>
              <a:gd name="connsiteX16" fmla="*/ 1041776 w 1425678"/>
              <a:gd name="connsiteY16" fmla="*/ 219904 h 1386349"/>
              <a:gd name="connsiteX17" fmla="*/ 383902 w 1425678"/>
              <a:gd name="connsiteY17" fmla="*/ 219904 h 13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25678" h="1386349">
                <a:moveTo>
                  <a:pt x="231063" y="0"/>
                </a:moveTo>
                <a:lnTo>
                  <a:pt x="1194615" y="0"/>
                </a:lnTo>
                <a:cubicBezTo>
                  <a:pt x="1322228" y="0"/>
                  <a:pt x="1425678" y="103450"/>
                  <a:pt x="1425678" y="231063"/>
                </a:cubicBezTo>
                <a:lnTo>
                  <a:pt x="1425678" y="1155286"/>
                </a:lnTo>
                <a:cubicBezTo>
                  <a:pt x="1425678" y="1282899"/>
                  <a:pt x="1322228" y="1386349"/>
                  <a:pt x="1194615" y="1386349"/>
                </a:cubicBezTo>
                <a:lnTo>
                  <a:pt x="231063" y="1386349"/>
                </a:lnTo>
                <a:cubicBezTo>
                  <a:pt x="103450" y="1386349"/>
                  <a:pt x="0" y="1282899"/>
                  <a:pt x="0" y="1155286"/>
                </a:cubicBezTo>
                <a:lnTo>
                  <a:pt x="0" y="231063"/>
                </a:lnTo>
                <a:cubicBezTo>
                  <a:pt x="0" y="103450"/>
                  <a:pt x="103450" y="0"/>
                  <a:pt x="231063" y="0"/>
                </a:cubicBezTo>
                <a:close/>
                <a:moveTo>
                  <a:pt x="383902" y="219904"/>
                </a:moveTo>
                <a:cubicBezTo>
                  <a:pt x="296774" y="219904"/>
                  <a:pt x="226142" y="290536"/>
                  <a:pt x="226142" y="377664"/>
                </a:cubicBezTo>
                <a:lnTo>
                  <a:pt x="226142" y="1008686"/>
                </a:lnTo>
                <a:cubicBezTo>
                  <a:pt x="226142" y="1095814"/>
                  <a:pt x="296774" y="1166446"/>
                  <a:pt x="383902" y="1166446"/>
                </a:cubicBezTo>
                <a:lnTo>
                  <a:pt x="1041776" y="1166446"/>
                </a:lnTo>
                <a:cubicBezTo>
                  <a:pt x="1128904" y="1166446"/>
                  <a:pt x="1199536" y="1095814"/>
                  <a:pt x="1199536" y="1008686"/>
                </a:cubicBezTo>
                <a:lnTo>
                  <a:pt x="1199536" y="377664"/>
                </a:lnTo>
                <a:cubicBezTo>
                  <a:pt x="1199536" y="290536"/>
                  <a:pt x="1128904" y="219904"/>
                  <a:pt x="1041776" y="219904"/>
                </a:cubicBezTo>
                <a:lnTo>
                  <a:pt x="383902" y="219904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33088" y="3535620"/>
            <a:ext cx="1999167" cy="38345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BLE</a:t>
            </a:r>
            <a:endParaRPr kumimoji="1"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33089" y="4163474"/>
            <a:ext cx="1999167" cy="383458"/>
          </a:xfrm>
          <a:prstGeom prst="roundRect">
            <a:avLst/>
          </a:prstGeom>
          <a:solidFill>
            <a:srgbClr val="F47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CAMERA</a:t>
            </a:r>
            <a:endParaRPr kumimoji="1"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32962" y="1003410"/>
            <a:ext cx="1559150" cy="38345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smtClean="0">
                <a:latin typeface="Apple SD Gothic Neo Light" charset="-127"/>
                <a:ea typeface="Apple SD Gothic Neo Light" charset="-127"/>
                <a:cs typeface="Apple SD Gothic Neo Light" charset="-127"/>
              </a:rPr>
              <a:t>BT </a:t>
            </a:r>
            <a:r>
              <a:rPr kumimoji="1" lang="ko-KR" altLang="en-US" sz="1500" dirty="0" smtClean="0">
                <a:latin typeface="Apple SD Gothic Neo Light" charset="-127"/>
                <a:ea typeface="Apple SD Gothic Neo Light" charset="-127"/>
                <a:cs typeface="Apple SD Gothic Neo Light" charset="-127"/>
              </a:rPr>
              <a:t>센서</a:t>
            </a:r>
            <a:endParaRPr kumimoji="1" lang="ko-KR" altLang="en-US" sz="1500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208423" y="2279636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TX</a:t>
            </a:r>
            <a:endParaRPr kumimoji="1" lang="ko-KR" altLang="en-US" b="1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4" name="텍스트 상자 33"/>
          <p:cNvSpPr txBox="1"/>
          <p:nvPr/>
        </p:nvSpPr>
        <p:spPr>
          <a:xfrm>
            <a:off x="2455100" y="2291324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R</a:t>
            </a:r>
            <a:r>
              <a:rPr kumimoji="1" lang="en-US" altLang="ko-KR" b="1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X</a:t>
            </a:r>
            <a:endParaRPr kumimoji="1" lang="ko-KR" altLang="en-US" b="1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358875" y="3570364"/>
            <a:ext cx="1280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>
                <a:latin typeface="Apple SD Gothic Neo Heavy" charset="-127"/>
                <a:ea typeface="Apple SD Gothic Neo Heavy" charset="-127"/>
                <a:cs typeface="Apple SD Gothic Neo Heavy" charset="-127"/>
              </a:rPr>
              <a:t>인생</a:t>
            </a:r>
            <a:endParaRPr kumimoji="1" lang="en-US" altLang="ko-KR" sz="2800" b="1" dirty="0" smtClean="0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  <a:p>
            <a:pPr algn="ctr"/>
            <a:r>
              <a:rPr kumimoji="1" lang="ko-KR" altLang="en-US" sz="2800" b="1" dirty="0" smtClean="0">
                <a:latin typeface="Apple SD Gothic Neo Heavy" charset="-127"/>
                <a:ea typeface="Apple SD Gothic Neo Heavy" charset="-127"/>
                <a:cs typeface="Apple SD Gothic Neo Heavy" charset="-127"/>
              </a:rPr>
              <a:t>영상</a:t>
            </a:r>
            <a:endParaRPr kumimoji="1" lang="ko-KR" altLang="en-US" sz="2800" b="1" dirty="0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54499" y="1349596"/>
            <a:ext cx="0" cy="8599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755124" y="1326793"/>
            <a:ext cx="0" cy="8599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/>
          <p:nvPr/>
        </p:nvSpPr>
        <p:spPr>
          <a:xfrm>
            <a:off x="197783" y="1886352"/>
            <a:ext cx="1256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Sensor Value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텍스트 상자 40"/>
          <p:cNvSpPr txBox="1"/>
          <p:nvPr/>
        </p:nvSpPr>
        <p:spPr>
          <a:xfrm>
            <a:off x="2742788" y="1883853"/>
            <a:ext cx="1218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618734" y="2688411"/>
            <a:ext cx="836366" cy="86125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2890550" y="2667029"/>
            <a:ext cx="912878" cy="8593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48"/>
          <p:cNvSpPr txBox="1"/>
          <p:nvPr/>
        </p:nvSpPr>
        <p:spPr>
          <a:xfrm>
            <a:off x="653031" y="2942458"/>
            <a:ext cx="1256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Broadcast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3085567" y="2634776"/>
            <a:ext cx="1218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진동</a:t>
            </a:r>
            <a:r>
              <a:rPr kumimoji="1"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kumimoji="1"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수평 </a:t>
            </a:r>
            <a:r>
              <a:rPr kumimoji="1"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init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1" name="직선 화살표 연결선 50"/>
          <p:cNvCxnSpPr>
            <a:stCxn id="25" idx="4"/>
            <a:endCxn id="54" idx="0"/>
          </p:cNvCxnSpPr>
          <p:nvPr/>
        </p:nvCxnSpPr>
        <p:spPr>
          <a:xfrm>
            <a:off x="1480871" y="4715611"/>
            <a:ext cx="631666" cy="7270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상자 52"/>
          <p:cNvSpPr txBox="1"/>
          <p:nvPr/>
        </p:nvSpPr>
        <p:spPr>
          <a:xfrm>
            <a:off x="324102" y="5089937"/>
            <a:ext cx="1451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그리기</a:t>
            </a:r>
            <a:r>
              <a:rPr kumimoji="1"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</a:t>
            </a:r>
            <a:r>
              <a:rPr kumimoji="1"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줌 명령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52537" y="5442660"/>
            <a:ext cx="2520000" cy="1059653"/>
          </a:xfrm>
          <a:prstGeom prst="roundRect">
            <a:avLst/>
          </a:prstGeom>
          <a:solidFill>
            <a:srgbClr val="F4749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텍스트 상자 54"/>
          <p:cNvSpPr txBox="1"/>
          <p:nvPr/>
        </p:nvSpPr>
        <p:spPr>
          <a:xfrm>
            <a:off x="1474685" y="5796887"/>
            <a:ext cx="12804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dirty="0" err="1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OpenCV</a:t>
            </a:r>
            <a:endParaRPr kumimoji="1" lang="ko-KR" altLang="en-US" sz="1500" dirty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991361" y="4577740"/>
            <a:ext cx="0" cy="8599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150563" y="4524471"/>
            <a:ext cx="0" cy="85992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상자 58"/>
          <p:cNvSpPr txBox="1"/>
          <p:nvPr/>
        </p:nvSpPr>
        <p:spPr>
          <a:xfrm>
            <a:off x="3150563" y="4900966"/>
            <a:ext cx="1218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Frame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0" name="텍스트 상자 59"/>
          <p:cNvSpPr txBox="1"/>
          <p:nvPr/>
        </p:nvSpPr>
        <p:spPr>
          <a:xfrm>
            <a:off x="1748423" y="4765461"/>
            <a:ext cx="1256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Output Frame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5" name="다이아몬드 64"/>
          <p:cNvSpPr/>
          <p:nvPr/>
        </p:nvSpPr>
        <p:spPr>
          <a:xfrm>
            <a:off x="6039172" y="2318235"/>
            <a:ext cx="1546230" cy="684842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Button</a:t>
            </a:r>
          </a:p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Push!</a:t>
            </a:r>
            <a:endParaRPr kumimoji="1" lang="ko-KR" altLang="en-US" sz="140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72087" y="3026909"/>
            <a:ext cx="1557588" cy="3671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촬영 시작</a:t>
            </a:r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/</a:t>
            </a:r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종료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30005" y="5215385"/>
            <a:ext cx="1557588" cy="3671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자이로 측정 시작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71" name="다이아몬드 70"/>
          <p:cNvSpPr/>
          <p:nvPr/>
        </p:nvSpPr>
        <p:spPr>
          <a:xfrm>
            <a:off x="5041363" y="2859253"/>
            <a:ext cx="1546230" cy="684842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|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진동값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|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&gt;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2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000</a:t>
            </a:r>
            <a:endParaRPr kumimoji="1" lang="ko-KR" altLang="en-US" sz="120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72" name="다이아몬드 71"/>
          <p:cNvSpPr/>
          <p:nvPr/>
        </p:nvSpPr>
        <p:spPr>
          <a:xfrm>
            <a:off x="5041363" y="3865725"/>
            <a:ext cx="1546230" cy="684842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진동값 </a:t>
            </a:r>
            <a:endParaRPr kumimoji="1" lang="en-US" altLang="ko-KR" sz="1200" dirty="0" smtClean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 algn="ctr"/>
            <a:r>
              <a:rPr kumimoji="1" lang="en-US" altLang="ko-KR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=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MAX</a:t>
            </a:r>
            <a:endParaRPr kumimoji="1" lang="ko-KR" altLang="en-US" sz="120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39172" y="1019691"/>
            <a:ext cx="1557588" cy="3671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센서연결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76" name="직선 화살표 연결선 75"/>
          <p:cNvCxnSpPr>
            <a:stCxn id="63" idx="2"/>
          </p:cNvCxnSpPr>
          <p:nvPr/>
        </p:nvCxnSpPr>
        <p:spPr>
          <a:xfrm>
            <a:off x="6817966" y="1386868"/>
            <a:ext cx="0" cy="27224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039172" y="1670994"/>
            <a:ext cx="1557588" cy="3671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진동 측정 시작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17966" y="2038171"/>
            <a:ext cx="0" cy="27224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803120" y="5600347"/>
            <a:ext cx="0" cy="27224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030005" y="5872903"/>
            <a:ext cx="1557588" cy="3671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펜 색 조절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897930" y="4765461"/>
            <a:ext cx="1874205" cy="1756433"/>
          </a:xfrm>
          <a:prstGeom prst="roundRect">
            <a:avLst>
              <a:gd name="adj" fmla="val 9436"/>
            </a:avLst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074528" y="5234967"/>
            <a:ext cx="1557588" cy="3671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자이로 측정 시작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847643" y="5619929"/>
            <a:ext cx="0" cy="27224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074528" y="5892485"/>
            <a:ext cx="1557588" cy="3671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줌 인</a:t>
            </a:r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/</a:t>
            </a:r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아웃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24326" y="4847897"/>
            <a:ext cx="1557588" cy="3671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펜 색 조절 모드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056238" y="4858871"/>
            <a:ext cx="1557588" cy="3671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줌 모드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96" name="직선 화살표 연결선 95"/>
          <p:cNvCxnSpPr>
            <a:endCxn id="72" idx="0"/>
          </p:cNvCxnSpPr>
          <p:nvPr/>
        </p:nvCxnSpPr>
        <p:spPr>
          <a:xfrm>
            <a:off x="5814478" y="3394086"/>
            <a:ext cx="0" cy="471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5814478" y="4533144"/>
            <a:ext cx="0" cy="3257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/>
          <p:cNvCxnSpPr>
            <a:stCxn id="65" idx="1"/>
          </p:cNvCxnSpPr>
          <p:nvPr/>
        </p:nvCxnSpPr>
        <p:spPr>
          <a:xfrm flipH="1">
            <a:off x="5803120" y="2660656"/>
            <a:ext cx="236052" cy="63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71" idx="0"/>
          </p:cNvCxnSpPr>
          <p:nvPr/>
        </p:nvCxnSpPr>
        <p:spPr>
          <a:xfrm>
            <a:off x="5814478" y="2660656"/>
            <a:ext cx="0" cy="19859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 flipH="1" flipV="1">
            <a:off x="7545746" y="2660656"/>
            <a:ext cx="504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68" idx="0"/>
          </p:cNvCxnSpPr>
          <p:nvPr/>
        </p:nvCxnSpPr>
        <p:spPr>
          <a:xfrm>
            <a:off x="8049746" y="2648968"/>
            <a:ext cx="1135" cy="37794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/>
          <p:cNvCxnSpPr/>
          <p:nvPr/>
        </p:nvCxnSpPr>
        <p:spPr>
          <a:xfrm flipH="1">
            <a:off x="6465045" y="4208146"/>
            <a:ext cx="133270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797746" y="4191851"/>
            <a:ext cx="0" cy="7091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72"/>
          <p:cNvSpPr txBox="1"/>
          <p:nvPr/>
        </p:nvSpPr>
        <p:spPr>
          <a:xfrm>
            <a:off x="5706132" y="2380054"/>
            <a:ext cx="430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NO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7585402" y="2363154"/>
            <a:ext cx="47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YES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75" name="텍스트 상자 74"/>
          <p:cNvSpPr txBox="1"/>
          <p:nvPr/>
        </p:nvSpPr>
        <p:spPr>
          <a:xfrm>
            <a:off x="5298744" y="3540163"/>
            <a:ext cx="51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YES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77" name="텍스트 상자 76"/>
          <p:cNvSpPr txBox="1"/>
          <p:nvPr/>
        </p:nvSpPr>
        <p:spPr>
          <a:xfrm>
            <a:off x="5266961" y="4541849"/>
            <a:ext cx="54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YES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78" name="텍스트 상자 77"/>
          <p:cNvSpPr txBox="1"/>
          <p:nvPr/>
        </p:nvSpPr>
        <p:spPr>
          <a:xfrm>
            <a:off x="6581118" y="3947520"/>
            <a:ext cx="430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NO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79" name="직선 연결선[R] 78"/>
          <p:cNvCxnSpPr/>
          <p:nvPr/>
        </p:nvCxnSpPr>
        <p:spPr>
          <a:xfrm flipH="1">
            <a:off x="4827038" y="3200696"/>
            <a:ext cx="439924" cy="97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827038" y="2165297"/>
            <a:ext cx="1992564" cy="1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/>
          <p:cNvCxnSpPr/>
          <p:nvPr/>
        </p:nvCxnSpPr>
        <p:spPr>
          <a:xfrm flipV="1">
            <a:off x="4827038" y="2149598"/>
            <a:ext cx="0" cy="106089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85"/>
          <p:cNvSpPr txBox="1"/>
          <p:nvPr/>
        </p:nvSpPr>
        <p:spPr>
          <a:xfrm>
            <a:off x="4809312" y="2889930"/>
            <a:ext cx="430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NO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cxnSp>
        <p:nvCxnSpPr>
          <p:cNvPr id="87" name="직선 연결선[R] 86"/>
          <p:cNvCxnSpPr/>
          <p:nvPr/>
        </p:nvCxnSpPr>
        <p:spPr>
          <a:xfrm flipV="1">
            <a:off x="8057506" y="3394087"/>
            <a:ext cx="0" cy="2358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/>
          <p:cNvCxnSpPr/>
          <p:nvPr/>
        </p:nvCxnSpPr>
        <p:spPr>
          <a:xfrm flipH="1" flipV="1">
            <a:off x="8047901" y="3625240"/>
            <a:ext cx="98814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/>
          <p:cNvCxnSpPr/>
          <p:nvPr/>
        </p:nvCxnSpPr>
        <p:spPr>
          <a:xfrm flipV="1">
            <a:off x="9036050" y="2186714"/>
            <a:ext cx="0" cy="14477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6872852" y="2202606"/>
            <a:ext cx="2163198" cy="3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/>
          <p:cNvCxnSpPr/>
          <p:nvPr/>
        </p:nvCxnSpPr>
        <p:spPr>
          <a:xfrm flipH="1">
            <a:off x="4573444" y="1779556"/>
            <a:ext cx="2839" cy="44722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9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421</Words>
  <Application>Microsoft Macintosh PowerPoint</Application>
  <PresentationFormat>화면 슬라이드 쇼(4:3)</PresentationFormat>
  <Paragraphs>126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맑은 고딕</vt:lpstr>
      <vt:lpstr>Apple SD Gothic Neo</vt:lpstr>
      <vt:lpstr>Apple SD Gothic Neo Heavy</vt:lpstr>
      <vt:lpstr>Apple SD Gothic Neo Light</vt:lpstr>
      <vt:lpstr>Apple SD Gothic Neo Medium</vt:lpstr>
      <vt:lpstr>Calibri</vt:lpstr>
      <vt:lpstr>Calibri Light</vt:lpstr>
      <vt:lpstr>Arial</vt:lpstr>
      <vt:lpstr>Office 테마</vt:lpstr>
      <vt:lpstr>PowerPoint 프레젠테이션</vt:lpstr>
      <vt:lpstr>1. 아이디어 및 주요 사용법   </vt:lpstr>
      <vt:lpstr>2. 개발 관련 설명 및 작동 동영상 </vt:lpstr>
      <vt:lpstr>3. 추가 활용안</vt:lpstr>
      <vt:lpstr>PowerPoint 프레젠테이션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전정은/책임연구원/SW센터 SW개발전략실 TED파트(jeongeun.jeon@lge.com)</dc:creator>
  <cp:lastModifiedBy>Microsoft Office 사용자</cp:lastModifiedBy>
  <cp:revision>39</cp:revision>
  <dcterms:created xsi:type="dcterms:W3CDTF">2017-11-30T06:29:20Z</dcterms:created>
  <dcterms:modified xsi:type="dcterms:W3CDTF">2017-12-07T13:48:15Z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C:\Users\admin\AppData\Local\Microsoft\Windows\Temporary Internet Files\Content.Outlook\UBPCE3IA\LGSmartThinQ_DevEvent_FinalPresentation_template.pptx</vt:lpwstr>
  </property>
</Properties>
</file>