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0"/>
  </p:notesMasterIdLst>
  <p:sldIdLst>
    <p:sldId id="256" r:id="rId2"/>
    <p:sldId id="257" r:id="rId3"/>
    <p:sldId id="258" r:id="rId4"/>
    <p:sldId id="264" r:id="rId5"/>
    <p:sldId id="259" r:id="rId6"/>
    <p:sldId id="266" r:id="rId7"/>
    <p:sldId id="265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E3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05"/>
    <p:restoredTop sz="94974"/>
  </p:normalViewPr>
  <p:slideViewPr>
    <p:cSldViewPr snapToGrid="0">
      <p:cViewPr>
        <p:scale>
          <a:sx n="65" d="100"/>
          <a:sy n="65" d="100"/>
        </p:scale>
        <p:origin x="1296" y="6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77114-C45B-994D-8ED4-F650DAB41AED}" type="datetimeFigureOut">
              <a:rPr kumimoji="1" lang="ko-KR" altLang="en-US" smtClean="0"/>
              <a:t>2018. 1. 25.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B5865-4B69-3943-9C04-B3D8876A4F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14662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B5865-4B69-3943-9C04-B3D8876A4F7B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223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B5865-4B69-3943-9C04-B3D8876A4F7B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1901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439B7-FDDD-4C37-BCD1-B8BEB7D06FB3}" type="datetimeFigureOut">
              <a:rPr lang="ko-KR" altLang="en-US" smtClean="0"/>
              <a:t>2018. 1. 25.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4544-65D5-4628-9272-40DE92F66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210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본문" type="vertTx" preserve="1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A439B7-FDDD-4C37-BCD1-B8BEB7D06FB3}" type="datetime1">
              <a:rPr lang="ko-KR" altLang="en-US"/>
              <a:pPr lvl="0">
                <a:defRPr/>
              </a:pPr>
              <a:t>2018. 1. 25.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CD84544-65D5-4628-9272-40DE92F66ED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A439B7-FDDD-4C37-BCD1-B8BEB7D06FB3}" type="datetime1">
              <a:rPr lang="ko-KR" altLang="en-US"/>
              <a:pPr lvl="0">
                <a:defRPr/>
              </a:pPr>
              <a:t>2018. 1. 25.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CD84544-65D5-4628-9272-40DE92F66ED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439B7-FDDD-4C37-BCD1-B8BEB7D06FB3}" type="datetimeFigureOut">
              <a:rPr lang="ko-KR" altLang="en-US" smtClean="0"/>
              <a:t>2018. 1. 25.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4544-65D5-4628-9272-40DE92F66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0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A439B7-FDDD-4C37-BCD1-B8BEB7D06FB3}" type="datetime1">
              <a:rPr lang="ko-KR" altLang="en-US"/>
              <a:pPr lvl="0">
                <a:defRPr/>
              </a:pPr>
              <a:t>2018. 1. 25.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CD84544-65D5-4628-9272-40DE92F66ED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A439B7-FDDD-4C37-BCD1-B8BEB7D06FB3}" type="datetime1">
              <a:rPr lang="ko-KR" altLang="en-US"/>
              <a:pPr lvl="0">
                <a:defRPr/>
              </a:pPr>
              <a:t>2018. 1. 25.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CD84544-65D5-4628-9272-40DE92F66ED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A439B7-FDDD-4C37-BCD1-B8BEB7D06FB3}" type="datetime1">
              <a:rPr lang="ko-KR" altLang="en-US"/>
              <a:pPr lvl="0">
                <a:defRPr/>
              </a:pPr>
              <a:t>2018. 1. 25.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CD84544-65D5-4628-9272-40DE92F66ED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A439B7-FDDD-4C37-BCD1-B8BEB7D06FB3}" type="datetime1">
              <a:rPr lang="ko-KR" altLang="en-US"/>
              <a:pPr lvl="0">
                <a:defRPr/>
              </a:pPr>
              <a:t>2018. 1. 25.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CD84544-65D5-4628-9272-40DE92F66ED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A439B7-FDDD-4C37-BCD1-B8BEB7D06FB3}" type="datetime1">
              <a:rPr lang="ko-KR" altLang="en-US"/>
              <a:pPr lvl="0">
                <a:defRPr/>
              </a:pPr>
              <a:t>2018. 1. 25.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CD84544-65D5-4628-9272-40DE92F66ED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및 설명" type="objTx" preserve="1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A439B7-FDDD-4C37-BCD1-B8BEB7D06FB3}" type="datetime1">
              <a:rPr lang="ko-KR" altLang="en-US"/>
              <a:pPr lvl="0">
                <a:defRPr/>
              </a:pPr>
              <a:t>2018. 1. 25.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CD84544-65D5-4628-9272-40DE92F66ED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A439B7-FDDD-4C37-BCD1-B8BEB7D06FB3}" type="datetime1">
              <a:rPr lang="ko-KR" altLang="en-US"/>
              <a:pPr lvl="0">
                <a:defRPr/>
              </a:pPr>
              <a:t>2018. 1. 25.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CD84544-65D5-4628-9272-40DE92F66ED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439B7-FDDD-4C37-BCD1-B8BEB7D06FB3}" type="datetimeFigureOut">
              <a:rPr lang="ko-KR" altLang="en-US" smtClean="0"/>
              <a:t>2018. 1. 25.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84544-65D5-4628-9272-40DE92F66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519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781" y="6144169"/>
            <a:ext cx="9144000" cy="713831"/>
          </a:xfrm>
          <a:prstGeom prst="rect">
            <a:avLst/>
          </a:prstGeom>
          <a:solidFill>
            <a:srgbClr val="24E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589" y="9351"/>
            <a:ext cx="9144000" cy="64189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76598" y="2809373"/>
            <a:ext cx="5620516" cy="3891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bg1"/>
                </a:solidFill>
              </a:rPr>
              <a:t>To bring biological insights to everyone in the world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76216" y="5274107"/>
            <a:ext cx="5765074" cy="824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DREAM CHALLENGE PROTEOGENOMICS</a:t>
            </a:r>
          </a:p>
          <a:p>
            <a:pPr algn="ctr">
              <a:defRPr/>
            </a:pP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sub task 2 overview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90510" b="710"/>
          <a:stretch>
            <a:fillRect/>
          </a:stretch>
        </p:blipFill>
        <p:spPr>
          <a:xfrm>
            <a:off x="0" y="0"/>
            <a:ext cx="9144000" cy="5634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77672" y="55416"/>
            <a:ext cx="1518364" cy="447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latin typeface="Arial"/>
                <a:cs typeface="Arial"/>
              </a:rPr>
              <a:t>Contents</a:t>
            </a:r>
            <a:endParaRPr lang="ko-KR" altLang="en-US" sz="2400" b="1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5853" y="1145303"/>
            <a:ext cx="8586323" cy="3431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ko-KR" sz="2200" b="1" dirty="0" smtClean="0">
                <a:latin typeface="Arial"/>
                <a:cs typeface="Arial"/>
              </a:rPr>
              <a:t>Overall </a:t>
            </a:r>
            <a:r>
              <a:rPr lang="en-US" altLang="ko-KR" sz="2000" b="1" dirty="0" smtClean="0">
                <a:latin typeface="Arial"/>
                <a:cs typeface="Arial"/>
              </a:rPr>
              <a:t>architecture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ko-KR" sz="2000" b="1" dirty="0" smtClean="0">
                <a:latin typeface="Arial"/>
                <a:cs typeface="Arial"/>
              </a:rPr>
              <a:t>Suggestions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circleNumDbPlain"/>
              <a:defRPr/>
            </a:pPr>
            <a:r>
              <a:rPr lang="en-US" altLang="ko-KR" sz="2200" b="1" dirty="0" smtClean="0">
                <a:latin typeface="Arial"/>
                <a:cs typeface="Arial"/>
              </a:rPr>
              <a:t>Grouping proteins ( one model on one group)</a:t>
            </a:r>
            <a:endParaRPr lang="en-US" altLang="ko-KR" sz="2200" dirty="0">
              <a:latin typeface="Arial"/>
              <a:cs typeface="Arial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circleNumDbPlain"/>
              <a:defRPr/>
            </a:pPr>
            <a:r>
              <a:rPr lang="en-US" altLang="ko-KR" sz="2200" b="1" dirty="0" smtClean="0">
                <a:latin typeface="Arial"/>
                <a:cs typeface="Arial"/>
              </a:rPr>
              <a:t>Selecting Features based on Correlation (computational)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circleNumDbPlain"/>
              <a:defRPr/>
            </a:pPr>
            <a:r>
              <a:rPr lang="en-US" altLang="ko-KR" sz="2200" b="1" dirty="0" smtClean="0">
                <a:latin typeface="Arial"/>
                <a:cs typeface="Arial"/>
              </a:rPr>
              <a:t>Additional features : Gene meta info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circleNumDbPlain"/>
              <a:defRPr/>
            </a:pPr>
            <a:r>
              <a:rPr lang="en-US" altLang="ko-KR" sz="2200" b="1" dirty="0" smtClean="0">
                <a:latin typeface="Arial"/>
                <a:cs typeface="Arial"/>
              </a:rPr>
              <a:t>Additional features : Patients type label</a:t>
            </a:r>
          </a:p>
          <a:p>
            <a:pPr marL="800100" lvl="1" indent="-342900">
              <a:buFont typeface="+mj-lt"/>
              <a:buAutoNum type="circleNumDbPlain"/>
              <a:defRPr/>
            </a:pPr>
            <a:endParaRPr lang="en-US" altLang="ko-KR" sz="2200" b="1" dirty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90510" b="710"/>
          <a:stretch>
            <a:fillRect/>
          </a:stretch>
        </p:blipFill>
        <p:spPr>
          <a:xfrm>
            <a:off x="0" y="0"/>
            <a:ext cx="9144000" cy="5634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38532" y="0"/>
            <a:ext cx="3057468" cy="447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latin typeface="Arial"/>
                <a:cs typeface="Arial"/>
              </a:rPr>
              <a:t>Overall architecture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499360" y="724108"/>
            <a:ext cx="1853234" cy="4969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Proteins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787431" y="722865"/>
            <a:ext cx="2132773" cy="4969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mRNA(RNA-seq only)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227900" y="740672"/>
            <a:ext cx="2308777" cy="4969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CNA</a:t>
            </a:r>
          </a:p>
        </p:txBody>
      </p:sp>
      <p:sp>
        <p:nvSpPr>
          <p:cNvPr id="12" name="텍스트 상자 11"/>
          <p:cNvSpPr txBox="1"/>
          <p:nvPr/>
        </p:nvSpPr>
        <p:spPr>
          <a:xfrm>
            <a:off x="1202013" y="1549882"/>
            <a:ext cx="2453722" cy="363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Drop Missing proteins</a:t>
            </a:r>
          </a:p>
        </p:txBody>
      </p:sp>
      <p:sp>
        <p:nvSpPr>
          <p:cNvPr id="13" name="텍스트 상자 12"/>
          <p:cNvSpPr txBox="1"/>
          <p:nvPr/>
        </p:nvSpPr>
        <p:spPr>
          <a:xfrm>
            <a:off x="4004642" y="1546983"/>
            <a:ext cx="4545080" cy="908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/>
              <a:t>feature oriented </a:t>
            </a:r>
            <a:r>
              <a:rPr lang="en-US" altLang="ko-KR" dirty="0" err="1"/>
              <a:t>standadization</a:t>
            </a:r>
            <a:r>
              <a:rPr lang="en-US" altLang="ko-KR" dirty="0"/>
              <a:t>(z-scoring)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Filled missing values as sample </a:t>
            </a:r>
            <a:r>
              <a:rPr lang="en-US" altLang="ko-KR" dirty="0" err="1"/>
              <a:t>acrossing</a:t>
            </a:r>
            <a:r>
              <a:rPr lang="en-US" altLang="ko-KR" dirty="0"/>
              <a:t> mean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808717" y="2976355"/>
            <a:ext cx="1853234" cy="11906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Protein Group A</a:t>
            </a:r>
          </a:p>
        </p:txBody>
      </p:sp>
      <p:sp>
        <p:nvSpPr>
          <p:cNvPr id="15" name="텍스트 상자 14"/>
          <p:cNvSpPr txBox="1"/>
          <p:nvPr/>
        </p:nvSpPr>
        <p:spPr>
          <a:xfrm>
            <a:off x="1353584" y="2182673"/>
            <a:ext cx="2143124" cy="366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/>
              <a:t>Grouping Proteins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249598" y="2625588"/>
            <a:ext cx="4317310" cy="4969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Select correlated </a:t>
            </a:r>
            <a:r>
              <a:rPr lang="en-US" altLang="ko-KR" dirty="0" err="1"/>
              <a:t>Feauture</a:t>
            </a:r>
            <a:r>
              <a:rPr lang="en-US" altLang="ko-KR" dirty="0"/>
              <a:t> Set</a:t>
            </a:r>
          </a:p>
          <a:p>
            <a:pPr algn="ctr">
              <a:defRPr/>
            </a:pPr>
            <a:r>
              <a:rPr lang="en-US" altLang="ko-KR" dirty="0"/>
              <a:t>(RNA + CNA, 300)</a:t>
            </a:r>
          </a:p>
        </p:txBody>
      </p:sp>
      <p:sp>
        <p:nvSpPr>
          <p:cNvPr id="19" name="왼쪽 화살표[L] 18"/>
          <p:cNvSpPr/>
          <p:nvPr/>
        </p:nvSpPr>
        <p:spPr>
          <a:xfrm>
            <a:off x="3748916" y="2821677"/>
            <a:ext cx="372717" cy="289891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20" name="텍스트 상자 19"/>
          <p:cNvSpPr txBox="1"/>
          <p:nvPr/>
        </p:nvSpPr>
        <p:spPr>
          <a:xfrm>
            <a:off x="135628" y="3318220"/>
            <a:ext cx="1511576" cy="366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Train Model 1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236347" y="3242642"/>
            <a:ext cx="4317309" cy="6419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Gene Meta Info(CODON count, GC percentage, Protein Folding </a:t>
            </a:r>
            <a:r>
              <a:rPr lang="en-US" altLang="ko-KR" dirty="0" err="1"/>
              <a:t>Engergy</a:t>
            </a:r>
            <a:r>
              <a:rPr lang="en-US" altLang="ko-KR" dirty="0"/>
              <a:t>)</a:t>
            </a:r>
          </a:p>
        </p:txBody>
      </p:sp>
      <p:sp>
        <p:nvSpPr>
          <p:cNvPr id="23" name="왼쪽 화살표[L] 22"/>
          <p:cNvSpPr/>
          <p:nvPr/>
        </p:nvSpPr>
        <p:spPr>
          <a:xfrm>
            <a:off x="3766723" y="3429000"/>
            <a:ext cx="372717" cy="289891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24" name="직사각형 23"/>
          <p:cNvSpPr/>
          <p:nvPr/>
        </p:nvSpPr>
        <p:spPr>
          <a:xfrm>
            <a:off x="1805817" y="5048250"/>
            <a:ext cx="1853234" cy="6211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Protein Group N</a:t>
            </a:r>
          </a:p>
        </p:txBody>
      </p:sp>
      <p:sp>
        <p:nvSpPr>
          <p:cNvPr id="25" name="텍스트 상자 24"/>
          <p:cNvSpPr txBox="1"/>
          <p:nvPr/>
        </p:nvSpPr>
        <p:spPr>
          <a:xfrm>
            <a:off x="174141" y="5193402"/>
            <a:ext cx="1511576" cy="367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Train Model N</a:t>
            </a:r>
          </a:p>
        </p:txBody>
      </p:sp>
      <p:sp>
        <p:nvSpPr>
          <p:cNvPr id="27" name="텍스트 상자 26"/>
          <p:cNvSpPr txBox="1"/>
          <p:nvPr/>
        </p:nvSpPr>
        <p:spPr>
          <a:xfrm>
            <a:off x="2524744" y="4153519"/>
            <a:ext cx="465897" cy="904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.</a:t>
            </a:r>
          </a:p>
          <a:p>
            <a:pPr>
              <a:defRPr/>
            </a:pPr>
            <a:r>
              <a:rPr lang="en-US" altLang="ko-KR"/>
              <a:t>.</a:t>
            </a:r>
          </a:p>
          <a:p>
            <a:pPr>
              <a:defRPr/>
            </a:pPr>
            <a:r>
              <a:rPr lang="en-US" altLang="ko-KR"/>
              <a:t>.</a:t>
            </a:r>
          </a:p>
        </p:txBody>
      </p:sp>
      <p:sp>
        <p:nvSpPr>
          <p:cNvPr id="28" name="텍스트 상자 27"/>
          <p:cNvSpPr txBox="1"/>
          <p:nvPr/>
        </p:nvSpPr>
        <p:spPr>
          <a:xfrm>
            <a:off x="280574" y="6238668"/>
            <a:ext cx="5052390" cy="360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5-fold cv(Xgboost, gradient boost, random frorest)</a:t>
            </a:r>
          </a:p>
        </p:txBody>
      </p:sp>
      <p:sp>
        <p:nvSpPr>
          <p:cNvPr id="29" name="오른쪽 화살표[R] 28"/>
          <p:cNvSpPr/>
          <p:nvPr/>
        </p:nvSpPr>
        <p:spPr>
          <a:xfrm>
            <a:off x="5273330" y="6286706"/>
            <a:ext cx="517662" cy="310598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30" name="텍스트 상자 29"/>
          <p:cNvSpPr txBox="1"/>
          <p:nvPr/>
        </p:nvSpPr>
        <p:spPr>
          <a:xfrm>
            <a:off x="5897010" y="6246122"/>
            <a:ext cx="2950679" cy="3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Stacking Ensemble(by Ridge)</a:t>
            </a:r>
          </a:p>
        </p:txBody>
      </p:sp>
      <p:sp>
        <p:nvSpPr>
          <p:cNvPr id="31" name="아래쪽 화살표[D] 30"/>
          <p:cNvSpPr/>
          <p:nvPr/>
        </p:nvSpPr>
        <p:spPr>
          <a:xfrm>
            <a:off x="1574731" y="5800932"/>
            <a:ext cx="517663" cy="403777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cxnSp>
        <p:nvCxnSpPr>
          <p:cNvPr id="32" name="직선 연결선[R] 31"/>
          <p:cNvCxnSpPr>
            <a:stCxn id="9" idx="2"/>
            <a:endCxn id="12" idx="0"/>
          </p:cNvCxnSpPr>
          <p:nvPr/>
        </p:nvCxnSpPr>
        <p:spPr>
          <a:xfrm rot="16200000" flipH="1">
            <a:off x="2263016" y="1384024"/>
            <a:ext cx="328818" cy="2897"/>
          </a:xfrm>
          <a:prstGeom prst="line">
            <a:avLst/>
          </a:prstGeom>
          <a:ln w="38100">
            <a:solidFill>
              <a:srgbClr val="0000FF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[R] 32"/>
          <p:cNvCxnSpPr>
            <a:stCxn id="12" idx="2"/>
            <a:endCxn id="15" idx="0"/>
          </p:cNvCxnSpPr>
          <p:nvPr/>
        </p:nvCxnSpPr>
        <p:spPr>
          <a:xfrm rot="5400000">
            <a:off x="2292398" y="2046196"/>
            <a:ext cx="269224" cy="3728"/>
          </a:xfrm>
          <a:prstGeom prst="line">
            <a:avLst/>
          </a:prstGeom>
          <a:ln w="38100">
            <a:solidFill>
              <a:srgbClr val="0000FF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[R] 33"/>
          <p:cNvCxnSpPr>
            <a:stCxn id="15" idx="2"/>
            <a:endCxn id="14" idx="0"/>
          </p:cNvCxnSpPr>
          <p:nvPr/>
        </p:nvCxnSpPr>
        <p:spPr>
          <a:xfrm rot="16200000" flipH="1">
            <a:off x="2366425" y="2607445"/>
            <a:ext cx="427629" cy="310187"/>
          </a:xfrm>
          <a:prstGeom prst="line">
            <a:avLst/>
          </a:prstGeom>
          <a:ln w="38100">
            <a:solidFill>
              <a:srgbClr val="0000FF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/>
          <p:cNvCxnSpPr>
            <a:stCxn id="10" idx="2"/>
          </p:cNvCxnSpPr>
          <p:nvPr/>
        </p:nvCxnSpPr>
        <p:spPr>
          <a:xfrm rot="16200000" flipH="1">
            <a:off x="4648822" y="1424816"/>
            <a:ext cx="412886" cy="2898"/>
          </a:xfrm>
          <a:prstGeom prst="line">
            <a:avLst/>
          </a:prstGeom>
          <a:ln w="38100">
            <a:solidFill>
              <a:srgbClr val="0000FF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[R] 35"/>
          <p:cNvCxnSpPr>
            <a:stCxn id="11" idx="2"/>
          </p:cNvCxnSpPr>
          <p:nvPr/>
        </p:nvCxnSpPr>
        <p:spPr>
          <a:xfrm rot="5400000">
            <a:off x="7174706" y="1425125"/>
            <a:ext cx="395080" cy="20086"/>
          </a:xfrm>
          <a:prstGeom prst="line">
            <a:avLst/>
          </a:prstGeom>
          <a:ln w="38100">
            <a:solidFill>
              <a:srgbClr val="0000FF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[R] 36"/>
          <p:cNvCxnSpPr/>
          <p:nvPr/>
        </p:nvCxnSpPr>
        <p:spPr>
          <a:xfrm rot="5400000">
            <a:off x="5925171" y="2075207"/>
            <a:ext cx="341658" cy="0"/>
          </a:xfrm>
          <a:prstGeom prst="line">
            <a:avLst/>
          </a:prstGeom>
          <a:ln w="38100">
            <a:solidFill>
              <a:srgbClr val="0000FF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[R] 37"/>
          <p:cNvCxnSpPr>
            <a:stCxn id="13" idx="2"/>
            <a:endCxn id="16" idx="0"/>
          </p:cNvCxnSpPr>
          <p:nvPr/>
        </p:nvCxnSpPr>
        <p:spPr>
          <a:xfrm rot="16200000" flipH="1">
            <a:off x="6257696" y="2475031"/>
            <a:ext cx="170043" cy="131071"/>
          </a:xfrm>
          <a:prstGeom prst="line">
            <a:avLst/>
          </a:prstGeom>
          <a:ln w="38100">
            <a:solidFill>
              <a:srgbClr val="0000FF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246699" y="4030732"/>
            <a:ext cx="4317310" cy="4969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Patient Type( clustering Label, 2 types )</a:t>
            </a:r>
          </a:p>
        </p:txBody>
      </p:sp>
      <p:sp>
        <p:nvSpPr>
          <p:cNvPr id="41" name="왼쪽 화살표[L] 40"/>
          <p:cNvSpPr/>
          <p:nvPr/>
        </p:nvSpPr>
        <p:spPr>
          <a:xfrm>
            <a:off x="3774177" y="4088710"/>
            <a:ext cx="372717" cy="289891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2" name="모서리가 둥근 직사각형 1"/>
          <p:cNvSpPr/>
          <p:nvPr/>
        </p:nvSpPr>
        <p:spPr>
          <a:xfrm>
            <a:off x="1050016" y="2166806"/>
            <a:ext cx="2437165" cy="4429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4089867" y="2494102"/>
            <a:ext cx="4604190" cy="22031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90510" b="710"/>
          <a:stretch>
            <a:fillRect/>
          </a:stretch>
        </p:blipFill>
        <p:spPr>
          <a:xfrm>
            <a:off x="0" y="19050"/>
            <a:ext cx="9144000" cy="5634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57582" y="19050"/>
            <a:ext cx="2422458" cy="5373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800100" marR="0" lvl="1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ko-KR" sz="2200" b="1" dirty="0" smtClean="0">
                <a:latin typeface="Arial"/>
                <a:cs typeface="Arial"/>
              </a:rPr>
              <a:t>Suggestions </a:t>
            </a:r>
            <a:endParaRPr lang="en-US" altLang="ko-KR" sz="2200" b="1" dirty="0">
              <a:latin typeface="Arial"/>
              <a:cs typeface="Arial"/>
            </a:endParaRPr>
          </a:p>
        </p:txBody>
      </p:sp>
      <p:sp>
        <p:nvSpPr>
          <p:cNvPr id="39" name="텍스트 상자 38"/>
          <p:cNvSpPr txBox="1"/>
          <p:nvPr/>
        </p:nvSpPr>
        <p:spPr>
          <a:xfrm>
            <a:off x="322812" y="993000"/>
            <a:ext cx="8550141" cy="6109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defRPr/>
            </a:pPr>
            <a:r>
              <a:rPr lang="en-US" altLang="ko-KR" sz="2300" b="1" dirty="0" smtClean="0"/>
              <a:t>1. </a:t>
            </a:r>
            <a:r>
              <a:rPr lang="en-US" altLang="ko-KR" sz="2200" b="1" dirty="0" smtClean="0">
                <a:latin typeface="Arial"/>
                <a:cs typeface="Arial"/>
              </a:rPr>
              <a:t>Grouping proteins ( one model on one group)</a:t>
            </a:r>
            <a:endParaRPr lang="en-US" altLang="ko-KR" sz="2200" dirty="0" smtClean="0">
              <a:latin typeface="Arial"/>
              <a:cs typeface="Arial"/>
            </a:endParaRPr>
          </a:p>
          <a:p>
            <a:pPr>
              <a:defRPr/>
            </a:pPr>
            <a:endParaRPr lang="en-US" altLang="ko-KR" sz="2300" b="1" dirty="0"/>
          </a:p>
          <a:p>
            <a:pPr>
              <a:defRPr/>
            </a:pPr>
            <a:endParaRPr lang="en-US" altLang="ko-KR" sz="2300" b="1" dirty="0"/>
          </a:p>
          <a:p>
            <a:pPr marL="342900" indent="-342900">
              <a:buFontTx/>
              <a:buChar char="-"/>
              <a:defRPr/>
            </a:pPr>
            <a:r>
              <a:rPr lang="en-US" altLang="ko-KR" sz="2300" b="1" dirty="0" smtClean="0"/>
              <a:t>In the given protein set, build protein groups based on correlation score</a:t>
            </a:r>
          </a:p>
          <a:p>
            <a:pPr marL="342900" indent="-342900">
              <a:buFontTx/>
              <a:buChar char="-"/>
              <a:defRPr/>
            </a:pPr>
            <a:endParaRPr lang="en-US" altLang="ko-KR" sz="2300" b="1" dirty="0" smtClean="0"/>
          </a:p>
          <a:p>
            <a:pPr marL="800100" lvl="1" indent="-342900">
              <a:buFontTx/>
              <a:buChar char="-"/>
              <a:defRPr/>
            </a:pPr>
            <a:r>
              <a:rPr lang="en-US" altLang="ko-KR" sz="2300" b="1" dirty="0" smtClean="0"/>
              <a:t>F</a:t>
            </a:r>
            <a:r>
              <a:rPr lang="en-US" altLang="ko-KR" sz="2300" b="1" dirty="0" smtClean="0"/>
              <a:t>irst, pick one protein. </a:t>
            </a:r>
          </a:p>
          <a:p>
            <a:pPr marL="800100" lvl="1" indent="-342900">
              <a:buFontTx/>
              <a:buChar char="-"/>
              <a:defRPr/>
            </a:pPr>
            <a:r>
              <a:rPr lang="en-US" altLang="ko-KR" sz="2300" b="1" dirty="0" smtClean="0"/>
              <a:t>Calculate correlation score over proteins in the given set  and select top 10 proteins. </a:t>
            </a:r>
            <a:r>
              <a:rPr lang="ko-KR" altLang="en-US" sz="2300" b="1" dirty="0"/>
              <a:t> </a:t>
            </a:r>
            <a:r>
              <a:rPr lang="en-US" altLang="ko-KR" sz="2300" b="1" dirty="0"/>
              <a:t>E</a:t>
            </a:r>
            <a:r>
              <a:rPr lang="en-US" altLang="ko-KR" sz="2300" b="1" dirty="0" smtClean="0"/>
              <a:t>xclude them from the  protein set. </a:t>
            </a:r>
          </a:p>
          <a:p>
            <a:pPr marL="800100" lvl="1" indent="-342900">
              <a:buFontTx/>
              <a:buChar char="-"/>
              <a:defRPr/>
            </a:pPr>
            <a:r>
              <a:rPr lang="en-US" altLang="ko-KR" sz="2300" b="1" dirty="0" smtClean="0"/>
              <a:t>For the rest proteins, iterate that process until all proteins are fully selected.</a:t>
            </a:r>
          </a:p>
          <a:p>
            <a:pPr marL="800100" lvl="1" indent="-342900">
              <a:buFontTx/>
              <a:buChar char="-"/>
              <a:defRPr/>
            </a:pPr>
            <a:endParaRPr lang="en-US" altLang="ko-KR" sz="2300" b="1" dirty="0" smtClean="0"/>
          </a:p>
          <a:p>
            <a:pPr marL="342900" lvl="0" indent="-342900">
              <a:buFontTx/>
              <a:buChar char="-"/>
              <a:defRPr/>
            </a:pPr>
            <a:r>
              <a:rPr lang="en-US" altLang="ko-KR" sz="2300" b="1" dirty="0" smtClean="0">
                <a:solidFill>
                  <a:prstClr val="black"/>
                </a:solidFill>
              </a:rPr>
              <a:t>Grouping increase sample size. </a:t>
            </a:r>
          </a:p>
          <a:p>
            <a:pPr marL="342900" lvl="0" indent="-342900">
              <a:buFontTx/>
              <a:buChar char="-"/>
              <a:defRPr/>
            </a:pPr>
            <a:r>
              <a:rPr lang="en-US" altLang="ko-KR" sz="2300" b="1" dirty="0" smtClean="0">
                <a:solidFill>
                  <a:prstClr val="black"/>
                </a:solidFill>
              </a:rPr>
              <a:t>In </a:t>
            </a:r>
            <a:r>
              <a:rPr lang="en-US" altLang="ko-KR" sz="2300" b="1" dirty="0">
                <a:solidFill>
                  <a:prstClr val="black"/>
                </a:solidFill>
              </a:rPr>
              <a:t>leaderboard, the model with protein groups showed improved performance</a:t>
            </a:r>
          </a:p>
          <a:p>
            <a:pPr marL="800100" lvl="1" indent="-342900">
              <a:buFontTx/>
              <a:buChar char="-"/>
              <a:defRPr/>
            </a:pPr>
            <a:endParaRPr lang="en-US" altLang="ko-KR" sz="2300" b="1" dirty="0" smtClean="0"/>
          </a:p>
          <a:p>
            <a:pPr marL="1257300" lvl="2" indent="-342900">
              <a:buFontTx/>
              <a:buChar char="-"/>
              <a:defRPr/>
            </a:pPr>
            <a:endParaRPr lang="en-US" altLang="ko-KR" sz="2300" b="1" dirty="0"/>
          </a:p>
        </p:txBody>
      </p:sp>
    </p:spTree>
    <p:extLst>
      <p:ext uri="{BB962C8B-B14F-4D97-AF65-F5344CB8AC3E}">
        <p14:creationId xmlns:p14="http://schemas.microsoft.com/office/powerpoint/2010/main" val="203536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90510" b="710"/>
          <a:stretch>
            <a:fillRect/>
          </a:stretch>
        </p:blipFill>
        <p:spPr>
          <a:xfrm>
            <a:off x="0" y="19050"/>
            <a:ext cx="9144000" cy="5634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57582" y="19050"/>
            <a:ext cx="2422458" cy="5373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800100" marR="0" lvl="1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ko-KR" sz="2200" b="1" dirty="0" smtClean="0">
                <a:latin typeface="Arial"/>
                <a:cs typeface="Arial"/>
              </a:rPr>
              <a:t>Suggestions </a:t>
            </a:r>
            <a:endParaRPr lang="en-US" altLang="ko-KR" sz="2200" b="1" dirty="0">
              <a:latin typeface="Arial"/>
              <a:cs typeface="Arial"/>
            </a:endParaRPr>
          </a:p>
        </p:txBody>
      </p:sp>
      <p:sp>
        <p:nvSpPr>
          <p:cNvPr id="39" name="텍스트 상자 38"/>
          <p:cNvSpPr txBox="1"/>
          <p:nvPr/>
        </p:nvSpPr>
        <p:spPr>
          <a:xfrm>
            <a:off x="322812" y="1022029"/>
            <a:ext cx="8550141" cy="361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defRPr/>
            </a:pPr>
            <a:r>
              <a:rPr lang="en-US" altLang="ko-KR" sz="2200" b="1" dirty="0" smtClean="0"/>
              <a:t>2. </a:t>
            </a:r>
            <a:r>
              <a:rPr lang="en-US" altLang="ko-KR" sz="2200" b="1" dirty="0" smtClean="0">
                <a:latin typeface="Arial"/>
                <a:cs typeface="Arial"/>
              </a:rPr>
              <a:t>Selecting </a:t>
            </a:r>
            <a:r>
              <a:rPr lang="en-US" altLang="ko-KR" sz="2200" b="1" dirty="0">
                <a:latin typeface="Arial"/>
                <a:cs typeface="Arial"/>
              </a:rPr>
              <a:t>Features </a:t>
            </a:r>
            <a:r>
              <a:rPr lang="en-US" altLang="ko-KR" sz="2200" b="1" dirty="0" smtClean="0">
                <a:latin typeface="Arial"/>
                <a:cs typeface="Arial"/>
              </a:rPr>
              <a:t>based on </a:t>
            </a:r>
            <a:r>
              <a:rPr lang="en-US" altLang="ko-KR" sz="2200" b="1" dirty="0">
                <a:latin typeface="Arial"/>
                <a:cs typeface="Arial"/>
              </a:rPr>
              <a:t>Correlation (</a:t>
            </a:r>
            <a:r>
              <a:rPr lang="en-US" altLang="ko-KR" sz="2200" b="1" dirty="0" smtClean="0">
                <a:latin typeface="Arial"/>
                <a:cs typeface="Arial"/>
              </a:rPr>
              <a:t>computational) </a:t>
            </a:r>
            <a:endParaRPr lang="en-US" altLang="ko-KR" sz="2200" b="1" dirty="0">
              <a:latin typeface="Arial"/>
              <a:cs typeface="Arial"/>
            </a:endParaRPr>
          </a:p>
          <a:p>
            <a:pPr marL="0" lvl="1">
              <a:defRPr/>
            </a:pPr>
            <a:endParaRPr lang="en-US" altLang="ko-KR" sz="2300" b="1" dirty="0" smtClean="0"/>
          </a:p>
          <a:p>
            <a:pPr marL="0" lvl="1">
              <a:defRPr/>
            </a:pPr>
            <a:endParaRPr lang="en-US" altLang="ko-KR" sz="2300" b="1" dirty="0" smtClean="0"/>
          </a:p>
          <a:p>
            <a:pPr marL="342900" lvl="1" indent="-342900">
              <a:buFontTx/>
              <a:buChar char="-"/>
              <a:defRPr/>
            </a:pPr>
            <a:r>
              <a:rPr lang="en-US" altLang="ko-KR" sz="2300" b="1" dirty="0" smtClean="0"/>
              <a:t>A model with 10 proteins has features of following:</a:t>
            </a:r>
          </a:p>
          <a:p>
            <a:pPr marL="800100" lvl="2" indent="-342900">
              <a:buFontTx/>
              <a:buChar char="-"/>
              <a:defRPr/>
            </a:pPr>
            <a:r>
              <a:rPr lang="en-US" altLang="ko-KR" sz="2300" b="1" dirty="0" smtClean="0"/>
              <a:t>The fundamental data corresponds to each of 10 proteins: protein id(</a:t>
            </a:r>
            <a:r>
              <a:rPr lang="en-US" altLang="ko-KR" sz="2300" b="1" dirty="0" err="1" smtClean="0"/>
              <a:t>pid</a:t>
            </a:r>
            <a:r>
              <a:rPr lang="en-US" altLang="ko-KR" sz="2300" b="1" dirty="0" smtClean="0"/>
              <a:t>), gene name, copy number alteration (CNA), RNA, CNA*RNA, meta data (gene meta info, patient type label) </a:t>
            </a:r>
          </a:p>
          <a:p>
            <a:pPr marL="800100" lvl="2" indent="-342900">
              <a:buFontTx/>
              <a:buChar char="-"/>
              <a:defRPr/>
            </a:pPr>
            <a:endParaRPr lang="en-US" altLang="ko-KR" sz="2300" b="1" dirty="0" smtClean="0"/>
          </a:p>
          <a:p>
            <a:pPr marL="800100" lvl="2" indent="-342900">
              <a:buFontTx/>
              <a:buChar char="-"/>
              <a:defRPr/>
            </a:pPr>
            <a:r>
              <a:rPr lang="en-US" altLang="ko-KR" sz="2300" b="1" dirty="0" smtClean="0"/>
              <a:t>Additionally, CNAs or RNAs of other proteins showing top 300 correlation score with </a:t>
            </a:r>
            <a:r>
              <a:rPr lang="en-US" altLang="ko-KR" sz="2300" b="1" dirty="0" smtClean="0"/>
              <a:t>the </a:t>
            </a:r>
            <a:r>
              <a:rPr lang="en-US" altLang="ko-KR" sz="2300" b="1" dirty="0" smtClean="0"/>
              <a:t>protein levels of 10 proteins </a:t>
            </a:r>
            <a:endParaRPr lang="en-US" altLang="ko-KR" sz="23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90510" b="710"/>
          <a:stretch>
            <a:fillRect/>
          </a:stretch>
        </p:blipFill>
        <p:spPr>
          <a:xfrm>
            <a:off x="0" y="19050"/>
            <a:ext cx="9144000" cy="5634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57582" y="19050"/>
            <a:ext cx="2422458" cy="5373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800100" marR="0" lvl="1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ko-KR" sz="2200" b="1" dirty="0" smtClean="0">
                <a:latin typeface="Arial"/>
                <a:cs typeface="Arial"/>
              </a:rPr>
              <a:t>Suggestions </a:t>
            </a:r>
            <a:endParaRPr lang="en-US" altLang="ko-KR" sz="2200" b="1" dirty="0">
              <a:latin typeface="Arial"/>
              <a:cs typeface="Arial"/>
            </a:endParaRPr>
          </a:p>
        </p:txBody>
      </p:sp>
      <p:sp>
        <p:nvSpPr>
          <p:cNvPr id="39" name="텍스트 상자 38"/>
          <p:cNvSpPr txBox="1"/>
          <p:nvPr/>
        </p:nvSpPr>
        <p:spPr>
          <a:xfrm>
            <a:off x="322812" y="993000"/>
            <a:ext cx="855014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defRPr/>
            </a:pPr>
            <a:r>
              <a:rPr lang="en-US" altLang="ko-KR" sz="2200" b="1" dirty="0"/>
              <a:t>2. </a:t>
            </a:r>
            <a:r>
              <a:rPr lang="en-US" altLang="ko-KR" sz="2200" b="1" dirty="0">
                <a:latin typeface="Arial"/>
                <a:cs typeface="Arial"/>
              </a:rPr>
              <a:t>Selecting Features based on Correlation (computational) </a:t>
            </a:r>
          </a:p>
          <a:p>
            <a:pPr>
              <a:defRPr/>
            </a:pPr>
            <a:endParaRPr lang="en-US" altLang="ko-KR" sz="2300" b="1" dirty="0"/>
          </a:p>
          <a:p>
            <a:pPr>
              <a:defRPr/>
            </a:pPr>
            <a:endParaRPr lang="en-US" altLang="ko-KR" sz="2300" b="1" dirty="0"/>
          </a:p>
          <a:p>
            <a:pPr marL="800100" lvl="1" indent="-342900">
              <a:buFontTx/>
              <a:buChar char="-"/>
              <a:defRPr/>
            </a:pPr>
            <a:endParaRPr lang="en-US" altLang="ko-KR" sz="2300" b="1" dirty="0" smtClean="0"/>
          </a:p>
          <a:p>
            <a:pPr marL="1257300" lvl="2" indent="-342900">
              <a:buFontTx/>
              <a:buChar char="-"/>
              <a:defRPr/>
            </a:pPr>
            <a:endParaRPr lang="en-US" altLang="ko-KR" sz="23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2" y="1924024"/>
            <a:ext cx="9144000" cy="452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6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90510" b="710"/>
          <a:stretch>
            <a:fillRect/>
          </a:stretch>
        </p:blipFill>
        <p:spPr>
          <a:xfrm>
            <a:off x="0" y="19050"/>
            <a:ext cx="9144000" cy="5634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57582" y="19050"/>
            <a:ext cx="2422458" cy="5373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800100" marR="0" lvl="1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ko-KR" sz="2200" b="1" dirty="0" smtClean="0">
                <a:latin typeface="Arial"/>
                <a:cs typeface="Arial"/>
              </a:rPr>
              <a:t>Suggestions </a:t>
            </a:r>
            <a:endParaRPr lang="en-US" altLang="ko-KR" sz="2200" b="1" dirty="0">
              <a:latin typeface="Arial"/>
              <a:cs typeface="Arial"/>
            </a:endParaRPr>
          </a:p>
        </p:txBody>
      </p:sp>
      <p:sp>
        <p:nvSpPr>
          <p:cNvPr id="39" name="텍스트 상자 38"/>
          <p:cNvSpPr txBox="1"/>
          <p:nvPr/>
        </p:nvSpPr>
        <p:spPr>
          <a:xfrm>
            <a:off x="322812" y="1022029"/>
            <a:ext cx="8550141" cy="407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defRPr/>
            </a:pPr>
            <a:r>
              <a:rPr lang="en-US" altLang="ko-KR" sz="2200" b="1" dirty="0"/>
              <a:t>3</a:t>
            </a:r>
            <a:r>
              <a:rPr lang="en-US" altLang="ko-KR" sz="2200" b="1" dirty="0" smtClean="0"/>
              <a:t>. </a:t>
            </a:r>
            <a:r>
              <a:rPr lang="en-US" altLang="ko-KR" sz="2200" b="1" dirty="0">
                <a:latin typeface="Arial"/>
                <a:cs typeface="Arial"/>
              </a:rPr>
              <a:t>Additional features : Gene meta info </a:t>
            </a:r>
          </a:p>
          <a:p>
            <a:pPr marL="0" lvl="1">
              <a:defRPr/>
            </a:pPr>
            <a:endParaRPr lang="en-US" altLang="ko-KR" sz="2200" b="1" dirty="0">
              <a:latin typeface="Arial"/>
              <a:cs typeface="Arial"/>
            </a:endParaRPr>
          </a:p>
          <a:p>
            <a:pPr>
              <a:defRPr/>
            </a:pPr>
            <a:r>
              <a:rPr lang="en-US" altLang="ko-KR" sz="2100" b="1" dirty="0" smtClean="0"/>
              <a:t>-</a:t>
            </a:r>
            <a:r>
              <a:rPr lang="ko-KR" altLang="en-US" sz="2100" b="1" dirty="0" smtClean="0"/>
              <a:t> </a:t>
            </a:r>
            <a:r>
              <a:rPr lang="en-US" altLang="ko-KR" sz="2100" b="1" dirty="0" smtClean="0"/>
              <a:t>    CODON </a:t>
            </a:r>
            <a:r>
              <a:rPr lang="en-US" altLang="ko-KR" sz="2100" b="1" dirty="0"/>
              <a:t>counts, GC percentage, protein folding energy</a:t>
            </a:r>
          </a:p>
          <a:p>
            <a:pPr>
              <a:defRPr/>
            </a:pPr>
            <a:endParaRPr lang="en-US" altLang="ko-KR" sz="2100" b="1" dirty="0" smtClean="0"/>
          </a:p>
          <a:p>
            <a:pPr>
              <a:defRPr/>
            </a:pPr>
            <a:endParaRPr lang="en-US" altLang="ko-KR" sz="2100" b="1" dirty="0"/>
          </a:p>
          <a:p>
            <a:pPr marL="0" lvl="1">
              <a:defRPr/>
            </a:pPr>
            <a:r>
              <a:rPr lang="en-US" altLang="ko-KR" sz="2200" b="1" dirty="0" smtClean="0">
                <a:latin typeface="Arial"/>
                <a:cs typeface="Arial"/>
              </a:rPr>
              <a:t>4.</a:t>
            </a:r>
            <a:r>
              <a:rPr lang="ko-KR" altLang="en-US" sz="2200" b="1" dirty="0" smtClean="0">
                <a:latin typeface="Arial"/>
                <a:cs typeface="Arial"/>
              </a:rPr>
              <a:t> </a:t>
            </a:r>
            <a:r>
              <a:rPr lang="en-US" altLang="ko-KR" sz="2200" b="1" dirty="0" smtClean="0">
                <a:latin typeface="Arial"/>
                <a:cs typeface="Arial"/>
              </a:rPr>
              <a:t>Additional </a:t>
            </a:r>
            <a:r>
              <a:rPr lang="en-US" altLang="ko-KR" sz="2200" b="1" dirty="0">
                <a:latin typeface="Arial"/>
                <a:cs typeface="Arial"/>
              </a:rPr>
              <a:t>features : Patients type </a:t>
            </a:r>
            <a:r>
              <a:rPr lang="en-US" altLang="ko-KR" sz="2200" b="1" dirty="0" smtClean="0">
                <a:latin typeface="Arial"/>
                <a:cs typeface="Arial"/>
              </a:rPr>
              <a:t>label (breast)</a:t>
            </a:r>
            <a:endParaRPr lang="en-US" altLang="ko-KR" sz="2200" b="1" dirty="0">
              <a:latin typeface="Arial"/>
              <a:cs typeface="Arial"/>
            </a:endParaRPr>
          </a:p>
          <a:p>
            <a:pPr>
              <a:defRPr/>
            </a:pPr>
            <a:endParaRPr lang="en-US" altLang="ko-KR" sz="2100" b="1" dirty="0"/>
          </a:p>
          <a:p>
            <a:pPr marL="342900" indent="-342900">
              <a:buFontTx/>
              <a:buChar char="-"/>
              <a:defRPr/>
            </a:pPr>
            <a:r>
              <a:rPr lang="en-US" altLang="ko-KR" sz="2100" b="1" dirty="0" smtClean="0"/>
              <a:t>PCA </a:t>
            </a:r>
            <a:r>
              <a:rPr lang="en-US" altLang="ko-KR" sz="2100" b="1" dirty="0"/>
              <a:t>and K-means clustering </a:t>
            </a:r>
            <a:r>
              <a:rPr lang="en-US" altLang="ko-KR" sz="2100" b="1" dirty="0" smtClean="0"/>
              <a:t>algorithms(k=2) with CNA and RNA data </a:t>
            </a:r>
          </a:p>
          <a:p>
            <a:pPr marL="342900" indent="-342900">
              <a:buFontTx/>
              <a:buChar char="-"/>
              <a:defRPr/>
            </a:pPr>
            <a:r>
              <a:rPr lang="en-US" altLang="ko-KR" sz="2100" b="1" dirty="0" smtClean="0"/>
              <a:t>This label shows similar clustering with that of PAM50 (representative bio-marker for breast cancer)</a:t>
            </a:r>
            <a:endParaRPr lang="en-US" altLang="ko-KR" sz="2100" b="1" dirty="0"/>
          </a:p>
          <a:p>
            <a:pPr marL="0" lvl="1">
              <a:defRPr/>
            </a:pPr>
            <a:endParaRPr lang="en-US" altLang="ko-KR" sz="2300" b="1" dirty="0" smtClean="0"/>
          </a:p>
          <a:p>
            <a:pPr marL="0" lvl="1">
              <a:defRPr/>
            </a:pPr>
            <a:endParaRPr lang="en-US" altLang="ko-KR" sz="2300" b="1" dirty="0" smtClean="0"/>
          </a:p>
        </p:txBody>
      </p:sp>
    </p:spTree>
    <p:extLst>
      <p:ext uri="{BB962C8B-B14F-4D97-AF65-F5344CB8AC3E}">
        <p14:creationId xmlns:p14="http://schemas.microsoft.com/office/powerpoint/2010/main" val="142655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891" y="4608945"/>
            <a:ext cx="2715491" cy="68145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98541" y="5358610"/>
            <a:ext cx="8037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1"/>
                </a:solidFill>
              </a:rPr>
              <a:t>‘To bring biological insights to everyone in the world’</a:t>
            </a:r>
            <a:endParaRPr lang="ko-KR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00541" y="2370646"/>
            <a:ext cx="41581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 smtClean="0">
                <a:solidFill>
                  <a:schemeClr val="accent1"/>
                </a:solidFill>
              </a:rPr>
              <a:t>Thank you</a:t>
            </a:r>
            <a:endParaRPr lang="ko-KR" altLang="en-US" sz="7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68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377</Words>
  <Application>Microsoft Macintosh PowerPoint</Application>
  <PresentationFormat>화면 슬라이드 쇼(4:3)</PresentationFormat>
  <Paragraphs>70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Calibri</vt:lpstr>
      <vt:lpstr>Calibri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Keunsoo Kang</dc:creator>
  <cp:lastModifiedBy>Microsoft Office 사용자</cp:lastModifiedBy>
  <cp:revision>273</cp:revision>
  <dcterms:created xsi:type="dcterms:W3CDTF">2017-08-03T04:25:07Z</dcterms:created>
  <dcterms:modified xsi:type="dcterms:W3CDTF">2018-01-25T13:54:41Z</dcterms:modified>
  <cp:version>0906.0100.01</cp:version>
</cp:coreProperties>
</file>