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TxStyle/>
      <a:tcStyle>
        <a:tcBdr/>
        <a:fill>
          <a:solidFill>
            <a:schemeClr val="dk1">
              <a:tint val="20000"/>
            </a:schemeClr>
          </a:solidFill>
        </a:fill>
      </a:tcStyle>
    </a:band1H>
    <a:band1V>
      <a:tcTxStyle/>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TxStyle/>
      <a:tcStyle>
        <a:tcBdr/>
        <a:fill>
          <a:solidFill>
            <a:schemeClr val="dk1">
              <a:tint val="20000"/>
            </a:schemeClr>
          </a:solidFill>
        </a:fill>
      </a:tcStyle>
    </a:band1H>
    <a:band1V>
      <a:tcTxStyle/>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TxStyle/>
      <a:tcStyle>
        <a:tcBdr/>
        <a:fill>
          <a:solidFill>
            <a:schemeClr val="accent2">
              <a:tint val="40000"/>
            </a:schemeClr>
          </a:solidFill>
        </a:fill>
      </a:tcStyle>
    </a:band1H>
    <a:band2H>
      <a:tcTxStyle/>
      <a:tcStyle>
        <a:tcBdr/>
      </a:tcStyle>
    </a:band2H>
    <a:band1V>
      <a:tcTxStyle/>
      <a:tcStyle>
        <a:tcBdr/>
        <a:fill>
          <a:solidFill>
            <a:schemeClr val="accent2">
              <a:tint val="40000"/>
            </a:schemeClr>
          </a:solidFill>
        </a:fill>
      </a:tcStyle>
    </a:band1V>
    <a:band2V>
      <a:tcTxStyle/>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보통 스타일 3 - 강조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TxStyle/>
      <a:tcStyle>
        <a:tcBdr/>
        <a:fill>
          <a:solidFill>
            <a:schemeClr val="dk1">
              <a:tint val="20000"/>
            </a:schemeClr>
          </a:solidFill>
        </a:fill>
      </a:tcStyle>
    </a:band1H>
    <a:band1V>
      <a:tcTxStyle/>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TxStyle/>
      <a:tcStyle>
        <a:tcBdr/>
        <a:fill>
          <a:solidFill>
            <a:schemeClr val="dk1">
              <a:tint val="20000"/>
            </a:schemeClr>
          </a:solidFill>
        </a:fill>
      </a:tcStyle>
    </a:band1H>
    <a:band1V>
      <a:tcTxStyle/>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4869"/>
    <p:restoredTop sz="94802"/>
  </p:normalViewPr>
  <p:slideViewPr>
    <p:cSldViewPr snapToGrid="0">
      <p:cViewPr varScale="1">
        <p:scale>
          <a:sx n="110" d="100"/>
          <a:sy n="110" d="100"/>
        </p:scale>
        <p:origin x="1680" y="102"/>
      </p:cViewPr>
    </p:cSldViewPr>
  </p:slid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presProps" Target="presProps.xml"  /><Relationship Id="rId11" Type="http://schemas.openxmlformats.org/officeDocument/2006/relationships/viewProps" Target="viewProps.xml"  /><Relationship Id="rId12" Type="http://schemas.openxmlformats.org/officeDocument/2006/relationships/theme" Target="theme/theme1.xml"  /><Relationship Id="rId13"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7EA439B7-FDDD-4C37-BCD1-B8BEB7D06FB3}" type="datetimeFigureOut">
              <a:rPr lang="ko-KR" altLang="en-US" smtClean="0"/>
              <a:t>2017-12-04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CD84544-65D5-4628-9272-40DE92F66EDB}" type="slidenum">
              <a:rPr lang="ko-KR" altLang="en-US" smtClean="0"/>
              <a:t>‹#›</a:t>
            </a:fld>
            <a:endParaRPr lang="ko-KR" altLang="en-US"/>
          </a:p>
        </p:txBody>
      </p:sp>
    </p:spTree>
    <p:extLst>
      <p:ext uri="{BB962C8B-B14F-4D97-AF65-F5344CB8AC3E}">
        <p14:creationId xmlns:p14="http://schemas.microsoft.com/office/powerpoint/2010/main" val="2115210774"/>
      </p:ext>
    </p:extLst>
  </p:cSld>
  <p:clrMapOvr>
    <a:masterClrMapping/>
  </p:clrMapOvr>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세로 본문" type="vertTx" preserve="1">
  <p:cSld name="제목 및 세로 본문">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vl="0">
              <a:defRPr/>
            </a:pPr>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4" name="Date Placeholder 3"/>
          <p:cNvSpPr>
            <a:spLocks noGrp="1"/>
          </p:cNvSpPr>
          <p:nvPr>
            <p:ph type="dt" sz="half" idx="10"/>
          </p:nvPr>
        </p:nvSpPr>
        <p:spPr/>
        <p:txBody>
          <a:bodyPr/>
          <a:lstStyle/>
          <a:p>
            <a:pPr lvl="0">
              <a:defRPr/>
            </a:pPr>
            <a:fld id="{7EA439B7-FDDD-4C37-BCD1-B8BEB7D06FB3}" type="datetime1">
              <a:rPr lang="ko-KR" altLang="en-US"/>
              <a:pPr lvl="0">
                <a:defRPr/>
              </a:pPr>
              <a:t>2018-01-22</a:t>
            </a:fld>
            <a:endParaRPr lang="ko-KR" altLang="en-US"/>
          </a:p>
        </p:txBody>
      </p:sp>
      <p:sp>
        <p:nvSpPr>
          <p:cNvPr id="5" name="Footer Placeholder 4"/>
          <p:cNvSpPr>
            <a:spLocks noGrp="1"/>
          </p:cNvSpPr>
          <p:nvPr>
            <p:ph type="ftr" sz="quarter" idx="11"/>
          </p:nvPr>
        </p:nvSpPr>
        <p:spPr/>
        <p:txBody>
          <a:bodyPr/>
          <a:lstStyle/>
          <a:p>
            <a:pPr lvl="0">
              <a:defRPr/>
            </a:pPr>
            <a:r>
              <a:rPr lang="ko-KR" altLang="en-US"/>
              <a:t/>
            </a:r>
            <a:endParaRPr lang="ko-KR" altLang="en-US"/>
          </a:p>
        </p:txBody>
      </p:sp>
      <p:sp>
        <p:nvSpPr>
          <p:cNvPr id="6" name="Slide Number Placeholder 5"/>
          <p:cNvSpPr>
            <a:spLocks noGrp="1"/>
          </p:cNvSpPr>
          <p:nvPr>
            <p:ph type="sldNum" sz="quarter" idx="12"/>
          </p:nvPr>
        </p:nvSpPr>
        <p:spPr/>
        <p:txBody>
          <a:bodyPr/>
          <a:lstStyle/>
          <a:p>
            <a:pPr lvl="0">
              <a:defRPr/>
            </a:pPr>
            <a:fld id="{5CD84544-65D5-4628-9272-40DE92F66EDB}"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세로 제목 및 본문" type="vertTitleAndTx" preserve="1">
  <p:cSld name="세로 제목 및 본문">
    <p:spTree>
      <p:nvGrpSpPr>
        <p:cNvPr id="1" name=""/>
        <p:cNvGrpSpPr/>
        <p:nvPr/>
      </p:nvGrpSpPr>
      <p:grpSpPr>
        <a:xfrm>
          <a:off x="0" y="0"/>
          <a:ext cx="0" cy="0"/>
          <a:chOff x="0" y="0"/>
          <a:chExt cx="0" cy="0"/>
        </a:xfrm>
      </p:grpSpPr>
      <p:sp>
        <p:nvSpPr>
          <p:cNvPr id="2" name="Vertical Title 1"/>
          <p:cNvSpPr>
            <a:spLocks noGrp="1"/>
          </p:cNvSpPr>
          <p:nvPr>
            <p:ph type="title" orient="vert" idx="0"/>
          </p:nvPr>
        </p:nvSpPr>
        <p:spPr>
          <a:xfrm>
            <a:off x="6543675" y="365125"/>
            <a:ext cx="1971675" cy="5811838"/>
          </a:xfrm>
        </p:spPr>
        <p:txBody>
          <a:bodyPr vert="eaVert"/>
          <a:lstStyle/>
          <a:p>
            <a:pPr lvl="0">
              <a:defRPr/>
            </a:pPr>
            <a:r>
              <a:rPr lang="ko-KR" altLang="en-US"/>
              <a:t>마스터 제목 스타일 편집</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4" name="Date Placeholder 3"/>
          <p:cNvSpPr>
            <a:spLocks noGrp="1"/>
          </p:cNvSpPr>
          <p:nvPr>
            <p:ph type="dt" sz="half" idx="10"/>
          </p:nvPr>
        </p:nvSpPr>
        <p:spPr/>
        <p:txBody>
          <a:bodyPr/>
          <a:lstStyle/>
          <a:p>
            <a:pPr lvl="0">
              <a:defRPr/>
            </a:pPr>
            <a:fld id="{7EA439B7-FDDD-4C37-BCD1-B8BEB7D06FB3}" type="datetime1">
              <a:rPr lang="ko-KR" altLang="en-US"/>
              <a:pPr lvl="0">
                <a:defRPr/>
              </a:pPr>
              <a:t>2018-01-22</a:t>
            </a:fld>
            <a:endParaRPr lang="ko-KR" altLang="en-US"/>
          </a:p>
        </p:txBody>
      </p:sp>
      <p:sp>
        <p:nvSpPr>
          <p:cNvPr id="5" name="Footer Placeholder 4"/>
          <p:cNvSpPr>
            <a:spLocks noGrp="1"/>
          </p:cNvSpPr>
          <p:nvPr>
            <p:ph type="ftr" sz="quarter" idx="11"/>
          </p:nvPr>
        </p:nvSpPr>
        <p:spPr/>
        <p:txBody>
          <a:bodyPr/>
          <a:lstStyle/>
          <a:p>
            <a:pPr lvl="0">
              <a:defRPr/>
            </a:pPr>
            <a:r>
              <a:rPr lang="ko-KR" altLang="en-US"/>
              <a:t/>
            </a:r>
            <a:endParaRPr lang="ko-KR" altLang="en-US"/>
          </a:p>
        </p:txBody>
      </p:sp>
      <p:sp>
        <p:nvSpPr>
          <p:cNvPr id="6" name="Slide Number Placeholder 5"/>
          <p:cNvSpPr>
            <a:spLocks noGrp="1"/>
          </p:cNvSpPr>
          <p:nvPr>
            <p:ph type="sldNum" sz="quarter" idx="12"/>
          </p:nvPr>
        </p:nvSpPr>
        <p:spPr/>
        <p:txBody>
          <a:bodyPr/>
          <a:lstStyle/>
          <a:p>
            <a:pPr lvl="0">
              <a:defRPr/>
            </a:pPr>
            <a:fld id="{5CD84544-65D5-4628-9272-40DE92F66EDB}"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7EA439B7-FDDD-4C37-BCD1-B8BEB7D06FB3}" type="datetimeFigureOut">
              <a:rPr lang="ko-KR" altLang="en-US" smtClean="0"/>
              <a:t>2017-12-04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CD84544-65D5-4628-9272-40DE92F66EDB}" type="slidenum">
              <a:rPr lang="ko-KR" altLang="en-US" smtClean="0"/>
              <a:t>‹#›</a:t>
            </a:fld>
            <a:endParaRPr lang="ko-KR" altLang="en-US"/>
          </a:p>
        </p:txBody>
      </p:sp>
    </p:spTree>
    <p:extLst>
      <p:ext uri="{BB962C8B-B14F-4D97-AF65-F5344CB8AC3E}">
        <p14:creationId xmlns:p14="http://schemas.microsoft.com/office/powerpoint/2010/main" val="168809437"/>
      </p:ext>
    </p:extLst>
  </p:cSld>
  <p:clrMapOvr>
    <a:masterClrMapping/>
  </p:clrMapOvr>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구역 머리글"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idx="0"/>
          </p:nvPr>
        </p:nvSpPr>
        <p:spPr>
          <a:xfrm>
            <a:off x="623888" y="1709739"/>
            <a:ext cx="7886700" cy="2852737"/>
          </a:xfrm>
        </p:spPr>
        <p:txBody>
          <a:bodyPr anchor="b"/>
          <a:lstStyle>
            <a:lvl1pPr>
              <a:defRPr sz="6000"/>
            </a:lvl1pPr>
          </a:lstStyle>
          <a:p>
            <a:pPr lvl="0">
              <a:defRPr/>
            </a:pPr>
            <a:r>
              <a:rPr lang="ko-KR" altLang="en-US"/>
              <a:t>마스터 제목 스타일 편집</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ko-KR" altLang="en-US"/>
              <a:t>마스터 텍스트 스타일 편집</a:t>
            </a:r>
            <a:endParaRPr lang="ko-KR" altLang="en-US"/>
          </a:p>
        </p:txBody>
      </p:sp>
      <p:sp>
        <p:nvSpPr>
          <p:cNvPr id="4" name="Date Placeholder 3"/>
          <p:cNvSpPr>
            <a:spLocks noGrp="1"/>
          </p:cNvSpPr>
          <p:nvPr>
            <p:ph type="dt" sz="half" idx="10"/>
          </p:nvPr>
        </p:nvSpPr>
        <p:spPr/>
        <p:txBody>
          <a:bodyPr/>
          <a:lstStyle/>
          <a:p>
            <a:pPr lvl="0">
              <a:defRPr/>
            </a:pPr>
            <a:fld id="{7EA439B7-FDDD-4C37-BCD1-B8BEB7D06FB3}" type="datetime1">
              <a:rPr lang="ko-KR" altLang="en-US"/>
              <a:pPr lvl="0">
                <a:defRPr/>
              </a:pPr>
              <a:t>2018-01-22</a:t>
            </a:fld>
            <a:endParaRPr lang="ko-KR" altLang="en-US"/>
          </a:p>
        </p:txBody>
      </p:sp>
      <p:sp>
        <p:nvSpPr>
          <p:cNvPr id="5" name="Footer Placeholder 4"/>
          <p:cNvSpPr>
            <a:spLocks noGrp="1"/>
          </p:cNvSpPr>
          <p:nvPr>
            <p:ph type="ftr" sz="quarter" idx="11"/>
          </p:nvPr>
        </p:nvSpPr>
        <p:spPr/>
        <p:txBody>
          <a:bodyPr/>
          <a:lstStyle/>
          <a:p>
            <a:pPr lvl="0">
              <a:defRPr/>
            </a:pPr>
            <a:r>
              <a:rPr lang="ko-KR" altLang="en-US"/>
              <a:t/>
            </a:r>
            <a:endParaRPr lang="ko-KR" altLang="en-US"/>
          </a:p>
        </p:txBody>
      </p:sp>
      <p:sp>
        <p:nvSpPr>
          <p:cNvPr id="6" name="Slide Number Placeholder 5"/>
          <p:cNvSpPr>
            <a:spLocks noGrp="1"/>
          </p:cNvSpPr>
          <p:nvPr>
            <p:ph type="sldNum" sz="quarter" idx="12"/>
          </p:nvPr>
        </p:nvSpPr>
        <p:spPr/>
        <p:txBody>
          <a:bodyPr/>
          <a:lstStyle/>
          <a:p>
            <a:pPr lvl="0">
              <a:defRPr/>
            </a:pPr>
            <a:fld id="{5CD84544-65D5-4628-9272-40DE92F66EDB}"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2개" type="twoObj" preserve="1">
  <p:cSld name="내용 2개">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vl="0">
              <a:defRPr/>
            </a:pPr>
            <a:r>
              <a:rPr lang="ko-KR" altLang="en-US"/>
              <a:t>마스터 제목 스타일 편집</a:t>
            </a:r>
            <a:endParaRPr lang="en-US"/>
          </a:p>
        </p:txBody>
      </p:sp>
      <p:sp>
        <p:nvSpPr>
          <p:cNvPr id="3" name="Content Placeholder 2"/>
          <p:cNvSpPr>
            <a:spLocks noGrp="1"/>
          </p:cNvSpPr>
          <p:nvPr>
            <p:ph sz="half" idx="1"/>
          </p:nvPr>
        </p:nvSpPr>
        <p:spPr>
          <a:xfrm>
            <a:off x="628650" y="1825625"/>
            <a:ext cx="3886200" cy="4351338"/>
          </a:xfrm>
        </p:spPr>
        <p:txBody>
          <a:bodyPr/>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4" name="Content Placeholder 3"/>
          <p:cNvSpPr>
            <a:spLocks noGrp="1"/>
          </p:cNvSpPr>
          <p:nvPr>
            <p:ph sz="half" idx="2"/>
          </p:nvPr>
        </p:nvSpPr>
        <p:spPr>
          <a:xfrm>
            <a:off x="4629150" y="1825625"/>
            <a:ext cx="3886200" cy="4351338"/>
          </a:xfrm>
        </p:spPr>
        <p:txBody>
          <a:bodyPr/>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5" name="Date Placeholder 4"/>
          <p:cNvSpPr>
            <a:spLocks noGrp="1"/>
          </p:cNvSpPr>
          <p:nvPr>
            <p:ph type="dt" sz="half" idx="10"/>
          </p:nvPr>
        </p:nvSpPr>
        <p:spPr/>
        <p:txBody>
          <a:bodyPr/>
          <a:lstStyle/>
          <a:p>
            <a:pPr lvl="0">
              <a:defRPr/>
            </a:pPr>
            <a:fld id="{7EA439B7-FDDD-4C37-BCD1-B8BEB7D06FB3}" type="datetime1">
              <a:rPr lang="ko-KR" altLang="en-US"/>
              <a:pPr lvl="0">
                <a:defRPr/>
              </a:pPr>
              <a:t>2018-01-22</a:t>
            </a:fld>
            <a:endParaRPr lang="ko-KR" altLang="en-US"/>
          </a:p>
        </p:txBody>
      </p:sp>
      <p:sp>
        <p:nvSpPr>
          <p:cNvPr id="6" name="Footer Placeholder 5"/>
          <p:cNvSpPr>
            <a:spLocks noGrp="1"/>
          </p:cNvSpPr>
          <p:nvPr>
            <p:ph type="ftr" sz="quarter" idx="11"/>
          </p:nvPr>
        </p:nvSpPr>
        <p:spPr/>
        <p:txBody>
          <a:bodyPr/>
          <a:lstStyle/>
          <a:p>
            <a:pPr lvl="0">
              <a:defRPr/>
            </a:pPr>
            <a:r>
              <a:rPr lang="ko-KR" altLang="en-US"/>
              <a:t/>
            </a:r>
            <a:endParaRPr lang="ko-KR" altLang="en-US"/>
          </a:p>
        </p:txBody>
      </p:sp>
      <p:sp>
        <p:nvSpPr>
          <p:cNvPr id="7" name="Slide Number Placeholder 6"/>
          <p:cNvSpPr>
            <a:spLocks noGrp="1"/>
          </p:cNvSpPr>
          <p:nvPr>
            <p:ph type="sldNum" sz="quarter" idx="12"/>
          </p:nvPr>
        </p:nvSpPr>
        <p:spPr/>
        <p:txBody>
          <a:bodyPr/>
          <a:lstStyle/>
          <a:p>
            <a:pPr lvl="0">
              <a:defRPr/>
            </a:pPr>
            <a:fld id="{5CD84544-65D5-4628-9272-40DE92F66EDB}"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비교" type="twoTxTwoObj" preserve="1">
  <p:cSld name="비교">
    <p:spTree>
      <p:nvGrpSpPr>
        <p:cNvPr id="1" name=""/>
        <p:cNvGrpSpPr/>
        <p:nvPr/>
      </p:nvGrpSpPr>
      <p:grpSpPr>
        <a:xfrm>
          <a:off x="0" y="0"/>
          <a:ext cx="0" cy="0"/>
          <a:chOff x="0" y="0"/>
          <a:chExt cx="0" cy="0"/>
        </a:xfrm>
      </p:grpSpPr>
      <p:sp>
        <p:nvSpPr>
          <p:cNvPr id="2" name="Title 1"/>
          <p:cNvSpPr>
            <a:spLocks noGrp="1"/>
          </p:cNvSpPr>
          <p:nvPr>
            <p:ph type="title" idx="0"/>
          </p:nvPr>
        </p:nvSpPr>
        <p:spPr>
          <a:xfrm>
            <a:off x="629841" y="365126"/>
            <a:ext cx="7886700" cy="1325563"/>
          </a:xfrm>
        </p:spPr>
        <p:txBody>
          <a:bodyPr/>
          <a:lstStyle/>
          <a:p>
            <a:pPr lvl="0">
              <a:defRPr/>
            </a:pPr>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ko-KR" altLang="en-US"/>
              <a:t>마스터 텍스트 스타일 편집</a:t>
            </a:r>
            <a:endParaRPr lang="ko-KR" altLang="en-US"/>
          </a:p>
        </p:txBody>
      </p:sp>
      <p:sp>
        <p:nvSpPr>
          <p:cNvPr id="4" name="Content Placeholder 3"/>
          <p:cNvSpPr>
            <a:spLocks noGrp="1"/>
          </p:cNvSpPr>
          <p:nvPr>
            <p:ph sz="half" idx="2"/>
          </p:nvPr>
        </p:nvSpPr>
        <p:spPr>
          <a:xfrm>
            <a:off x="629842" y="2505075"/>
            <a:ext cx="3868340" cy="3684588"/>
          </a:xfrm>
        </p:spPr>
        <p:txBody>
          <a:bodyPr/>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ko-KR" altLang="en-US"/>
              <a:t>마스터 텍스트 스타일 편집</a:t>
            </a:r>
            <a:endParaRPr lang="ko-KR" altLang="en-US"/>
          </a:p>
        </p:txBody>
      </p:sp>
      <p:sp>
        <p:nvSpPr>
          <p:cNvPr id="6" name="Content Placeholder 5"/>
          <p:cNvSpPr>
            <a:spLocks noGrp="1"/>
          </p:cNvSpPr>
          <p:nvPr>
            <p:ph sz="quarter" idx="4"/>
          </p:nvPr>
        </p:nvSpPr>
        <p:spPr>
          <a:xfrm>
            <a:off x="4629150" y="2505075"/>
            <a:ext cx="3887391" cy="3684588"/>
          </a:xfrm>
        </p:spPr>
        <p:txBody>
          <a:bodyPr/>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7" name="Date Placeholder 6"/>
          <p:cNvSpPr>
            <a:spLocks noGrp="1"/>
          </p:cNvSpPr>
          <p:nvPr>
            <p:ph type="dt" sz="half" idx="10"/>
          </p:nvPr>
        </p:nvSpPr>
        <p:spPr/>
        <p:txBody>
          <a:bodyPr/>
          <a:lstStyle/>
          <a:p>
            <a:pPr lvl="0">
              <a:defRPr/>
            </a:pPr>
            <a:fld id="{7EA439B7-FDDD-4C37-BCD1-B8BEB7D06FB3}" type="datetime1">
              <a:rPr lang="ko-KR" altLang="en-US"/>
              <a:pPr lvl="0">
                <a:defRPr/>
              </a:pPr>
              <a:t>2018-01-22</a:t>
            </a:fld>
            <a:endParaRPr lang="ko-KR" altLang="en-US"/>
          </a:p>
        </p:txBody>
      </p:sp>
      <p:sp>
        <p:nvSpPr>
          <p:cNvPr id="8" name="Footer Placeholder 7"/>
          <p:cNvSpPr>
            <a:spLocks noGrp="1"/>
          </p:cNvSpPr>
          <p:nvPr>
            <p:ph type="ftr" sz="quarter" idx="11"/>
          </p:nvPr>
        </p:nvSpPr>
        <p:spPr/>
        <p:txBody>
          <a:bodyPr/>
          <a:lstStyle/>
          <a:p>
            <a:pPr lvl="0">
              <a:defRPr/>
            </a:pPr>
            <a:r>
              <a:rPr lang="ko-KR" altLang="en-US"/>
              <a:t/>
            </a:r>
            <a:endParaRPr lang="ko-KR" altLang="en-US"/>
          </a:p>
        </p:txBody>
      </p:sp>
      <p:sp>
        <p:nvSpPr>
          <p:cNvPr id="9" name="Slide Number Placeholder 8"/>
          <p:cNvSpPr>
            <a:spLocks noGrp="1"/>
          </p:cNvSpPr>
          <p:nvPr>
            <p:ph type="sldNum" sz="quarter" idx="12"/>
          </p:nvPr>
        </p:nvSpPr>
        <p:spPr/>
        <p:txBody>
          <a:bodyPr/>
          <a:lstStyle/>
          <a:p>
            <a:pPr lvl="0">
              <a:defRPr/>
            </a:pPr>
            <a:fld id="{5CD84544-65D5-4628-9272-40DE92F66EDB}"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vl="0">
              <a:defRPr/>
            </a:pPr>
            <a:r>
              <a:rPr lang="ko-KR" altLang="en-US"/>
              <a:t>마스터 제목 스타일 편집</a:t>
            </a:r>
            <a:endParaRPr lang="en-US"/>
          </a:p>
        </p:txBody>
      </p:sp>
      <p:sp>
        <p:nvSpPr>
          <p:cNvPr id="3" name="Date Placeholder 2"/>
          <p:cNvSpPr>
            <a:spLocks noGrp="1"/>
          </p:cNvSpPr>
          <p:nvPr>
            <p:ph type="dt" sz="half" idx="10"/>
          </p:nvPr>
        </p:nvSpPr>
        <p:spPr/>
        <p:txBody>
          <a:bodyPr/>
          <a:lstStyle/>
          <a:p>
            <a:pPr lvl="0">
              <a:defRPr/>
            </a:pPr>
            <a:fld id="{7EA439B7-FDDD-4C37-BCD1-B8BEB7D06FB3}" type="datetime1">
              <a:rPr lang="ko-KR" altLang="en-US"/>
              <a:pPr lvl="0">
                <a:defRPr/>
              </a:pPr>
              <a:t>2018-01-22</a:t>
            </a:fld>
            <a:endParaRPr lang="ko-KR" altLang="en-US"/>
          </a:p>
        </p:txBody>
      </p:sp>
      <p:sp>
        <p:nvSpPr>
          <p:cNvPr id="4" name="Footer Placeholder 3"/>
          <p:cNvSpPr>
            <a:spLocks noGrp="1"/>
          </p:cNvSpPr>
          <p:nvPr>
            <p:ph type="ftr" sz="quarter" idx="11"/>
          </p:nvPr>
        </p:nvSpPr>
        <p:spPr/>
        <p:txBody>
          <a:bodyPr/>
          <a:lstStyle/>
          <a:p>
            <a:pPr lvl="0">
              <a:defRPr/>
            </a:pPr>
            <a:r>
              <a:rPr lang="ko-KR" altLang="en-US"/>
              <a:t/>
            </a:r>
            <a:endParaRPr lang="ko-KR" altLang="en-US"/>
          </a:p>
        </p:txBody>
      </p:sp>
      <p:sp>
        <p:nvSpPr>
          <p:cNvPr id="5" name="Slide Number Placeholder 4"/>
          <p:cNvSpPr>
            <a:spLocks noGrp="1"/>
          </p:cNvSpPr>
          <p:nvPr>
            <p:ph type="sldNum" sz="quarter" idx="12"/>
          </p:nvPr>
        </p:nvSpPr>
        <p:spPr/>
        <p:txBody>
          <a:bodyPr/>
          <a:lstStyle/>
          <a:p>
            <a:pPr lvl="0">
              <a:defRPr/>
            </a:pPr>
            <a:fld id="{5CD84544-65D5-4628-9272-40DE92F66EDB}"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빈 화면"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defRPr/>
            </a:pPr>
            <a:fld id="{7EA439B7-FDDD-4C37-BCD1-B8BEB7D06FB3}" type="datetime1">
              <a:rPr lang="ko-KR" altLang="en-US"/>
              <a:pPr lvl="0">
                <a:defRPr/>
              </a:pPr>
              <a:t>2018-01-22</a:t>
            </a:fld>
            <a:endParaRPr lang="ko-KR" altLang="en-US"/>
          </a:p>
        </p:txBody>
      </p:sp>
      <p:sp>
        <p:nvSpPr>
          <p:cNvPr id="3" name="Footer Placeholder 2"/>
          <p:cNvSpPr>
            <a:spLocks noGrp="1"/>
          </p:cNvSpPr>
          <p:nvPr>
            <p:ph type="ftr" sz="quarter" idx="1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2"/>
          </p:nvPr>
        </p:nvSpPr>
        <p:spPr/>
        <p:txBody>
          <a:bodyPr/>
          <a:lstStyle/>
          <a:p>
            <a:pPr lvl="0">
              <a:defRPr/>
            </a:pPr>
            <a:fld id="{5CD84544-65D5-4628-9272-40DE92F66EDB}"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및 설명" type="objTx" preserve="1">
  <p:cSld name="내용 및 설명">
    <p:spTree>
      <p:nvGrpSpPr>
        <p:cNvPr id="1" name=""/>
        <p:cNvGrpSpPr/>
        <p:nvPr/>
      </p:nvGrpSpPr>
      <p:grpSpPr>
        <a:xfrm>
          <a:off x="0" y="0"/>
          <a:ext cx="0" cy="0"/>
          <a:chOff x="0" y="0"/>
          <a:chExt cx="0" cy="0"/>
        </a:xfrm>
      </p:grpSpPr>
      <p:sp>
        <p:nvSpPr>
          <p:cNvPr id="2" name="Title 1"/>
          <p:cNvSpPr>
            <a:spLocks noGrp="1"/>
          </p:cNvSpPr>
          <p:nvPr>
            <p:ph type="title" idx="0"/>
          </p:nvPr>
        </p:nvSpPr>
        <p:spPr>
          <a:xfrm>
            <a:off x="629841" y="457200"/>
            <a:ext cx="2949178" cy="1600200"/>
          </a:xfrm>
        </p:spPr>
        <p:txBody>
          <a:bodyPr anchor="b"/>
          <a:lstStyle>
            <a:lvl1pPr>
              <a:defRPr sz="3200"/>
            </a:lvl1pPr>
          </a:lstStyle>
          <a:p>
            <a:pPr lvl="0">
              <a:defRPr/>
            </a:pPr>
            <a:r>
              <a:rPr lang="ko-KR" altLang="en-US"/>
              <a:t>마스터 제목 스타일 편집</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ko-KR" altLang="en-US"/>
              <a:t>마스터 텍스트 스타일 편집</a:t>
            </a:r>
            <a:endParaRPr lang="ko-KR" altLang="en-US"/>
          </a:p>
        </p:txBody>
      </p:sp>
      <p:sp>
        <p:nvSpPr>
          <p:cNvPr id="5" name="Date Placeholder 4"/>
          <p:cNvSpPr>
            <a:spLocks noGrp="1"/>
          </p:cNvSpPr>
          <p:nvPr>
            <p:ph type="dt" sz="half" idx="10"/>
          </p:nvPr>
        </p:nvSpPr>
        <p:spPr/>
        <p:txBody>
          <a:bodyPr/>
          <a:lstStyle/>
          <a:p>
            <a:pPr lvl="0">
              <a:defRPr/>
            </a:pPr>
            <a:fld id="{7EA439B7-FDDD-4C37-BCD1-B8BEB7D06FB3}" type="datetime1">
              <a:rPr lang="ko-KR" altLang="en-US"/>
              <a:pPr lvl="0">
                <a:defRPr/>
              </a:pPr>
              <a:t>2018-01-22</a:t>
            </a:fld>
            <a:endParaRPr lang="ko-KR" altLang="en-US"/>
          </a:p>
        </p:txBody>
      </p:sp>
      <p:sp>
        <p:nvSpPr>
          <p:cNvPr id="6" name="Footer Placeholder 5"/>
          <p:cNvSpPr>
            <a:spLocks noGrp="1"/>
          </p:cNvSpPr>
          <p:nvPr>
            <p:ph type="ftr" sz="quarter" idx="11"/>
          </p:nvPr>
        </p:nvSpPr>
        <p:spPr/>
        <p:txBody>
          <a:bodyPr/>
          <a:lstStyle/>
          <a:p>
            <a:pPr lvl="0">
              <a:defRPr/>
            </a:pPr>
            <a:r>
              <a:rPr lang="ko-KR" altLang="en-US"/>
              <a:t/>
            </a:r>
            <a:endParaRPr lang="ko-KR" altLang="en-US"/>
          </a:p>
        </p:txBody>
      </p:sp>
      <p:sp>
        <p:nvSpPr>
          <p:cNvPr id="7" name="Slide Number Placeholder 6"/>
          <p:cNvSpPr>
            <a:spLocks noGrp="1"/>
          </p:cNvSpPr>
          <p:nvPr>
            <p:ph type="sldNum" sz="quarter" idx="12"/>
          </p:nvPr>
        </p:nvSpPr>
        <p:spPr/>
        <p:txBody>
          <a:bodyPr/>
          <a:lstStyle/>
          <a:p>
            <a:pPr lvl="0">
              <a:defRPr/>
            </a:pPr>
            <a:fld id="{5CD84544-65D5-4628-9272-40DE92F66EDB}"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그림 및 설명" type="picTx" preserve="1">
  <p:cSld name="그림 및 설명">
    <p:spTree>
      <p:nvGrpSpPr>
        <p:cNvPr id="1" name=""/>
        <p:cNvGrpSpPr/>
        <p:nvPr/>
      </p:nvGrpSpPr>
      <p:grpSpPr>
        <a:xfrm>
          <a:off x="0" y="0"/>
          <a:ext cx="0" cy="0"/>
          <a:chOff x="0" y="0"/>
          <a:chExt cx="0" cy="0"/>
        </a:xfrm>
      </p:grpSpPr>
      <p:sp>
        <p:nvSpPr>
          <p:cNvPr id="2" name="Title 1"/>
          <p:cNvSpPr>
            <a:spLocks noGrp="1"/>
          </p:cNvSpPr>
          <p:nvPr>
            <p:ph type="title" idx="0"/>
          </p:nvPr>
        </p:nvSpPr>
        <p:spPr>
          <a:xfrm>
            <a:off x="629841" y="457200"/>
            <a:ext cx="2949178" cy="1600200"/>
          </a:xfrm>
        </p:spPr>
        <p:txBody>
          <a:bodyPr anchor="b"/>
          <a:lstStyle>
            <a:lvl1pPr>
              <a:defRPr sz="3200"/>
            </a:lvl1pPr>
          </a:lstStyle>
          <a:p>
            <a:pPr lvl="0">
              <a:defRPr/>
            </a:pPr>
            <a:r>
              <a:rPr lang="ko-KR" altLang="en-US"/>
              <a:t>마스터 제목 스타일 편집</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r>
              <a:rPr lang="ko-KR" altLang="en-US"/>
              <a:t>그림을 추가하려면 아이콘을 클릭하십시오</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ko-KR" altLang="en-US"/>
              <a:t>마스터 텍스트 스타일 편집</a:t>
            </a:r>
            <a:endParaRPr lang="ko-KR" altLang="en-US"/>
          </a:p>
        </p:txBody>
      </p:sp>
      <p:sp>
        <p:nvSpPr>
          <p:cNvPr id="5" name="Date Placeholder 4"/>
          <p:cNvSpPr>
            <a:spLocks noGrp="1"/>
          </p:cNvSpPr>
          <p:nvPr>
            <p:ph type="dt" sz="half" idx="10"/>
          </p:nvPr>
        </p:nvSpPr>
        <p:spPr/>
        <p:txBody>
          <a:bodyPr/>
          <a:lstStyle/>
          <a:p>
            <a:pPr lvl="0">
              <a:defRPr/>
            </a:pPr>
            <a:fld id="{7EA439B7-FDDD-4C37-BCD1-B8BEB7D06FB3}" type="datetime1">
              <a:rPr lang="ko-KR" altLang="en-US"/>
              <a:pPr lvl="0">
                <a:defRPr/>
              </a:pPr>
              <a:t>2018-01-22</a:t>
            </a:fld>
            <a:endParaRPr lang="ko-KR" altLang="en-US"/>
          </a:p>
        </p:txBody>
      </p:sp>
      <p:sp>
        <p:nvSpPr>
          <p:cNvPr id="6" name="Footer Placeholder 5"/>
          <p:cNvSpPr>
            <a:spLocks noGrp="1"/>
          </p:cNvSpPr>
          <p:nvPr>
            <p:ph type="ftr" sz="quarter" idx="11"/>
          </p:nvPr>
        </p:nvSpPr>
        <p:spPr/>
        <p:txBody>
          <a:bodyPr/>
          <a:lstStyle/>
          <a:p>
            <a:pPr lvl="0">
              <a:defRPr/>
            </a:pPr>
            <a:r>
              <a:rPr lang="ko-KR" altLang="en-US"/>
              <a:t/>
            </a:r>
            <a:endParaRPr lang="ko-KR" altLang="en-US"/>
          </a:p>
        </p:txBody>
      </p:sp>
      <p:sp>
        <p:nvSpPr>
          <p:cNvPr id="7" name="Slide Number Placeholder 6"/>
          <p:cNvSpPr>
            <a:spLocks noGrp="1"/>
          </p:cNvSpPr>
          <p:nvPr>
            <p:ph type="sldNum" sz="quarter" idx="12"/>
          </p:nvPr>
        </p:nvSpPr>
        <p:spPr/>
        <p:txBody>
          <a:bodyPr/>
          <a:lstStyle/>
          <a:p>
            <a:pPr lvl="0">
              <a:defRPr/>
            </a:pPr>
            <a:fld id="{5CD84544-65D5-4628-9272-40DE92F66EDB}"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439B7-FDDD-4C37-BCD1-B8BEB7D06FB3}" type="datetimeFigureOut">
              <a:rPr lang="ko-KR" altLang="en-US" smtClean="0"/>
              <a:t>2017-12-04</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84544-65D5-4628-9272-40DE92F66EDB}" type="slidenum">
              <a:rPr lang="ko-KR" altLang="en-US" smtClean="0"/>
              <a:t>‹#›</a:t>
            </a:fld>
            <a:endParaRPr lang="ko-KR" altLang="en-US"/>
          </a:p>
        </p:txBody>
      </p:sp>
    </p:spTree>
    <p:extLst>
      <p:ext uri="{BB962C8B-B14F-4D97-AF65-F5344CB8AC3E}">
        <p14:creationId xmlns:p14="http://schemas.microsoft.com/office/powerpoint/2010/main" val="3290519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e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e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rotWithShape="1">
          <a:blip r:embed="rId2"/>
          <a:stretch>
            <a:fillRect/>
          </a:stretch>
        </p:blipFill>
        <p:spPr>
          <a:xfrm>
            <a:off x="13589" y="38381"/>
            <a:ext cx="9144000" cy="6418967"/>
          </a:xfrm>
          <a:prstGeom prst="rect">
            <a:avLst/>
          </a:prstGeom>
        </p:spPr>
      </p:pic>
      <p:sp>
        <p:nvSpPr>
          <p:cNvPr id="6" name="TextBox 5"/>
          <p:cNvSpPr txBox="1"/>
          <p:nvPr/>
        </p:nvSpPr>
        <p:spPr>
          <a:xfrm>
            <a:off x="1776598" y="2809373"/>
            <a:ext cx="5620516" cy="389122"/>
          </a:xfrm>
          <a:prstGeom prst="rect">
            <a:avLst/>
          </a:prstGeom>
          <a:noFill/>
        </p:spPr>
        <p:txBody>
          <a:bodyPr wrap="none">
            <a:spAutoFit/>
          </a:bodyPr>
          <a:lstStyle/>
          <a:p>
            <a:pPr lvl="0">
              <a:defRPr/>
            </a:pPr>
            <a:r>
              <a:rPr lang="en-US" altLang="ko-KR" sz="2000" b="1">
                <a:solidFill>
                  <a:schemeClr val="bg1"/>
                </a:solidFill>
              </a:rPr>
              <a:t>To bring biological insights to everyone in the world</a:t>
            </a:r>
            <a:endParaRPr lang="ko-KR" altLang="en-US" sz="2000" b="1">
              <a:solidFill>
                <a:schemeClr val="bg1"/>
              </a:solidFill>
            </a:endParaRPr>
          </a:p>
        </p:txBody>
      </p:sp>
      <p:sp>
        <p:nvSpPr>
          <p:cNvPr id="9" name="TextBox 8"/>
          <p:cNvSpPr txBox="1"/>
          <p:nvPr/>
        </p:nvSpPr>
        <p:spPr>
          <a:xfrm>
            <a:off x="1676216" y="4983821"/>
            <a:ext cx="5765074" cy="824524"/>
          </a:xfrm>
          <a:prstGeom prst="rect">
            <a:avLst/>
          </a:prstGeom>
          <a:noFill/>
        </p:spPr>
        <p:txBody>
          <a:bodyPr wrap="square">
            <a:spAutoFit/>
          </a:bodyPr>
          <a:lstStyle/>
          <a:p>
            <a:pPr algn="ctr">
              <a:defRPr/>
            </a:pPr>
            <a:r>
              <a:rPr xmlns:mc="http://schemas.openxmlformats.org/markup-compatibility/2006" xmlns:hp="http://schemas.haansoft.com/office/presentation/8.0" lang="en-US" altLang="ko-KR" sz="2400" b="1" mc:Ignorable="hp" hp:hslEmbossed="0">
                <a:effectLst>
                  <a:outerShdw blurRad="38100" dist="38100" dir="2700000" algn="tl">
                    <a:srgbClr val="000000">
                      <a:alpha val="43140"/>
                    </a:srgbClr>
                  </a:outerShdw>
                </a:effectLst>
              </a:rPr>
              <a:t>DREAM CHALLENGE PROTEOGENOMICS</a:t>
            </a:r>
            <a:endParaRPr xmlns:mc="http://schemas.openxmlformats.org/markup-compatibility/2006" xmlns:hp="http://schemas.haansoft.com/office/presentation/8.0" lang="en-US" altLang="ko-KR" sz="2400" b="1" mc:Ignorable="hp" hp:hslEmbossed="0">
              <a:effectLst>
                <a:outerShdw blurRad="38100" dist="38100" dir="2700000" algn="tl">
                  <a:srgbClr val="000000">
                    <a:alpha val="43140"/>
                  </a:srgbClr>
                </a:outerShdw>
              </a:effectLst>
            </a:endParaRPr>
          </a:p>
          <a:p>
            <a:pPr algn="ctr">
              <a:defRPr/>
            </a:pPr>
            <a:r>
              <a:rPr xmlns:mc="http://schemas.openxmlformats.org/markup-compatibility/2006" xmlns:hp="http://schemas.haansoft.com/office/presentation/8.0" lang="en-US" altLang="ko-KR" sz="2400" b="1" mc:Ignorable="hp" hp:hslEmbossed="0">
                <a:effectLst>
                  <a:outerShdw blurRad="38100" dist="38100" dir="2700000" algn="tl">
                    <a:srgbClr val="000000">
                      <a:alpha val="43140"/>
                    </a:srgbClr>
                  </a:outerShdw>
                </a:effectLst>
              </a:rPr>
              <a:t>sub task 2 overview</a:t>
            </a:r>
            <a:endParaRPr xmlns:mc="http://schemas.openxmlformats.org/markup-compatibility/2006" xmlns:hp="http://schemas.haansoft.com/office/presentation/8.0" lang="en-US" altLang="ko-KR" sz="2400" b="1" mc:Ignorable="hp" hp:hslEmbossed="0">
              <a:effectLst>
                <a:outerShdw blurRad="38100" dist="38100" dir="2700000" algn="tl">
                  <a:srgbClr val="000000">
                    <a:alpha val="4314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t="90510" b="710"/>
          <a:stretch>
            <a:fillRect/>
          </a:stretch>
        </p:blipFill>
        <p:spPr>
          <a:xfrm>
            <a:off x="0" y="0"/>
            <a:ext cx="9144000" cy="563418"/>
          </a:xfrm>
          <a:prstGeom prst="rect">
            <a:avLst/>
          </a:prstGeom>
        </p:spPr>
      </p:pic>
      <p:sp>
        <p:nvSpPr>
          <p:cNvPr id="7" name="TextBox 6"/>
          <p:cNvSpPr txBox="1"/>
          <p:nvPr/>
        </p:nvSpPr>
        <p:spPr>
          <a:xfrm>
            <a:off x="3777672" y="55416"/>
            <a:ext cx="1518364" cy="447504"/>
          </a:xfrm>
          <a:prstGeom prst="rect">
            <a:avLst/>
          </a:prstGeom>
          <a:noFill/>
        </p:spPr>
        <p:txBody>
          <a:bodyPr wrap="none">
            <a:spAutoFit/>
          </a:bodyPr>
          <a:lstStyle/>
          <a:p>
            <a:pPr lvl="0">
              <a:defRPr/>
            </a:pPr>
            <a:r>
              <a:rPr lang="en-US" altLang="ko-KR" sz="2400" b="1">
                <a:latin typeface="Arial"/>
                <a:cs typeface="Arial"/>
              </a:rPr>
              <a:t>Contents</a:t>
            </a:r>
            <a:endParaRPr lang="ko-KR" altLang="en-US" sz="2400" b="1">
              <a:latin typeface="Arial"/>
              <a:cs typeface="Arial"/>
            </a:endParaRPr>
          </a:p>
        </p:txBody>
      </p:sp>
      <p:sp>
        <p:nvSpPr>
          <p:cNvPr id="8" name="TextBox 7"/>
          <p:cNvSpPr txBox="1"/>
          <p:nvPr/>
        </p:nvSpPr>
        <p:spPr>
          <a:xfrm>
            <a:off x="355853" y="1145303"/>
            <a:ext cx="8586323" cy="3786742"/>
          </a:xfrm>
          <a:prstGeom prst="rect">
            <a:avLst/>
          </a:prstGeom>
          <a:noFill/>
        </p:spPr>
        <p:txBody>
          <a:bodyPr wrap="square">
            <a:spAutoFit/>
          </a:bodyPr>
          <a:lstStyle/>
          <a:p>
            <a:pPr marL="342900" indent="-342900">
              <a:buFont typeface="+mj-lt"/>
              <a:buAutoNum type="arabicPeriod"/>
              <a:defRPr/>
            </a:pPr>
            <a:r>
              <a:rPr lang="en-US" altLang="ko-KR" sz="2200" b="1">
                <a:latin typeface="Arial"/>
                <a:cs typeface="Arial"/>
              </a:rPr>
              <a:t> Early Approaches</a:t>
            </a:r>
            <a:endParaRPr lang="en-US" altLang="ko-KR" sz="2200" b="1">
              <a:latin typeface="Arial"/>
              <a:cs typeface="Arial"/>
            </a:endParaRPr>
          </a:p>
          <a:p>
            <a:pPr marL="971550" lvl="1" indent="-514350">
              <a:buFont typeface="+mj-ea"/>
              <a:buAutoNum type="circleNumDbPlain"/>
              <a:defRPr/>
            </a:pPr>
            <a:endParaRPr lang="en-US" altLang="ko-KR" sz="2200">
              <a:latin typeface="Arial"/>
              <a:cs typeface="Arial"/>
            </a:endParaRPr>
          </a:p>
          <a:p>
            <a:pPr marL="971550" lvl="1" indent="-514350">
              <a:buFont typeface="+mj-ea"/>
              <a:buAutoNum type="circleNumDbPlain"/>
              <a:defRPr/>
            </a:pPr>
            <a:endParaRPr lang="en-US" altLang="ko-KR" sz="2200">
              <a:latin typeface="Arial"/>
              <a:cs typeface="Arial"/>
            </a:endParaRPr>
          </a:p>
          <a:p>
            <a:pPr marL="342900" indent="-342900">
              <a:buFont typeface="+mj-lt"/>
              <a:buAutoNum type="arabicPeriod"/>
              <a:defRPr/>
            </a:pPr>
            <a:r>
              <a:rPr lang="en-US" altLang="ko-KR" sz="2200" b="1">
                <a:latin typeface="Arial"/>
                <a:cs typeface="Arial"/>
              </a:rPr>
              <a:t>Decisions ( What decisions we made )</a:t>
            </a:r>
            <a:endParaRPr lang="en-US" altLang="ko-KR" sz="2200" b="1">
              <a:latin typeface="Arial"/>
              <a:cs typeface="Arial"/>
            </a:endParaRPr>
          </a:p>
          <a:p>
            <a:pPr marL="971550" lvl="1" indent="-514350">
              <a:buFont typeface="+mj-ea"/>
              <a:buAutoNum type="circleNumDbPlain"/>
              <a:defRPr/>
            </a:pPr>
            <a:endParaRPr lang="en-US" altLang="ko-KR" sz="2200">
              <a:latin typeface="Arial"/>
              <a:cs typeface="Arial"/>
            </a:endParaRPr>
          </a:p>
          <a:p>
            <a:pPr marL="971550" lvl="1" indent="-514350">
              <a:buFont typeface="+mj-ea"/>
              <a:buAutoNum type="circleNumDbPlain"/>
              <a:defRPr/>
            </a:pPr>
            <a:endParaRPr lang="en-US" altLang="ko-KR" sz="2200">
              <a:latin typeface="Arial"/>
              <a:cs typeface="Arial"/>
            </a:endParaRPr>
          </a:p>
          <a:p>
            <a:pPr marL="342900" indent="-342900">
              <a:buFont typeface="+mj-lt"/>
              <a:buAutoNum type="arabicPeriod"/>
              <a:defRPr/>
            </a:pPr>
            <a:r>
              <a:rPr lang="en-US" altLang="ko-KR" sz="2200" b="1">
                <a:latin typeface="Arial"/>
                <a:cs typeface="Arial"/>
              </a:rPr>
              <a:t> Key processes or components improving accuracy</a:t>
            </a:r>
            <a:endParaRPr lang="en-US" altLang="ko-KR" sz="2200" b="1">
              <a:latin typeface="Arial"/>
              <a:cs typeface="Arial"/>
            </a:endParaRPr>
          </a:p>
          <a:p>
            <a:pPr marL="342900" indent="-342900">
              <a:buFont typeface="+mj-lt"/>
              <a:buAutoNum type="arabicPeriod"/>
              <a:defRPr/>
            </a:pPr>
            <a:endParaRPr lang="en-US" altLang="ko-KR" sz="2200" b="1">
              <a:latin typeface="Arial"/>
              <a:cs typeface="Arial"/>
            </a:endParaRPr>
          </a:p>
          <a:p>
            <a:pPr marL="342900" indent="-342900">
              <a:buFont typeface="+mj-lt"/>
              <a:buAutoNum type="arabicPeriod"/>
              <a:defRPr/>
            </a:pPr>
            <a:endParaRPr lang="en-US" altLang="ko-KR" sz="2200" b="1">
              <a:latin typeface="Arial"/>
              <a:cs typeface="Arial"/>
            </a:endParaRPr>
          </a:p>
          <a:p>
            <a:pPr marL="342900" indent="-342900">
              <a:buFont typeface="+mj-lt"/>
              <a:buAutoNum type="arabicPeriod"/>
              <a:defRPr/>
            </a:pPr>
            <a:r>
              <a:rPr lang="en-US" altLang="ko-KR" sz="2200" b="1">
                <a:latin typeface="Arial"/>
                <a:cs typeface="Arial"/>
              </a:rPr>
              <a:t> Further suggestions</a:t>
            </a:r>
            <a:endParaRPr lang="en-US" altLang="ko-KR" sz="2200" b="1">
              <a:latin typeface="Arial"/>
              <a:cs typeface="Arial"/>
            </a:endParaRPr>
          </a:p>
          <a:p>
            <a:pPr marL="971550" lvl="1" indent="-514350">
              <a:buFont typeface="+mj-ea"/>
              <a:buAutoNum type="circleNumDbPlain"/>
              <a:defRPr/>
            </a:pPr>
            <a:endParaRPr lang="en-US" altLang="ko-KR" sz="2200" b="1">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t="90510" b="710"/>
          <a:stretch>
            <a:fillRect/>
          </a:stretch>
        </p:blipFill>
        <p:spPr>
          <a:xfrm>
            <a:off x="0" y="0"/>
            <a:ext cx="9144000" cy="563418"/>
          </a:xfrm>
          <a:prstGeom prst="rect">
            <a:avLst/>
          </a:prstGeom>
        </p:spPr>
      </p:pic>
      <p:sp>
        <p:nvSpPr>
          <p:cNvPr id="7" name="TextBox 6"/>
          <p:cNvSpPr txBox="1"/>
          <p:nvPr/>
        </p:nvSpPr>
        <p:spPr>
          <a:xfrm>
            <a:off x="3038532" y="0"/>
            <a:ext cx="3057468" cy="447504"/>
          </a:xfrm>
          <a:prstGeom prst="rect">
            <a:avLst/>
          </a:prstGeom>
          <a:noFill/>
        </p:spPr>
        <p:txBody>
          <a:bodyPr wrap="none">
            <a:spAutoFit/>
          </a:bodyPr>
          <a:lstStyle/>
          <a:p>
            <a:pPr lvl="0">
              <a:defRPr/>
            </a:pPr>
            <a:r>
              <a:rPr lang="en-US" altLang="ko-KR" sz="2400" b="1">
                <a:latin typeface="Arial"/>
                <a:cs typeface="Arial"/>
              </a:rPr>
              <a:t>Overall architecture</a:t>
            </a:r>
            <a:endParaRPr lang="en-US" altLang="ko-KR" sz="2400" b="1">
              <a:latin typeface="Arial"/>
              <a:cs typeface="Arial"/>
            </a:endParaRPr>
          </a:p>
        </p:txBody>
      </p:sp>
      <p:sp>
        <p:nvSpPr>
          <p:cNvPr id="9" name=""/>
          <p:cNvSpPr/>
          <p:nvPr/>
        </p:nvSpPr>
        <p:spPr>
          <a:xfrm>
            <a:off x="1499360" y="724108"/>
            <a:ext cx="1853234" cy="496956"/>
          </a:xfrm>
          <a:prstGeom prst="rect">
            <a:avLst/>
          </a:prstGeom>
        </p:spPr>
        <p:style>
          <a:lnRef idx="1">
            <a:schemeClr val="accent3"/>
          </a:lnRef>
          <a:fillRef idx="2">
            <a:schemeClr val="accent3"/>
          </a:fillRef>
          <a:effectRef idx="1">
            <a:schemeClr val="accent3"/>
          </a:effectRef>
          <a:fontRef idx="minor">
            <a:schemeClr val="dk1"/>
          </a:fontRef>
        </p:style>
        <p:txBody>
          <a:bodyPr anchor="ctr"/>
          <a:p>
            <a:pPr algn="ctr">
              <a:defRPr/>
            </a:pPr>
            <a:r>
              <a:rPr lang="en-US" altLang="ko-KR"/>
              <a:t>Proteins</a:t>
            </a:r>
            <a:endParaRPr lang="en-US" altLang="ko-KR"/>
          </a:p>
        </p:txBody>
      </p:sp>
      <p:sp>
        <p:nvSpPr>
          <p:cNvPr id="10" name=""/>
          <p:cNvSpPr/>
          <p:nvPr/>
        </p:nvSpPr>
        <p:spPr>
          <a:xfrm>
            <a:off x="3787431" y="722865"/>
            <a:ext cx="2132773" cy="496956"/>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ko-KR"/>
              <a:t>mRNA(RNA-seq only)</a:t>
            </a:r>
            <a:endParaRPr lang="en-US" altLang="ko-KR"/>
          </a:p>
        </p:txBody>
      </p:sp>
      <p:sp>
        <p:nvSpPr>
          <p:cNvPr id="11" name=""/>
          <p:cNvSpPr/>
          <p:nvPr/>
        </p:nvSpPr>
        <p:spPr>
          <a:xfrm>
            <a:off x="6227900" y="740672"/>
            <a:ext cx="2308777" cy="496956"/>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ko-KR"/>
              <a:t>CNA</a:t>
            </a:r>
            <a:endParaRPr lang="en-US" altLang="ko-KR"/>
          </a:p>
        </p:txBody>
      </p:sp>
      <p:sp>
        <p:nvSpPr>
          <p:cNvPr id="12" name=""/>
          <p:cNvSpPr txBox="1"/>
          <p:nvPr/>
        </p:nvSpPr>
        <p:spPr>
          <a:xfrm>
            <a:off x="1202013" y="1549882"/>
            <a:ext cx="2453722" cy="363566"/>
          </a:xfrm>
          <a:prstGeom prst="rect">
            <a:avLst/>
          </a:prstGeom>
        </p:spPr>
        <p:txBody>
          <a:bodyPr wrap="square">
            <a:spAutoFit/>
          </a:bodyPr>
          <a:p>
            <a:pPr>
              <a:defRPr/>
            </a:pPr>
            <a:r>
              <a:rPr lang="en-US" altLang="ko-KR"/>
              <a:t>Drop Missing proteins</a:t>
            </a:r>
            <a:endParaRPr lang="en-US" altLang="ko-KR"/>
          </a:p>
        </p:txBody>
      </p:sp>
      <p:sp>
        <p:nvSpPr>
          <p:cNvPr id="13" name=""/>
          <p:cNvSpPr txBox="1"/>
          <p:nvPr/>
        </p:nvSpPr>
        <p:spPr>
          <a:xfrm>
            <a:off x="4004642" y="1546983"/>
            <a:ext cx="4545080" cy="908562"/>
          </a:xfrm>
          <a:prstGeom prst="rect">
            <a:avLst/>
          </a:prstGeom>
        </p:spPr>
        <p:txBody>
          <a:bodyPr wrap="square">
            <a:spAutoFit/>
          </a:bodyPr>
          <a:lstStyle/>
          <a:p>
            <a:pPr>
              <a:defRPr/>
            </a:pPr>
            <a:r>
              <a:rPr lang="en-US" altLang="ko-KR"/>
              <a:t>feature oriented standadization(z-scoring)</a:t>
            </a:r>
            <a:endParaRPr lang="en-US" altLang="ko-KR"/>
          </a:p>
          <a:p>
            <a:pPr>
              <a:defRPr/>
            </a:pPr>
            <a:endParaRPr lang="en-US" altLang="ko-KR"/>
          </a:p>
          <a:p>
            <a:pPr>
              <a:defRPr/>
            </a:pPr>
            <a:r>
              <a:rPr lang="en-US" altLang="ko-KR"/>
              <a:t>Filled missing values as sample acrossing mean</a:t>
            </a:r>
            <a:endParaRPr lang="en-US" altLang="ko-KR"/>
          </a:p>
        </p:txBody>
      </p:sp>
      <p:sp>
        <p:nvSpPr>
          <p:cNvPr id="14" name=""/>
          <p:cNvSpPr/>
          <p:nvPr/>
        </p:nvSpPr>
        <p:spPr>
          <a:xfrm>
            <a:off x="1808717" y="2976355"/>
            <a:ext cx="1853234" cy="11906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ko-KR"/>
              <a:t>Protein Group A</a:t>
            </a:r>
            <a:endParaRPr lang="en-US" altLang="ko-KR"/>
          </a:p>
        </p:txBody>
      </p:sp>
      <p:sp>
        <p:nvSpPr>
          <p:cNvPr id="15" name=""/>
          <p:cNvSpPr txBox="1"/>
          <p:nvPr/>
        </p:nvSpPr>
        <p:spPr>
          <a:xfrm>
            <a:off x="1353584" y="2182673"/>
            <a:ext cx="2143124" cy="366051"/>
          </a:xfrm>
          <a:prstGeom prst="rect">
            <a:avLst/>
          </a:prstGeom>
        </p:spPr>
        <p:txBody>
          <a:bodyPr wrap="square">
            <a:spAutoFit/>
          </a:bodyPr>
          <a:lstStyle/>
          <a:p>
            <a:pPr>
              <a:defRPr/>
            </a:pPr>
            <a:r>
              <a:rPr lang="en-US" altLang="ko-KR"/>
              <a:t>Grouping Proteins</a:t>
            </a:r>
            <a:endParaRPr lang="en-US" altLang="ko-KR"/>
          </a:p>
        </p:txBody>
      </p:sp>
      <p:sp>
        <p:nvSpPr>
          <p:cNvPr id="16" name=""/>
          <p:cNvSpPr/>
          <p:nvPr/>
        </p:nvSpPr>
        <p:spPr>
          <a:xfrm>
            <a:off x="4259952" y="2922519"/>
            <a:ext cx="4317310" cy="496956"/>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ko-KR"/>
              <a:t>Select correlated Feauture Set</a:t>
            </a:r>
            <a:endParaRPr lang="en-US" altLang="ko-KR"/>
          </a:p>
          <a:p>
            <a:pPr algn="ctr">
              <a:defRPr/>
            </a:pPr>
            <a:r>
              <a:rPr lang="en-US" altLang="ko-KR"/>
              <a:t>(RNA + CNA, 300)</a:t>
            </a:r>
            <a:endParaRPr lang="en-US" altLang="ko-KR"/>
          </a:p>
        </p:txBody>
      </p:sp>
      <p:sp>
        <p:nvSpPr>
          <p:cNvPr id="19" name=""/>
          <p:cNvSpPr/>
          <p:nvPr/>
        </p:nvSpPr>
        <p:spPr>
          <a:xfrm>
            <a:off x="3759270" y="3018389"/>
            <a:ext cx="372717" cy="289891"/>
          </a:xfrm>
          <a:prstGeom prst="leftArrow">
            <a:avLst>
              <a:gd name="adj1" fmla="val 50000"/>
              <a:gd name="adj2" fmla="val 50000"/>
            </a:avLst>
          </a:prstGeom>
        </p:spPr>
        <p:style>
          <a:lnRef idx="1">
            <a:schemeClr val="accent1"/>
          </a:lnRef>
          <a:fillRef idx="2">
            <a:schemeClr val="accent1"/>
          </a:fillRef>
          <a:effectRef idx="1">
            <a:schemeClr val="accent1"/>
          </a:effectRef>
          <a:fontRef idx="minor">
            <a:schemeClr val="dk1"/>
          </a:fontRef>
        </p:style>
        <p:txBody>
          <a:bodyPr anchor="ctr"/>
          <a:p>
            <a:pPr algn="ctr">
              <a:defRPr/>
            </a:pPr>
            <a:endParaRPr lang="en-US" altLang="ko-KR"/>
          </a:p>
        </p:txBody>
      </p:sp>
      <p:sp>
        <p:nvSpPr>
          <p:cNvPr id="20" name=""/>
          <p:cNvSpPr txBox="1"/>
          <p:nvPr/>
        </p:nvSpPr>
        <p:spPr>
          <a:xfrm>
            <a:off x="135628" y="3318220"/>
            <a:ext cx="1511576" cy="366050"/>
          </a:xfrm>
          <a:prstGeom prst="rect">
            <a:avLst/>
          </a:prstGeom>
        </p:spPr>
        <p:txBody>
          <a:bodyPr wrap="square">
            <a:spAutoFit/>
          </a:bodyPr>
          <a:p>
            <a:pPr>
              <a:defRPr/>
            </a:pPr>
            <a:r>
              <a:rPr lang="en-US" altLang="ko-KR"/>
              <a:t>Train Model 1</a:t>
            </a:r>
            <a:endParaRPr lang="en-US" altLang="ko-KR"/>
          </a:p>
        </p:txBody>
      </p:sp>
      <p:sp>
        <p:nvSpPr>
          <p:cNvPr id="22" name=""/>
          <p:cNvSpPr/>
          <p:nvPr/>
        </p:nvSpPr>
        <p:spPr>
          <a:xfrm>
            <a:off x="4246701" y="3539573"/>
            <a:ext cx="4317309" cy="641901"/>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ko-KR"/>
              <a:t>Gene Meta Info(CODON count, GC percentage, Protein Folding Engergy)</a:t>
            </a:r>
            <a:endParaRPr lang="en-US" altLang="ko-KR"/>
          </a:p>
        </p:txBody>
      </p:sp>
      <p:sp>
        <p:nvSpPr>
          <p:cNvPr id="23" name=""/>
          <p:cNvSpPr/>
          <p:nvPr/>
        </p:nvSpPr>
        <p:spPr>
          <a:xfrm>
            <a:off x="3756370" y="3691351"/>
            <a:ext cx="372717" cy="289891"/>
          </a:xfrm>
          <a:prstGeom prst="leftArrow">
            <a:avLst>
              <a:gd name="adj1" fmla="val 50000"/>
              <a:gd name="adj2" fmla="val 50000"/>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ltLang="ko-KR"/>
          </a:p>
        </p:txBody>
      </p:sp>
      <p:sp>
        <p:nvSpPr>
          <p:cNvPr id="24" name=""/>
          <p:cNvSpPr/>
          <p:nvPr/>
        </p:nvSpPr>
        <p:spPr>
          <a:xfrm>
            <a:off x="1805817" y="5048250"/>
            <a:ext cx="1853234" cy="621196"/>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ko-KR"/>
              <a:t>Protein Group N</a:t>
            </a:r>
            <a:endParaRPr lang="en-US" altLang="ko-KR"/>
          </a:p>
        </p:txBody>
      </p:sp>
      <p:sp>
        <p:nvSpPr>
          <p:cNvPr id="25" name=""/>
          <p:cNvSpPr txBox="1"/>
          <p:nvPr/>
        </p:nvSpPr>
        <p:spPr>
          <a:xfrm>
            <a:off x="174141" y="5193402"/>
            <a:ext cx="1511576" cy="367293"/>
          </a:xfrm>
          <a:prstGeom prst="rect">
            <a:avLst/>
          </a:prstGeom>
        </p:spPr>
        <p:txBody>
          <a:bodyPr wrap="square">
            <a:spAutoFit/>
          </a:bodyPr>
          <a:lstStyle/>
          <a:p>
            <a:pPr>
              <a:defRPr/>
            </a:pPr>
            <a:r>
              <a:rPr lang="en-US" altLang="ko-KR"/>
              <a:t>Train Model N</a:t>
            </a:r>
            <a:endParaRPr lang="en-US" altLang="ko-KR"/>
          </a:p>
        </p:txBody>
      </p:sp>
      <p:sp>
        <p:nvSpPr>
          <p:cNvPr id="27" name=""/>
          <p:cNvSpPr txBox="1"/>
          <p:nvPr/>
        </p:nvSpPr>
        <p:spPr>
          <a:xfrm>
            <a:off x="2524744" y="4153519"/>
            <a:ext cx="465897" cy="904007"/>
          </a:xfrm>
          <a:prstGeom prst="rect">
            <a:avLst/>
          </a:prstGeom>
        </p:spPr>
        <p:txBody>
          <a:bodyPr wrap="square">
            <a:spAutoFit/>
          </a:bodyPr>
          <a:lstStyle/>
          <a:p>
            <a:pPr>
              <a:defRPr/>
            </a:pPr>
            <a:r>
              <a:rPr lang="en-US" altLang="ko-KR"/>
              <a:t>.</a:t>
            </a:r>
            <a:endParaRPr lang="en-US" altLang="ko-KR"/>
          </a:p>
          <a:p>
            <a:pPr>
              <a:defRPr/>
            </a:pPr>
            <a:r>
              <a:rPr lang="en-US" altLang="ko-KR"/>
              <a:t>.</a:t>
            </a:r>
            <a:endParaRPr lang="en-US" altLang="ko-KR"/>
          </a:p>
          <a:p>
            <a:pPr>
              <a:defRPr/>
            </a:pPr>
            <a:r>
              <a:rPr lang="en-US" altLang="ko-KR"/>
              <a:t>.</a:t>
            </a:r>
            <a:endParaRPr lang="en-US" altLang="ko-KR"/>
          </a:p>
        </p:txBody>
      </p:sp>
      <p:sp>
        <p:nvSpPr>
          <p:cNvPr id="28" name=""/>
          <p:cNvSpPr txBox="1"/>
          <p:nvPr/>
        </p:nvSpPr>
        <p:spPr>
          <a:xfrm>
            <a:off x="280574" y="6238668"/>
            <a:ext cx="5052390" cy="360252"/>
          </a:xfrm>
          <a:prstGeom prst="rect">
            <a:avLst/>
          </a:prstGeom>
        </p:spPr>
        <p:txBody>
          <a:bodyPr wrap="square">
            <a:spAutoFit/>
          </a:bodyPr>
          <a:p>
            <a:pPr>
              <a:defRPr/>
            </a:pPr>
            <a:r>
              <a:rPr lang="en-US" altLang="ko-KR"/>
              <a:t>5-fold cv(Xgboost, gradient boost, random frorest)</a:t>
            </a:r>
            <a:endParaRPr lang="en-US" altLang="ko-KR"/>
          </a:p>
        </p:txBody>
      </p:sp>
      <p:sp>
        <p:nvSpPr>
          <p:cNvPr id="29" name=""/>
          <p:cNvSpPr/>
          <p:nvPr/>
        </p:nvSpPr>
        <p:spPr>
          <a:xfrm>
            <a:off x="5273330" y="6286706"/>
            <a:ext cx="517662" cy="310598"/>
          </a:xfrm>
          <a:prstGeom prst="rightArrow">
            <a:avLst>
              <a:gd name="adj1" fmla="val 50000"/>
              <a:gd name="adj2" fmla="val 50000"/>
            </a:avLst>
          </a:prstGeom>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en-US" altLang="ko-KR"/>
          </a:p>
        </p:txBody>
      </p:sp>
      <p:sp>
        <p:nvSpPr>
          <p:cNvPr id="30" name=""/>
          <p:cNvSpPr txBox="1"/>
          <p:nvPr/>
        </p:nvSpPr>
        <p:spPr>
          <a:xfrm>
            <a:off x="5897010" y="6246122"/>
            <a:ext cx="2950679" cy="362323"/>
          </a:xfrm>
          <a:prstGeom prst="rect">
            <a:avLst/>
          </a:prstGeom>
        </p:spPr>
        <p:txBody>
          <a:bodyPr wrap="square">
            <a:spAutoFit/>
          </a:bodyPr>
          <a:lstStyle/>
          <a:p>
            <a:pPr>
              <a:defRPr/>
            </a:pPr>
            <a:r>
              <a:rPr lang="en-US" altLang="ko-KR"/>
              <a:t>Stacking Ensemble(by Ridge)</a:t>
            </a:r>
            <a:endParaRPr lang="en-US" altLang="ko-KR"/>
          </a:p>
        </p:txBody>
      </p:sp>
      <p:sp>
        <p:nvSpPr>
          <p:cNvPr id="31" name=""/>
          <p:cNvSpPr/>
          <p:nvPr/>
        </p:nvSpPr>
        <p:spPr>
          <a:xfrm>
            <a:off x="1574731" y="5800932"/>
            <a:ext cx="517663" cy="403777"/>
          </a:xfrm>
          <a:prstGeom prst="downArrow">
            <a:avLst>
              <a:gd name="adj1" fmla="val 50000"/>
              <a:gd name="adj2" fmla="val 50000"/>
            </a:avLst>
          </a:prstGeom>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en-US" altLang="ko-KR"/>
          </a:p>
        </p:txBody>
      </p:sp>
      <p:cxnSp>
        <p:nvCxnSpPr>
          <p:cNvPr id="32" name=""/>
          <p:cNvCxnSpPr>
            <a:stCxn id="9" idx="2"/>
            <a:endCxn id="12" idx="0"/>
          </p:cNvCxnSpPr>
          <p:nvPr/>
        </p:nvCxnSpPr>
        <p:spPr>
          <a:xfrm rot="16200000" flipH="1">
            <a:off x="2263016" y="1384024"/>
            <a:ext cx="328818" cy="2897"/>
          </a:xfrm>
          <a:prstGeom prst="line">
            <a:avLst/>
          </a:prstGeom>
          <a:ln w="38100">
            <a:solidFill>
              <a:srgbClr val="0000f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3" name=""/>
          <p:cNvCxnSpPr>
            <a:stCxn id="12" idx="2"/>
            <a:endCxn id="15" idx="0"/>
          </p:cNvCxnSpPr>
          <p:nvPr/>
        </p:nvCxnSpPr>
        <p:spPr>
          <a:xfrm rot="5400000">
            <a:off x="2292398" y="2046196"/>
            <a:ext cx="269224" cy="3728"/>
          </a:xfrm>
          <a:prstGeom prst="line">
            <a:avLst/>
          </a:prstGeom>
          <a:ln w="38100">
            <a:solidFill>
              <a:srgbClr val="0000f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4" name=""/>
          <p:cNvCxnSpPr>
            <a:stCxn id="15" idx="2"/>
            <a:endCxn id="14" idx="0"/>
          </p:cNvCxnSpPr>
          <p:nvPr/>
        </p:nvCxnSpPr>
        <p:spPr>
          <a:xfrm rot="16200000" flipH="1">
            <a:off x="2366425" y="2607445"/>
            <a:ext cx="427629" cy="310187"/>
          </a:xfrm>
          <a:prstGeom prst="line">
            <a:avLst/>
          </a:prstGeom>
          <a:ln w="38100">
            <a:solidFill>
              <a:srgbClr val="0000f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5" name=""/>
          <p:cNvCxnSpPr>
            <a:stCxn id="10" idx="2"/>
          </p:cNvCxnSpPr>
          <p:nvPr/>
        </p:nvCxnSpPr>
        <p:spPr>
          <a:xfrm rot="16200000" flipH="1">
            <a:off x="4648822" y="1424816"/>
            <a:ext cx="412886" cy="2898"/>
          </a:xfrm>
          <a:prstGeom prst="line">
            <a:avLst/>
          </a:prstGeom>
          <a:ln w="38100">
            <a:solidFill>
              <a:srgbClr val="0000f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6" name=""/>
          <p:cNvCxnSpPr>
            <a:stCxn id="11" idx="2"/>
          </p:cNvCxnSpPr>
          <p:nvPr/>
        </p:nvCxnSpPr>
        <p:spPr>
          <a:xfrm rot="5400000">
            <a:off x="7174706" y="1425125"/>
            <a:ext cx="395080" cy="20086"/>
          </a:xfrm>
          <a:prstGeom prst="line">
            <a:avLst/>
          </a:prstGeom>
          <a:ln w="38100">
            <a:solidFill>
              <a:srgbClr val="0000f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7" name=""/>
          <p:cNvCxnSpPr/>
          <p:nvPr/>
        </p:nvCxnSpPr>
        <p:spPr>
          <a:xfrm rot="5400000">
            <a:off x="5925171" y="2075207"/>
            <a:ext cx="341658" cy="0"/>
          </a:xfrm>
          <a:prstGeom prst="line">
            <a:avLst/>
          </a:prstGeom>
          <a:ln w="38100">
            <a:solidFill>
              <a:srgbClr val="0000f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8" name=""/>
          <p:cNvCxnSpPr>
            <a:stCxn id="13" idx="2"/>
            <a:endCxn id="16" idx="0"/>
          </p:cNvCxnSpPr>
          <p:nvPr/>
        </p:nvCxnSpPr>
        <p:spPr>
          <a:xfrm rot="16200000" flipH="1">
            <a:off x="6114408" y="2618319"/>
            <a:ext cx="466974" cy="141425"/>
          </a:xfrm>
          <a:prstGeom prst="line">
            <a:avLst/>
          </a:prstGeom>
          <a:ln w="38100">
            <a:solidFill>
              <a:srgbClr val="0000ff"/>
            </a:solidFill>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t="90510" b="710"/>
          <a:stretch>
            <a:fillRect/>
          </a:stretch>
        </p:blipFill>
        <p:spPr>
          <a:xfrm>
            <a:off x="0" y="0"/>
            <a:ext cx="9144000" cy="563418"/>
          </a:xfrm>
          <a:prstGeom prst="rect">
            <a:avLst/>
          </a:prstGeom>
        </p:spPr>
      </p:pic>
      <p:sp>
        <p:nvSpPr>
          <p:cNvPr id="7" name="TextBox 6"/>
          <p:cNvSpPr txBox="1"/>
          <p:nvPr/>
        </p:nvSpPr>
        <p:spPr>
          <a:xfrm>
            <a:off x="3057582" y="19050"/>
            <a:ext cx="2729808" cy="447504"/>
          </a:xfrm>
          <a:prstGeom prst="rect">
            <a:avLst/>
          </a:prstGeom>
          <a:noFill/>
        </p:spPr>
        <p:txBody>
          <a:bodyPr wrap="none">
            <a:spAutoFit/>
          </a:bodyPr>
          <a:lstStyle/>
          <a:p>
            <a:pPr lvl="0">
              <a:defRPr/>
            </a:pPr>
            <a:r>
              <a:rPr lang="en-US" altLang="ko-KR" sz="2400" b="1">
                <a:latin typeface="Arial"/>
                <a:cs typeface="Arial"/>
              </a:rPr>
              <a:t>Early approaches</a:t>
            </a:r>
            <a:endParaRPr lang="en-US" altLang="ko-KR" sz="2400" b="1">
              <a:latin typeface="Arial"/>
              <a:cs typeface="Arial"/>
            </a:endParaRPr>
          </a:p>
        </p:txBody>
      </p:sp>
      <p:sp>
        <p:nvSpPr>
          <p:cNvPr id="39" name=""/>
          <p:cNvSpPr txBox="1"/>
          <p:nvPr/>
        </p:nvSpPr>
        <p:spPr>
          <a:xfrm>
            <a:off x="322812" y="993000"/>
            <a:ext cx="8550141" cy="5701170"/>
          </a:xfrm>
          <a:prstGeom prst="rect">
            <a:avLst/>
          </a:prstGeom>
        </p:spPr>
        <p:txBody>
          <a:bodyPr wrap="square">
            <a:spAutoFit/>
          </a:bodyPr>
          <a:p>
            <a:pPr>
              <a:defRPr/>
            </a:pPr>
            <a:r>
              <a:rPr lang="en-US" altLang="ko-KR" sz="2300" b="1"/>
              <a:t>1. Early Approaches</a:t>
            </a:r>
            <a:endParaRPr lang="en-US" altLang="ko-KR" sz="2300" b="1"/>
          </a:p>
          <a:p>
            <a:pPr>
              <a:defRPr/>
            </a:pPr>
            <a:endParaRPr lang="en-US" altLang="ko-KR" sz="2300" b="1"/>
          </a:p>
          <a:p>
            <a:pPr>
              <a:defRPr/>
            </a:pPr>
            <a:r>
              <a:rPr lang="en-US" altLang="ko-KR" sz="2300" b="1"/>
              <a:t> - Basically we defined this sub-challenge as a traditional regression problem that predicts the abundance of protein. </a:t>
            </a:r>
            <a:endParaRPr lang="en-US" altLang="ko-KR" sz="2300" b="1"/>
          </a:p>
          <a:p>
            <a:pPr>
              <a:defRPr/>
            </a:pPr>
            <a:endParaRPr lang="en-US" altLang="ko-KR" sz="2300" b="1"/>
          </a:p>
          <a:p>
            <a:pPr>
              <a:defRPr/>
            </a:pPr>
            <a:r>
              <a:rPr lang="en-US" altLang="ko-KR" sz="2300" b="1"/>
              <a:t> - We wanted to know whether the computational engineering approach works well or not. </a:t>
            </a:r>
            <a:endParaRPr lang="en-US" altLang="ko-KR" sz="2300" b="1"/>
          </a:p>
          <a:p>
            <a:pPr>
              <a:defRPr/>
            </a:pPr>
            <a:endParaRPr lang="en-US" altLang="ko-KR" sz="2300" b="1"/>
          </a:p>
          <a:p>
            <a:pPr>
              <a:defRPr/>
            </a:pPr>
            <a:r>
              <a:rPr lang="en-US" altLang="ko-KR" sz="2300" b="1"/>
              <a:t> - What we thought as important things are how to select the feature that has the high predictability, and how to reveal the external features to increase that power.</a:t>
            </a:r>
            <a:endParaRPr lang="en-US" altLang="ko-KR" sz="2300" b="1"/>
          </a:p>
          <a:p>
            <a:pPr>
              <a:defRPr/>
            </a:pPr>
            <a:r>
              <a:rPr lang="en-US" altLang="ko-KR" sz="2300" b="1"/>
              <a:t> </a:t>
            </a:r>
            <a:endParaRPr lang="en-US" altLang="ko-KR" sz="2300" b="1"/>
          </a:p>
          <a:p>
            <a:pPr>
              <a:defRPr/>
            </a:pPr>
            <a:r>
              <a:rPr lang="en-US" altLang="ko-KR" sz="2300" b="1"/>
              <a:t> - We couldn't decide the number of proteins to train in early stage.</a:t>
            </a:r>
            <a:endParaRPr lang="en-US" altLang="ko-KR" sz="2300" b="1"/>
          </a:p>
          <a:p>
            <a:pPr>
              <a:defRPr/>
            </a:pPr>
            <a:endParaRPr lang="en-US" altLang="ko-KR" sz="2300" b="1"/>
          </a:p>
          <a:p>
            <a:pPr>
              <a:defRPr/>
            </a:pPr>
            <a:r>
              <a:rPr lang="en-US" altLang="ko-KR" sz="2300" b="1"/>
              <a:t> - We wanted to apply recent deep learning tech such as “Relational Network” to this sub-challenge.</a:t>
            </a:r>
            <a:endParaRPr lang="en-US" altLang="ko-KR" sz="2300" b="1"/>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t="90510" b="710"/>
          <a:stretch>
            <a:fillRect/>
          </a:stretch>
        </p:blipFill>
        <p:spPr>
          <a:xfrm>
            <a:off x="0" y="0"/>
            <a:ext cx="9144000" cy="563418"/>
          </a:xfrm>
          <a:prstGeom prst="rect">
            <a:avLst/>
          </a:prstGeom>
        </p:spPr>
      </p:pic>
      <p:sp>
        <p:nvSpPr>
          <p:cNvPr id="7" name="TextBox 6"/>
          <p:cNvSpPr txBox="1"/>
          <p:nvPr/>
        </p:nvSpPr>
        <p:spPr>
          <a:xfrm>
            <a:off x="3645647" y="0"/>
            <a:ext cx="1627393" cy="447504"/>
          </a:xfrm>
          <a:prstGeom prst="rect">
            <a:avLst/>
          </a:prstGeom>
          <a:noFill/>
        </p:spPr>
        <p:txBody>
          <a:bodyPr wrap="none">
            <a:spAutoFit/>
          </a:bodyPr>
          <a:lstStyle/>
          <a:p>
            <a:pPr lvl="0">
              <a:defRPr/>
            </a:pPr>
            <a:r>
              <a:rPr lang="en-US" altLang="ko-KR" sz="2400" b="1">
                <a:latin typeface="Arial"/>
                <a:cs typeface="Arial"/>
              </a:rPr>
              <a:t>Decisions</a:t>
            </a:r>
            <a:endParaRPr lang="en-US" altLang="ko-KR" sz="2400" b="1">
              <a:latin typeface="Arial"/>
              <a:cs typeface="Arial"/>
            </a:endParaRPr>
          </a:p>
        </p:txBody>
      </p:sp>
      <p:sp>
        <p:nvSpPr>
          <p:cNvPr id="39" name=""/>
          <p:cNvSpPr txBox="1"/>
          <p:nvPr/>
        </p:nvSpPr>
        <p:spPr>
          <a:xfrm>
            <a:off x="177866" y="698553"/>
            <a:ext cx="8891799" cy="6176592"/>
          </a:xfrm>
          <a:prstGeom prst="rect">
            <a:avLst/>
          </a:prstGeom>
        </p:spPr>
        <p:txBody>
          <a:bodyPr wrap="square">
            <a:spAutoFit/>
          </a:bodyPr>
          <a:p>
            <a:pPr>
              <a:defRPr/>
            </a:pPr>
            <a:r>
              <a:rPr lang="en-US" altLang="ko-KR" sz="2100" b="1"/>
              <a:t>2. Decisions ( What decisions we made )    </a:t>
            </a:r>
            <a:endParaRPr lang="en-US" altLang="ko-KR" sz="2100" b="1"/>
          </a:p>
          <a:p>
            <a:pPr>
              <a:defRPr/>
            </a:pPr>
            <a:endParaRPr lang="en-US" altLang="ko-KR" sz="2100" b="1"/>
          </a:p>
          <a:p>
            <a:pPr>
              <a:defRPr/>
            </a:pPr>
            <a:r>
              <a:rPr lang="en-US" altLang="ko-KR" sz="2100" b="1"/>
              <a:t> - Training the model proteins as a group not as individual.</a:t>
            </a:r>
            <a:endParaRPr lang="en-US" altLang="ko-KR" sz="2100" b="1"/>
          </a:p>
          <a:p>
            <a:pPr>
              <a:defRPr/>
            </a:pPr>
            <a:r>
              <a:rPr lang="en-US" altLang="ko-KR" sz="2100" b="1"/>
              <a:t>   Single protein model produced high score in local, but got a low score in public. I think this result because validation sample size is too small to trust in single protein model. </a:t>
            </a:r>
            <a:endParaRPr lang="en-US" altLang="ko-KR" sz="2100" b="1"/>
          </a:p>
          <a:p>
            <a:pPr>
              <a:defRPr/>
            </a:pPr>
            <a:endParaRPr lang="en-US" altLang="ko-KR" sz="2100" b="1"/>
          </a:p>
          <a:p>
            <a:pPr>
              <a:defRPr/>
            </a:pPr>
            <a:r>
              <a:rPr lang="en-US" altLang="ko-KR" sz="2100" b="1"/>
              <a:t>- Inserting Gene meta informations</a:t>
            </a:r>
            <a:endParaRPr lang="en-US" altLang="ko-KR" sz="2100" b="1"/>
          </a:p>
          <a:p>
            <a:pPr>
              <a:defRPr/>
            </a:pPr>
            <a:r>
              <a:rPr lang="en-US" altLang="ko-KR" sz="2100" b="1"/>
              <a:t>  Gene meta informations what we select are CODON counts, GC percentage, protein folding energy</a:t>
            </a:r>
            <a:endParaRPr lang="en-US" altLang="ko-KR" sz="2100" b="1"/>
          </a:p>
          <a:p>
            <a:pPr>
              <a:defRPr/>
            </a:pPr>
            <a:endParaRPr lang="en-US" altLang="ko-KR" sz="2100" b="1"/>
          </a:p>
          <a:p>
            <a:pPr>
              <a:defRPr/>
            </a:pPr>
            <a:r>
              <a:rPr lang="en-US" altLang="ko-KR" sz="2100" b="1"/>
              <a:t> - Inserting patient type label</a:t>
            </a:r>
            <a:endParaRPr lang="en-US" altLang="ko-KR" sz="2100" b="1"/>
          </a:p>
          <a:p>
            <a:pPr>
              <a:defRPr/>
            </a:pPr>
            <a:r>
              <a:rPr lang="en-US" altLang="ko-KR" sz="2100" b="1"/>
              <a:t>  We Inserted patient type label to each sample, We used the PCA and K-means clustering algorithms.</a:t>
            </a:r>
            <a:endParaRPr lang="en-US" altLang="ko-KR" sz="2100" b="1"/>
          </a:p>
          <a:p>
            <a:pPr>
              <a:defRPr/>
            </a:pPr>
            <a:endParaRPr lang="en-US" altLang="ko-KR" sz="2100" b="1"/>
          </a:p>
          <a:p>
            <a:pPr>
              <a:defRPr/>
            </a:pPr>
            <a:r>
              <a:rPr lang="en-US" altLang="ko-KR" sz="2100" b="1"/>
              <a:t> - Training models</a:t>
            </a:r>
            <a:endParaRPr lang="en-US" altLang="ko-KR" sz="2100" b="1"/>
          </a:p>
          <a:p>
            <a:pPr>
              <a:defRPr/>
            </a:pPr>
            <a:r>
              <a:rPr lang="en-US" altLang="ko-KR" sz="2100" b="1"/>
              <a:t>   Each Training model has three primitive regressors. (xgboost, random forest, gradient boost). We used stacking ensemble method to submit final prediction. We did 5-fold cross validation</a:t>
            </a:r>
            <a:endParaRPr lang="en-US" altLang="ko-KR" sz="2100" b="1"/>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t="90510" b="710"/>
          <a:stretch>
            <a:fillRect/>
          </a:stretch>
        </p:blipFill>
        <p:spPr>
          <a:xfrm>
            <a:off x="0" y="0"/>
            <a:ext cx="9144000" cy="563418"/>
          </a:xfrm>
          <a:prstGeom prst="rect">
            <a:avLst/>
          </a:prstGeom>
        </p:spPr>
      </p:pic>
      <p:sp>
        <p:nvSpPr>
          <p:cNvPr id="7" name="TextBox 6"/>
          <p:cNvSpPr txBox="1"/>
          <p:nvPr/>
        </p:nvSpPr>
        <p:spPr>
          <a:xfrm>
            <a:off x="3407522" y="19050"/>
            <a:ext cx="2646568" cy="447504"/>
          </a:xfrm>
          <a:prstGeom prst="rect">
            <a:avLst/>
          </a:prstGeom>
          <a:noFill/>
        </p:spPr>
        <p:txBody>
          <a:bodyPr wrap="none">
            <a:spAutoFit/>
          </a:bodyPr>
          <a:lstStyle/>
          <a:p>
            <a:pPr lvl="0">
              <a:defRPr/>
            </a:pPr>
            <a:r>
              <a:rPr lang="en-US" altLang="ko-KR" sz="2400" b="1">
                <a:latin typeface="Arial"/>
                <a:cs typeface="Arial"/>
              </a:rPr>
              <a:t>Key components</a:t>
            </a:r>
            <a:endParaRPr lang="en-US" altLang="ko-KR" sz="2400" b="1">
              <a:latin typeface="Arial"/>
              <a:cs typeface="Arial"/>
            </a:endParaRPr>
          </a:p>
        </p:txBody>
      </p:sp>
      <p:sp>
        <p:nvSpPr>
          <p:cNvPr id="39" name=""/>
          <p:cNvSpPr txBox="1"/>
          <p:nvPr/>
        </p:nvSpPr>
        <p:spPr>
          <a:xfrm>
            <a:off x="177866" y="698553"/>
            <a:ext cx="8891799" cy="5852741"/>
          </a:xfrm>
          <a:prstGeom prst="rect">
            <a:avLst/>
          </a:prstGeom>
        </p:spPr>
        <p:txBody>
          <a:bodyPr wrap="square">
            <a:spAutoFit/>
          </a:bodyPr>
          <a:p>
            <a:pPr>
              <a:defRPr/>
            </a:pPr>
            <a:r>
              <a:rPr lang="en-US" altLang="ko-KR" sz="2100" b="1"/>
              <a:t>3. Key points ( Key processes or components improving accuracy )</a:t>
            </a:r>
            <a:endParaRPr lang="en-US" altLang="ko-KR" sz="2100" b="1"/>
          </a:p>
          <a:p>
            <a:pPr>
              <a:defRPr/>
            </a:pPr>
            <a:endParaRPr lang="en-US" altLang="ko-KR" sz="2100" b="1"/>
          </a:p>
          <a:p>
            <a:pPr>
              <a:defRPr/>
            </a:pPr>
            <a:r>
              <a:rPr lang="en-US" altLang="ko-KR" sz="2100" b="1"/>
              <a:t> - Normalization / handling missing values</a:t>
            </a:r>
            <a:endParaRPr lang="en-US" altLang="ko-KR" sz="2100" b="1"/>
          </a:p>
          <a:p>
            <a:pPr>
              <a:defRPr/>
            </a:pPr>
            <a:r>
              <a:rPr lang="en-US" altLang="ko-KR" sz="2100" b="1"/>
              <a:t>   We did feature oriented standadization(z-scoring) on RNA / DNA data. This gave us a huge improvement.</a:t>
            </a:r>
            <a:endParaRPr lang="en-US" altLang="ko-KR" sz="2100" b="1"/>
          </a:p>
          <a:p>
            <a:pPr>
              <a:defRPr/>
            </a:pPr>
            <a:r>
              <a:rPr lang="en-US" altLang="ko-KR" sz="2100" b="1"/>
              <a:t>   We filled the missing values as mean value of across the samples in RNA / DNA data. We didn’t use missing protein.</a:t>
            </a:r>
            <a:endParaRPr lang="en-US" altLang="ko-KR" sz="2100" b="1"/>
          </a:p>
          <a:p>
            <a:pPr>
              <a:defRPr/>
            </a:pPr>
            <a:endParaRPr lang="en-US" altLang="ko-KR" sz="2100" b="1"/>
          </a:p>
          <a:p>
            <a:pPr>
              <a:defRPr/>
            </a:pPr>
            <a:r>
              <a:rPr lang="en-US" altLang="ko-KR" sz="2100" b="1"/>
              <a:t> - Feature selecting</a:t>
            </a:r>
            <a:endParaRPr lang="en-US" altLang="ko-KR" sz="2100" b="1"/>
          </a:p>
          <a:p>
            <a:pPr>
              <a:defRPr/>
            </a:pPr>
            <a:r>
              <a:rPr lang="en-US" altLang="ko-KR" sz="2100" b="1"/>
              <a:t>  Basically, we included the coding gene of each protein. Additionally, We selected about 300 other features have high pearson correlation score with current group of proteins. (features might be mRNA or CNA)</a:t>
            </a:r>
            <a:endParaRPr lang="en-US" altLang="ko-KR" sz="2100" b="1"/>
          </a:p>
          <a:p>
            <a:pPr>
              <a:defRPr/>
            </a:pPr>
            <a:endParaRPr lang="en-US" altLang="ko-KR" sz="2100" b="1"/>
          </a:p>
          <a:p>
            <a:pPr>
              <a:defRPr/>
            </a:pPr>
            <a:r>
              <a:rPr lang="en-US" altLang="ko-KR" sz="2100" b="1"/>
              <a:t> - Protein grouping</a:t>
            </a:r>
            <a:endParaRPr lang="en-US" altLang="ko-KR" sz="2100" b="1"/>
          </a:p>
          <a:p>
            <a:pPr>
              <a:defRPr/>
            </a:pPr>
            <a:r>
              <a:rPr lang="en-US" altLang="ko-KR" sz="2100" b="1"/>
              <a:t>  We used three different way to grouping. These are Pathway based grouping, correlation score based grouping, protein name based grouping. Because of the lack of number of protein in pathway grouping we used it only at sub challenge 3.</a:t>
            </a:r>
            <a:endParaRPr lang="en-US" altLang="ko-KR" sz="2100" b="1"/>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t="90510" b="710"/>
          <a:stretch>
            <a:fillRect/>
          </a:stretch>
        </p:blipFill>
        <p:spPr>
          <a:xfrm>
            <a:off x="0" y="0"/>
            <a:ext cx="9144000" cy="563418"/>
          </a:xfrm>
          <a:prstGeom prst="rect">
            <a:avLst/>
          </a:prstGeom>
        </p:spPr>
      </p:pic>
      <p:sp>
        <p:nvSpPr>
          <p:cNvPr id="7" name="TextBox 6"/>
          <p:cNvSpPr txBox="1"/>
          <p:nvPr/>
        </p:nvSpPr>
        <p:spPr>
          <a:xfrm>
            <a:off x="3407522" y="19050"/>
            <a:ext cx="2884692" cy="483870"/>
          </a:xfrm>
          <a:prstGeom prst="rect">
            <a:avLst/>
          </a:prstGeom>
          <a:noFill/>
        </p:spPr>
        <p:txBody>
          <a:bodyPr wrap="none">
            <a:spAutoFit/>
          </a:bodyPr>
          <a:lstStyle/>
          <a:p>
            <a:pPr>
              <a:defRPr/>
            </a:pPr>
            <a:r>
              <a:rPr lang="en-US" altLang="ko-KR" sz="2600" b="1"/>
              <a:t>Further suggestions</a:t>
            </a:r>
            <a:endParaRPr lang="en-US" altLang="ko-KR" sz="2600" b="1"/>
          </a:p>
        </p:txBody>
      </p:sp>
      <p:sp>
        <p:nvSpPr>
          <p:cNvPr id="39" name=""/>
          <p:cNvSpPr txBox="1"/>
          <p:nvPr/>
        </p:nvSpPr>
        <p:spPr>
          <a:xfrm>
            <a:off x="177866" y="698553"/>
            <a:ext cx="8891799" cy="5214567"/>
          </a:xfrm>
          <a:prstGeom prst="rect">
            <a:avLst/>
          </a:prstGeom>
        </p:spPr>
        <p:txBody>
          <a:bodyPr wrap="square">
            <a:spAutoFit/>
          </a:bodyPr>
          <a:p>
            <a:pPr>
              <a:defRPr/>
            </a:pPr>
            <a:r>
              <a:rPr lang="en-US" altLang="ko-KR" sz="2100" b="1"/>
              <a:t>4. Further suggestions.</a:t>
            </a:r>
            <a:endParaRPr lang="en-US" altLang="ko-KR" sz="2100" b="1"/>
          </a:p>
          <a:p>
            <a:pPr>
              <a:defRPr/>
            </a:pPr>
            <a:r>
              <a:rPr lang="en-US" altLang="ko-KR" sz="2100" b="1"/>
              <a:t>- Changing the normalization method.</a:t>
            </a:r>
            <a:endParaRPr lang="en-US" altLang="ko-KR" sz="2100" b="1"/>
          </a:p>
          <a:p>
            <a:pPr>
              <a:defRPr/>
            </a:pPr>
            <a:r>
              <a:rPr lang="en-US" altLang="ko-KR" sz="2100" b="1"/>
              <a:t>We can sample oriented normalization, or min-max normalization</a:t>
            </a:r>
            <a:endParaRPr lang="en-US" altLang="ko-KR" sz="2100" b="1"/>
          </a:p>
          <a:p>
            <a:pPr>
              <a:defRPr/>
            </a:pPr>
            <a:endParaRPr lang="en-US" altLang="ko-KR" sz="2100" b="1"/>
          </a:p>
          <a:p>
            <a:pPr>
              <a:defRPr/>
            </a:pPr>
            <a:r>
              <a:rPr lang="en-US" altLang="ko-KR" sz="2100" b="1"/>
              <a:t>- Imputing missing protein value.</a:t>
            </a:r>
            <a:endParaRPr lang="en-US" altLang="ko-KR" sz="2100" b="1"/>
          </a:p>
          <a:p>
            <a:pPr>
              <a:defRPr/>
            </a:pPr>
            <a:r>
              <a:rPr lang="en-US" altLang="ko-KR" sz="2100" b="1"/>
              <a:t>We can sub1’s method and can increase the training sample size</a:t>
            </a:r>
            <a:endParaRPr lang="en-US" altLang="ko-KR" sz="2100" b="1"/>
          </a:p>
          <a:p>
            <a:pPr>
              <a:defRPr/>
            </a:pPr>
            <a:endParaRPr lang="en-US" altLang="ko-KR" sz="2100" b="1"/>
          </a:p>
          <a:p>
            <a:pPr>
              <a:defRPr/>
            </a:pPr>
            <a:r>
              <a:rPr lang="en-US" altLang="ko-KR" sz="2100" b="1"/>
              <a:t> - Optimizing feature selection</a:t>
            </a:r>
            <a:endParaRPr lang="en-US" altLang="ko-KR" sz="2100" b="1"/>
          </a:p>
          <a:p>
            <a:pPr>
              <a:defRPr/>
            </a:pPr>
            <a:r>
              <a:rPr lang="en-US" altLang="ko-KR" sz="2100" b="1"/>
              <a:t>  We can set the different feature group size to train. In final submission we fixed the feature size. More over, we can insert relative features manually using domain knowledge.</a:t>
            </a:r>
            <a:endParaRPr lang="en-US" altLang="ko-KR" sz="2100" b="1"/>
          </a:p>
          <a:p>
            <a:pPr>
              <a:defRPr/>
            </a:pPr>
            <a:endParaRPr lang="en-US" altLang="ko-KR" sz="2100" b="1"/>
          </a:p>
          <a:p>
            <a:pPr>
              <a:defRPr/>
            </a:pPr>
            <a:r>
              <a:rPr lang="en-US" altLang="ko-KR" sz="2100" b="1"/>
              <a:t> - Using Deep Learning Method.</a:t>
            </a:r>
            <a:endParaRPr lang="en-US" altLang="ko-KR" sz="2100" b="1"/>
          </a:p>
          <a:p>
            <a:pPr>
              <a:defRPr/>
            </a:pPr>
            <a:r>
              <a:rPr lang="en-US" altLang="ko-KR" sz="2100" b="1"/>
              <a:t>   Once adapting Relation Network, We had a better score both local cv score and public test score. But we couldn't submit that model since docker limitations</a:t>
            </a:r>
            <a:endParaRPr lang="en-US" altLang="ko-KR" sz="2100" b="1"/>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891" y="4608945"/>
            <a:ext cx="2715491" cy="681455"/>
          </a:xfrm>
          <a:prstGeom prst="rect">
            <a:avLst/>
          </a:prstGeom>
        </p:spPr>
      </p:pic>
      <p:sp>
        <p:nvSpPr>
          <p:cNvPr id="10" name="TextBox 9"/>
          <p:cNvSpPr txBox="1"/>
          <p:nvPr/>
        </p:nvSpPr>
        <p:spPr>
          <a:xfrm>
            <a:off x="598541" y="5358610"/>
            <a:ext cx="8037200" cy="523220"/>
          </a:xfrm>
          <a:prstGeom prst="rect">
            <a:avLst/>
          </a:prstGeom>
          <a:noFill/>
        </p:spPr>
        <p:txBody>
          <a:bodyPr wrap="none" rtlCol="0">
            <a:spAutoFit/>
          </a:bodyPr>
          <a:lstStyle/>
          <a:p>
            <a:r>
              <a:rPr lang="en-US" altLang="ko-KR" sz="2800" b="1" dirty="0" smtClean="0">
                <a:solidFill>
                  <a:schemeClr val="accent1"/>
                </a:solidFill>
              </a:rPr>
              <a:t>‘To bring biological insights to everyone in the world’</a:t>
            </a:r>
            <a:endParaRPr lang="ko-KR" altLang="en-US" sz="2800" b="1" dirty="0">
              <a:solidFill>
                <a:schemeClr val="accent1"/>
              </a:solidFill>
            </a:endParaRPr>
          </a:p>
        </p:txBody>
      </p:sp>
      <p:sp>
        <p:nvSpPr>
          <p:cNvPr id="11" name="TextBox 10"/>
          <p:cNvSpPr txBox="1"/>
          <p:nvPr/>
        </p:nvSpPr>
        <p:spPr>
          <a:xfrm>
            <a:off x="2400541" y="2370646"/>
            <a:ext cx="4158190" cy="1200329"/>
          </a:xfrm>
          <a:prstGeom prst="rect">
            <a:avLst/>
          </a:prstGeom>
          <a:noFill/>
        </p:spPr>
        <p:txBody>
          <a:bodyPr wrap="none" rtlCol="0">
            <a:spAutoFit/>
          </a:bodyPr>
          <a:lstStyle/>
          <a:p>
            <a:r>
              <a:rPr lang="en-US" altLang="ko-KR" sz="7200" b="1" dirty="0" smtClean="0">
                <a:solidFill>
                  <a:schemeClr val="accent1"/>
                </a:solidFill>
              </a:rPr>
              <a:t>Thank you</a:t>
            </a:r>
            <a:endParaRPr lang="ko-KR" altLang="en-US" sz="7200" b="1" dirty="0">
              <a:solidFill>
                <a:schemeClr val="accent1"/>
              </a:solidFill>
            </a:endParaRPr>
          </a:p>
        </p:txBody>
      </p:sp>
    </p:spTree>
    <p:extLst>
      <p:ext uri="{BB962C8B-B14F-4D97-AF65-F5344CB8AC3E}">
        <p14:creationId xmlns:p14="http://schemas.microsoft.com/office/powerpoint/2010/main" val="2326680743"/>
      </p:ext>
    </p:extLst>
  </p:cSld>
  <p:clrMapOvr>
    <a:masterClrMapping/>
  </p:clrMapOvr>
  <p:timing>
    <p:tnLst>
      <p:par>
        <p:cTn id="1" dur="indefinite" restart="never" nodeType="tmRoot"/>
      </p:par>
    </p:tnLst>
  </p:timing>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2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2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1055</ep:Words>
  <ep:PresentationFormat>화면 슬라이드 쇼(4:3)</ep:PresentationFormat>
  <ep:Paragraphs>310</ep:Paragraphs>
  <ep:Slides>8</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8</vt:i4>
      </vt:variant>
    </vt:vector>
  </ep:HeadingPairs>
  <ep:TitlesOfParts>
    <vt:vector size="9" baseType="lpstr">
      <vt:lpstr>Office 테마</vt:lpstr>
      <vt:lpstr>슬라이드 1</vt:lpstr>
      <vt:lpstr>슬라이드 2</vt:lpstr>
      <vt:lpstr>슬라이드 3</vt:lpstr>
      <vt:lpstr>슬라이드 4</vt:lpstr>
      <vt:lpstr>슬라이드 5</vt:lpstr>
      <vt:lpstr>슬라이드 6</vt:lpstr>
      <vt:lpstr>슬라이드 7</vt:lpstr>
      <vt:lpstr>슬라이드 8</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2017-08-03T04:25:07.000</dcterms:created>
  <dc:creator>Keunsoo Kang</dc:creator>
  <cp:lastModifiedBy>deargen-admin</cp:lastModifiedBy>
  <dcterms:modified xsi:type="dcterms:W3CDTF">2018-01-22T08:03:47.134</dcterms:modified>
  <cp:revision>261</cp:revision>
  <dc:title>PowerPoint 프레젠테이션</dc:title>
  <cp:version>0906.0100.01</cp:version>
</cp:coreProperties>
</file>