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7" r:id="rId2"/>
    <p:sldId id="269" r:id="rId3"/>
    <p:sldId id="268" r:id="rId4"/>
    <p:sldId id="258" r:id="rId5"/>
    <p:sldId id="256" r:id="rId6"/>
    <p:sldId id="284" r:id="rId7"/>
    <p:sldId id="259" r:id="rId8"/>
    <p:sldId id="286" r:id="rId9"/>
    <p:sldId id="282" r:id="rId10"/>
    <p:sldId id="288" r:id="rId11"/>
    <p:sldId id="281" r:id="rId12"/>
    <p:sldId id="280" r:id="rId13"/>
    <p:sldId id="285" r:id="rId14"/>
    <p:sldId id="289" r:id="rId15"/>
    <p:sldId id="273" r:id="rId16"/>
    <p:sldId id="257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75740"/>
  </p:normalViewPr>
  <p:slideViewPr>
    <p:cSldViewPr snapToGrid="0" snapToObjects="1">
      <p:cViewPr varScale="1">
        <p:scale>
          <a:sx n="87" d="100"/>
          <a:sy n="87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3298C-EF36-1E4C-A33A-7A3EBCA85F83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74FB9-07FD-2240-942A-B1928892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3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13819/13819</a:t>
            </a:r>
            <a:r>
              <a:rPr lang="en-US" altLang="ko-KR" baseline="0" dirty="0" smtClean="0"/>
              <a:t>?</a:t>
            </a:r>
          </a:p>
          <a:p>
            <a:r>
              <a:rPr lang="en-US" baseline="0" dirty="0" smtClean="0"/>
              <a:t>i.e. Lambda=0 </a:t>
            </a:r>
            <a:r>
              <a:rPr lang="ko-KR" altLang="en-US" baseline="0" dirty="0" smtClean="0"/>
              <a:t>사용 가능</a:t>
            </a:r>
            <a:r>
              <a:rPr lang="en-US" altLang="ko-KR" baseline="0" dirty="0" smtClean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74FB9-07FD-2240-942A-B1928892E2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7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3186-B22F-C24A-A8DF-29C6EDC5577B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E980-AF24-314F-9E80-67C88B90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0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3186-B22F-C24A-A8DF-29C6EDC5577B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E980-AF24-314F-9E80-67C88B90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4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3186-B22F-C24A-A8DF-29C6EDC5577B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E980-AF24-314F-9E80-67C88B90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2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3186-B22F-C24A-A8DF-29C6EDC5577B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E980-AF24-314F-9E80-67C88B90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3186-B22F-C24A-A8DF-29C6EDC5577B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E980-AF24-314F-9E80-67C88B90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8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3186-B22F-C24A-A8DF-29C6EDC5577B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E980-AF24-314F-9E80-67C88B90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6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3186-B22F-C24A-A8DF-29C6EDC5577B}" type="datetimeFigureOut">
              <a:rPr lang="en-US" smtClean="0"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E980-AF24-314F-9E80-67C88B90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3186-B22F-C24A-A8DF-29C6EDC5577B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E980-AF24-314F-9E80-67C88B90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2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3186-B22F-C24A-A8DF-29C6EDC5577B}" type="datetimeFigureOut">
              <a:rPr lang="en-US" smtClean="0"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E980-AF24-314F-9E80-67C88B90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3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3186-B22F-C24A-A8DF-29C6EDC5577B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E980-AF24-314F-9E80-67C88B90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1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3186-B22F-C24A-A8DF-29C6EDC5577B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E980-AF24-314F-9E80-67C88B90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3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73186-B22F-C24A-A8DF-29C6EDC5577B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E980-AF24-314F-9E80-67C88B90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39" y="29165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Survival Analysis (Elastic net regularization)</a:t>
            </a:r>
            <a:br>
              <a:rPr lang="en-US" sz="3200" b="1" dirty="0" smtClean="0"/>
            </a:br>
            <a:r>
              <a:rPr lang="en-US" sz="3200" b="1" dirty="0" smtClean="0"/>
              <a:t>18.01.17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1755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534561" y="2476180"/>
          <a:ext cx="664132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60"/>
                <a:gridCol w="948760"/>
                <a:gridCol w="948760"/>
                <a:gridCol w="948760"/>
                <a:gridCol w="948760"/>
                <a:gridCol w="948760"/>
                <a:gridCol w="948760"/>
              </a:tblGrid>
              <a:tr h="334602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LUAD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LUSC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dev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tst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0.650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0.631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0.619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0.588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0.594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0.590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6116" y="5915685"/>
            <a:ext cx="334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Alpha,lambda,maximum</a:t>
            </a:r>
            <a:r>
              <a:rPr lang="en-US" dirty="0" smtClean="0"/>
              <a:t> c-index)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6116" y="1234885"/>
            <a:ext cx="2514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c–index maximum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034" y="521919"/>
            <a:ext cx="10937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Elastic net regularization for </a:t>
            </a:r>
            <a:r>
              <a:rPr lang="en-US" sz="2000" b="1" err="1" smtClean="0"/>
              <a:t>Cox</a:t>
            </a:r>
            <a:r>
              <a:rPr lang="en-US" sz="2000" b="1" smtClean="0"/>
              <a:t>; grid search</a:t>
            </a:r>
            <a:r>
              <a:rPr lang="en-US" sz="2000" smtClean="0"/>
              <a:t> ( parameter</a:t>
            </a:r>
            <a:r>
              <a:rPr lang="en-US" sz="2000" dirty="0" smtClean="0"/>
              <a:t>: </a:t>
            </a:r>
            <a:r>
              <a:rPr lang="en-US" sz="2000" dirty="0"/>
              <a:t>a</a:t>
            </a:r>
            <a:r>
              <a:rPr lang="en-US" sz="2000" dirty="0" smtClean="0"/>
              <a:t>lpha = 0.0~0.9 (10), lambda = 0.0~0.59(60))</a:t>
            </a:r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735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837587"/>
              </p:ext>
            </p:extLst>
          </p:nvPr>
        </p:nvGraphicFramePr>
        <p:xfrm>
          <a:off x="1720409" y="2033728"/>
          <a:ext cx="8863778" cy="3535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6254"/>
                <a:gridCol w="1266254"/>
                <a:gridCol w="1266254"/>
                <a:gridCol w="1266254"/>
                <a:gridCol w="1266254"/>
                <a:gridCol w="1266254"/>
                <a:gridCol w="1266254"/>
              </a:tblGrid>
              <a:tr h="334602">
                <a:tc row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LUAD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LUSC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validation</a:t>
                      </a:r>
                      <a:endParaRPr lang="en-US" sz="2000" baseline="0" dirty="0" smtClean="0"/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0.6190476190476191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600" dirty="0" smtClean="0"/>
                        <a:t>0.5904761904761905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600" dirty="0" smtClean="0"/>
                        <a:t>0.638095238095238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smtClean="0"/>
                        <a:t>0.5625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smtClean="0"/>
                        <a:t>0.625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smtClean="0"/>
                        <a:t>0.75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test</a:t>
                      </a:r>
                      <a:endParaRPr lang="en-US" sz="2000" dirty="0" smtClean="0"/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alpha=0.800000, lambda=0.010000</a:t>
                      </a:r>
                    </a:p>
                    <a:p>
                      <a:endParaRPr lang="pt-BR" sz="1600" dirty="0" smtClean="0"/>
                    </a:p>
                    <a:p>
                      <a:r>
                        <a:rPr lang="pt-BR" sz="1600" b="1" dirty="0" smtClean="0"/>
                        <a:t>0.5221674876847291</a:t>
                      </a:r>
                      <a:endParaRPr lang="pt-BR" sz="1600" b="1" dirty="0" smtClean="0">
                        <a:effectLst/>
                      </a:endParaRPr>
                    </a:p>
                    <a:p>
                      <a:endParaRPr lang="en-US" sz="1600" dirty="0">
                        <a:effectLst/>
                        <a:latin typeface="Menl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 smtClean="0"/>
                        <a:t>alpha=0.500000, lambda=0.010000</a:t>
                      </a:r>
                    </a:p>
                    <a:p>
                      <a:endParaRPr lang="is-IS" sz="1600" dirty="0" smtClean="0"/>
                    </a:p>
                    <a:p>
                      <a:r>
                        <a:rPr lang="is-IS" sz="1600" b="1" dirty="0" smtClean="0"/>
                        <a:t>0.5651589789520824</a:t>
                      </a:r>
                      <a:endParaRPr lang="is-IS" sz="1600" b="1" dirty="0" smtClean="0">
                        <a:effectLst/>
                      </a:endParaRPr>
                    </a:p>
                    <a:p>
                      <a:endParaRPr lang="en-US" sz="1600" dirty="0">
                        <a:latin typeface="Menl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 smtClean="0"/>
                        <a:t>alpha=0.600000, lambda=0.010000</a:t>
                      </a:r>
                    </a:p>
                    <a:p>
                      <a:endParaRPr lang="is-IS" sz="1600" dirty="0" smtClean="0"/>
                    </a:p>
                    <a:p>
                      <a:r>
                        <a:rPr lang="is-IS" sz="1600" b="1" dirty="0" smtClean="0"/>
                        <a:t>0.5606806986117331</a:t>
                      </a:r>
                      <a:endParaRPr lang="is-IS" sz="1600" b="1" dirty="0" smtClean="0">
                        <a:effectLst/>
                      </a:endParaRPr>
                    </a:p>
                    <a:p>
                      <a:endParaRPr lang="en-US" sz="1600" dirty="0">
                        <a:latin typeface="Menl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err="1" smtClean="0"/>
                        <a:t>alpha</a:t>
                      </a:r>
                      <a:r>
                        <a:rPr lang="sk-SK" sz="1600" dirty="0" smtClean="0"/>
                        <a:t>=0.200000, </a:t>
                      </a:r>
                      <a:r>
                        <a:rPr lang="sk-SK" sz="1600" dirty="0" err="1" smtClean="0"/>
                        <a:t>lambda</a:t>
                      </a:r>
                      <a:r>
                        <a:rPr lang="sk-SK" sz="1600" dirty="0" smtClean="0"/>
                        <a:t>=0.270000</a:t>
                      </a:r>
                    </a:p>
                    <a:p>
                      <a:endParaRPr lang="sk-SK" sz="1600" dirty="0" smtClean="0"/>
                    </a:p>
                    <a:p>
                      <a:r>
                        <a:rPr lang="sk-SK" sz="1600" b="1" dirty="0" smtClean="0"/>
                        <a:t>0.5393684210526316</a:t>
                      </a:r>
                      <a:endParaRPr lang="sk-SK" sz="1600" b="1" dirty="0" smtClean="0">
                        <a:effectLst/>
                      </a:endParaRPr>
                    </a:p>
                    <a:p>
                      <a:endParaRPr lang="en-US" sz="1600" dirty="0">
                        <a:latin typeface="Menl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err="1" smtClean="0"/>
                        <a:t>alpha</a:t>
                      </a:r>
                      <a:r>
                        <a:rPr lang="sk-SK" sz="1600" dirty="0" smtClean="0"/>
                        <a:t>=0.400000, </a:t>
                      </a:r>
                      <a:r>
                        <a:rPr lang="sk-SK" sz="1600" dirty="0" err="1" smtClean="0"/>
                        <a:t>lambda</a:t>
                      </a:r>
                      <a:r>
                        <a:rPr lang="sk-SK" sz="1600" dirty="0" smtClean="0"/>
                        <a:t>=0.610000</a:t>
                      </a:r>
                    </a:p>
                    <a:p>
                      <a:endParaRPr lang="sk-SK" sz="1600" dirty="0" smtClean="0"/>
                    </a:p>
                    <a:p>
                      <a:r>
                        <a:rPr lang="sk-SK" sz="1600" b="1" dirty="0" smtClean="0"/>
                        <a:t>0.5591578947368421</a:t>
                      </a:r>
                      <a:endParaRPr lang="sk-SK" sz="1600" b="1" dirty="0">
                        <a:effectLst/>
                        <a:latin typeface="Menl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err="1" smtClean="0"/>
                        <a:t>alpha</a:t>
                      </a:r>
                      <a:r>
                        <a:rPr lang="sk-SK" sz="1600" dirty="0" smtClean="0"/>
                        <a:t>=0.300000, </a:t>
                      </a:r>
                      <a:r>
                        <a:rPr lang="sk-SK" sz="1600" dirty="0" err="1" smtClean="0"/>
                        <a:t>lambda</a:t>
                      </a:r>
                      <a:r>
                        <a:rPr lang="sk-SK" sz="1600" dirty="0" smtClean="0"/>
                        <a:t>=0.810000</a:t>
                      </a:r>
                    </a:p>
                    <a:p>
                      <a:endParaRPr lang="sk-SK" sz="1600" dirty="0" smtClean="0"/>
                    </a:p>
                    <a:p>
                      <a:r>
                        <a:rPr lang="sk-SK" sz="1600" b="1" dirty="0" smtClean="0"/>
                        <a:t>0.5747368421052632</a:t>
                      </a:r>
                      <a:endParaRPr lang="sk-SK" sz="1600" b="1" dirty="0">
                        <a:effectLst/>
                        <a:latin typeface="Menl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56116" y="1463840"/>
            <a:ext cx="1164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c–index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6116" y="448177"/>
            <a:ext cx="75154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Elastic net regularization for </a:t>
            </a:r>
            <a:r>
              <a:rPr lang="en-US" sz="2000" b="1" dirty="0" smtClean="0"/>
              <a:t>Cox; dat</a:t>
            </a:r>
            <a:r>
              <a:rPr lang="en-US" sz="2000" b="1" dirty="0" smtClean="0"/>
              <a:t>a concatenate; </a:t>
            </a:r>
          </a:p>
          <a:p>
            <a:r>
              <a:rPr lang="en-US" sz="2000" b="1" dirty="0" smtClean="0"/>
              <a:t>grid search</a:t>
            </a:r>
            <a:r>
              <a:rPr lang="en-US" sz="2000" dirty="0" smtClean="0"/>
              <a:t> ( parameter</a:t>
            </a:r>
            <a:r>
              <a:rPr lang="en-US" sz="2000" dirty="0" smtClean="0"/>
              <a:t>: </a:t>
            </a:r>
            <a:r>
              <a:rPr lang="en-US" sz="2000" dirty="0"/>
              <a:t>a</a:t>
            </a:r>
            <a:r>
              <a:rPr lang="en-US" sz="2000" dirty="0" smtClean="0"/>
              <a:t>lpha = 0.0~0.9 (10), lambda = </a:t>
            </a:r>
            <a:r>
              <a:rPr lang="en-US" sz="2000" dirty="0" smtClean="0"/>
              <a:t>0.0~0.59(100))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152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90189"/>
              </p:ext>
            </p:extLst>
          </p:nvPr>
        </p:nvGraphicFramePr>
        <p:xfrm>
          <a:off x="1762491" y="2077972"/>
          <a:ext cx="8863778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6254"/>
                <a:gridCol w="1266254"/>
                <a:gridCol w="1266254"/>
                <a:gridCol w="1266254"/>
                <a:gridCol w="1266254"/>
                <a:gridCol w="1266254"/>
                <a:gridCol w="1266254"/>
              </a:tblGrid>
              <a:tr h="334602">
                <a:tc row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LUAD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LUSC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validation</a:t>
                      </a:r>
                      <a:endParaRPr lang="en-US" sz="2000" baseline="0" dirty="0" smtClean="0"/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0.6395299716816029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0.636202115401392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0.559832555981845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test</a:t>
                      </a:r>
                      <a:endParaRPr lang="en-US" sz="2000" dirty="0" smtClean="0"/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alpha = 0.200000, lambda = 0.600000</a:t>
                      </a:r>
                    </a:p>
                    <a:p>
                      <a:r>
                        <a:rPr lang="en-US" sz="1600" dirty="0" smtClean="0"/>
                        <a:t>82/56271 features survived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b="1" dirty="0" smtClean="0"/>
                        <a:t>0.5772503358710255</a:t>
                      </a:r>
                      <a:endParaRPr lang="en-US" sz="1600" b="1" dirty="0">
                        <a:effectLst/>
                        <a:latin typeface="Menl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alpha = 0.200000, lambda = 0.600000</a:t>
                      </a:r>
                    </a:p>
                    <a:p>
                      <a:r>
                        <a:rPr lang="en-US" sz="1600" dirty="0" smtClean="0"/>
                        <a:t>77/35577 features survived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b="1" dirty="0" smtClean="0"/>
                        <a:t>0.5727720555306762</a:t>
                      </a:r>
                      <a:endParaRPr lang="en-US" sz="1600" b="1" dirty="0">
                        <a:latin typeface="Menl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alpha = 0.200000, lambda = 0.600000</a:t>
                      </a:r>
                    </a:p>
                    <a:p>
                      <a:r>
                        <a:rPr lang="en-US" sz="1600" dirty="0" smtClean="0"/>
                        <a:t>75/25217 features survived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b="1" dirty="0" smtClean="0"/>
                        <a:t>0.5754590237348858</a:t>
                      </a:r>
                      <a:endParaRPr lang="en-US" sz="1600" b="1" dirty="0">
                        <a:latin typeface="Menl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alpha = 0.100000, lambda = 0.000000</a:t>
                      </a:r>
                    </a:p>
                    <a:p>
                      <a:r>
                        <a:rPr lang="en-US" sz="1600" dirty="0" smtClean="0"/>
                        <a:t>3026/56250 features survived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b="1" dirty="0" smtClean="0"/>
                        <a:t>0.5532631578947368</a:t>
                      </a:r>
                      <a:endParaRPr lang="en-US" sz="1600" b="1" dirty="0">
                        <a:latin typeface="Menl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alpha = 0.100000, lambda = 0.000000</a:t>
                      </a:r>
                    </a:p>
                    <a:p>
                      <a:r>
                        <a:rPr lang="en-US" sz="1600" dirty="0" smtClean="0"/>
                        <a:t>2717/35556 features survived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b="1" dirty="0" smtClean="0"/>
                        <a:t>0.5486315789473685</a:t>
                      </a:r>
                      <a:endParaRPr lang="en-US" sz="1600" b="1" dirty="0">
                        <a:effectLst/>
                        <a:latin typeface="Menl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alpha = 0.100000, lambda = 0.000000</a:t>
                      </a:r>
                    </a:p>
                    <a:p>
                      <a:r>
                        <a:rPr lang="en-US" sz="1600" dirty="0" smtClean="0"/>
                        <a:t>2489/25196 features survived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b="1" dirty="0" smtClean="0"/>
                        <a:t>0.5418947368421053</a:t>
                      </a:r>
                      <a:endParaRPr lang="en-US" sz="1600" b="1" dirty="0">
                        <a:latin typeface="Menlo" charset="0"/>
                        <a:ea typeface="Menlo" charset="0"/>
                        <a:cs typeface="Menl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56116" y="1512442"/>
            <a:ext cx="1164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c–index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034" y="521919"/>
            <a:ext cx="8107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Elastic net regularization for </a:t>
            </a:r>
            <a:r>
              <a:rPr lang="en-US" sz="2000" b="1" dirty="0" smtClean="0"/>
              <a:t>Cox; data concatenate; 3-fold cross validation;</a:t>
            </a:r>
          </a:p>
          <a:p>
            <a:r>
              <a:rPr lang="en-US" sz="2000" b="1" dirty="0" smtClean="0"/>
              <a:t>grid search</a:t>
            </a:r>
            <a:r>
              <a:rPr lang="en-US" sz="2000" dirty="0" smtClean="0"/>
              <a:t> ( parameter</a:t>
            </a:r>
            <a:r>
              <a:rPr lang="en-US" sz="2000" dirty="0" smtClean="0"/>
              <a:t>: </a:t>
            </a:r>
            <a:r>
              <a:rPr lang="en-US" sz="2000" dirty="0"/>
              <a:t>a</a:t>
            </a:r>
            <a:r>
              <a:rPr lang="en-US" sz="2000" dirty="0" smtClean="0"/>
              <a:t>lpha = 0.0~0.9 (10), lambda = 0.0~0.59(60))</a:t>
            </a:r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762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4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Cross-validation; Build 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up</a:t>
            </a:r>
            <a:endParaRPr 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76" y="1194620"/>
            <a:ext cx="5764397" cy="469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76" y="2003328"/>
            <a:ext cx="5255752" cy="4525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39" y="5425844"/>
            <a:ext cx="5363497" cy="11027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43973" y="3044638"/>
            <a:ext cx="4033858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77831" y="3038166"/>
            <a:ext cx="117758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43973" y="3044642"/>
            <a:ext cx="1334904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978877" y="3038166"/>
            <a:ext cx="0" cy="4572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384892" y="3043083"/>
            <a:ext cx="0" cy="4572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78877" y="3908322"/>
            <a:ext cx="132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Training_set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798997" y="3908322"/>
            <a:ext cx="9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test_set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43973" y="2289087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a,l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4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Elastic net regularizatio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n for cox; 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Bayesian Optimization; Build </a:t>
            </a: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up</a:t>
            </a:r>
            <a:endParaRPr 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76" y="1194620"/>
            <a:ext cx="5764397" cy="46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39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39" y="29165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Survival Analysis (Support Vector Machine)</a:t>
            </a:r>
            <a:br>
              <a:rPr lang="en-US" sz="3200" b="1" dirty="0" smtClean="0"/>
            </a:br>
            <a:r>
              <a:rPr lang="en-US" sz="3200" b="1" dirty="0" smtClean="0"/>
              <a:t>18.01.10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9334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SVM for cox</a:t>
            </a:r>
            <a:endParaRPr 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58" y="971602"/>
            <a:ext cx="10486103" cy="50854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51958" y="6278316"/>
            <a:ext cx="384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sebp</a:t>
            </a:r>
            <a:r>
              <a:rPr lang="en-US" dirty="0"/>
              <a:t>/</a:t>
            </a:r>
            <a:r>
              <a:rPr lang="en-US" dirty="0" err="1"/>
              <a:t>scikit</a:t>
            </a:r>
            <a:r>
              <a:rPr lang="en-US" dirty="0"/>
              <a:t>-survival</a:t>
            </a:r>
          </a:p>
        </p:txBody>
      </p:sp>
    </p:spTree>
    <p:extLst>
      <p:ext uri="{BB962C8B-B14F-4D97-AF65-F5344CB8AC3E}">
        <p14:creationId xmlns:p14="http://schemas.microsoft.com/office/powerpoint/2010/main" val="92450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SVM for cox</a:t>
            </a:r>
            <a:endParaRPr 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1958" y="6278316"/>
            <a:ext cx="384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sebp</a:t>
            </a:r>
            <a:r>
              <a:rPr lang="en-US" dirty="0"/>
              <a:t>/</a:t>
            </a:r>
            <a:r>
              <a:rPr lang="en-US" dirty="0" err="1"/>
              <a:t>scikit</a:t>
            </a:r>
            <a:r>
              <a:rPr lang="en-US" dirty="0"/>
              <a:t>-survival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90" y="1096090"/>
            <a:ext cx="8377085" cy="49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2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37" y="-53204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>Build up</a:t>
            </a:r>
            <a:endParaRPr lang="en-US" sz="24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49" y="2051583"/>
            <a:ext cx="5943600" cy="63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49" y="3042857"/>
            <a:ext cx="9525000" cy="10922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4628" y="8320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charset="0"/>
              <a:buChar char="•"/>
            </a:pPr>
            <a:r>
              <a:rPr lang="en-US" sz="2400" b="1" dirty="0" smtClean="0"/>
              <a:t>Support Vector Machine </a:t>
            </a:r>
            <a:r>
              <a:rPr lang="en-US" sz="2400" b="1" smtClean="0"/>
              <a:t>for survival analysis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66636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4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Build up</a:t>
            </a:r>
            <a:endParaRPr 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2948" y="1178080"/>
            <a:ext cx="10515600" cy="4884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Elastic net regularization for Cox model (parameter: alpha, lambda)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60" y="1932055"/>
            <a:ext cx="5776452" cy="505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60" y="3800275"/>
            <a:ext cx="4636373" cy="1981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60" y="2710118"/>
            <a:ext cx="7686368" cy="81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9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4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Build up</a:t>
            </a:r>
            <a:endParaRPr 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2948" y="1178080"/>
            <a:ext cx="10515600" cy="4884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Elastic net regularization for Cox model (parameter: alpha, lambda)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69" y="1882986"/>
            <a:ext cx="5265175" cy="412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4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>
                <a:latin typeface="Calibri" charset="0"/>
                <a:ea typeface="Calibri" charset="0"/>
                <a:cs typeface="Calibri" charset="0"/>
              </a:rPr>
              <a:t>Data</a:t>
            </a:r>
            <a:endParaRPr 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422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 smtClean="0"/>
              <a:t>LUAD_T_ normalized_RNA-seq.hg19</a:t>
            </a:r>
          </a:p>
          <a:p>
            <a:r>
              <a:rPr lang="en-US" sz="2000" dirty="0" smtClean="0"/>
              <a:t>LUAD_T_ RPM_miRNA.hg19.mirbase</a:t>
            </a:r>
          </a:p>
          <a:p>
            <a:r>
              <a:rPr lang="en-US" sz="2000" dirty="0" smtClean="0"/>
              <a:t>LUAD_T_ betaValue_methyl.hg19.sd15</a:t>
            </a:r>
          </a:p>
          <a:p>
            <a:r>
              <a:rPr lang="en-US" sz="2000" dirty="0" smtClean="0"/>
              <a:t>LUAD_T_ betaValue_methyl.hg19.sd17</a:t>
            </a:r>
          </a:p>
          <a:p>
            <a:r>
              <a:rPr lang="en-US" sz="2000" dirty="0" smtClean="0"/>
              <a:t>LUAD_T_ betaValue_methyl.hg19.sd20</a:t>
            </a:r>
          </a:p>
          <a:p>
            <a:endParaRPr lang="en-US" sz="2000" dirty="0" smtClean="0"/>
          </a:p>
          <a:p>
            <a:r>
              <a:rPr lang="en-US" sz="2000" dirty="0" smtClean="0"/>
              <a:t>LUSC_T_ normalized_RNA-seq.hg19</a:t>
            </a:r>
          </a:p>
          <a:p>
            <a:r>
              <a:rPr lang="en-US" sz="2000" dirty="0" smtClean="0"/>
              <a:t>LUSC_T_ RPM_miRNA.hg19.mirbase</a:t>
            </a:r>
          </a:p>
          <a:p>
            <a:r>
              <a:rPr lang="en-US" sz="2000" dirty="0" smtClean="0"/>
              <a:t>LUSC_T_ betaValue_methyl.hg19.sd15</a:t>
            </a:r>
          </a:p>
          <a:p>
            <a:r>
              <a:rPr lang="en-US" sz="2000" dirty="0" smtClean="0"/>
              <a:t>LUSC_T_ betaValue_methyl.hg19.sd17</a:t>
            </a:r>
          </a:p>
          <a:p>
            <a:r>
              <a:rPr lang="en-US" sz="2000" dirty="0" smtClean="0"/>
              <a:t>LUSC_T_ betaValue_methyl.hg19.sd20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5894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487934"/>
              </p:ext>
            </p:extLst>
          </p:nvPr>
        </p:nvGraphicFramePr>
        <p:xfrm>
          <a:off x="573026" y="1756416"/>
          <a:ext cx="1043636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60"/>
                <a:gridCol w="948760"/>
                <a:gridCol w="948760"/>
                <a:gridCol w="948760"/>
                <a:gridCol w="948760"/>
                <a:gridCol w="948760"/>
                <a:gridCol w="948760"/>
                <a:gridCol w="948760"/>
                <a:gridCol w="948760"/>
                <a:gridCol w="948760"/>
                <a:gridCol w="948760"/>
              </a:tblGrid>
              <a:tr h="334602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LUAD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LUSC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normalized_RNA-seq.hg19</a:t>
                      </a:r>
                    </a:p>
                    <a:p>
                      <a:pPr algn="ctr"/>
                      <a:r>
                        <a:rPr lang="en-US" dirty="0" smtClean="0"/>
                        <a:t>20163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RPM_miRNA.hg19.mirbase</a:t>
                      </a:r>
                    </a:p>
                    <a:p>
                      <a:pPr algn="ctr"/>
                      <a:r>
                        <a:rPr lang="en-US" dirty="0" smtClean="0"/>
                        <a:t>1595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betaValue_methyl.hg19.sd15</a:t>
                      </a:r>
                    </a:p>
                    <a:p>
                      <a:pPr algn="ctr"/>
                      <a:r>
                        <a:rPr lang="en-US" dirty="0" smtClean="0"/>
                        <a:t>34513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betaValue_methyl.hg19.sd17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betaValue_methyl.hg19.sd20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Normalized_RNA-seq.hg19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RPM_miRNA.hg19.mirbase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betaValue_methyl.hg19.sd15</a:t>
                      </a:r>
                    </a:p>
                    <a:p>
                      <a:pPr algn="ctr"/>
                      <a:r>
                        <a:rPr lang="en-US" dirty="0" smtClean="0"/>
                        <a:t>34513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betaValue_methyl.hg19.sd17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betaValue_methyl.hg19.sd20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dev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0.4, 0.23, 0.694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0.7, 0.02, 0.530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0.0, 0.0, 0.714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0.6,0.0,0.721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0.4,0.12,0.629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0.4, 0.55, 0.750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0.3, 0.59, 0.625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0.5, 0.47,</a:t>
                      </a:r>
                      <a:r>
                        <a:rPr lang="en-US" baseline="0" dirty="0" smtClean="0"/>
                        <a:t> 0.500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0.8,0.0,0.625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0.1,0.19,0.547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tst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0.3, 0.49, </a:t>
                      </a:r>
                      <a:r>
                        <a:rPr lang="en-US" b="1" dirty="0" smtClean="0"/>
                        <a:t>0.622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0.9,</a:t>
                      </a:r>
                      <a:r>
                        <a:rPr lang="en-US" baseline="0" dirty="0" smtClean="0"/>
                        <a:t> 0.13, </a:t>
                      </a:r>
                      <a:r>
                        <a:rPr lang="en-US" b="1" baseline="0" dirty="0" smtClean="0"/>
                        <a:t>0.714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0.6,</a:t>
                      </a:r>
                      <a:r>
                        <a:rPr lang="en-US" baseline="0" dirty="0" smtClean="0"/>
                        <a:t> 0.24, </a:t>
                      </a:r>
                      <a:r>
                        <a:rPr lang="en-US" b="1" baseline="0" dirty="0" smtClean="0"/>
                        <a:t>0.613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0.8,0.18</a:t>
                      </a:r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0.558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0.0,0.0,</a:t>
                      </a:r>
                      <a:r>
                        <a:rPr lang="en-US" b="1" dirty="0" smtClean="0"/>
                        <a:t>0.520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0.4,</a:t>
                      </a:r>
                      <a:r>
                        <a:rPr lang="en-US" baseline="0" dirty="0" smtClean="0"/>
                        <a:t> 0.55, </a:t>
                      </a:r>
                      <a:r>
                        <a:rPr lang="en-US" b="1" baseline="0" dirty="0" smtClean="0"/>
                        <a:t>0.578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0.5, 0.31, </a:t>
                      </a:r>
                      <a:r>
                        <a:rPr lang="en-US" b="1" dirty="0" smtClean="0"/>
                        <a:t>0.565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0.0, 0.0, </a:t>
                      </a:r>
                      <a:r>
                        <a:rPr lang="en-US" b="1" dirty="0" smtClean="0"/>
                        <a:t>0.621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0.0,0.0,</a:t>
                      </a:r>
                      <a:r>
                        <a:rPr lang="en-US" b="1" dirty="0" smtClean="0"/>
                        <a:t>0.638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0.0,0.0,</a:t>
                      </a:r>
                      <a:r>
                        <a:rPr lang="en-US" b="1" dirty="0" smtClean="0"/>
                        <a:t>0.628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4034" y="521919"/>
            <a:ext cx="10937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Elastic net regularization for </a:t>
            </a:r>
            <a:r>
              <a:rPr lang="en-US" sz="2000" b="1" err="1" smtClean="0"/>
              <a:t>Cox</a:t>
            </a:r>
            <a:r>
              <a:rPr lang="en-US" sz="2000" b="1" smtClean="0"/>
              <a:t>; grid search</a:t>
            </a:r>
            <a:r>
              <a:rPr lang="en-US" sz="2000" smtClean="0"/>
              <a:t> ( parameter</a:t>
            </a:r>
            <a:r>
              <a:rPr lang="en-US" sz="2000" dirty="0" smtClean="0"/>
              <a:t>: </a:t>
            </a:r>
            <a:r>
              <a:rPr lang="en-US" sz="2000" dirty="0"/>
              <a:t>a</a:t>
            </a:r>
            <a:r>
              <a:rPr lang="en-US" sz="2000" dirty="0" smtClean="0"/>
              <a:t>lpha = 0.0~0.9 (10), lambda = 0.0~0.59(60))</a:t>
            </a:r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73026" y="6004176"/>
            <a:ext cx="334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Alpha,lambda,maximum</a:t>
            </a:r>
            <a:r>
              <a:rPr lang="en-US" dirty="0" smtClean="0"/>
              <a:t> c-index)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3026" y="1098670"/>
            <a:ext cx="1164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c–index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324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15322"/>
              </p:ext>
            </p:extLst>
          </p:nvPr>
        </p:nvGraphicFramePr>
        <p:xfrm>
          <a:off x="565764" y="1387331"/>
          <a:ext cx="11041437" cy="46318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3767"/>
                <a:gridCol w="1003767"/>
                <a:gridCol w="1003767"/>
                <a:gridCol w="1003767"/>
                <a:gridCol w="1003767"/>
                <a:gridCol w="1003767"/>
                <a:gridCol w="1003767"/>
                <a:gridCol w="1003767"/>
                <a:gridCol w="1003767"/>
                <a:gridCol w="1003767"/>
                <a:gridCol w="1003767"/>
              </a:tblGrid>
              <a:tr h="332320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LUAD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LUSC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85849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normalized_RNA-seq.hg19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RPM_miRNA.hg19.mirbase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betaValue_methyl.hg19.sd15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betaValue_methyl.hg19.sd17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betaValue_methyl.hg19.sd20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Normalized_RNA-seq.hg19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RPM_miRNA.hg19.mirbase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betaValue_methyl.hg19.sd15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betaValue_methyl.hg19.sd17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betaValue_methyl.hg19.sd20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6646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dev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0.6940298507462687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0.5298507462686567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0.7142857142857143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0.7214285714285714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0.6285714285714286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0.75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0.625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0.625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0.546875</a:t>
                      </a:r>
                      <a:endParaRPr lang="en-US" sz="1400" b="1" dirty="0"/>
                    </a:p>
                  </a:txBody>
                  <a:tcPr/>
                </a:tc>
              </a:tr>
              <a:tr h="26565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tst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alpha=0.400000, lambda=0.230000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0.5861266294227188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alpha=0.700000, lambda=0.020000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0.5833333333333334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alpha=0.000000, lambda=0.000000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0.5124282982791587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alpha=0.600000, lambda=0.000000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0.4574569789674952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alpha=0.400000, lambda=0.120000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0.49569789674952197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alpha=0.300000, lambda=0.740000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0.5747368421052632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alpha=0.200000, lambda=0.850000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0.5389473684210526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alpha=0.300000, lambda=0.790000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0.5503157894736842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alpha=0.800000, lambda=0.000000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0.5806315789473684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alpha=0.100000, lambda=0.190000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0.6105263157894737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4034" y="521919"/>
            <a:ext cx="11067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Elastic net regularization for </a:t>
            </a:r>
            <a:r>
              <a:rPr lang="en-US" sz="2000" b="1" dirty="0" smtClean="0"/>
              <a:t>Cox; grid search</a:t>
            </a:r>
            <a:r>
              <a:rPr lang="en-US" sz="2000" dirty="0" smtClean="0"/>
              <a:t> ( parameter</a:t>
            </a:r>
            <a:r>
              <a:rPr lang="en-US" sz="2000" dirty="0" smtClean="0"/>
              <a:t>: </a:t>
            </a:r>
            <a:r>
              <a:rPr lang="en-US" sz="2000" dirty="0"/>
              <a:t>a</a:t>
            </a:r>
            <a:r>
              <a:rPr lang="en-US" sz="2000" dirty="0" smtClean="0"/>
              <a:t>lpha = 0.0~0.9 (10), lambda = </a:t>
            </a:r>
            <a:r>
              <a:rPr lang="en-US" sz="2000" dirty="0" smtClean="0"/>
              <a:t>0.0~0.59(100))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97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9" y="413514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Feature Selection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4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400" b="1" dirty="0" smtClean="0">
                <a:latin typeface="Calibri" charset="0"/>
                <a:ea typeface="Calibri" charset="0"/>
                <a:cs typeface="Calibri" charset="0"/>
              </a:rPr>
              <a:t>  </a:t>
            </a:r>
            <a:endParaRPr 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21310"/>
              </p:ext>
            </p:extLst>
          </p:nvPr>
        </p:nvGraphicFramePr>
        <p:xfrm>
          <a:off x="174714" y="1698311"/>
          <a:ext cx="1192376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979"/>
                <a:gridCol w="1083979"/>
                <a:gridCol w="1083979"/>
                <a:gridCol w="1083979"/>
                <a:gridCol w="1083979"/>
                <a:gridCol w="1083979"/>
                <a:gridCol w="1083979"/>
                <a:gridCol w="1083979"/>
                <a:gridCol w="1083979"/>
                <a:gridCol w="1083979"/>
                <a:gridCol w="1083979"/>
              </a:tblGrid>
              <a:tr h="334602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LUAD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LUSC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normalized_RNA-seq.hg19</a:t>
                      </a:r>
                    </a:p>
                    <a:p>
                      <a:pPr algn="ctr"/>
                      <a:r>
                        <a:rPr lang="en-US" dirty="0" smtClean="0"/>
                        <a:t>20163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RPM_miRNA.hg19.mirbase</a:t>
                      </a:r>
                    </a:p>
                    <a:p>
                      <a:pPr algn="ctr"/>
                      <a:r>
                        <a:rPr lang="en-US" dirty="0" smtClean="0"/>
                        <a:t>1595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betaValue_methyl.hg19.sd15</a:t>
                      </a:r>
                    </a:p>
                    <a:p>
                      <a:pPr algn="ctr"/>
                      <a:r>
                        <a:rPr lang="en-US" dirty="0" smtClean="0"/>
                        <a:t>34513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betaValue_methyl.hg19.sd17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betaValue_methyl.hg19.sd20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Normalized_RNA-seq.hg19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RPM_miRNA.hg19.mirbase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betaValue_methyl.hg19.sd15</a:t>
                      </a:r>
                    </a:p>
                    <a:p>
                      <a:pPr algn="ctr"/>
                      <a:r>
                        <a:rPr lang="en-US" dirty="0" smtClean="0"/>
                        <a:t>34513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betaValue_methyl.hg19.sd17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betaValue_methyl.hg19.sd20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variables</a:t>
                      </a:r>
                      <a:r>
                        <a:rPr lang="en-US" baseline="0" dirty="0" smtClean="0"/>
                        <a:t> selected /# total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0.3, 0.49, </a:t>
                      </a:r>
                    </a:p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46/20163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0.9,</a:t>
                      </a:r>
                      <a:r>
                        <a:rPr lang="en-US" baseline="0" dirty="0" smtClean="0"/>
                        <a:t> 0.13, </a:t>
                      </a:r>
                    </a:p>
                    <a:p>
                      <a:pPr algn="ctr"/>
                      <a:endParaRPr lang="en-US" b="1" baseline="0" dirty="0" smtClean="0"/>
                    </a:p>
                    <a:p>
                      <a:pPr algn="ctr"/>
                      <a:r>
                        <a:rPr lang="en-US" b="1" baseline="0" dirty="0" smtClean="0"/>
                        <a:t>19/1595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0.6,</a:t>
                      </a:r>
                      <a:r>
                        <a:rPr lang="en-US" baseline="0" dirty="0" smtClean="0"/>
                        <a:t> 0.24, </a:t>
                      </a:r>
                    </a:p>
                    <a:p>
                      <a:pPr algn="ctr"/>
                      <a:endParaRPr lang="en-US" b="1" baseline="0" dirty="0" smtClean="0"/>
                    </a:p>
                    <a:p>
                      <a:pPr algn="ctr"/>
                      <a:r>
                        <a:rPr lang="en-US" b="1" baseline="0" dirty="0" smtClean="0"/>
                        <a:t>14/34512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0.8,0.18</a:t>
                      </a:r>
                    </a:p>
                    <a:p>
                      <a:pPr algn="ctr"/>
                      <a:endParaRPr lang="en-US" b="0" dirty="0" smtClean="0"/>
                    </a:p>
                    <a:p>
                      <a:pPr algn="ctr"/>
                      <a:r>
                        <a:rPr lang="en-US" b="1" dirty="0" smtClean="0"/>
                        <a:t>10/13819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0.0, 0.0,</a:t>
                      </a:r>
                    </a:p>
                    <a:p>
                      <a:pPr algn="ctr"/>
                      <a:r>
                        <a:rPr lang="en-US" b="1" dirty="0" smtClean="0"/>
                        <a:t> 3459/3459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0.4,</a:t>
                      </a:r>
                      <a:r>
                        <a:rPr lang="en-US" baseline="0" dirty="0" smtClean="0"/>
                        <a:t> 0.55, </a:t>
                      </a:r>
                    </a:p>
                    <a:p>
                      <a:pPr algn="ctr"/>
                      <a:endParaRPr lang="en-US" b="1" baseline="0" dirty="0" smtClean="0"/>
                    </a:p>
                    <a:p>
                      <a:pPr algn="ctr"/>
                      <a:r>
                        <a:rPr lang="en-US" b="1" dirty="0" smtClean="0"/>
                        <a:t>1/20172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0.5, 0.31, </a:t>
                      </a:r>
                    </a:p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8/1565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0.0, 0.0, </a:t>
                      </a:r>
                    </a:p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34513/34513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0.0, 0.0,</a:t>
                      </a:r>
                    </a:p>
                    <a:p>
                      <a:pPr algn="ctr"/>
                      <a:r>
                        <a:rPr lang="en-US" b="1" dirty="0" smtClean="0"/>
                        <a:t> 13819/13819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0.0, 0.0,</a:t>
                      </a:r>
                    </a:p>
                    <a:p>
                      <a:pPr algn="ctr"/>
                      <a:r>
                        <a:rPr lang="en-US" b="1" dirty="0" smtClean="0"/>
                        <a:t> 3459/3459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610231" y="1076295"/>
            <a:ext cx="6581769" cy="663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parameter(alp, lam</a:t>
            </a:r>
            <a:r>
              <a:rPr lang="en-US" sz="2000" smtClean="0">
                <a:latin typeface="Calibri" charset="0"/>
                <a:ea typeface="Calibri" charset="0"/>
                <a:cs typeface="Calibri" charset="0"/>
              </a:rPr>
              <a:t>) was set at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which c-index is maximized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6200000">
            <a:off x="5737273" y="5388312"/>
            <a:ext cx="798653" cy="393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6200000">
            <a:off x="8874012" y="5388312"/>
            <a:ext cx="798653" cy="393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6200000">
            <a:off x="9954753" y="5388312"/>
            <a:ext cx="798653" cy="393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11012344" y="5388312"/>
            <a:ext cx="798653" cy="393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39892" y="5696919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Q?</a:t>
            </a:r>
            <a:r>
              <a:rPr lang="ko-KR" altLang="en-US" b="1" dirty="0" smtClean="0">
                <a:solidFill>
                  <a:srgbClr val="FF0000"/>
                </a:solidFill>
              </a:rPr>
              <a:t> 어떤 경우인지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87600" y="5958953"/>
            <a:ext cx="5998209" cy="663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charset="0"/>
              <a:buChar char="•"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Deep learning feature reduction </a:t>
            </a:r>
            <a:r>
              <a:rPr lang="ko-KR" altLang="en-US" sz="1600" dirty="0" smtClean="0">
                <a:latin typeface="Calibri" charset="0"/>
                <a:ea typeface="Calibri" charset="0"/>
                <a:cs typeface="Calibri" charset="0"/>
              </a:rPr>
              <a:t>에 활용가능</a:t>
            </a:r>
            <a:endParaRPr lang="en-US" altLang="ko-KR" sz="1600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Maximum c-index </a:t>
            </a:r>
            <a:r>
              <a:rPr lang="ko-KR" altLang="en-US" sz="1600" dirty="0" smtClean="0">
                <a:latin typeface="Calibri" charset="0"/>
                <a:ea typeface="Calibri" charset="0"/>
                <a:cs typeface="Calibri" charset="0"/>
              </a:rPr>
              <a:t>나오는 </a:t>
            </a:r>
            <a:r>
              <a:rPr lang="en-US" altLang="ko-KR" sz="1600" dirty="0" smtClean="0">
                <a:latin typeface="Calibri" charset="0"/>
                <a:ea typeface="Calibri" charset="0"/>
                <a:cs typeface="Calibri" charset="0"/>
              </a:rPr>
              <a:t>parameter(</a:t>
            </a:r>
            <a:r>
              <a:rPr lang="ko-KR" altLang="en-US" sz="1600" dirty="0" smtClean="0">
                <a:latin typeface="Calibri" charset="0"/>
                <a:ea typeface="Calibri" charset="0"/>
                <a:cs typeface="Calibri" charset="0"/>
              </a:rPr>
              <a:t>위의 경우</a:t>
            </a:r>
            <a:r>
              <a:rPr lang="en-US" altLang="ko-KR" sz="1600" dirty="0" smtClean="0">
                <a:latin typeface="Calibri" charset="0"/>
                <a:ea typeface="Calibri" charset="0"/>
                <a:cs typeface="Calibri" charset="0"/>
              </a:rPr>
              <a:t>)</a:t>
            </a:r>
            <a:r>
              <a:rPr lang="ko-KR" altLang="en-US" sz="1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ko-KR" sz="1600" dirty="0" smtClean="0">
                <a:latin typeface="Calibri" charset="0"/>
                <a:ea typeface="Calibri" charset="0"/>
                <a:cs typeface="Calibri" charset="0"/>
              </a:rPr>
              <a:t>+</a:t>
            </a:r>
            <a:r>
              <a:rPr lang="ko-KR" altLang="en-US" sz="1600" dirty="0" smtClean="0">
                <a:latin typeface="Calibri" charset="0"/>
                <a:ea typeface="Calibri" charset="0"/>
                <a:cs typeface="Calibri" charset="0"/>
              </a:rPr>
              <a:t> 다른 어떤 조건에서의 </a:t>
            </a:r>
            <a:r>
              <a:rPr lang="en-US" altLang="ko-KR" sz="1600" dirty="0" smtClean="0">
                <a:latin typeface="Calibri" charset="0"/>
                <a:ea typeface="Calibri" charset="0"/>
                <a:cs typeface="Calibri" charset="0"/>
              </a:rPr>
              <a:t>parameter </a:t>
            </a:r>
            <a:r>
              <a:rPr lang="ko-KR" altLang="en-US" sz="1600" dirty="0" smtClean="0">
                <a:latin typeface="Calibri" charset="0"/>
                <a:ea typeface="Calibri" charset="0"/>
                <a:cs typeface="Calibri" charset="0"/>
              </a:rPr>
              <a:t>확인</a:t>
            </a:r>
            <a:r>
              <a:rPr lang="en-US" altLang="ko-KR" sz="1600" dirty="0" smtClean="0">
                <a:latin typeface="Calibri" charset="0"/>
                <a:ea typeface="Calibri" charset="0"/>
                <a:cs typeface="Calibri" charset="0"/>
              </a:rPr>
              <a:t>?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8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1372"/>
              </p:ext>
            </p:extLst>
          </p:nvPr>
        </p:nvGraphicFramePr>
        <p:xfrm>
          <a:off x="565764" y="1638054"/>
          <a:ext cx="11424677" cy="39950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8607"/>
                <a:gridCol w="1038607"/>
                <a:gridCol w="1038607"/>
                <a:gridCol w="1038607"/>
                <a:gridCol w="1038607"/>
                <a:gridCol w="1038607"/>
                <a:gridCol w="1038607"/>
                <a:gridCol w="1038607"/>
                <a:gridCol w="1038607"/>
                <a:gridCol w="1038607"/>
                <a:gridCol w="1038607"/>
              </a:tblGrid>
              <a:tr h="296586">
                <a:tc row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LUAD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LUSC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985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normalized_RNA-seq.hg19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RPM_miRNA.hg19.mirbase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betaValue_methyl.hg19.sd15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betaValue_methyl.hg19.sd17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betaValue_methyl.hg19.sd20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Normalized_RNA-seq.hg19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RPM_miRNA.hg19.mirbase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betaValue_methyl.hg19.sd15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betaValue_methyl.hg19.sd17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betaValue_methyl.hg19.sd20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25320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 features</a:t>
                      </a:r>
                      <a:r>
                        <a:rPr lang="en-US" sz="1600" baseline="0" dirty="0" smtClean="0"/>
                        <a:t> selected /# total 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alpha=0.400000, lambda=0.230000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114/20163 features survived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alpha=0.700000, lambda=0.020000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265/1595 features survived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alpha=0.000000, lambda=0.000000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34513/34513 features survived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alpha=0.600000, lambda=0.000000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808/13819 features survived</a:t>
                      </a:r>
                      <a:endParaRPr lang="en-US" sz="1600" dirty="0" smtClean="0">
                        <a:latin typeface="Menl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alpha=0.400000, lambda=0.120000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141/3459 features survived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alpha=0.300000, lambda=0.740000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1/20172 features survived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alpha=0.200000, lambda=0.850000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6/1565 features survived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alpha=0.300000, lambda=0.790000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5/34513 features survived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alpha=0.800000, lambda=0.000000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366/13819 features survived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alpha=0.100000, lambda=0.190000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550/3459 features survived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58686" y="133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smtClean="0">
                <a:latin typeface="Calibri" charset="0"/>
                <a:ea typeface="Calibri" charset="0"/>
                <a:cs typeface="Calibri" charset="0"/>
              </a:rPr>
              <a:t>Feature Selection</a:t>
            </a:r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40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400" b="1" smtClean="0">
                <a:latin typeface="Calibri" charset="0"/>
                <a:ea typeface="Calibri" charset="0"/>
                <a:cs typeface="Calibri" charset="0"/>
              </a:rPr>
              <a:t>  </a:t>
            </a:r>
            <a:endParaRPr 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6200000">
            <a:off x="3731492" y="6014881"/>
            <a:ext cx="798653" cy="393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5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4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>
                <a:latin typeface="Calibri" charset="0"/>
                <a:ea typeface="Calibri" charset="0"/>
                <a:cs typeface="Calibri" charset="0"/>
              </a:rPr>
              <a:t>Data</a:t>
            </a:r>
            <a:endParaRPr 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716" y="1442170"/>
            <a:ext cx="4780935" cy="4351338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LUAD_T_ normalized_RNA-seq.hg19</a:t>
            </a:r>
          </a:p>
          <a:p>
            <a:pPr algn="just"/>
            <a:r>
              <a:rPr lang="en-US" sz="2000" dirty="0" smtClean="0"/>
              <a:t>LUAD_T_ RPM_miRNA.hg19.mirbase</a:t>
            </a:r>
          </a:p>
          <a:p>
            <a:pPr algn="just"/>
            <a:r>
              <a:rPr lang="en-US" sz="2000" dirty="0" smtClean="0"/>
              <a:t>LUAD_T_ betaValue_methyl.hg19.sd15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LUAD_T_ normalized_RNA-seq.hg19</a:t>
            </a:r>
          </a:p>
          <a:p>
            <a:pPr algn="just"/>
            <a:r>
              <a:rPr lang="en-US" sz="2000" dirty="0"/>
              <a:t>LUAD_T_ </a:t>
            </a:r>
            <a:r>
              <a:rPr lang="en-US" sz="2000" dirty="0" smtClean="0"/>
              <a:t>RPM_miRNA.hg19.mirbase</a:t>
            </a:r>
          </a:p>
          <a:p>
            <a:pPr algn="just"/>
            <a:r>
              <a:rPr lang="en-US" sz="2000" dirty="0" smtClean="0"/>
              <a:t>LUAD_T_ betaValue_methyl.hg19.sd17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/>
              <a:t>LUAD_T_ normalized_RNA-seq.hg19</a:t>
            </a:r>
          </a:p>
          <a:p>
            <a:pPr algn="just"/>
            <a:r>
              <a:rPr lang="en-US" sz="2000" dirty="0"/>
              <a:t>LUAD_T_ RPM_miRNA.hg19.mirbase</a:t>
            </a:r>
          </a:p>
          <a:p>
            <a:pPr algn="just"/>
            <a:r>
              <a:rPr lang="en-US" sz="2000" dirty="0"/>
              <a:t>LUAD_T_ </a:t>
            </a:r>
            <a:r>
              <a:rPr lang="en-US" sz="2000" dirty="0" smtClean="0"/>
              <a:t>betaValue_methyl.hg19.sd20</a:t>
            </a:r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83045" y="1442170"/>
            <a:ext cx="478093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/>
              <a:t>LUSC_T_ normalized_RNA-seq.hg19</a:t>
            </a:r>
          </a:p>
          <a:p>
            <a:pPr algn="just"/>
            <a:r>
              <a:rPr lang="en-US" sz="2000" dirty="0" smtClean="0"/>
              <a:t>LUSC_T_ RPM_miRNA.hg19.mirbase</a:t>
            </a:r>
          </a:p>
          <a:p>
            <a:pPr algn="just"/>
            <a:r>
              <a:rPr lang="en-US" sz="2000" dirty="0" smtClean="0"/>
              <a:t>LUSC_T_ betaValue_methyl.hg19.sd15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LUSC_T_ normalized_RNA-seq.hg19</a:t>
            </a:r>
          </a:p>
          <a:p>
            <a:pPr algn="just"/>
            <a:r>
              <a:rPr lang="en-US" sz="2000" dirty="0" smtClean="0"/>
              <a:t>LUSC_T_ RPM_miRNA.hg19.mirbase</a:t>
            </a:r>
          </a:p>
          <a:p>
            <a:pPr algn="just"/>
            <a:r>
              <a:rPr lang="en-US" sz="2000" dirty="0" smtClean="0"/>
              <a:t>LUSC_T_ betaValue_methyl.hg19.sd17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LUSC_T_ normalized_RNA-seq.hg19</a:t>
            </a:r>
          </a:p>
          <a:p>
            <a:pPr algn="just"/>
            <a:r>
              <a:rPr lang="en-US" sz="2000" dirty="0" smtClean="0"/>
              <a:t>LUSC_T_ RPM_miRNA.hg19.mirbase</a:t>
            </a:r>
          </a:p>
          <a:p>
            <a:pPr algn="just"/>
            <a:r>
              <a:rPr lang="en-US" sz="2000" dirty="0" smtClean="0"/>
              <a:t>LUSC_T_ betaValue_methyl.hg19.sd20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4460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801</Words>
  <Application>Microsoft Macintosh PowerPoint</Application>
  <PresentationFormat>Widescreen</PresentationFormat>
  <Paragraphs>372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Menlo</vt:lpstr>
      <vt:lpstr>맑은 고딕</vt:lpstr>
      <vt:lpstr>Arial</vt:lpstr>
      <vt:lpstr>Office Theme</vt:lpstr>
      <vt:lpstr>Survival Analysis (Elastic net regularization) 18.01.17</vt:lpstr>
      <vt:lpstr>Build up</vt:lpstr>
      <vt:lpstr>Build up</vt:lpstr>
      <vt:lpstr>Data</vt:lpstr>
      <vt:lpstr>PowerPoint Presentation</vt:lpstr>
      <vt:lpstr>PowerPoint Presentation</vt:lpstr>
      <vt:lpstr>Feature Selection   </vt:lpstr>
      <vt:lpstr>PowerPoint Presentation</vt:lpstr>
      <vt:lpstr>Data</vt:lpstr>
      <vt:lpstr>PowerPoint Presentation</vt:lpstr>
      <vt:lpstr>PowerPoint Presentation</vt:lpstr>
      <vt:lpstr>PowerPoint Presentation</vt:lpstr>
      <vt:lpstr>Cross-validation; Build up</vt:lpstr>
      <vt:lpstr>Elastic net regularization for cox; Bayesian Optimization; Build up</vt:lpstr>
      <vt:lpstr>Survival Analysis (Support Vector Machine) 18.01.10</vt:lpstr>
      <vt:lpstr>SVM for cox</vt:lpstr>
      <vt:lpstr>SVM for cox</vt:lpstr>
      <vt:lpstr>Build up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Seohui Bae</dc:creator>
  <cp:lastModifiedBy>Seohui Bae</cp:lastModifiedBy>
  <cp:revision>85</cp:revision>
  <dcterms:created xsi:type="dcterms:W3CDTF">2018-01-02T17:49:26Z</dcterms:created>
  <dcterms:modified xsi:type="dcterms:W3CDTF">2018-01-16T19:55:38Z</dcterms:modified>
</cp:coreProperties>
</file>