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9" r:id="rId3"/>
    <p:sldId id="274" r:id="rId4"/>
    <p:sldId id="281" r:id="rId5"/>
    <p:sldId id="260" r:id="rId6"/>
    <p:sldId id="291" r:id="rId7"/>
    <p:sldId id="280" r:id="rId8"/>
    <p:sldId id="261" r:id="rId9"/>
    <p:sldId id="278" r:id="rId10"/>
    <p:sldId id="279" r:id="rId11"/>
    <p:sldId id="282" r:id="rId12"/>
    <p:sldId id="288" r:id="rId13"/>
    <p:sldId id="292" r:id="rId14"/>
    <p:sldId id="294" r:id="rId15"/>
    <p:sldId id="295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7" autoAdjust="0"/>
    <p:restoredTop sz="81754" autoAdjust="0"/>
  </p:normalViewPr>
  <p:slideViewPr>
    <p:cSldViewPr>
      <p:cViewPr varScale="1">
        <p:scale>
          <a:sx n="93" d="100"/>
          <a:sy n="93" d="100"/>
        </p:scale>
        <p:origin x="-145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88F9E-EE16-487F-A4F3-C4E2FEC65BA9}" type="datetimeFigureOut">
              <a:rPr lang="ko-KR" altLang="en-US" smtClean="0"/>
              <a:t>2017-02-06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32D893-8FE7-419F-8246-4E8FFBCE3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71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2D893-8FE7-419F-8246-4E8FFBCE3DD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2938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뉴</a:t>
            </a:r>
            <a:r>
              <a:rPr lang="ko-KR" altLang="en-US" dirty="0" smtClean="0"/>
              <a:t> </a:t>
            </a:r>
            <a:r>
              <a:rPr lang="en-US" altLang="ko-KR" dirty="0" smtClean="0"/>
              <a:t>ICT </a:t>
            </a:r>
            <a:r>
              <a:rPr lang="ko-KR" altLang="en-US" dirty="0" smtClean="0"/>
              <a:t>생태계를 선도할 것이라고 박정호 </a:t>
            </a:r>
            <a:r>
              <a:rPr lang="en-US" altLang="ko-KR" dirty="0" err="1" smtClean="0"/>
              <a:t>sk</a:t>
            </a:r>
            <a:r>
              <a:rPr lang="ko-KR" altLang="en-US" dirty="0" err="1" smtClean="0"/>
              <a:t>텔레콤</a:t>
            </a:r>
            <a:r>
              <a:rPr lang="ko-KR" altLang="en-US" dirty="0" smtClean="0"/>
              <a:t> 사장은 </a:t>
            </a:r>
            <a:r>
              <a:rPr lang="ko-KR" altLang="en-US" dirty="0" smtClean="0"/>
              <a:t>말했고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SK </a:t>
            </a:r>
            <a:r>
              <a:rPr lang="ko-KR" altLang="en-US" dirty="0" smtClean="0"/>
              <a:t>그룹차원에서도 </a:t>
            </a:r>
            <a:r>
              <a:rPr lang="en-US" altLang="ko-KR" dirty="0" smtClean="0"/>
              <a:t>4</a:t>
            </a:r>
            <a:r>
              <a:rPr lang="ko-KR" altLang="en-US" dirty="0" err="1" smtClean="0"/>
              <a:t>차산업혁명에</a:t>
            </a:r>
            <a:r>
              <a:rPr lang="ko-KR" altLang="en-US" dirty="0" smtClean="0"/>
              <a:t> 대비해 </a:t>
            </a:r>
            <a:r>
              <a:rPr lang="ko-KR" altLang="en-US" dirty="0" err="1" smtClean="0"/>
              <a:t>발빠른</a:t>
            </a:r>
            <a:r>
              <a:rPr lang="ko-KR" altLang="en-US" dirty="0" smtClean="0"/>
              <a:t> 움직임을 </a:t>
            </a:r>
            <a:r>
              <a:rPr lang="ko-KR" altLang="en-US" dirty="0" err="1" smtClean="0"/>
              <a:t>보여주고있습니다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SK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텔레콤은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~, </a:t>
            </a:r>
          </a:p>
          <a:p>
            <a:r>
              <a:rPr lang="en-US" altLang="ko-KR" baseline="0" dirty="0" smtClean="0"/>
              <a:t>SK C&amp;C</a:t>
            </a:r>
            <a:r>
              <a:rPr lang="ko-KR" altLang="en-US" baseline="0" dirty="0" smtClean="0"/>
              <a:t>는</a:t>
            </a:r>
            <a:r>
              <a:rPr lang="en-US" altLang="ko-KR" baseline="0" dirty="0" smtClean="0"/>
              <a:t>~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디지털 </a:t>
            </a:r>
            <a:r>
              <a:rPr lang="ko-KR" altLang="en-US" dirty="0" err="1" smtClean="0"/>
              <a:t>트랜스포메이션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기업이 디지털 역량을 최대한 활용해 고객과 시장 내에서 획기적인 변화를 추진하는 과정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예를 들어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기존 아날로그 데이터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문서를 디지털 데이터로 바꾸는 것</a:t>
            </a:r>
            <a:r>
              <a:rPr lang="en-US" altLang="ko-KR" dirty="0" smtClean="0"/>
              <a:t>. </a:t>
            </a:r>
            <a:r>
              <a:rPr lang="ko-KR" altLang="en-US" dirty="0" smtClean="0"/>
              <a:t>주로 언급되는 기술은 </a:t>
            </a:r>
            <a:r>
              <a:rPr lang="ko-KR" altLang="en-US" dirty="0" err="1" smtClean="0"/>
              <a:t>빅데이터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인공지능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사물인터넷 등이다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목적은 데이터 관리를 효율적으로 함으로써 빠른 데이터 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분석을 하기 위함이다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결국 이 </a:t>
            </a:r>
            <a:r>
              <a:rPr lang="ko-KR" altLang="en-US" dirty="0" err="1" smtClean="0"/>
              <a:t>트랜스포메이션은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IoT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빅데이터</a:t>
            </a:r>
            <a:r>
              <a:rPr lang="ko-KR" altLang="en-US" dirty="0" smtClean="0"/>
              <a:t> 체계 구축이고</a:t>
            </a:r>
            <a:endParaRPr lang="en-US" altLang="ko-KR" dirty="0" smtClean="0"/>
          </a:p>
          <a:p>
            <a:r>
              <a:rPr lang="en-US" altLang="ko-KR" dirty="0" smtClean="0"/>
              <a:t>4</a:t>
            </a:r>
            <a:r>
              <a:rPr lang="ko-KR" altLang="en-US" dirty="0" smtClean="0"/>
              <a:t>차 산업혁명을 실현하는 과정이다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2D893-8FE7-419F-8246-4E8FFBCE3DD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450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롯데</a:t>
            </a:r>
            <a:r>
              <a:rPr lang="ko-KR" altLang="en-US" dirty="0" smtClean="0"/>
              <a:t> 또한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 산업혁명 대비에 속도를 내고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신동빈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롯데그룹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회장은 최근 주요 계열사 대표들에게 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신년 업무보고를 받고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 산업혁명과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중요성을 강조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올해 사업계획에 이를 적극 반영하라고 지시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2D893-8FE7-419F-8246-4E8FFBCE3DD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8138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김상철 회장은 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 산업혁명을 최우선 과제로 강조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닥터엠은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모바일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사물인터넷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IoT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빅데이터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등 정보통신기술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(ICT)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융합한 스마트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헬스케어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플랫폼을 구축하는 프로젝트다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원래 카이스트가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2014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년부터 추진해온 사업인데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한컴그룹은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2015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년부터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닥터엠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프로젝트에 파트너로 동참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2D893-8FE7-419F-8246-4E8FFBCE3DD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3932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주요국가 </a:t>
            </a:r>
            <a:r>
              <a:rPr lang="en-US" altLang="ko-KR" dirty="0" smtClean="0"/>
              <a:t>4</a:t>
            </a:r>
            <a:r>
              <a:rPr lang="ko-KR" altLang="en-US" dirty="0" err="1" smtClean="0"/>
              <a:t>차산업혁명</a:t>
            </a:r>
            <a:r>
              <a:rPr lang="ko-KR" altLang="en-US" dirty="0" smtClean="0"/>
              <a:t> 준비지수입니다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통계자료는 스위스 투자은행</a:t>
            </a:r>
            <a:r>
              <a:rPr lang="ko-KR" altLang="en-US" baseline="0" dirty="0" smtClean="0"/>
              <a:t> 출처로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한국은 </a:t>
            </a:r>
            <a:r>
              <a:rPr lang="en-US" altLang="ko-KR" baseline="0" dirty="0" smtClean="0"/>
              <a:t>139</a:t>
            </a:r>
            <a:r>
              <a:rPr lang="ko-KR" altLang="en-US" baseline="0" dirty="0" smtClean="0"/>
              <a:t>개국 중 </a:t>
            </a:r>
            <a:r>
              <a:rPr lang="en-US" altLang="ko-KR" baseline="0" dirty="0" smtClean="0"/>
              <a:t>25</a:t>
            </a:r>
            <a:r>
              <a:rPr lang="ko-KR" altLang="en-US" baseline="0" dirty="0" smtClean="0"/>
              <a:t>위를 기록했습니다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다소 낮은 순위의 원인은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기술력 그 자체보다 정부 규제 및 노동시장의 낮은 유연성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2D893-8FE7-419F-8246-4E8FFBCE3DD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485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일본 </a:t>
            </a:r>
            <a:r>
              <a:rPr lang="en-US" altLang="ko-KR" dirty="0" smtClean="0"/>
              <a:t>-&gt; (</a:t>
            </a:r>
            <a:r>
              <a:rPr lang="ko-KR" altLang="en-US" dirty="0" smtClean="0"/>
              <a:t>정부 중심</a:t>
            </a:r>
            <a:r>
              <a:rPr lang="en-US" altLang="ko-KR" dirty="0" smtClean="0"/>
              <a:t>)</a:t>
            </a:r>
            <a:r>
              <a:rPr lang="ko-KR" altLang="en-US" dirty="0" smtClean="0"/>
              <a:t> 로봇 기술 중심 전략</a:t>
            </a:r>
            <a:endParaRPr lang="en-US" altLang="ko-KR" dirty="0" smtClean="0"/>
          </a:p>
          <a:p>
            <a:r>
              <a:rPr lang="ko-KR" altLang="en-US" dirty="0" smtClean="0"/>
              <a:t>미국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독일 </a:t>
            </a:r>
            <a:r>
              <a:rPr lang="en-US" altLang="ko-KR" dirty="0" smtClean="0"/>
              <a:t>-&gt; (</a:t>
            </a:r>
            <a:r>
              <a:rPr lang="ko-KR" altLang="en-US" dirty="0" smtClean="0"/>
              <a:t>민간 중심</a:t>
            </a:r>
            <a:r>
              <a:rPr lang="en-US" altLang="ko-KR" dirty="0" smtClean="0"/>
              <a:t>)</a:t>
            </a:r>
            <a:r>
              <a:rPr lang="ko-KR" altLang="en-US" dirty="0" smtClean="0"/>
              <a:t> 제조업 중심 정책</a:t>
            </a:r>
            <a:endParaRPr lang="en-US" altLang="ko-KR" dirty="0" smtClean="0"/>
          </a:p>
          <a:p>
            <a:r>
              <a:rPr lang="ko-KR" altLang="en-US" dirty="0" smtClean="0"/>
              <a:t>중국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큰 내수규모 활용 정부 주도 강력한 정책 추진 </a:t>
            </a:r>
            <a:r>
              <a:rPr lang="en-US" altLang="ko-KR" dirty="0" smtClean="0"/>
              <a:t>( </a:t>
            </a:r>
            <a:r>
              <a:rPr lang="ko-KR" altLang="en-US" dirty="0" smtClean="0"/>
              <a:t>제조업 </a:t>
            </a:r>
            <a:r>
              <a:rPr lang="en-US" altLang="ko-KR" dirty="0" smtClean="0"/>
              <a:t>)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2D893-8FE7-419F-8246-4E8FFBCE3DD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4714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우리나라는 </a:t>
            </a:r>
            <a:r>
              <a:rPr lang="ko-KR" altLang="en-US" dirty="0" err="1" smtClean="0"/>
              <a:t>차기대선주자에</a:t>
            </a:r>
            <a:r>
              <a:rPr lang="ko-KR" altLang="en-US" dirty="0" smtClean="0"/>
              <a:t> 따라 정부주도에 의해서인지 민간주도에 의해서인지 갈리고 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2D893-8FE7-419F-8246-4E8FFBCE3DD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731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18</a:t>
            </a:r>
            <a:r>
              <a:rPr lang="ko-KR" altLang="en-US" dirty="0" smtClean="0"/>
              <a:t>세기에 일어난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 산업혁명은 증기기관 기반의 기계화 혁명을 </a:t>
            </a:r>
            <a:r>
              <a:rPr lang="ko-KR" altLang="en-US" dirty="0" smtClean="0"/>
              <a:t>이루었고</a:t>
            </a:r>
            <a:r>
              <a:rPr lang="en-US" altLang="ko-KR" dirty="0" smtClean="0"/>
              <a:t>,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차 산업혁명은 전기 에너지 기반의 대량생산 혁명을</a:t>
            </a:r>
            <a:endParaRPr lang="en-US" altLang="ko-KR" baseline="0" dirty="0" smtClean="0"/>
          </a:p>
          <a:p>
            <a:r>
              <a:rPr lang="ko-KR" altLang="en-US" baseline="0" dirty="0" smtClean="0"/>
              <a:t>그리고 제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차 산업혁명은 컴퓨터와 인터넷 기반의 디지털 혁명을 이뤘습니다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2D893-8FE7-419F-8246-4E8FFBCE3DD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754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그렇다면 지금 진행중인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 산업혁명은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기업들이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제조업과 정보통신기술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(ICT)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융합해 작업 경쟁력을 제고하는 차세대 산업혁명을 가리키는 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2D893-8FE7-419F-8246-4E8FFBCE3DD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661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~ 8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미국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라스베이거스에서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개최된 이번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CES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여기에서 가장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주목받는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트렌드는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VR,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AR, AI,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자율주행 자동차였다고 한다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2D893-8FE7-419F-8246-4E8FFBCE3DD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991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주요 기술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반도체 및 각종 센서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칩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소프트웨어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AI,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통신네트워크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빅데이터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클라우드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컴퓨팅</a:t>
            </a:r>
            <a:endParaRPr lang="ko-KR" altLang="en-US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차산업혁명은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한가지 기술이 아닌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위의 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주요 기술의 융합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발전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초래 할 것임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2D893-8FE7-419F-8246-4E8FFBCE3DD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925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 그림이 </a:t>
            </a:r>
            <a:r>
              <a:rPr lang="en-US" altLang="ko-KR" dirty="0" smtClean="0"/>
              <a:t>4</a:t>
            </a:r>
            <a:r>
              <a:rPr lang="ko-KR" altLang="en-US" dirty="0" err="1" smtClean="0"/>
              <a:t>차산업혁명을</a:t>
            </a:r>
            <a:r>
              <a:rPr lang="ko-KR" altLang="en-US" dirty="0" smtClean="0"/>
              <a:t> 잘 표현한 그림이라고 생각하는데</a:t>
            </a:r>
            <a:endParaRPr lang="en-US" altLang="ko-KR" dirty="0" smtClean="0"/>
          </a:p>
          <a:p>
            <a:r>
              <a:rPr lang="ko-KR" altLang="en-US" dirty="0" smtClean="0"/>
              <a:t> 앞서 말했듯이 </a:t>
            </a:r>
            <a:r>
              <a:rPr lang="en-US" altLang="ko-KR" dirty="0" err="1" smtClean="0"/>
              <a:t>IoT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빅데이터</a:t>
            </a:r>
            <a:r>
              <a:rPr lang="en-US" altLang="ko-KR" dirty="0" smtClean="0"/>
              <a:t>, AI</a:t>
            </a:r>
            <a:r>
              <a:rPr lang="ko-KR" altLang="en-US" dirty="0" smtClean="0"/>
              <a:t>는 개별적으로 작동하지 않고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축적을 통해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빅데이터를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만들어내고 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클라우드에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축적된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빅데이터를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분석해 이를 인식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판단하고 처리하는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형태입니다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2D893-8FE7-419F-8246-4E8FFBCE3DD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093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</a:t>
            </a:r>
            <a:r>
              <a:rPr lang="en-US" altLang="ko-KR" dirty="0" smtClean="0"/>
              <a:t>4</a:t>
            </a:r>
            <a:r>
              <a:rPr lang="ko-KR" altLang="en-US" dirty="0" err="1" smtClean="0"/>
              <a:t>차산업혁명</a:t>
            </a:r>
            <a:r>
              <a:rPr lang="ko-KR" altLang="en-US" dirty="0" smtClean="0"/>
              <a:t> 관련 대표적 글로벌 </a:t>
            </a:r>
            <a:r>
              <a:rPr lang="ko-KR" altLang="en-US" dirty="0" err="1" smtClean="0"/>
              <a:t>리딩</a:t>
            </a:r>
            <a:r>
              <a:rPr lang="ko-KR" altLang="en-US" dirty="0" smtClean="0"/>
              <a:t> 기업으로 </a:t>
            </a:r>
            <a:r>
              <a:rPr lang="en-US" altLang="ko-KR" dirty="0" err="1" smtClean="0"/>
              <a:t>intel</a:t>
            </a:r>
            <a:r>
              <a:rPr lang="en-US" altLang="ko-KR" dirty="0" smtClean="0"/>
              <a:t>, IBM, amazon </a:t>
            </a:r>
            <a:r>
              <a:rPr lang="ko-KR" altLang="en-US" dirty="0" smtClean="0"/>
              <a:t>등이 있습니다</a:t>
            </a:r>
            <a:r>
              <a:rPr lang="en-US" altLang="ko-KR" dirty="0" smtClean="0"/>
              <a:t>. </a:t>
            </a:r>
            <a:r>
              <a:rPr lang="en-US" altLang="ko-KR" baseline="0" dirty="0" smtClean="0"/>
              <a:t> IBM</a:t>
            </a:r>
            <a:r>
              <a:rPr lang="ko-KR" altLang="en-US" baseline="0" dirty="0" smtClean="0"/>
              <a:t>은 </a:t>
            </a:r>
            <a:r>
              <a:rPr lang="ko-KR" altLang="en-US" baseline="0" dirty="0" err="1" smtClean="0"/>
              <a:t>머신러닝</a:t>
            </a:r>
            <a:r>
              <a:rPr lang="ko-KR" altLang="en-US" baseline="0" dirty="0" smtClean="0"/>
              <a:t> 개발 플랫폼을 활용하여 </a:t>
            </a:r>
            <a:r>
              <a:rPr lang="en-US" altLang="ko-KR" baseline="0" dirty="0" smtClean="0"/>
              <a:t>AI </a:t>
            </a:r>
            <a:r>
              <a:rPr lang="ko-KR" altLang="en-US" baseline="0" dirty="0" smtClean="0"/>
              <a:t>제품 개발을 해왔습니다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아마존은 인공지능 음성인식과 관련해 일찌감치 앞서나가 있고 이를 활용해 인공지능 </a:t>
            </a:r>
            <a:r>
              <a:rPr lang="en-US" altLang="ko-KR" baseline="0" dirty="0" smtClean="0"/>
              <a:t>‘</a:t>
            </a:r>
            <a:r>
              <a:rPr lang="ko-KR" altLang="en-US" baseline="0" dirty="0" err="1" smtClean="0"/>
              <a:t>알렉사</a:t>
            </a:r>
            <a:r>
              <a:rPr lang="en-US" altLang="ko-KR" baseline="0" dirty="0" smtClean="0"/>
              <a:t>’</a:t>
            </a:r>
            <a:r>
              <a:rPr lang="ko-KR" altLang="en-US" baseline="0" dirty="0" smtClean="0"/>
              <a:t>를 개발했습니다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2D893-8FE7-419F-8246-4E8FFBCE3DD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724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dirty="0" smtClean="0"/>
              <a:t>IBM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Watson</a:t>
            </a:r>
            <a:r>
              <a:rPr lang="ko-KR" altLang="en-US" baseline="0" dirty="0" smtClean="0"/>
              <a:t>은 다양한 분야에서 사용될 것으로 기대되는데 의학분야에서는 </a:t>
            </a:r>
            <a:r>
              <a:rPr lang="en-US" altLang="ko-KR" baseline="0" dirty="0" smtClean="0"/>
              <a:t>Watson for Oncology(</a:t>
            </a:r>
            <a:r>
              <a:rPr lang="ko-KR" altLang="en-US" baseline="0" dirty="0" err="1" smtClean="0"/>
              <a:t>종양학</a:t>
            </a:r>
            <a:r>
              <a:rPr lang="en-US" altLang="ko-KR" baseline="0" dirty="0" smtClean="0"/>
              <a:t>), genomics(</a:t>
            </a:r>
            <a:r>
              <a:rPr lang="ko-KR" altLang="en-US" baseline="0" dirty="0" err="1" smtClean="0"/>
              <a:t>유전체학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개발하였습니다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2D893-8FE7-419F-8246-4E8FFBCE3DD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6633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최근에 국내병원에선 이러한 기술들을 수입해오고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가천대길병원은</a:t>
            </a:r>
            <a:r>
              <a:rPr lang="ko-KR" altLang="en-US" dirty="0" smtClean="0"/>
              <a:t> 국내 최초로 도입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종양학</a:t>
            </a:r>
            <a:r>
              <a:rPr lang="ko-KR" altLang="en-US" dirty="0" smtClean="0"/>
              <a:t>  도입</a:t>
            </a:r>
            <a:endParaRPr lang="en-US" altLang="ko-KR" dirty="0" smtClean="0"/>
          </a:p>
          <a:p>
            <a:r>
              <a:rPr lang="ko-KR" altLang="en-US" dirty="0" err="1" smtClean="0"/>
              <a:t>부산대병원은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지노믹스까지</a:t>
            </a:r>
            <a:r>
              <a:rPr lang="ko-KR" altLang="en-US" dirty="0" smtClean="0"/>
              <a:t> 해서 최초로 </a:t>
            </a:r>
            <a:r>
              <a:rPr lang="ko-KR" altLang="en-US" dirty="0" err="1" smtClean="0"/>
              <a:t>두개</a:t>
            </a:r>
            <a:r>
              <a:rPr lang="ko-KR" altLang="en-US" dirty="0" smtClean="0"/>
              <a:t> 도입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2D893-8FE7-419F-8246-4E8FFBCE3DD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734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F00B-8C36-409B-9E36-07533B805F67}" type="datetimeFigureOut">
              <a:rPr lang="ko-KR" altLang="en-US" smtClean="0"/>
              <a:t>2017-02-06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EB9E39-042D-459A-BE8A-223C4B331D1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F00B-8C36-409B-9E36-07533B805F67}" type="datetimeFigureOut">
              <a:rPr lang="ko-KR" altLang="en-US" smtClean="0"/>
              <a:t>2017-02-06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B9E39-042D-459A-BE8A-223C4B331D1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F00B-8C36-409B-9E36-07533B805F67}" type="datetimeFigureOut">
              <a:rPr lang="ko-KR" altLang="en-US" smtClean="0"/>
              <a:t>2017-02-06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B9E39-042D-459A-BE8A-223C4B331D1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F00B-8C36-409B-9E36-07533B805F67}" type="datetimeFigureOut">
              <a:rPr lang="ko-KR" altLang="en-US" smtClean="0"/>
              <a:t>2017-02-06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B9E39-042D-459A-BE8A-223C4B331D1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F00B-8C36-409B-9E36-07533B805F67}" type="datetimeFigureOut">
              <a:rPr lang="ko-KR" altLang="en-US" smtClean="0"/>
              <a:t>2017-02-06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B9E39-042D-459A-BE8A-223C4B331D1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F00B-8C36-409B-9E36-07533B805F67}" type="datetimeFigureOut">
              <a:rPr lang="ko-KR" altLang="en-US" smtClean="0"/>
              <a:t>2017-02-06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B9E39-042D-459A-BE8A-223C4B331D1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F00B-8C36-409B-9E36-07533B805F67}" type="datetimeFigureOut">
              <a:rPr lang="ko-KR" altLang="en-US" smtClean="0"/>
              <a:t>2017-02-06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B9E39-042D-459A-BE8A-223C4B331D1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F00B-8C36-409B-9E36-07533B805F67}" type="datetimeFigureOut">
              <a:rPr lang="ko-KR" altLang="en-US" smtClean="0"/>
              <a:t>2017-02-06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B9E39-042D-459A-BE8A-223C4B331D1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F00B-8C36-409B-9E36-07533B805F67}" type="datetimeFigureOut">
              <a:rPr lang="ko-KR" altLang="en-US" smtClean="0"/>
              <a:t>2017-02-06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B9E39-042D-459A-BE8A-223C4B331D1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F00B-8C36-409B-9E36-07533B805F67}" type="datetimeFigureOut">
              <a:rPr lang="ko-KR" altLang="en-US" smtClean="0"/>
              <a:t>2017-02-06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B9E39-042D-459A-BE8A-223C4B331D1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F00B-8C36-409B-9E36-07533B805F67}" type="datetimeFigureOut">
              <a:rPr lang="ko-KR" altLang="en-US" smtClean="0"/>
              <a:t>2017-02-06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B9E39-042D-459A-BE8A-223C4B331D1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4D1F00B-8C36-409B-9E36-07533B805F67}" type="datetimeFigureOut">
              <a:rPr lang="ko-KR" altLang="en-US" smtClean="0"/>
              <a:t>2017-02-06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DEB9E39-042D-459A-BE8A-223C4B331D1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1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97062" y="548680"/>
            <a:ext cx="8458200" cy="1807841"/>
          </a:xfrm>
        </p:spPr>
        <p:txBody>
          <a:bodyPr/>
          <a:lstStyle/>
          <a:p>
            <a:r>
              <a:rPr lang="en-US" altLang="ko-KR" sz="5400" dirty="0" smtClean="0"/>
              <a:t>4</a:t>
            </a:r>
            <a:r>
              <a:rPr lang="ko-KR" altLang="en-US" sz="5400" dirty="0" smtClean="0"/>
              <a:t>차 산업혁명</a:t>
            </a:r>
            <a:endParaRPr lang="ko-KR" altLang="en-US" sz="5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C:\Users\haneol\Desktop\4차산업혁명\4차_산업혁명__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64904"/>
            <a:ext cx="9184084" cy="3907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54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-459432"/>
            <a:ext cx="8229600" cy="1600200"/>
          </a:xfrm>
        </p:spPr>
        <p:txBody>
          <a:bodyPr/>
          <a:lstStyle/>
          <a:p>
            <a:r>
              <a:rPr lang="ko-KR" altLang="en-US" dirty="0" smtClean="0"/>
              <a:t>국내 기업</a:t>
            </a:r>
            <a:r>
              <a:rPr lang="en-US" altLang="ko-KR" dirty="0" smtClean="0"/>
              <a:t>-</a:t>
            </a:r>
            <a:r>
              <a:rPr lang="en-US" altLang="ko-KR" dirty="0" err="1" smtClean="0"/>
              <a:t>sk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 smtClean="0"/>
              <a:t> </a:t>
            </a:r>
          </a:p>
          <a:p>
            <a:pPr marL="0" indent="0">
              <a:buNone/>
            </a:pPr>
            <a:r>
              <a:rPr lang="ko-KR" altLang="en-US" b="1" dirty="0" smtClean="0"/>
              <a:t> </a:t>
            </a:r>
            <a:r>
              <a:rPr lang="ko-KR" altLang="en-US" b="1" dirty="0" err="1" smtClean="0"/>
              <a:t>뉴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ICT </a:t>
            </a:r>
            <a:r>
              <a:rPr lang="ko-KR" altLang="en-US" b="1" dirty="0" smtClean="0"/>
              <a:t>생태계를 선도할 것</a:t>
            </a:r>
            <a:endParaRPr lang="en-US" altLang="ko-KR" sz="1600" b="1" dirty="0"/>
          </a:p>
          <a:p>
            <a:pPr marL="0" indent="0">
              <a:buNone/>
            </a:pPr>
            <a:r>
              <a:rPr lang="en-US" altLang="ko-KR" sz="1400" b="1" dirty="0" smtClean="0"/>
              <a:t> </a:t>
            </a:r>
          </a:p>
          <a:p>
            <a:pPr marL="0" indent="0">
              <a:buNone/>
            </a:pPr>
            <a:r>
              <a:rPr lang="en-US" altLang="ko-KR" sz="1400" b="1" dirty="0" smtClean="0"/>
              <a:t>* SK</a:t>
            </a:r>
            <a:r>
              <a:rPr lang="ko-KR" altLang="en-US" sz="1400" b="1" dirty="0" err="1" smtClean="0"/>
              <a:t>텔레콤</a:t>
            </a:r>
            <a:r>
              <a:rPr lang="ko-KR" altLang="en-US" sz="1400" b="1" dirty="0" smtClean="0"/>
              <a:t> </a:t>
            </a:r>
            <a:r>
              <a:rPr lang="en-US" altLang="ko-KR" sz="1900" dirty="0" smtClean="0"/>
              <a:t>- </a:t>
            </a:r>
            <a:r>
              <a:rPr lang="en-US" altLang="ko-KR" sz="1200" dirty="0" smtClean="0"/>
              <a:t>‘4</a:t>
            </a:r>
            <a:r>
              <a:rPr lang="ko-KR" altLang="en-US" sz="1200" dirty="0" smtClean="0"/>
              <a:t>차 산업혁명</a:t>
            </a:r>
            <a:r>
              <a:rPr lang="en-US" altLang="ko-KR" sz="1200" dirty="0" smtClean="0"/>
              <a:t>’ </a:t>
            </a:r>
            <a:r>
              <a:rPr lang="ko-KR" altLang="en-US" sz="1200" dirty="0" smtClean="0"/>
              <a:t>시대를 주도하기 위한  일환으로 향후</a:t>
            </a:r>
            <a:r>
              <a:rPr lang="en-US" altLang="ko-KR" sz="1200" dirty="0" smtClean="0"/>
              <a:t> 3</a:t>
            </a:r>
            <a:r>
              <a:rPr lang="ko-KR" altLang="en-US" sz="1200" dirty="0" smtClean="0"/>
              <a:t>년간 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 smtClean="0"/>
              <a:t>11</a:t>
            </a:r>
            <a:r>
              <a:rPr lang="ko-KR" altLang="en-US" sz="1200" dirty="0" smtClean="0"/>
              <a:t>조원 투입 </a:t>
            </a:r>
            <a:r>
              <a:rPr lang="en-US" altLang="ko-KR" sz="1200" dirty="0" smtClean="0"/>
              <a:t>AI, </a:t>
            </a:r>
            <a:r>
              <a:rPr lang="ko-KR" altLang="en-US" sz="1200" dirty="0" smtClean="0"/>
              <a:t>자율주행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커넥티드카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스마트홈</a:t>
            </a:r>
            <a:r>
              <a:rPr lang="en-US" altLang="ko-KR" sz="1200" dirty="0" smtClean="0"/>
              <a:t>,</a:t>
            </a:r>
            <a:r>
              <a:rPr lang="en-US" altLang="ko-KR" sz="1400" dirty="0" smtClean="0"/>
              <a:t>  </a:t>
            </a:r>
            <a:r>
              <a:rPr lang="ko-KR" altLang="en-US" sz="1200" dirty="0" smtClean="0"/>
              <a:t>에너지 관리 효율화 등 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 err="1" smtClean="0"/>
              <a:t>IoT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분야의 생태계 조성 집중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투자금액엔 </a:t>
            </a:r>
            <a:r>
              <a:rPr lang="ko-KR" altLang="en-US" sz="1200" dirty="0" err="1" smtClean="0"/>
              <a:t>플래닛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브로드밴드</a:t>
            </a:r>
            <a:r>
              <a:rPr lang="ko-KR" altLang="en-US" sz="1200" dirty="0" smtClean="0"/>
              <a:t> 포함</a:t>
            </a:r>
            <a:endParaRPr lang="en-US" altLang="ko-KR" sz="1200" dirty="0" smtClean="0"/>
          </a:p>
          <a:p>
            <a:pPr marL="0" indent="0">
              <a:buNone/>
            </a:pPr>
            <a:endParaRPr lang="en-US" altLang="ko-KR" sz="1100" dirty="0" smtClean="0"/>
          </a:p>
          <a:p>
            <a:pPr marL="0" indent="0">
              <a:buNone/>
            </a:pPr>
            <a:r>
              <a:rPr lang="en-US" altLang="ko-KR" sz="1100" dirty="0"/>
              <a:t> </a:t>
            </a:r>
            <a:r>
              <a:rPr lang="en-US" altLang="ko-KR" sz="1400" dirty="0" smtClean="0"/>
              <a:t>*</a:t>
            </a:r>
            <a:r>
              <a:rPr lang="en-US" altLang="ko-KR" sz="1400" b="1" dirty="0" smtClean="0"/>
              <a:t> SK </a:t>
            </a:r>
            <a:r>
              <a:rPr lang="ko-KR" altLang="en-US" sz="1400" b="1" dirty="0" err="1" smtClean="0"/>
              <a:t>플래닛</a:t>
            </a:r>
            <a:r>
              <a:rPr lang="ko-KR" altLang="en-US" sz="1400" b="1" dirty="0" smtClean="0"/>
              <a:t> </a:t>
            </a:r>
            <a:r>
              <a:rPr lang="en-US" altLang="ko-KR" sz="1400" dirty="0" smtClean="0"/>
              <a:t>– </a:t>
            </a:r>
            <a:r>
              <a:rPr lang="en-US" altLang="ko-KR" sz="1200" dirty="0" smtClean="0"/>
              <a:t>2019</a:t>
            </a:r>
            <a:r>
              <a:rPr lang="ko-KR" altLang="en-US" sz="1200" dirty="0" smtClean="0"/>
              <a:t>년 </a:t>
            </a:r>
            <a:r>
              <a:rPr lang="ko-KR" altLang="en-US" sz="1200" dirty="0" err="1" smtClean="0"/>
              <a:t>턴어라둔드</a:t>
            </a:r>
            <a:r>
              <a:rPr lang="ko-KR" altLang="en-US" sz="1200" dirty="0" smtClean="0"/>
              <a:t> 할 계획을 가지고 있음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 *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SK C&amp;C </a:t>
            </a:r>
            <a:r>
              <a:rPr lang="en-US" altLang="ko-KR" sz="1600" dirty="0" smtClean="0"/>
              <a:t>– </a:t>
            </a:r>
            <a:r>
              <a:rPr lang="ko-KR" altLang="en-US" sz="1200" b="1" dirty="0" smtClean="0"/>
              <a:t>디지털 </a:t>
            </a:r>
            <a:r>
              <a:rPr lang="ko-KR" altLang="en-US" sz="1200" b="1" dirty="0" err="1" smtClean="0"/>
              <a:t>트랜스포메이션</a:t>
            </a:r>
            <a:r>
              <a:rPr lang="en-US" altLang="ko-KR" sz="1200" dirty="0" smtClean="0"/>
              <a:t>(DT) </a:t>
            </a:r>
            <a:r>
              <a:rPr lang="ko-KR" altLang="en-US" sz="1200" dirty="0" smtClean="0"/>
              <a:t>조직 신설</a:t>
            </a:r>
            <a:r>
              <a:rPr lang="en-US" altLang="ko-KR" sz="1200" dirty="0" smtClean="0"/>
              <a:t>, IBM</a:t>
            </a:r>
            <a:r>
              <a:rPr lang="ko-KR" altLang="en-US" sz="1200" dirty="0" smtClean="0"/>
              <a:t>의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ko-KR" altLang="en-US" sz="1200" dirty="0" smtClean="0"/>
              <a:t>인공지능 </a:t>
            </a:r>
            <a:r>
              <a:rPr lang="ko-KR" altLang="en-US" sz="1200" dirty="0" err="1" smtClean="0"/>
              <a:t>왓슨연구소에서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20</a:t>
            </a:r>
            <a:r>
              <a:rPr lang="ko-KR" altLang="en-US" sz="1200" dirty="0" smtClean="0"/>
              <a:t>년간 근무한 </a:t>
            </a:r>
            <a:r>
              <a:rPr lang="ko-KR" altLang="en-US" sz="1200" dirty="0" err="1" smtClean="0"/>
              <a:t>이호수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DT </a:t>
            </a:r>
            <a:r>
              <a:rPr lang="ko-KR" altLang="en-US" sz="1200" dirty="0" smtClean="0"/>
              <a:t>총괄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 smtClean="0"/>
              <a:t>+ </a:t>
            </a:r>
            <a:r>
              <a:rPr lang="ko-KR" altLang="en-US" sz="1200" dirty="0" smtClean="0"/>
              <a:t>연구개발</a:t>
            </a:r>
            <a:r>
              <a:rPr lang="en-US" altLang="ko-KR" sz="1200" dirty="0" smtClean="0"/>
              <a:t>(R&amp;D) </a:t>
            </a:r>
            <a:r>
              <a:rPr lang="ko-KR" altLang="en-US" sz="1200" dirty="0" smtClean="0"/>
              <a:t>기능 강화 위해 본부 단위 연구실 만들어</a:t>
            </a:r>
            <a:endParaRPr lang="en-US" altLang="ko-KR" sz="1400" dirty="0" smtClean="0"/>
          </a:p>
          <a:p>
            <a:pPr>
              <a:buFont typeface="Symbol"/>
              <a:buChar char="Þ"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endParaRPr lang="en-US" altLang="ko-KR" dirty="0" smtClean="0"/>
          </a:p>
        </p:txBody>
      </p:sp>
      <p:pic>
        <p:nvPicPr>
          <p:cNvPr id="9221" name="Picture 5" descr="C:\Users\haneol\Desktop\다운로드 (4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284" y="1844824"/>
            <a:ext cx="2058079" cy="81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3" name="Picture 7" descr="C:\Users\haneol\Desktop\다운로드 (5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284" y="4797152"/>
            <a:ext cx="1684893" cy="79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C:\Users\haneol\Desktop\다운로드 (1)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284" y="3212976"/>
            <a:ext cx="1584176" cy="921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421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>
          <a:xfrm>
            <a:off x="457200" y="1196752"/>
            <a:ext cx="8229600" cy="4929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1600" dirty="0" smtClean="0"/>
              <a:t> </a:t>
            </a:r>
          </a:p>
          <a:p>
            <a:pPr>
              <a:buFont typeface="Symbol"/>
              <a:buChar char="Þ"/>
            </a:pPr>
            <a:endParaRPr lang="en-US" altLang="ko-KR" sz="1600" dirty="0" smtClean="0"/>
          </a:p>
          <a:p>
            <a:pPr marL="0" indent="0">
              <a:buFont typeface="Arial" pitchFamily="34" charset="0"/>
              <a:buNone/>
            </a:pPr>
            <a:r>
              <a:rPr lang="en-US" altLang="ko-KR" sz="1600" dirty="0" smtClean="0"/>
              <a:t> 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600" dirty="0" smtClean="0"/>
              <a:t>  </a:t>
            </a:r>
            <a:endParaRPr lang="en-US" altLang="ko-KR" dirty="0" smtClean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67544" y="-459432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국내 기업</a:t>
            </a:r>
            <a:r>
              <a:rPr lang="en-US" altLang="ko-KR" dirty="0" smtClean="0"/>
              <a:t>- LOTTE</a:t>
            </a:r>
            <a:endParaRPr lang="ko-KR" altLang="en-US" dirty="0"/>
          </a:p>
        </p:txBody>
      </p:sp>
      <p:sp>
        <p:nvSpPr>
          <p:cNvPr id="13" name="내용 개체 틀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1600" dirty="0" smtClean="0"/>
              <a:t> 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400" b="1" dirty="0" smtClean="0"/>
              <a:t> * </a:t>
            </a:r>
            <a:r>
              <a:rPr lang="en-US" altLang="ko-KR" sz="1600" b="1" dirty="0" smtClean="0"/>
              <a:t>2016</a:t>
            </a:r>
            <a:r>
              <a:rPr lang="ko-KR" altLang="en-US" sz="1600" b="1" dirty="0" smtClean="0"/>
              <a:t>년 </a:t>
            </a:r>
            <a:r>
              <a:rPr lang="en-US" altLang="ko-KR" sz="1600" b="1" dirty="0" smtClean="0"/>
              <a:t>12</a:t>
            </a:r>
            <a:r>
              <a:rPr lang="ko-KR" altLang="en-US" sz="1600" b="1" dirty="0" smtClean="0"/>
              <a:t>월 </a:t>
            </a:r>
            <a:r>
              <a:rPr lang="en-US" altLang="ko-KR" sz="1600" b="1" dirty="0" smtClean="0"/>
              <a:t>21</a:t>
            </a:r>
            <a:r>
              <a:rPr lang="ko-KR" altLang="en-US" sz="1600" b="1" dirty="0" smtClean="0"/>
              <a:t>일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한국 </a:t>
            </a:r>
            <a:r>
              <a:rPr lang="en-US" altLang="ko-KR" sz="1600" b="1" dirty="0" smtClean="0"/>
              <a:t>IBM</a:t>
            </a:r>
            <a:r>
              <a:rPr lang="ko-KR" altLang="en-US" sz="1600" b="1" dirty="0" smtClean="0"/>
              <a:t>과 업무협약 체결</a:t>
            </a:r>
            <a:endParaRPr lang="en-US" altLang="ko-KR" sz="1400" b="1" dirty="0" smtClean="0"/>
          </a:p>
          <a:p>
            <a:pPr marL="0" indent="0">
              <a:buFont typeface="Arial" pitchFamily="34" charset="0"/>
              <a:buNone/>
            </a:pPr>
            <a:r>
              <a:rPr lang="en-US" altLang="ko-KR" sz="1400" dirty="0" smtClean="0"/>
              <a:t>-&gt; </a:t>
            </a:r>
            <a:r>
              <a:rPr lang="ko-KR" altLang="en-US" sz="1400" dirty="0" err="1" smtClean="0"/>
              <a:t>클라우드</a:t>
            </a:r>
            <a:r>
              <a:rPr lang="ko-KR" altLang="en-US" sz="1400" dirty="0" smtClean="0"/>
              <a:t> 기반 인지 컴퓨팅 기술인 </a:t>
            </a:r>
            <a:r>
              <a:rPr lang="en-US" altLang="ko-KR" sz="1400" dirty="0" err="1" smtClean="0"/>
              <a:t>watson</a:t>
            </a:r>
            <a:r>
              <a:rPr lang="ko-KR" altLang="en-US" sz="1400" dirty="0" smtClean="0"/>
              <a:t> 솔루션 도입하기로</a:t>
            </a:r>
            <a:endParaRPr lang="en-US" altLang="ko-KR" sz="1400" dirty="0" smtClean="0"/>
          </a:p>
          <a:p>
            <a:pPr marL="0" indent="0">
              <a:buFont typeface="Arial" pitchFamily="34" charset="0"/>
              <a:buNone/>
            </a:pPr>
            <a:r>
              <a:rPr lang="en-US" altLang="ko-KR" sz="1400" dirty="0" smtClean="0"/>
              <a:t>-&gt; </a:t>
            </a:r>
            <a:r>
              <a:rPr lang="ko-KR" altLang="en-US" sz="1400" dirty="0" smtClean="0"/>
              <a:t>고객 데이터 분석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쇼핑 도우미 서비스 개발 등에 활용할 방침</a:t>
            </a:r>
            <a:endParaRPr lang="en-US" altLang="ko-KR" sz="1400" dirty="0" smtClean="0"/>
          </a:p>
          <a:p>
            <a:pPr marL="0" indent="0">
              <a:buFont typeface="Arial" pitchFamily="34" charset="0"/>
              <a:buNone/>
            </a:pPr>
            <a:endParaRPr lang="en-US" altLang="ko-KR" sz="1400" dirty="0"/>
          </a:p>
          <a:p>
            <a:pPr marL="0" indent="0">
              <a:buFont typeface="Arial" pitchFamily="34" charset="0"/>
              <a:buNone/>
            </a:pPr>
            <a:r>
              <a:rPr lang="en-US" altLang="ko-KR" sz="1400" dirty="0" smtClean="0"/>
              <a:t> * </a:t>
            </a:r>
            <a:r>
              <a:rPr lang="ko-KR" altLang="en-US" sz="1600" b="1" dirty="0" err="1" smtClean="0"/>
              <a:t>롯데</a:t>
            </a:r>
            <a:r>
              <a:rPr lang="ko-KR" altLang="en-US" sz="1600" b="1" dirty="0" smtClean="0"/>
              <a:t> 백화점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마케팅 부문 </a:t>
            </a:r>
            <a:r>
              <a:rPr lang="ko-KR" altLang="en-US" sz="1400" dirty="0" err="1" smtClean="0"/>
              <a:t>옴니채널</a:t>
            </a:r>
            <a:r>
              <a:rPr lang="ko-KR" altLang="en-US" sz="1400" dirty="0" smtClean="0"/>
              <a:t> 담당 산하에 </a:t>
            </a:r>
            <a:r>
              <a:rPr lang="en-US" altLang="ko-KR" sz="1400" dirty="0" smtClean="0"/>
              <a:t>AI </a:t>
            </a:r>
            <a:r>
              <a:rPr lang="ko-KR" altLang="en-US" sz="1400" dirty="0" err="1" smtClean="0"/>
              <a:t>태스크포스팀</a:t>
            </a:r>
            <a:r>
              <a:rPr lang="ko-KR" altLang="en-US" sz="1400" dirty="0" smtClean="0"/>
              <a:t> 신설</a:t>
            </a:r>
            <a:endParaRPr lang="en-US" altLang="ko-KR" sz="1400" dirty="0" smtClean="0"/>
          </a:p>
          <a:p>
            <a:pPr marL="0" indent="0">
              <a:buFont typeface="Arial" pitchFamily="34" charset="0"/>
              <a:buNone/>
            </a:pPr>
            <a:endParaRPr lang="en-US" altLang="ko-KR" sz="1400" dirty="0"/>
          </a:p>
          <a:p>
            <a:pPr marL="0" indent="0">
              <a:buFont typeface="Arial" pitchFamily="34" charset="0"/>
              <a:buNone/>
            </a:pPr>
            <a:r>
              <a:rPr lang="en-US" altLang="ko-KR" sz="1400" dirty="0" smtClean="0"/>
              <a:t> * </a:t>
            </a:r>
            <a:r>
              <a:rPr lang="ko-KR" altLang="en-US" sz="1600" b="1" dirty="0" err="1" smtClean="0"/>
              <a:t>롯데정보통신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인공지능 기반 플랫폼 운영을 위한 시스템 구축</a:t>
            </a:r>
            <a:endParaRPr lang="en-US" altLang="ko-KR" sz="1400" dirty="0" smtClean="0"/>
          </a:p>
          <a:p>
            <a:pPr marL="0" indent="0">
              <a:buFont typeface="Arial" pitchFamily="34" charset="0"/>
              <a:buNone/>
            </a:pPr>
            <a:endParaRPr lang="en-US" altLang="ko-KR" sz="1400" dirty="0"/>
          </a:p>
          <a:p>
            <a:pPr marL="0" indent="0">
              <a:buFont typeface="Arial" pitchFamily="34" charset="0"/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* </a:t>
            </a:r>
            <a:r>
              <a:rPr lang="ko-KR" altLang="en-US" sz="1600" b="1" dirty="0" err="1" smtClean="0"/>
              <a:t>롯데</a:t>
            </a:r>
            <a:r>
              <a:rPr lang="ko-KR" altLang="en-US" sz="1600" b="1" dirty="0" smtClean="0"/>
              <a:t> 유통 계열사 </a:t>
            </a:r>
            <a:r>
              <a:rPr lang="en-US" altLang="ko-KR" sz="1400" dirty="0" smtClean="0"/>
              <a:t>– IT </a:t>
            </a:r>
            <a:r>
              <a:rPr lang="ko-KR" altLang="en-US" sz="1400" dirty="0" smtClean="0"/>
              <a:t>및 </a:t>
            </a:r>
            <a:r>
              <a:rPr lang="en-US" altLang="ko-KR" sz="1400" dirty="0" smtClean="0"/>
              <a:t>AI </a:t>
            </a:r>
            <a:r>
              <a:rPr lang="ko-KR" altLang="en-US" sz="1400" dirty="0" smtClean="0"/>
              <a:t>기술을 결합한 서비스 개발 주문</a:t>
            </a:r>
            <a:endParaRPr lang="en-US" altLang="ko-KR" sz="1400" dirty="0"/>
          </a:p>
          <a:p>
            <a:pPr marL="0" indent="0">
              <a:buFont typeface="Arial" pitchFamily="34" charset="0"/>
              <a:buNone/>
            </a:pPr>
            <a:r>
              <a:rPr lang="en-US" altLang="ko-KR" sz="1600" dirty="0" smtClean="0"/>
              <a:t>                                                   </a:t>
            </a:r>
            <a:endParaRPr lang="en-US" altLang="ko-KR" dirty="0" smtClean="0"/>
          </a:p>
        </p:txBody>
      </p:sp>
      <p:pic>
        <p:nvPicPr>
          <p:cNvPr id="11266" name="Picture 2" descr="C:\Users\haneol\Desktop\20480_27378_53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5044195"/>
            <a:ext cx="3384376" cy="75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556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한컴그룹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/>
              <a:t>카이스트와 </a:t>
            </a:r>
            <a:r>
              <a:rPr lang="ko-KR" altLang="en-US" sz="1800" dirty="0"/>
              <a:t>스마트 </a:t>
            </a:r>
            <a:r>
              <a:rPr lang="ko-KR" altLang="en-US" sz="1800" dirty="0" err="1"/>
              <a:t>헬스케어</a:t>
            </a:r>
            <a:r>
              <a:rPr lang="ko-KR" altLang="en-US" sz="1800" dirty="0"/>
              <a:t> 업무 협약</a:t>
            </a:r>
            <a:r>
              <a:rPr lang="en-US" altLang="ko-KR" sz="1800" dirty="0"/>
              <a:t>…</a:t>
            </a:r>
            <a:r>
              <a:rPr lang="ko-KR" altLang="en-US" sz="1800" dirty="0" err="1"/>
              <a:t>모바일</a:t>
            </a:r>
            <a:r>
              <a:rPr lang="en-US" altLang="ko-KR" sz="1800" dirty="0"/>
              <a:t>·</a:t>
            </a:r>
            <a:r>
              <a:rPr lang="en-US" altLang="ko-KR" sz="1800" dirty="0" err="1"/>
              <a:t>IoT</a:t>
            </a:r>
            <a:r>
              <a:rPr lang="en-US" altLang="ko-KR" sz="1800" dirty="0"/>
              <a:t> </a:t>
            </a:r>
            <a:r>
              <a:rPr lang="ko-KR" altLang="en-US" sz="1800" dirty="0"/>
              <a:t>등 융합 플랫폼 </a:t>
            </a:r>
            <a:r>
              <a:rPr lang="ko-KR" altLang="en-US" sz="1800" dirty="0" smtClean="0"/>
              <a:t>구축</a:t>
            </a:r>
            <a:endParaRPr lang="en-US" altLang="ko-KR" sz="1800" dirty="0" smtClean="0"/>
          </a:p>
          <a:p>
            <a:endParaRPr lang="ko-KR" altLang="en-US" sz="1800" dirty="0"/>
          </a:p>
          <a:p>
            <a:r>
              <a:rPr lang="ko-KR" altLang="en-US" sz="1800" dirty="0"/>
              <a:t>경기도 가평 내 </a:t>
            </a:r>
            <a:r>
              <a:rPr lang="en-US" altLang="ko-KR" sz="1800" dirty="0"/>
              <a:t>185</a:t>
            </a:r>
            <a:r>
              <a:rPr lang="ko-KR" altLang="en-US" sz="1800" dirty="0"/>
              <a:t>만㎡</a:t>
            </a:r>
            <a:r>
              <a:rPr lang="en-US" altLang="ko-KR" sz="1800" dirty="0"/>
              <a:t>(</a:t>
            </a:r>
            <a:r>
              <a:rPr lang="ko-KR" altLang="en-US" sz="1800" dirty="0"/>
              <a:t>약 </a:t>
            </a:r>
            <a:r>
              <a:rPr lang="en-US" altLang="ko-KR" sz="1800" dirty="0"/>
              <a:t>56</a:t>
            </a:r>
            <a:r>
              <a:rPr lang="ko-KR" altLang="en-US" sz="1800" dirty="0"/>
              <a:t>만평</a:t>
            </a:r>
            <a:r>
              <a:rPr lang="en-US" altLang="ko-KR" sz="1800" dirty="0"/>
              <a:t>) </a:t>
            </a:r>
            <a:r>
              <a:rPr lang="ko-KR" altLang="en-US" sz="1800" dirty="0"/>
              <a:t>용지 일부에 카이스트 </a:t>
            </a:r>
            <a:r>
              <a:rPr lang="en-US" altLang="ko-KR" sz="1800" dirty="0"/>
              <a:t>'</a:t>
            </a:r>
            <a:r>
              <a:rPr lang="ko-KR" altLang="en-US" sz="1800" dirty="0" err="1"/>
              <a:t>닥터엠</a:t>
            </a:r>
            <a:r>
              <a:rPr lang="ko-KR" altLang="en-US" sz="1800" dirty="0"/>
              <a:t> 프로젝트</a:t>
            </a:r>
            <a:r>
              <a:rPr lang="en-US" altLang="ko-KR" sz="1800" dirty="0"/>
              <a:t>' </a:t>
            </a:r>
            <a:r>
              <a:rPr lang="ko-KR" altLang="en-US" sz="1800" dirty="0"/>
              <a:t>상용화를 위한 대규모 스마트 </a:t>
            </a:r>
            <a:r>
              <a:rPr lang="ko-KR" altLang="en-US" sz="1800" dirty="0" err="1"/>
              <a:t>헬스케어</a:t>
            </a:r>
            <a:r>
              <a:rPr lang="ko-KR" altLang="en-US" sz="1800" dirty="0"/>
              <a:t> 단지를 </a:t>
            </a:r>
            <a:r>
              <a:rPr lang="ko-KR" altLang="en-US" sz="1800" dirty="0" smtClean="0"/>
              <a:t>조성</a:t>
            </a:r>
            <a:endParaRPr lang="en-US" altLang="ko-KR" sz="1800" dirty="0"/>
          </a:p>
          <a:p>
            <a:endParaRPr lang="en-US" altLang="ko-KR" sz="1800" dirty="0" smtClean="0"/>
          </a:p>
          <a:p>
            <a:r>
              <a:rPr lang="ko-KR" altLang="en-US" sz="1800" dirty="0"/>
              <a:t>인도의 실리콘밸리로 불리는 </a:t>
            </a:r>
            <a:r>
              <a:rPr lang="ko-KR" altLang="en-US" sz="1800" dirty="0" err="1"/>
              <a:t>벵갈루루에</a:t>
            </a:r>
            <a:r>
              <a:rPr lang="ko-KR" altLang="en-US" sz="1800" dirty="0"/>
              <a:t> </a:t>
            </a:r>
            <a:r>
              <a:rPr lang="en-US" altLang="ko-KR" sz="1800" dirty="0"/>
              <a:t>4</a:t>
            </a:r>
            <a:r>
              <a:rPr lang="ko-KR" altLang="en-US" sz="1800" dirty="0"/>
              <a:t>층 규모 건물을 매입해 </a:t>
            </a:r>
            <a:r>
              <a:rPr lang="en-US" altLang="ko-KR" sz="1800" dirty="0"/>
              <a:t>R&amp;D</a:t>
            </a:r>
            <a:r>
              <a:rPr lang="ko-KR" altLang="en-US" sz="1800" dirty="0"/>
              <a:t>센터로 개조</a:t>
            </a:r>
            <a:endParaRPr lang="ko-KR" altLang="en-US" sz="1800" dirty="0"/>
          </a:p>
        </p:txBody>
      </p:sp>
      <p:pic>
        <p:nvPicPr>
          <p:cNvPr id="2050" name="Picture 2" descr="C:\Users\haneol\Desktop\다운로드 (9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653136"/>
            <a:ext cx="3076575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64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-531440"/>
            <a:ext cx="8229600" cy="1600200"/>
          </a:xfrm>
        </p:spPr>
        <p:txBody>
          <a:bodyPr/>
          <a:lstStyle/>
          <a:p>
            <a:r>
              <a:rPr lang="ko-KR" altLang="en-US" sz="3600" dirty="0" smtClean="0"/>
              <a:t>주요국가 준비지</a:t>
            </a:r>
            <a:r>
              <a:rPr lang="ko-KR" altLang="en-US" sz="3600" dirty="0"/>
              <a:t>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074" name="Picture 2" descr="C:\Users\haneol\Desktop\3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9" y="1268760"/>
            <a:ext cx="9073009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650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2142" y="-445252"/>
            <a:ext cx="8229600" cy="1600200"/>
          </a:xfrm>
        </p:spPr>
        <p:txBody>
          <a:bodyPr/>
          <a:lstStyle/>
          <a:p>
            <a:r>
              <a:rPr lang="ko-KR" altLang="en-US" sz="4400" dirty="0" smtClean="0"/>
              <a:t>주요국가 정책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3" descr="C:\Users\haneol\Desktop\다운로드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54948"/>
            <a:ext cx="9073884" cy="5843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32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-315416"/>
            <a:ext cx="8229600" cy="1600200"/>
          </a:xfrm>
        </p:spPr>
        <p:txBody>
          <a:bodyPr/>
          <a:lstStyle/>
          <a:p>
            <a:r>
              <a:rPr lang="ko-KR" altLang="en-US" dirty="0" smtClean="0"/>
              <a:t>정부의 움직임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err="1" smtClean="0"/>
              <a:t>미래창조과학부</a:t>
            </a:r>
            <a:r>
              <a:rPr lang="en-US" altLang="ko-KR" dirty="0" smtClean="0"/>
              <a:t>,</a:t>
            </a:r>
            <a:r>
              <a:rPr lang="ko-KR" altLang="en-US" dirty="0" smtClean="0"/>
              <a:t> 지능정보사회 토대를 마련하기 위해 </a:t>
            </a:r>
            <a:r>
              <a:rPr lang="en-US" altLang="ko-KR" dirty="0" smtClean="0"/>
              <a:t>2570</a:t>
            </a:r>
            <a:r>
              <a:rPr lang="ko-KR" altLang="en-US" dirty="0"/>
              <a:t>억 원 규모의 ‘정보통신</a:t>
            </a:r>
            <a:r>
              <a:rPr lang="en-US" altLang="ko-KR" dirty="0"/>
              <a:t>·</a:t>
            </a:r>
            <a:r>
              <a:rPr lang="ko-KR" altLang="en-US" dirty="0"/>
              <a:t>방송 연구개발사업’을 추진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err="1" smtClean="0"/>
              <a:t>산업부</a:t>
            </a:r>
            <a:r>
              <a:rPr lang="en-US" altLang="ko-KR" b="1" dirty="0"/>
              <a:t>·</a:t>
            </a:r>
            <a:r>
              <a:rPr lang="ko-KR" altLang="en-US" b="1" dirty="0"/>
              <a:t>산업연구원</a:t>
            </a:r>
            <a:r>
              <a:rPr lang="en-US" altLang="ko-KR" b="1" dirty="0"/>
              <a:t>, </a:t>
            </a:r>
            <a:r>
              <a:rPr lang="ko-KR" altLang="en-US" dirty="0"/>
              <a:t>에너지 정책 </a:t>
            </a:r>
            <a:r>
              <a:rPr lang="ko-KR" altLang="en-US" dirty="0" err="1"/>
              <a:t>워크샵</a:t>
            </a:r>
            <a:r>
              <a:rPr lang="ko-KR" altLang="en-US" dirty="0"/>
              <a:t> </a:t>
            </a:r>
            <a:r>
              <a:rPr lang="ko-KR" altLang="en-US" dirty="0" smtClean="0"/>
              <a:t>개최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차기 </a:t>
            </a:r>
            <a:r>
              <a:rPr lang="ko-KR" altLang="en-US" dirty="0"/>
              <a:t>정부의 </a:t>
            </a:r>
            <a:r>
              <a:rPr lang="en-US" altLang="ko-KR" dirty="0"/>
              <a:t>4</a:t>
            </a:r>
            <a:r>
              <a:rPr lang="ko-KR" altLang="en-US" dirty="0"/>
              <a:t>차 </a:t>
            </a:r>
            <a:r>
              <a:rPr lang="ko-KR" altLang="en-US" dirty="0" err="1" smtClean="0"/>
              <a:t>산업혁명를</a:t>
            </a:r>
            <a:r>
              <a:rPr lang="ko-KR" altLang="en-US" dirty="0" smtClean="0"/>
              <a:t> </a:t>
            </a:r>
            <a:r>
              <a:rPr lang="ko-KR" altLang="en-US" dirty="0"/>
              <a:t>논의하기 위한 릴레이 토론회가 </a:t>
            </a:r>
            <a:r>
              <a:rPr lang="ko-KR" altLang="en-US" b="1" dirty="0"/>
              <a:t>국회</a:t>
            </a:r>
            <a:r>
              <a:rPr lang="ko-KR" altLang="en-US" dirty="0"/>
              <a:t>에서 개최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24443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1600" y="0"/>
            <a:ext cx="7355160" cy="1124744"/>
          </a:xfrm>
        </p:spPr>
        <p:txBody>
          <a:bodyPr/>
          <a:lstStyle/>
          <a:p>
            <a:r>
              <a:rPr lang="ko-KR" altLang="en-US" dirty="0" smtClean="0"/>
              <a:t>산업혁명 역사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85" y="1412774"/>
            <a:ext cx="7026141" cy="5081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877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-459432"/>
            <a:ext cx="8229600" cy="1600200"/>
          </a:xfrm>
        </p:spPr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차 산업혁명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 descr="C:\Users\haneol\Desktop\thumb_520390_1455517292_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052736"/>
            <a:ext cx="5976664" cy="568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50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CES 2017</a:t>
            </a:r>
            <a:endParaRPr lang="ko-KR" altLang="en-US" dirty="0"/>
          </a:p>
        </p:txBody>
      </p:sp>
      <p:pic>
        <p:nvPicPr>
          <p:cNvPr id="4" name="Picture 3" descr="C:\Users\haneol\Desktop\hololens-magic-leap-smartglasses-lots-mixed-and-augmented-reality-coming-ces-2017.1280x600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800"/>
            <a:ext cx="9063407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9242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6071" y="-675456"/>
            <a:ext cx="8229600" cy="1600200"/>
          </a:xfrm>
        </p:spPr>
        <p:txBody>
          <a:bodyPr/>
          <a:lstStyle/>
          <a:p>
            <a:r>
              <a:rPr lang="ko-KR" altLang="en-US" sz="4000" dirty="0" smtClean="0"/>
              <a:t>주요기</a:t>
            </a:r>
            <a:r>
              <a:rPr lang="ko-KR" altLang="en-US" sz="4000" dirty="0"/>
              <a:t>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 descr="C:\Users\haneol\Desktop\다운로드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7" y="1484784"/>
            <a:ext cx="9095793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8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C:\Users\haneol\Desktop\c47ceeb359fc69f1af70401f9cc07c2d16314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5172"/>
            <a:ext cx="7848872" cy="5145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323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-459432"/>
            <a:ext cx="8229600" cy="1600200"/>
          </a:xfrm>
        </p:spPr>
        <p:txBody>
          <a:bodyPr/>
          <a:lstStyle/>
          <a:p>
            <a:r>
              <a:rPr lang="ko-KR" altLang="en-US" dirty="0" smtClean="0"/>
              <a:t>글로벌 </a:t>
            </a:r>
            <a:r>
              <a:rPr lang="ko-KR" altLang="en-US" dirty="0" err="1" smtClean="0"/>
              <a:t>리딩</a:t>
            </a:r>
            <a:r>
              <a:rPr lang="ko-KR" altLang="en-US" dirty="0" smtClean="0"/>
              <a:t> 기업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 marL="2743200" lvl="6" indent="0">
              <a:buNone/>
            </a:pPr>
            <a:endParaRPr lang="en-US" altLang="ko-KR" dirty="0" smtClean="0"/>
          </a:p>
          <a:p>
            <a:pPr lvl="6"/>
            <a:r>
              <a:rPr lang="en-US" altLang="ko-KR" b="1" dirty="0" smtClean="0"/>
              <a:t>* AI</a:t>
            </a:r>
            <a:r>
              <a:rPr lang="en-US" altLang="ko-KR" b="1" dirty="0"/>
              <a:t>, </a:t>
            </a:r>
            <a:r>
              <a:rPr lang="ko-KR" altLang="en-US" b="1" dirty="0"/>
              <a:t>가상현실</a:t>
            </a:r>
            <a:r>
              <a:rPr lang="en-US" altLang="ko-KR" b="1" dirty="0"/>
              <a:t>, </a:t>
            </a:r>
            <a:r>
              <a:rPr lang="ko-KR" altLang="en-US" b="1" dirty="0"/>
              <a:t>증강현실</a:t>
            </a:r>
            <a:endParaRPr lang="en-US" altLang="ko-KR" b="1" dirty="0" smtClean="0"/>
          </a:p>
          <a:p>
            <a:pPr lvl="6"/>
            <a:r>
              <a:rPr lang="en-US" altLang="ko-KR" b="1" dirty="0" smtClean="0"/>
              <a:t> </a:t>
            </a:r>
            <a:r>
              <a:rPr lang="ko-KR" altLang="en-US" b="1" dirty="0" smtClean="0"/>
              <a:t>자율주행 자동차 두뇌 생산</a:t>
            </a:r>
            <a:endParaRPr lang="en-US" altLang="ko-KR" b="1" dirty="0" smtClean="0"/>
          </a:p>
          <a:p>
            <a:pPr lvl="6"/>
            <a:r>
              <a:rPr lang="en-US" altLang="ko-KR" b="1" dirty="0"/>
              <a:t> </a:t>
            </a:r>
            <a:r>
              <a:rPr lang="en-US" altLang="ko-KR" b="1" dirty="0" smtClean="0"/>
              <a:t> </a:t>
            </a:r>
          </a:p>
          <a:p>
            <a:pPr lvl="6"/>
            <a:endParaRPr lang="en-US" altLang="ko-KR" b="1" dirty="0"/>
          </a:p>
          <a:p>
            <a:pPr lvl="6"/>
            <a:endParaRPr lang="en-US" altLang="ko-KR" b="1" dirty="0" smtClean="0"/>
          </a:p>
          <a:p>
            <a:pPr lvl="6"/>
            <a:endParaRPr lang="en-US" altLang="ko-KR" b="1" dirty="0"/>
          </a:p>
          <a:p>
            <a:pPr lvl="6"/>
            <a:r>
              <a:rPr lang="en-US" altLang="ko-KR" b="1" dirty="0" smtClean="0"/>
              <a:t>* </a:t>
            </a:r>
            <a:r>
              <a:rPr lang="ko-KR" altLang="en-US" b="1" dirty="0" err="1" smtClean="0"/>
              <a:t>머신러닝</a:t>
            </a:r>
            <a:r>
              <a:rPr lang="ko-KR" altLang="en-US" b="1" dirty="0" smtClean="0"/>
              <a:t> 개발 플랫폼</a:t>
            </a:r>
            <a:endParaRPr lang="en-US" altLang="ko-KR" b="1" dirty="0" smtClean="0"/>
          </a:p>
          <a:p>
            <a:pPr lvl="6"/>
            <a:r>
              <a:rPr lang="ko-KR" altLang="en-US" b="1" dirty="0" smtClean="0"/>
              <a:t>체계화된 인지 기술 바탕 </a:t>
            </a:r>
            <a:r>
              <a:rPr lang="en-US" altLang="ko-KR" b="1" dirty="0" smtClean="0"/>
              <a:t>AI </a:t>
            </a:r>
            <a:r>
              <a:rPr lang="ko-KR" altLang="en-US" b="1" dirty="0" smtClean="0"/>
              <a:t>제품 개발</a:t>
            </a:r>
            <a:r>
              <a:rPr lang="en-US" altLang="ko-KR" b="1" dirty="0" smtClean="0"/>
              <a:t> </a:t>
            </a:r>
            <a:endParaRPr lang="en-US" altLang="ko-KR" b="1" dirty="0"/>
          </a:p>
          <a:p>
            <a:pPr lvl="6"/>
            <a:endParaRPr lang="en-US" altLang="ko-KR" b="1" dirty="0" smtClean="0"/>
          </a:p>
          <a:p>
            <a:pPr lvl="6"/>
            <a:endParaRPr lang="en-US" altLang="ko-KR" b="1" dirty="0"/>
          </a:p>
          <a:p>
            <a:pPr lvl="6"/>
            <a:endParaRPr lang="en-US" altLang="ko-KR" b="1" dirty="0" smtClean="0"/>
          </a:p>
          <a:p>
            <a:pPr lvl="6"/>
            <a:endParaRPr lang="en-US" altLang="ko-KR" b="1" dirty="0"/>
          </a:p>
          <a:p>
            <a:pPr lvl="6"/>
            <a:r>
              <a:rPr lang="en-US" altLang="ko-KR" b="1" dirty="0" smtClean="0"/>
              <a:t>  * </a:t>
            </a:r>
            <a:r>
              <a:rPr lang="ko-KR" altLang="en-US" b="1" dirty="0" smtClean="0"/>
              <a:t>인공지능 음성인식</a:t>
            </a:r>
            <a:endParaRPr lang="en-US" altLang="ko-KR" b="1" dirty="0" smtClean="0"/>
          </a:p>
          <a:p>
            <a:pPr lvl="6"/>
            <a:r>
              <a:rPr lang="en-US" altLang="ko-KR" b="1" dirty="0"/>
              <a:t> </a:t>
            </a:r>
            <a:r>
              <a:rPr lang="en-US" altLang="ko-KR" b="1" dirty="0" smtClean="0"/>
              <a:t>  </a:t>
            </a:r>
            <a:r>
              <a:rPr lang="ko-KR" altLang="en-US" b="1" dirty="0" smtClean="0"/>
              <a:t>아마존 인공지능 </a:t>
            </a:r>
            <a:r>
              <a:rPr lang="en-US" altLang="ko-KR" b="1" dirty="0" smtClean="0"/>
              <a:t>‘</a:t>
            </a:r>
            <a:r>
              <a:rPr lang="ko-KR" altLang="en-US" b="1" dirty="0" err="1" smtClean="0"/>
              <a:t>알렉사</a:t>
            </a:r>
            <a:r>
              <a:rPr lang="en-US" altLang="ko-KR" b="1" dirty="0" smtClean="0"/>
              <a:t>’</a:t>
            </a:r>
            <a:endParaRPr lang="ko-KR" altLang="en-US" b="1" dirty="0"/>
          </a:p>
        </p:txBody>
      </p:sp>
      <p:pic>
        <p:nvPicPr>
          <p:cNvPr id="8194" name="Picture 2" descr="C:\Users\haneol\Desktop\다운로드 (2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3024336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haneol\Desktop\다운로드 (3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068960"/>
            <a:ext cx="3124201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C:\Users\haneol\Desktop\amazo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862348"/>
            <a:ext cx="3168352" cy="1659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71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AI - IBM Watson</a:t>
            </a:r>
            <a:endParaRPr lang="ko-KR" altLang="en-US" dirty="0"/>
          </a:p>
        </p:txBody>
      </p:sp>
      <p:pic>
        <p:nvPicPr>
          <p:cNvPr id="7170" name="Picture 2" descr="C:\Users\haneol\Desktop\다운로드 (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00808"/>
            <a:ext cx="6984776" cy="4666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033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1600200"/>
          </a:xfrm>
        </p:spPr>
        <p:txBody>
          <a:bodyPr/>
          <a:lstStyle/>
          <a:p>
            <a:r>
              <a:rPr lang="ko-KR" altLang="en-US" dirty="0" smtClean="0"/>
              <a:t>국내 도입 현황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2000" b="1" dirty="0" smtClean="0"/>
          </a:p>
          <a:p>
            <a:r>
              <a:rPr lang="ko-KR" altLang="en-US" sz="1800" b="1" dirty="0" err="1" smtClean="0"/>
              <a:t>가천대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길병원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롯데호텔에서</a:t>
            </a:r>
            <a:r>
              <a:rPr lang="ko-KR" altLang="en-US" sz="1800" b="1" dirty="0" smtClean="0"/>
              <a:t> </a:t>
            </a:r>
            <a:r>
              <a:rPr lang="en-US" altLang="ko-KR" sz="1800" b="1" dirty="0"/>
              <a:t>IBM</a:t>
            </a:r>
            <a:r>
              <a:rPr lang="ko-KR" altLang="en-US" sz="1800" b="1" dirty="0"/>
              <a:t>과 계약을 </a:t>
            </a:r>
            <a:r>
              <a:rPr lang="ko-KR" altLang="en-US" sz="1800" b="1" dirty="0" smtClean="0"/>
              <a:t>체결 </a:t>
            </a:r>
            <a:r>
              <a:rPr lang="en-US" altLang="ko-KR" sz="1800" b="1" dirty="0" smtClean="0"/>
              <a:t>2016-12-09</a:t>
            </a:r>
          </a:p>
          <a:p>
            <a:endParaRPr lang="en-US" altLang="ko-KR" sz="1800" b="1" dirty="0" smtClean="0"/>
          </a:p>
          <a:p>
            <a:r>
              <a:rPr lang="ko-KR" altLang="en-US" sz="1800" b="1" dirty="0" err="1" smtClean="0"/>
              <a:t>부산대병원</a:t>
            </a:r>
            <a:r>
              <a:rPr lang="en-US" altLang="ko-KR" sz="1800" b="1" dirty="0"/>
              <a:t>, IBM '</a:t>
            </a:r>
            <a:r>
              <a:rPr lang="ko-KR" altLang="en-US" sz="1800" b="1" dirty="0" err="1"/>
              <a:t>왓슨</a:t>
            </a:r>
            <a:r>
              <a:rPr lang="ko-KR" altLang="en-US" sz="1800" b="1" dirty="0"/>
              <a:t> 포 </a:t>
            </a:r>
            <a:r>
              <a:rPr lang="ko-KR" altLang="en-US" sz="1800" b="1" dirty="0" err="1"/>
              <a:t>온콜로지</a:t>
            </a:r>
            <a:r>
              <a:rPr lang="en-US" altLang="ko-KR" sz="1800" b="1" dirty="0" smtClean="0"/>
              <a:t>·  </a:t>
            </a:r>
            <a:r>
              <a:rPr lang="ko-KR" altLang="en-US" sz="1800" b="1" dirty="0" err="1" smtClean="0"/>
              <a:t>지노믹스</a:t>
            </a:r>
            <a:r>
              <a:rPr lang="en-US" altLang="ko-KR" sz="1800" b="1" dirty="0"/>
              <a:t>' </a:t>
            </a:r>
            <a:r>
              <a:rPr lang="ko-KR" altLang="en-US" sz="1800" b="1" dirty="0" smtClean="0"/>
              <a:t>도입</a:t>
            </a:r>
            <a:r>
              <a:rPr lang="en-US" altLang="ko-KR" sz="1800" b="1" dirty="0"/>
              <a:t> </a:t>
            </a:r>
            <a:r>
              <a:rPr lang="en-US" altLang="ko-KR" sz="1800" b="1" dirty="0" smtClean="0"/>
              <a:t>2017-01-24</a:t>
            </a:r>
          </a:p>
          <a:p>
            <a:endParaRPr lang="en-US" altLang="ko-KR" sz="1800" b="1" dirty="0"/>
          </a:p>
          <a:p>
            <a:pPr>
              <a:buFont typeface="Arial" charset="0"/>
              <a:buChar char="•"/>
            </a:pPr>
            <a:r>
              <a:rPr lang="en-US" altLang="ko-KR" sz="1400" b="1" dirty="0" smtClean="0"/>
              <a:t>Oncology : </a:t>
            </a:r>
            <a:r>
              <a:rPr lang="ko-KR" altLang="en-US" sz="1400" b="1" dirty="0" err="1" smtClean="0"/>
              <a:t>종양학</a:t>
            </a:r>
            <a:endParaRPr lang="en-US" altLang="ko-KR" sz="1400" b="1" dirty="0" smtClean="0"/>
          </a:p>
          <a:p>
            <a:pPr>
              <a:buFont typeface="Arial" charset="0"/>
              <a:buChar char="•"/>
            </a:pPr>
            <a:r>
              <a:rPr lang="en-US" altLang="ko-KR" sz="1400" b="1" dirty="0" smtClean="0"/>
              <a:t>Genomics : </a:t>
            </a:r>
            <a:r>
              <a:rPr lang="ko-KR" altLang="en-US" sz="1400" b="1" dirty="0" err="1" smtClean="0"/>
              <a:t>유전체학</a:t>
            </a:r>
            <a:endParaRPr lang="en-US" altLang="ko-KR" sz="1400" b="1" dirty="0" smtClean="0"/>
          </a:p>
          <a:p>
            <a:pPr>
              <a:buFont typeface="Arial" charset="0"/>
              <a:buChar char="•"/>
            </a:pPr>
            <a:endParaRPr lang="en-US" altLang="ko-KR" sz="1800" b="1" dirty="0"/>
          </a:p>
          <a:p>
            <a:pPr>
              <a:buFont typeface="Arial" charset="0"/>
              <a:buChar char="•"/>
            </a:pPr>
            <a:r>
              <a:rPr lang="ko-KR" altLang="en-US" sz="1800" b="1" dirty="0" err="1" smtClean="0"/>
              <a:t>롯데그룹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왓슨</a:t>
            </a:r>
            <a:r>
              <a:rPr lang="ko-KR" altLang="en-US" sz="1800" b="1" dirty="0" smtClean="0"/>
              <a:t> 솔루션 도입 업무협약 체결  </a:t>
            </a:r>
            <a:r>
              <a:rPr lang="en-US" altLang="ko-KR" sz="1800" b="1" dirty="0" smtClean="0"/>
              <a:t>2016-12-21</a:t>
            </a:r>
          </a:p>
          <a:p>
            <a:endParaRPr lang="en-US" altLang="ko-KR" sz="1800" b="1" dirty="0" smtClean="0"/>
          </a:p>
          <a:p>
            <a:r>
              <a:rPr lang="en-US" altLang="ko-KR" sz="1800" b="1" dirty="0" smtClean="0"/>
              <a:t>SK C&amp;C,</a:t>
            </a:r>
            <a:r>
              <a:rPr lang="ko-KR" altLang="en-US" sz="1800" b="1" dirty="0" smtClean="0"/>
              <a:t> </a:t>
            </a:r>
            <a:r>
              <a:rPr lang="en-US" altLang="ko-KR" sz="1800" b="1" dirty="0"/>
              <a:t>IBM</a:t>
            </a:r>
            <a:r>
              <a:rPr lang="ko-KR" altLang="en-US" sz="1800" b="1" dirty="0"/>
              <a:t>과 인공지능 사업 협력을 </a:t>
            </a:r>
            <a:r>
              <a:rPr lang="ko-KR" altLang="en-US" sz="1800" b="1" dirty="0" smtClean="0"/>
              <a:t>체결 </a:t>
            </a:r>
            <a:r>
              <a:rPr lang="en-US" altLang="ko-KR" sz="1800" b="1" dirty="0" smtClean="0"/>
              <a:t>2016-05-09</a:t>
            </a:r>
          </a:p>
          <a:p>
            <a:endParaRPr lang="en-US" altLang="ko-KR" sz="2000" b="1" dirty="0" smtClean="0"/>
          </a:p>
          <a:p>
            <a:endParaRPr lang="ko-KR" altLang="en-US" sz="2000" b="1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695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실행">
  <a:themeElements>
    <a:clrScheme name="실행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실행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실행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654</TotalTime>
  <Words>856</Words>
  <Application>Microsoft Office PowerPoint</Application>
  <PresentationFormat>화면 슬라이드 쇼(4:3)</PresentationFormat>
  <Paragraphs>135</Paragraphs>
  <Slides>15</Slides>
  <Notes>15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실행</vt:lpstr>
      <vt:lpstr>4차 산업혁명</vt:lpstr>
      <vt:lpstr>산업혁명 역사</vt:lpstr>
      <vt:lpstr>4차 산업혁명?</vt:lpstr>
      <vt:lpstr>CES 2017</vt:lpstr>
      <vt:lpstr>주요기술</vt:lpstr>
      <vt:lpstr>PowerPoint 프레젠테이션</vt:lpstr>
      <vt:lpstr>글로벌 리딩 기업</vt:lpstr>
      <vt:lpstr>AI - IBM Watson</vt:lpstr>
      <vt:lpstr>국내 도입 현황</vt:lpstr>
      <vt:lpstr>국내 기업-sk</vt:lpstr>
      <vt:lpstr>PowerPoint 프레젠테이션</vt:lpstr>
      <vt:lpstr>한컴그룹</vt:lpstr>
      <vt:lpstr>주요국가 준비지수</vt:lpstr>
      <vt:lpstr>주요국가 정책</vt:lpstr>
      <vt:lpstr>정부의 움직임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4차 산업혁명</dc:title>
  <dc:creator>haneol</dc:creator>
  <cp:lastModifiedBy>haneol</cp:lastModifiedBy>
  <cp:revision>45</cp:revision>
  <dcterms:created xsi:type="dcterms:W3CDTF">2017-02-03T10:27:03Z</dcterms:created>
  <dcterms:modified xsi:type="dcterms:W3CDTF">2017-02-06T04:56:52Z</dcterms:modified>
</cp:coreProperties>
</file>