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31"/>
    <p:restoredTop sz="94630"/>
  </p:normalViewPr>
  <p:slideViewPr>
    <p:cSldViewPr snapToGrid="0" snapToObjects="1">
      <p:cViewPr varScale="1">
        <p:scale>
          <a:sx n="93" d="100"/>
          <a:sy n="93" d="100"/>
        </p:scale>
        <p:origin x="24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B14CA0-E29D-ED48-A665-1EF8B59DFB1F}" type="datetimeFigureOut">
              <a:rPr kumimoji="1" lang="ko-KR" altLang="en-US" smtClean="0"/>
              <a:t>2018. 6. 17.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B8016-EED6-FD44-B731-D3AC872943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9669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B8016-EED6-FD44-B731-D3AC872943D5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48620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5F79C-7129-0548-BCE0-BACEE6C4A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75D89F-7D9E-C243-A250-31628C8E2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60817D-3358-AE41-891F-015B534DE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5458-333D-D545-86CF-CD6C6136FD51}" type="datetimeFigureOut">
              <a:rPr kumimoji="1" lang="ko-KR" altLang="en-US" smtClean="0"/>
              <a:t>2018. 6. 17.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FE8D5F-CFA2-5940-A8BB-3BAB10925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FE7488-35F9-6846-9908-516FB918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2F94-73AC-E54F-9C7B-6B7B39A51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926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8725C-2BE6-244A-BB90-EAC3642CF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C8D5A9-2617-0844-AA18-31697059F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8EEE87-0036-BE47-8C13-BF63D2B09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5458-333D-D545-86CF-CD6C6136FD51}" type="datetimeFigureOut">
              <a:rPr kumimoji="1" lang="ko-KR" altLang="en-US" smtClean="0"/>
              <a:t>2018. 6. 17.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FA8B46-EA38-6D4F-9E3A-B48B4CD1F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9159B7-1467-2746-8433-31C768484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2F94-73AC-E54F-9C7B-6B7B39A51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7178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1CDE76-576A-0E44-AB4E-374759ED1A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78174A-C84B-0E41-84F0-2840FCFAB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CA91AE-A641-0548-9323-6DBA560A2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5458-333D-D545-86CF-CD6C6136FD51}" type="datetimeFigureOut">
              <a:rPr kumimoji="1" lang="ko-KR" altLang="en-US" smtClean="0"/>
              <a:t>2018. 6. 17.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04ADD2-9660-B642-9C1B-D9B9636FB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30E617-FF73-7940-9327-F8172E8F4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2F94-73AC-E54F-9C7B-6B7B39A51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6212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A64FC-F68D-6C4B-88D1-C97939BF2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1A447B-7534-CC42-9018-1781A5615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8C59B8-E2F4-6348-A537-BA8DD8A10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5458-333D-D545-86CF-CD6C6136FD51}" type="datetimeFigureOut">
              <a:rPr kumimoji="1" lang="ko-KR" altLang="en-US" smtClean="0"/>
              <a:t>2018. 6. 17.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7AAA6C-BCC6-F44B-B72B-55D2524D3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631C09-A589-4F44-AC41-9DB8F4419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2F94-73AC-E54F-9C7B-6B7B39A51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9996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880B05-F204-374A-A354-02ADC01A7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34BF10-481F-B049-96F9-A3E7B6588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751347-E75C-5C4F-A665-D5614E288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5458-333D-D545-86CF-CD6C6136FD51}" type="datetimeFigureOut">
              <a:rPr kumimoji="1" lang="ko-KR" altLang="en-US" smtClean="0"/>
              <a:t>2018. 6. 17.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B00828-5E6B-9F41-A03D-E9A1EF270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F6B97E-7AE7-BD45-8B02-C5157CE9D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2F94-73AC-E54F-9C7B-6B7B39A51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1083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A36AE-2348-8642-A023-C0A689E67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4EA7B4-78BA-C44A-B986-60D30BCFA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E5C061-B9AE-5741-A653-20E2E6D55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543182-B2C8-8A4E-A4EF-3DBC4483F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5458-333D-D545-86CF-CD6C6136FD51}" type="datetimeFigureOut">
              <a:rPr kumimoji="1" lang="ko-KR" altLang="en-US" smtClean="0"/>
              <a:t>2018. 6. 17.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B62AC2-E286-FD40-A4E1-353C3DBD2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DC2089-B84B-144E-897E-D4F8DF05F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2F94-73AC-E54F-9C7B-6B7B39A51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5132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8538B-5578-C747-84C7-0E2983B61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835160-7F9C-8D44-BAFC-24E6B2D30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945C42-59F6-2841-AFFF-7DA0D2DF3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92DE28-B7CD-5447-8434-EC6B27D79D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85FC75-DE50-D94F-906D-FC02EDA10A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C90ABA-90BD-3A4A-9370-D49AFEB02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5458-333D-D545-86CF-CD6C6136FD51}" type="datetimeFigureOut">
              <a:rPr kumimoji="1" lang="ko-KR" altLang="en-US" smtClean="0"/>
              <a:t>2018. 6. 17.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D1EB3B-3C49-3048-B12E-3B91572FC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3BC616-345C-F249-BB71-5250F97A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2F94-73AC-E54F-9C7B-6B7B39A51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09507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02C3-6374-944B-AFEA-76B10ED88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52A658-FF7E-0843-9325-091109498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5458-333D-D545-86CF-CD6C6136FD51}" type="datetimeFigureOut">
              <a:rPr kumimoji="1" lang="ko-KR" altLang="en-US" smtClean="0"/>
              <a:t>2018. 6. 17.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05E568-316C-1348-A987-8F8E56B0B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E0B9F2-AF69-D446-8963-5368EAA82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2F94-73AC-E54F-9C7B-6B7B39A51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8483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51EE07-3504-8746-83EC-5CEDF52EF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5458-333D-D545-86CF-CD6C6136FD51}" type="datetimeFigureOut">
              <a:rPr kumimoji="1" lang="ko-KR" altLang="en-US" smtClean="0"/>
              <a:t>2018. 6. 17.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C319FF-719C-9541-8DAB-44F06FFD4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6E3688-B85A-B947-9531-361362F5D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2F94-73AC-E54F-9C7B-6B7B39A51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9609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256D4E-F83D-AD40-9E61-DC775B856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C12867-E0DD-9C44-86E7-43C1F2B82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91D8B1-96DC-C149-A749-D80CE7E49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9711F3-2FAF-CA4C-849E-1F8AE2AD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5458-333D-D545-86CF-CD6C6136FD51}" type="datetimeFigureOut">
              <a:rPr kumimoji="1" lang="ko-KR" altLang="en-US" smtClean="0"/>
              <a:t>2018. 6. 17.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C33F3B-767E-E24C-BD31-B8C6B42FE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780DF8-FCDD-8440-A937-8E91EE7C5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2F94-73AC-E54F-9C7B-6B7B39A51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4230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C08E65-BC48-7548-939E-81466DB00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B9F5C97-C1D7-1F42-96EE-44E2990B6F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40AC4F-59EB-7C4F-B8A2-42AEF93EA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376A41-9FF2-BE45-A40A-A567B7C01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5458-333D-D545-86CF-CD6C6136FD51}" type="datetimeFigureOut">
              <a:rPr kumimoji="1" lang="ko-KR" altLang="en-US" smtClean="0"/>
              <a:t>2018. 6. 17.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2CB7E7-072D-9E44-89E3-92E4B32F5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D0541F-9093-744A-B4E1-CA761EC80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2F94-73AC-E54F-9C7B-6B7B39A51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89818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4F748B-F356-7746-A6CE-A1C2ECD6C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2B8ABB-4925-BF43-97B3-CF67862CD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0D1EB3-7934-A249-BBA2-A276786803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B5458-333D-D545-86CF-CD6C6136FD51}" type="datetimeFigureOut">
              <a:rPr kumimoji="1" lang="ko-KR" altLang="en-US" smtClean="0"/>
              <a:t>2018. 6. 17.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2A32EE-7239-BC4F-8D7F-FEAB8080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71F8C3-0094-474D-B090-9F4850877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92F94-73AC-E54F-9C7B-6B7B39A51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2651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ount-possible-paths-top-left-bottom-right-nxm-matrix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09831-7254-0F4B-941B-2F358947D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8162" y="2002971"/>
            <a:ext cx="9257213" cy="2332996"/>
          </a:xfrm>
        </p:spPr>
        <p:txBody>
          <a:bodyPr>
            <a:normAutofit fontScale="90000"/>
          </a:bodyPr>
          <a:lstStyle/>
          <a:p>
            <a:pPr fontAlgn="base"/>
            <a:br>
              <a:rPr lang="en" altLang="ko-KR" dirty="0"/>
            </a:br>
            <a:br>
              <a:rPr lang="en" altLang="ko-KR" dirty="0"/>
            </a:br>
            <a:br>
              <a:rPr lang="en" altLang="ko-KR" dirty="0"/>
            </a:br>
            <a:br>
              <a:rPr lang="en" altLang="ko-KR" dirty="0"/>
            </a:br>
            <a:br>
              <a:rPr lang="en" altLang="ko-KR" dirty="0"/>
            </a:br>
            <a:br>
              <a:rPr lang="en" altLang="ko-KR" dirty="0"/>
            </a:br>
            <a:br>
              <a:rPr lang="en" altLang="ko-KR" dirty="0"/>
            </a:br>
            <a:br>
              <a:rPr lang="en" altLang="ko-KR" dirty="0"/>
            </a:br>
            <a:r>
              <a:rPr lang="en" altLang="ko-KR" dirty="0"/>
              <a:t>Count all possible paths from top left to bottom right of a </a:t>
            </a:r>
            <a:r>
              <a:rPr lang="en" altLang="ko-KR" dirty="0" err="1"/>
              <a:t>mXn</a:t>
            </a:r>
            <a:r>
              <a:rPr lang="en" altLang="ko-KR" dirty="0"/>
              <a:t> matrix</a:t>
            </a:r>
            <a:br>
              <a:rPr lang="en" altLang="ko-KR" dirty="0"/>
            </a:br>
            <a:endParaRPr lang="en" altLang="ko-KR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BB06F3-4DF2-224E-8663-4915B3157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716" y="4335967"/>
            <a:ext cx="11646567" cy="1655762"/>
          </a:xfrm>
        </p:spPr>
        <p:txBody>
          <a:bodyPr>
            <a:normAutofit lnSpcReduction="10000"/>
          </a:bodyPr>
          <a:lstStyle/>
          <a:p>
            <a:pPr algn="r"/>
            <a:r>
              <a:rPr kumimoji="1" lang="ko-KR" altLang="en-US" dirty="0"/>
              <a:t>날짜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2018</a:t>
            </a:r>
            <a:r>
              <a:rPr kumimoji="1" lang="ko-KR" altLang="en-US" dirty="0"/>
              <a:t>년 </a:t>
            </a:r>
            <a:r>
              <a:rPr kumimoji="1" lang="en-US" altLang="ko-KR" dirty="0"/>
              <a:t>6</a:t>
            </a:r>
            <a:r>
              <a:rPr kumimoji="1" lang="ko-KR" altLang="en-US" dirty="0"/>
              <a:t>월 </a:t>
            </a:r>
            <a:r>
              <a:rPr kumimoji="1" lang="en-US" altLang="ko-KR" dirty="0"/>
              <a:t>17</a:t>
            </a:r>
            <a:r>
              <a:rPr kumimoji="1" lang="ko-KR" altLang="en-US" dirty="0"/>
              <a:t>일</a:t>
            </a:r>
            <a:endParaRPr kumimoji="1" lang="en-US" altLang="ko-KR" dirty="0"/>
          </a:p>
          <a:p>
            <a:pPr algn="r"/>
            <a:r>
              <a:rPr kumimoji="1" lang="ko-KR" altLang="en-US" dirty="0"/>
              <a:t>문제</a:t>
            </a:r>
            <a:r>
              <a:rPr kumimoji="1" lang="en-US" altLang="ko-KR" dirty="0"/>
              <a:t>: </a:t>
            </a:r>
            <a:r>
              <a:rPr kumimoji="1" lang="en-US" altLang="ko-KR" dirty="0">
                <a:hlinkClick r:id="rId3"/>
              </a:rPr>
              <a:t>https://www.geeksforgeeks.org/count-possible-paths-top-left-bottom-right-nxm-matrix/</a:t>
            </a:r>
            <a:endParaRPr kumimoji="1" lang="en-US" altLang="ko-KR" dirty="0"/>
          </a:p>
          <a:p>
            <a:pPr algn="r"/>
            <a:r>
              <a:rPr kumimoji="1" lang="ko-KR" altLang="en-US" dirty="0"/>
              <a:t>발표자</a:t>
            </a:r>
            <a:r>
              <a:rPr kumimoji="1" lang="en-US" altLang="ko-KR" dirty="0"/>
              <a:t>:</a:t>
            </a:r>
            <a:r>
              <a:rPr kumimoji="1" lang="ko-KR" altLang="en-US" dirty="0"/>
              <a:t> 원은지</a:t>
            </a:r>
          </a:p>
        </p:txBody>
      </p:sp>
    </p:spTree>
    <p:extLst>
      <p:ext uri="{BB962C8B-B14F-4D97-AF65-F5344CB8AC3E}">
        <p14:creationId xmlns:p14="http://schemas.microsoft.com/office/powerpoint/2010/main" val="1138726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7CEEE-1E90-AD47-AA23-4E028A762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어떤 문제인가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7C37E1-25E4-5540-BDCD-2BF822BAA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514" y="1690688"/>
            <a:ext cx="9385300" cy="144780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67CEF90-8FCF-4A4A-969B-2B4AE2D06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351538"/>
              </p:ext>
            </p:extLst>
          </p:nvPr>
        </p:nvGraphicFramePr>
        <p:xfrm>
          <a:off x="540327" y="3145419"/>
          <a:ext cx="2452257" cy="2590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350">
                  <a:extLst>
                    <a:ext uri="{9D8B030D-6E8A-4147-A177-3AD203B41FA5}">
                      <a16:colId xmlns:a16="http://schemas.microsoft.com/office/drawing/2014/main" val="2558867491"/>
                    </a:ext>
                  </a:extLst>
                </a:gridCol>
                <a:gridCol w="639350">
                  <a:extLst>
                    <a:ext uri="{9D8B030D-6E8A-4147-A177-3AD203B41FA5}">
                      <a16:colId xmlns:a16="http://schemas.microsoft.com/office/drawing/2014/main" val="2906382500"/>
                    </a:ext>
                  </a:extLst>
                </a:gridCol>
                <a:gridCol w="639350">
                  <a:extLst>
                    <a:ext uri="{9D8B030D-6E8A-4147-A177-3AD203B41FA5}">
                      <a16:colId xmlns:a16="http://schemas.microsoft.com/office/drawing/2014/main" val="2992255650"/>
                    </a:ext>
                  </a:extLst>
                </a:gridCol>
                <a:gridCol w="534207">
                  <a:extLst>
                    <a:ext uri="{9D8B030D-6E8A-4147-A177-3AD203B41FA5}">
                      <a16:colId xmlns:a16="http://schemas.microsoft.com/office/drawing/2014/main" val="1552569322"/>
                    </a:ext>
                  </a:extLst>
                </a:gridCol>
              </a:tblGrid>
              <a:tr h="6475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573384"/>
                  </a:ext>
                </a:extLst>
              </a:tr>
              <a:tr h="6475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865483"/>
                  </a:ext>
                </a:extLst>
              </a:tr>
              <a:tr h="6475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989785"/>
                  </a:ext>
                </a:extLst>
              </a:tr>
              <a:tr h="6475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52857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50CDDA0-D6EA-7645-9E86-DD77B506DB1F}"/>
              </a:ext>
            </a:extLst>
          </p:cNvPr>
          <p:cNvSpPr txBox="1"/>
          <p:nvPr/>
        </p:nvSpPr>
        <p:spPr>
          <a:xfrm>
            <a:off x="3810000" y="3532909"/>
            <a:ext cx="52790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dirty="0"/>
              <a:t>1</a:t>
            </a:r>
            <a:r>
              <a:rPr kumimoji="1" lang="ko-KR" altLang="en-US" dirty="0"/>
              <a:t>번 </a:t>
            </a:r>
            <a:r>
              <a:rPr kumimoji="1" lang="en-US" altLang="ko-KR" dirty="0"/>
              <a:t>cell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16</a:t>
            </a:r>
            <a:r>
              <a:rPr kumimoji="1" lang="ko-KR" altLang="en-US" dirty="0"/>
              <a:t>번 </a:t>
            </a:r>
            <a:r>
              <a:rPr kumimoji="1" lang="en-US" altLang="ko-KR" dirty="0"/>
              <a:t>cell </a:t>
            </a:r>
            <a:r>
              <a:rPr kumimoji="1" lang="ko-KR" altLang="en-US" dirty="0"/>
              <a:t>까지 갈 수 있는 모든 길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이때 오른쪽</a:t>
            </a:r>
            <a:r>
              <a:rPr kumimoji="1" lang="en-US" altLang="ko-KR" dirty="0"/>
              <a:t>, </a:t>
            </a:r>
            <a:r>
              <a:rPr kumimoji="1" lang="ko-KR" altLang="en-US" dirty="0"/>
              <a:t>아래 방향으로 만 갈 수 있다</a:t>
            </a:r>
            <a:r>
              <a:rPr kumimoji="1" lang="en-US" altLang="ko-KR" dirty="0"/>
              <a:t>. </a:t>
            </a:r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정답은 </a:t>
            </a:r>
            <a:r>
              <a:rPr kumimoji="1" lang="en-US" altLang="ko-KR" dirty="0"/>
              <a:t>20</a:t>
            </a:r>
            <a:r>
              <a:rPr kumimoji="1" lang="ko-KR" altLang="en-US" dirty="0"/>
              <a:t>이다</a:t>
            </a:r>
            <a:r>
              <a:rPr kumimoji="1" lang="en-US" altLang="ko-KR" dirty="0"/>
              <a:t>.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5773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7CEEE-1E90-AD47-AA23-4E028A762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어떻게 푸는가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7EA37E-00AC-4147-8E66-CAECB988D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ctr">
              <a:lnSpc>
                <a:spcPct val="150000"/>
              </a:lnSpc>
              <a:buNone/>
            </a:pPr>
            <a:r>
              <a:rPr kumimoji="1" lang="en-US" altLang="ko-KR" dirty="0"/>
              <a:t>- </a:t>
            </a:r>
            <a:r>
              <a:rPr kumimoji="1" lang="ko-KR" altLang="en-US" dirty="0"/>
              <a:t>재귀로 푼다</a:t>
            </a:r>
            <a:r>
              <a:rPr kumimoji="1" lang="en-US" altLang="ko-KR" dirty="0"/>
              <a:t>.</a:t>
            </a:r>
          </a:p>
          <a:p>
            <a:pPr marL="0" indent="0" fontAlgn="ctr">
              <a:lnSpc>
                <a:spcPct val="150000"/>
              </a:lnSpc>
              <a:buNone/>
            </a:pP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DP</a:t>
            </a:r>
            <a:r>
              <a:rPr kumimoji="1" lang="ko-KR" altLang="en-US" dirty="0"/>
              <a:t>로 푼다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37742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7CEEE-1E90-AD47-AA23-4E028A762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어떻게 푸는가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DP</a:t>
            </a:r>
            <a:r>
              <a:rPr kumimoji="1" lang="ko-KR" altLang="en-US" dirty="0"/>
              <a:t>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A84EF07-A4D4-0D4D-8ECC-722D1554B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89201"/>
              </p:ext>
            </p:extLst>
          </p:nvPr>
        </p:nvGraphicFramePr>
        <p:xfrm>
          <a:off x="540327" y="1635272"/>
          <a:ext cx="2452257" cy="2590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350">
                  <a:extLst>
                    <a:ext uri="{9D8B030D-6E8A-4147-A177-3AD203B41FA5}">
                      <a16:colId xmlns:a16="http://schemas.microsoft.com/office/drawing/2014/main" val="2558867491"/>
                    </a:ext>
                  </a:extLst>
                </a:gridCol>
                <a:gridCol w="639350">
                  <a:extLst>
                    <a:ext uri="{9D8B030D-6E8A-4147-A177-3AD203B41FA5}">
                      <a16:colId xmlns:a16="http://schemas.microsoft.com/office/drawing/2014/main" val="2906382500"/>
                    </a:ext>
                  </a:extLst>
                </a:gridCol>
                <a:gridCol w="639350">
                  <a:extLst>
                    <a:ext uri="{9D8B030D-6E8A-4147-A177-3AD203B41FA5}">
                      <a16:colId xmlns:a16="http://schemas.microsoft.com/office/drawing/2014/main" val="2992255650"/>
                    </a:ext>
                  </a:extLst>
                </a:gridCol>
                <a:gridCol w="534207">
                  <a:extLst>
                    <a:ext uri="{9D8B030D-6E8A-4147-A177-3AD203B41FA5}">
                      <a16:colId xmlns:a16="http://schemas.microsoft.com/office/drawing/2014/main" val="1552569322"/>
                    </a:ext>
                  </a:extLst>
                </a:gridCol>
              </a:tblGrid>
              <a:tr h="6475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573384"/>
                  </a:ext>
                </a:extLst>
              </a:tr>
              <a:tr h="6475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865483"/>
                  </a:ext>
                </a:extLst>
              </a:tr>
              <a:tr h="6475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989785"/>
                  </a:ext>
                </a:extLst>
              </a:tr>
              <a:tr h="6475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52857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3D9CB60-E1DA-554C-8596-F639FB76AF09}"/>
              </a:ext>
            </a:extLst>
          </p:cNvPr>
          <p:cNvSpPr txBox="1"/>
          <p:nvPr/>
        </p:nvSpPr>
        <p:spPr>
          <a:xfrm>
            <a:off x="3186542" y="2022763"/>
            <a:ext cx="89306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800" b="1" dirty="0"/>
              <a:t>T[</a:t>
            </a:r>
            <a:r>
              <a:rPr kumimoji="1" lang="en-US" altLang="ko-KR" sz="4800" b="1" dirty="0" err="1"/>
              <a:t>i</a:t>
            </a:r>
            <a:r>
              <a:rPr kumimoji="1" lang="en-US" altLang="ko-KR" sz="4800" b="1" dirty="0"/>
              <a:t>][j] = T[</a:t>
            </a:r>
            <a:r>
              <a:rPr kumimoji="1" lang="en-US" altLang="ko-KR" sz="4800" b="1" dirty="0" err="1"/>
              <a:t>i</a:t>
            </a:r>
            <a:r>
              <a:rPr kumimoji="1" lang="en-US" altLang="ko-KR" sz="4800" b="1" dirty="0"/>
              <a:t> - 1][j] + T[</a:t>
            </a:r>
            <a:r>
              <a:rPr kumimoji="1" lang="en-US" altLang="ko-KR" sz="4800" b="1" dirty="0" err="1"/>
              <a:t>i</a:t>
            </a:r>
            <a:r>
              <a:rPr kumimoji="1" lang="en-US" altLang="ko-KR" sz="4800" b="1" dirty="0"/>
              <a:t>][j - 1]</a:t>
            </a:r>
            <a:endParaRPr kumimoji="1" lang="ko-KR" altLang="en-US" sz="4800" b="1" dirty="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990668A8-A465-1A43-A951-5C0CC5066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421725"/>
              </p:ext>
            </p:extLst>
          </p:nvPr>
        </p:nvGraphicFramePr>
        <p:xfrm>
          <a:off x="304798" y="4585853"/>
          <a:ext cx="2050476" cy="189807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34598">
                  <a:extLst>
                    <a:ext uri="{9D8B030D-6E8A-4147-A177-3AD203B41FA5}">
                      <a16:colId xmlns:a16="http://schemas.microsoft.com/office/drawing/2014/main" val="2558867491"/>
                    </a:ext>
                  </a:extLst>
                </a:gridCol>
                <a:gridCol w="534598">
                  <a:extLst>
                    <a:ext uri="{9D8B030D-6E8A-4147-A177-3AD203B41FA5}">
                      <a16:colId xmlns:a16="http://schemas.microsoft.com/office/drawing/2014/main" val="2906382500"/>
                    </a:ext>
                  </a:extLst>
                </a:gridCol>
                <a:gridCol w="534598">
                  <a:extLst>
                    <a:ext uri="{9D8B030D-6E8A-4147-A177-3AD203B41FA5}">
                      <a16:colId xmlns:a16="http://schemas.microsoft.com/office/drawing/2014/main" val="2992255650"/>
                    </a:ext>
                  </a:extLst>
                </a:gridCol>
                <a:gridCol w="446682">
                  <a:extLst>
                    <a:ext uri="{9D8B030D-6E8A-4147-A177-3AD203B41FA5}">
                      <a16:colId xmlns:a16="http://schemas.microsoft.com/office/drawing/2014/main" val="1552569322"/>
                    </a:ext>
                  </a:extLst>
                </a:gridCol>
              </a:tblGrid>
              <a:tr h="4316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573384"/>
                  </a:ext>
                </a:extLst>
              </a:tr>
              <a:tr h="4316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865483"/>
                  </a:ext>
                </a:extLst>
              </a:tr>
              <a:tr h="5174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989785"/>
                  </a:ext>
                </a:extLst>
              </a:tr>
              <a:tr h="5174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528571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659DEB9C-7E05-824D-983C-3D77BE100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752133"/>
              </p:ext>
            </p:extLst>
          </p:nvPr>
        </p:nvGraphicFramePr>
        <p:xfrm>
          <a:off x="2646214" y="4585853"/>
          <a:ext cx="2050476" cy="189807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34598">
                  <a:extLst>
                    <a:ext uri="{9D8B030D-6E8A-4147-A177-3AD203B41FA5}">
                      <a16:colId xmlns:a16="http://schemas.microsoft.com/office/drawing/2014/main" val="2558867491"/>
                    </a:ext>
                  </a:extLst>
                </a:gridCol>
                <a:gridCol w="534598">
                  <a:extLst>
                    <a:ext uri="{9D8B030D-6E8A-4147-A177-3AD203B41FA5}">
                      <a16:colId xmlns:a16="http://schemas.microsoft.com/office/drawing/2014/main" val="2906382500"/>
                    </a:ext>
                  </a:extLst>
                </a:gridCol>
                <a:gridCol w="534598">
                  <a:extLst>
                    <a:ext uri="{9D8B030D-6E8A-4147-A177-3AD203B41FA5}">
                      <a16:colId xmlns:a16="http://schemas.microsoft.com/office/drawing/2014/main" val="2992255650"/>
                    </a:ext>
                  </a:extLst>
                </a:gridCol>
                <a:gridCol w="446682">
                  <a:extLst>
                    <a:ext uri="{9D8B030D-6E8A-4147-A177-3AD203B41FA5}">
                      <a16:colId xmlns:a16="http://schemas.microsoft.com/office/drawing/2014/main" val="1552569322"/>
                    </a:ext>
                  </a:extLst>
                </a:gridCol>
              </a:tblGrid>
              <a:tr h="4316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573384"/>
                  </a:ext>
                </a:extLst>
              </a:tr>
              <a:tr h="4316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865483"/>
                  </a:ext>
                </a:extLst>
              </a:tr>
              <a:tr h="5174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989785"/>
                  </a:ext>
                </a:extLst>
              </a:tr>
              <a:tr h="5174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528571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1B4502EB-D28B-9F49-9743-2FA400326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482773"/>
              </p:ext>
            </p:extLst>
          </p:nvPr>
        </p:nvGraphicFramePr>
        <p:xfrm>
          <a:off x="4946073" y="4585853"/>
          <a:ext cx="2050476" cy="189807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34598">
                  <a:extLst>
                    <a:ext uri="{9D8B030D-6E8A-4147-A177-3AD203B41FA5}">
                      <a16:colId xmlns:a16="http://schemas.microsoft.com/office/drawing/2014/main" val="2558867491"/>
                    </a:ext>
                  </a:extLst>
                </a:gridCol>
                <a:gridCol w="534598">
                  <a:extLst>
                    <a:ext uri="{9D8B030D-6E8A-4147-A177-3AD203B41FA5}">
                      <a16:colId xmlns:a16="http://schemas.microsoft.com/office/drawing/2014/main" val="2906382500"/>
                    </a:ext>
                  </a:extLst>
                </a:gridCol>
                <a:gridCol w="534598">
                  <a:extLst>
                    <a:ext uri="{9D8B030D-6E8A-4147-A177-3AD203B41FA5}">
                      <a16:colId xmlns:a16="http://schemas.microsoft.com/office/drawing/2014/main" val="2992255650"/>
                    </a:ext>
                  </a:extLst>
                </a:gridCol>
                <a:gridCol w="446682">
                  <a:extLst>
                    <a:ext uri="{9D8B030D-6E8A-4147-A177-3AD203B41FA5}">
                      <a16:colId xmlns:a16="http://schemas.microsoft.com/office/drawing/2014/main" val="1552569322"/>
                    </a:ext>
                  </a:extLst>
                </a:gridCol>
              </a:tblGrid>
              <a:tr h="4316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573384"/>
                  </a:ext>
                </a:extLst>
              </a:tr>
              <a:tr h="4316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865483"/>
                  </a:ext>
                </a:extLst>
              </a:tr>
              <a:tr h="5174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989785"/>
                  </a:ext>
                </a:extLst>
              </a:tr>
              <a:tr h="5174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528571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A6513A85-AE93-CB40-90CF-C0320A9EB2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830711"/>
              </p:ext>
            </p:extLst>
          </p:nvPr>
        </p:nvGraphicFramePr>
        <p:xfrm>
          <a:off x="7245932" y="4585853"/>
          <a:ext cx="2050476" cy="189807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34598">
                  <a:extLst>
                    <a:ext uri="{9D8B030D-6E8A-4147-A177-3AD203B41FA5}">
                      <a16:colId xmlns:a16="http://schemas.microsoft.com/office/drawing/2014/main" val="2558867491"/>
                    </a:ext>
                  </a:extLst>
                </a:gridCol>
                <a:gridCol w="534598">
                  <a:extLst>
                    <a:ext uri="{9D8B030D-6E8A-4147-A177-3AD203B41FA5}">
                      <a16:colId xmlns:a16="http://schemas.microsoft.com/office/drawing/2014/main" val="2906382500"/>
                    </a:ext>
                  </a:extLst>
                </a:gridCol>
                <a:gridCol w="534598">
                  <a:extLst>
                    <a:ext uri="{9D8B030D-6E8A-4147-A177-3AD203B41FA5}">
                      <a16:colId xmlns:a16="http://schemas.microsoft.com/office/drawing/2014/main" val="2992255650"/>
                    </a:ext>
                  </a:extLst>
                </a:gridCol>
                <a:gridCol w="446682">
                  <a:extLst>
                    <a:ext uri="{9D8B030D-6E8A-4147-A177-3AD203B41FA5}">
                      <a16:colId xmlns:a16="http://schemas.microsoft.com/office/drawing/2014/main" val="1552569322"/>
                    </a:ext>
                  </a:extLst>
                </a:gridCol>
              </a:tblGrid>
              <a:tr h="4316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573384"/>
                  </a:ext>
                </a:extLst>
              </a:tr>
              <a:tr h="4316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865483"/>
                  </a:ext>
                </a:extLst>
              </a:tr>
              <a:tr h="5174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989785"/>
                  </a:ext>
                </a:extLst>
              </a:tr>
              <a:tr h="5174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528571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E5D56722-12A9-604F-A1C3-2D1AA3309A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010503"/>
              </p:ext>
            </p:extLst>
          </p:nvPr>
        </p:nvGraphicFramePr>
        <p:xfrm>
          <a:off x="9545791" y="4585853"/>
          <a:ext cx="2050476" cy="189807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34598">
                  <a:extLst>
                    <a:ext uri="{9D8B030D-6E8A-4147-A177-3AD203B41FA5}">
                      <a16:colId xmlns:a16="http://schemas.microsoft.com/office/drawing/2014/main" val="2558867491"/>
                    </a:ext>
                  </a:extLst>
                </a:gridCol>
                <a:gridCol w="534598">
                  <a:extLst>
                    <a:ext uri="{9D8B030D-6E8A-4147-A177-3AD203B41FA5}">
                      <a16:colId xmlns:a16="http://schemas.microsoft.com/office/drawing/2014/main" val="2906382500"/>
                    </a:ext>
                  </a:extLst>
                </a:gridCol>
                <a:gridCol w="534598">
                  <a:extLst>
                    <a:ext uri="{9D8B030D-6E8A-4147-A177-3AD203B41FA5}">
                      <a16:colId xmlns:a16="http://schemas.microsoft.com/office/drawing/2014/main" val="2992255650"/>
                    </a:ext>
                  </a:extLst>
                </a:gridCol>
                <a:gridCol w="446682">
                  <a:extLst>
                    <a:ext uri="{9D8B030D-6E8A-4147-A177-3AD203B41FA5}">
                      <a16:colId xmlns:a16="http://schemas.microsoft.com/office/drawing/2014/main" val="1552569322"/>
                    </a:ext>
                  </a:extLst>
                </a:gridCol>
              </a:tblGrid>
              <a:tr h="4316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573384"/>
                  </a:ext>
                </a:extLst>
              </a:tr>
              <a:tr h="4316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865483"/>
                  </a:ext>
                </a:extLst>
              </a:tr>
              <a:tr h="5174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989785"/>
                  </a:ext>
                </a:extLst>
              </a:tr>
              <a:tr h="5174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20</a:t>
                      </a:r>
                      <a:endParaRPr lang="ko-KR" altLang="en-US" b="1" dirty="0">
                        <a:solidFill>
                          <a:schemeClr val="tx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528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013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7CEEE-1E90-AD47-AA23-4E028A762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어떻게 푸는가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7EA37E-00AC-4147-8E66-CAECB988D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 fontAlgn="ctr">
              <a:lnSpc>
                <a:spcPct val="150000"/>
              </a:lnSpc>
              <a:buAutoNum type="arabicParenR"/>
            </a:pPr>
            <a:r>
              <a:rPr kumimoji="1" lang="ko-KR" altLang="en-US" dirty="0"/>
              <a:t>시간 복잡도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O(M*N)</a:t>
            </a:r>
          </a:p>
          <a:p>
            <a:pPr marL="457200" lvl="1" indent="0" fontAlgn="ctr">
              <a:lnSpc>
                <a:spcPct val="150000"/>
              </a:lnSpc>
              <a:buNone/>
            </a:pPr>
            <a:r>
              <a:rPr kumimoji="1" lang="en-US" altLang="ko-KR" dirty="0"/>
              <a:t>2)</a:t>
            </a:r>
            <a:r>
              <a:rPr kumimoji="1" lang="ko-KR" altLang="en-US" dirty="0"/>
              <a:t> 공간 복잡도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O(M*N)</a:t>
            </a:r>
          </a:p>
          <a:p>
            <a:pPr marL="457200" lvl="1" indent="0" fontAlgn="ctr">
              <a:lnSpc>
                <a:spcPct val="150000"/>
              </a:lnSpc>
              <a:buNone/>
            </a:pPr>
            <a:endParaRPr kumimoji="1" lang="en-US" altLang="ko-KR" dirty="0"/>
          </a:p>
          <a:p>
            <a:pPr marL="457200" lvl="1" indent="0" fontAlgn="ctr">
              <a:lnSpc>
                <a:spcPct val="150000"/>
              </a:lnSpc>
              <a:buNone/>
            </a:pPr>
            <a:r>
              <a:rPr kumimoji="1" lang="en-US" altLang="ko-K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41701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211</Words>
  <Application>Microsoft Macintosh PowerPoint</Application>
  <PresentationFormat>와이드스크린</PresentationFormat>
  <Paragraphs>113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        Count all possible paths from top left to bottom right of a mXn matrix </vt:lpstr>
      <vt:lpstr>어떤 문제인가?</vt:lpstr>
      <vt:lpstr>어떻게 푸는가?</vt:lpstr>
      <vt:lpstr>어떻게 푸는가? – DP </vt:lpstr>
      <vt:lpstr>어떻게 푸는가?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Ugly Numbers </dc:title>
  <dc:creator>원은지</dc:creator>
  <cp:lastModifiedBy>원은지</cp:lastModifiedBy>
  <cp:revision>139</cp:revision>
  <dcterms:created xsi:type="dcterms:W3CDTF">2018-04-08T06:21:22Z</dcterms:created>
  <dcterms:modified xsi:type="dcterms:W3CDTF">2018-06-17T07:36:13Z</dcterms:modified>
</cp:coreProperties>
</file>