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61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5F79C-7129-0548-BCE0-BACEE6C4A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75D89F-7D9E-C243-A250-31628C8E2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60817D-3358-AE41-891F-015B534DE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5458-333D-D545-86CF-CD6C6136FD51}" type="datetimeFigureOut">
              <a:rPr kumimoji="1" lang="ko-KR" altLang="en-US" smtClean="0"/>
              <a:t>2018. 4. 22.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FE8D5F-CFA2-5940-A8BB-3BAB10925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FE7488-35F9-6846-9908-516FB918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2F94-73AC-E54F-9C7B-6B7B39A51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926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8725C-2BE6-244A-BB90-EAC3642CF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C8D5A9-2617-0844-AA18-31697059F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8EEE87-0036-BE47-8C13-BF63D2B09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5458-333D-D545-86CF-CD6C6136FD51}" type="datetimeFigureOut">
              <a:rPr kumimoji="1" lang="ko-KR" altLang="en-US" smtClean="0"/>
              <a:t>2018. 4. 22.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FA8B46-EA38-6D4F-9E3A-B48B4CD1F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9159B7-1467-2746-8433-31C768484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2F94-73AC-E54F-9C7B-6B7B39A51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7178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1CDE76-576A-0E44-AB4E-374759ED1A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78174A-C84B-0E41-84F0-2840FCFAB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CA91AE-A641-0548-9323-6DBA560A2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5458-333D-D545-86CF-CD6C6136FD51}" type="datetimeFigureOut">
              <a:rPr kumimoji="1" lang="ko-KR" altLang="en-US" smtClean="0"/>
              <a:t>2018. 4. 22.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04ADD2-9660-B642-9C1B-D9B9636FB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30E617-FF73-7940-9327-F8172E8F4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2F94-73AC-E54F-9C7B-6B7B39A51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6212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A64FC-F68D-6C4B-88D1-C97939BF2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1A447B-7534-CC42-9018-1781A5615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8C59B8-E2F4-6348-A537-BA8DD8A10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5458-333D-D545-86CF-CD6C6136FD51}" type="datetimeFigureOut">
              <a:rPr kumimoji="1" lang="ko-KR" altLang="en-US" smtClean="0"/>
              <a:t>2018. 4. 22.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7AAA6C-BCC6-F44B-B72B-55D2524D3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631C09-A589-4F44-AC41-9DB8F4419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2F94-73AC-E54F-9C7B-6B7B39A51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9996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880B05-F204-374A-A354-02ADC01A7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34BF10-481F-B049-96F9-A3E7B6588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751347-E75C-5C4F-A665-D5614E288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5458-333D-D545-86CF-CD6C6136FD51}" type="datetimeFigureOut">
              <a:rPr kumimoji="1" lang="ko-KR" altLang="en-US" smtClean="0"/>
              <a:t>2018. 4. 22.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B00828-5E6B-9F41-A03D-E9A1EF270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F6B97E-7AE7-BD45-8B02-C5157CE9D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2F94-73AC-E54F-9C7B-6B7B39A51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1083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A36AE-2348-8642-A023-C0A689E67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4EA7B4-78BA-C44A-B986-60D30BCFA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E5C061-B9AE-5741-A653-20E2E6D55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543182-B2C8-8A4E-A4EF-3DBC4483F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5458-333D-D545-86CF-CD6C6136FD51}" type="datetimeFigureOut">
              <a:rPr kumimoji="1" lang="ko-KR" altLang="en-US" smtClean="0"/>
              <a:t>2018. 4. 22.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B62AC2-E286-FD40-A4E1-353C3DBD2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DC2089-B84B-144E-897E-D4F8DF05F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2F94-73AC-E54F-9C7B-6B7B39A51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5132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8538B-5578-C747-84C7-0E2983B61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835160-7F9C-8D44-BAFC-24E6B2D30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945C42-59F6-2841-AFFF-7DA0D2DF3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92DE28-B7CD-5447-8434-EC6B27D79D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85FC75-DE50-D94F-906D-FC02EDA10A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C90ABA-90BD-3A4A-9370-D49AFEB02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5458-333D-D545-86CF-CD6C6136FD51}" type="datetimeFigureOut">
              <a:rPr kumimoji="1" lang="ko-KR" altLang="en-US" smtClean="0"/>
              <a:t>2018. 4. 22.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D1EB3B-3C49-3048-B12E-3B91572FC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3BC616-345C-F249-BB71-5250F97A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2F94-73AC-E54F-9C7B-6B7B39A51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09507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02C3-6374-944B-AFEA-76B10ED88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52A658-FF7E-0843-9325-091109498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5458-333D-D545-86CF-CD6C6136FD51}" type="datetimeFigureOut">
              <a:rPr kumimoji="1" lang="ko-KR" altLang="en-US" smtClean="0"/>
              <a:t>2018. 4. 22.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05E568-316C-1348-A987-8F8E56B0B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E0B9F2-AF69-D446-8963-5368EAA82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2F94-73AC-E54F-9C7B-6B7B39A51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8483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51EE07-3504-8746-83EC-5CEDF52EF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5458-333D-D545-86CF-CD6C6136FD51}" type="datetimeFigureOut">
              <a:rPr kumimoji="1" lang="ko-KR" altLang="en-US" smtClean="0"/>
              <a:t>2018. 4. 22.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C319FF-719C-9541-8DAB-44F06FFD4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6E3688-B85A-B947-9531-361362F5D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2F94-73AC-E54F-9C7B-6B7B39A51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9609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256D4E-F83D-AD40-9E61-DC775B856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C12867-E0DD-9C44-86E7-43C1F2B82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91D8B1-96DC-C149-A749-D80CE7E49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9711F3-2FAF-CA4C-849E-1F8AE2AD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5458-333D-D545-86CF-CD6C6136FD51}" type="datetimeFigureOut">
              <a:rPr kumimoji="1" lang="ko-KR" altLang="en-US" smtClean="0"/>
              <a:t>2018. 4. 22.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C33F3B-767E-E24C-BD31-B8C6B42FE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780DF8-FCDD-8440-A937-8E91EE7C5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2F94-73AC-E54F-9C7B-6B7B39A51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4230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C08E65-BC48-7548-939E-81466DB00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B9F5C97-C1D7-1F42-96EE-44E2990B6F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40AC4F-59EB-7C4F-B8A2-42AEF93EA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376A41-9FF2-BE45-A40A-A567B7C01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5458-333D-D545-86CF-CD6C6136FD51}" type="datetimeFigureOut">
              <a:rPr kumimoji="1" lang="ko-KR" altLang="en-US" smtClean="0"/>
              <a:t>2018. 4. 22.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2CB7E7-072D-9E44-89E3-92E4B32F5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D0541F-9093-744A-B4E1-CA761EC80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2F94-73AC-E54F-9C7B-6B7B39A51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89818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4F748B-F356-7746-A6CE-A1C2ECD6C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2B8ABB-4925-BF43-97B3-CF67862CD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0D1EB3-7934-A249-BBA2-A276786803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B5458-333D-D545-86CF-CD6C6136FD51}" type="datetimeFigureOut">
              <a:rPr kumimoji="1" lang="ko-KR" altLang="en-US" smtClean="0"/>
              <a:t>2018. 4. 22.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2A32EE-7239-BC4F-8D7F-FEAB8080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71F8C3-0094-474D-B090-9F4850877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92F94-73AC-E54F-9C7B-6B7B39A51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2651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09831-7254-0F4B-941B-2F358947DF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en" altLang="ko-KR" dirty="0"/>
            </a:br>
            <a:r>
              <a:rPr lang="en" altLang="ko-KR" dirty="0"/>
              <a:t>Min Cost Path</a:t>
            </a:r>
            <a:br>
              <a:rPr lang="en" altLang="ko-KR" dirty="0"/>
            </a:br>
            <a:endParaRPr lang="en" altLang="ko-KR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BB06F3-4DF2-224E-8663-4915B3157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716" y="4335967"/>
            <a:ext cx="11646567" cy="1655762"/>
          </a:xfrm>
        </p:spPr>
        <p:txBody>
          <a:bodyPr>
            <a:normAutofit/>
          </a:bodyPr>
          <a:lstStyle/>
          <a:p>
            <a:pPr algn="r"/>
            <a:r>
              <a:rPr kumimoji="1" lang="ko-KR" altLang="en-US" dirty="0"/>
              <a:t>날짜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2018</a:t>
            </a:r>
            <a:r>
              <a:rPr kumimoji="1" lang="ko-KR" altLang="en-US" dirty="0"/>
              <a:t>년 </a:t>
            </a:r>
            <a:r>
              <a:rPr kumimoji="1" lang="en-US" altLang="ko-KR" dirty="0"/>
              <a:t>4</a:t>
            </a:r>
            <a:r>
              <a:rPr kumimoji="1" lang="ko-KR" altLang="en-US" dirty="0"/>
              <a:t>월 </a:t>
            </a:r>
            <a:r>
              <a:rPr kumimoji="1" lang="en-US" altLang="ko-KR" dirty="0"/>
              <a:t>22</a:t>
            </a:r>
            <a:r>
              <a:rPr kumimoji="1" lang="ko-KR" altLang="en-US" dirty="0"/>
              <a:t>일</a:t>
            </a:r>
            <a:endParaRPr kumimoji="1" lang="en-US" altLang="ko-KR" dirty="0"/>
          </a:p>
          <a:p>
            <a:pPr algn="r"/>
            <a:r>
              <a:rPr kumimoji="1" lang="ko-KR" altLang="en-US" dirty="0"/>
              <a:t>문제</a:t>
            </a:r>
            <a:r>
              <a:rPr kumimoji="1" lang="en-US" altLang="ko-KR" dirty="0"/>
              <a:t>: https://</a:t>
            </a:r>
            <a:r>
              <a:rPr kumimoji="1" lang="en-US" altLang="ko-KR" dirty="0" err="1"/>
              <a:t>www.geeksforgeeks.org</a:t>
            </a:r>
            <a:r>
              <a:rPr kumimoji="1" lang="en-US" altLang="ko-KR" dirty="0"/>
              <a:t>/dynamic-programming-set-6-min-cost-path/</a:t>
            </a:r>
            <a:endParaRPr kumimoji="1" lang="en" altLang="ko-KR" dirty="0"/>
          </a:p>
          <a:p>
            <a:pPr algn="r"/>
            <a:r>
              <a:rPr kumimoji="1" lang="ko-KR" altLang="en-US" dirty="0"/>
              <a:t>발표자</a:t>
            </a:r>
            <a:r>
              <a:rPr kumimoji="1" lang="en-US" altLang="ko-KR" dirty="0"/>
              <a:t>:</a:t>
            </a:r>
            <a:r>
              <a:rPr kumimoji="1" lang="ko-KR" altLang="en-US" dirty="0"/>
              <a:t> 원은지</a:t>
            </a:r>
          </a:p>
        </p:txBody>
      </p:sp>
    </p:spTree>
    <p:extLst>
      <p:ext uri="{BB962C8B-B14F-4D97-AF65-F5344CB8AC3E}">
        <p14:creationId xmlns:p14="http://schemas.microsoft.com/office/powerpoint/2010/main" val="1138726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7CEEE-1E90-AD47-AA23-4E028A762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어떤 문제인가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353A214-7B3B-514E-A754-526500205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83" y="1501503"/>
            <a:ext cx="5113284" cy="23242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BA7B8EA-2B83-5346-A16E-C1EB71848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101" y="3846786"/>
            <a:ext cx="8732567" cy="2743199"/>
          </a:xfrm>
          <a:prstGeom prst="rect">
            <a:avLst/>
          </a:prstGeom>
        </p:spPr>
      </p:pic>
      <p:sp>
        <p:nvSpPr>
          <p:cNvPr id="8" name="텍스트상자 7">
            <a:extLst>
              <a:ext uri="{FF2B5EF4-FFF2-40B4-BE49-F238E27FC236}">
                <a16:creationId xmlns:a16="http://schemas.microsoft.com/office/drawing/2014/main" id="{4FCBA33C-8187-5148-955B-0AEAC4622D58}"/>
              </a:ext>
            </a:extLst>
          </p:cNvPr>
          <p:cNvSpPr txBox="1"/>
          <p:nvPr/>
        </p:nvSpPr>
        <p:spPr>
          <a:xfrm>
            <a:off x="6253655" y="1891860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갈 수 있는 </a:t>
            </a:r>
            <a:r>
              <a:rPr kumimoji="1" lang="en-US" altLang="ko-KR" dirty="0"/>
              <a:t>Path</a:t>
            </a:r>
            <a:r>
              <a:rPr kumimoji="1" lang="ko-KR" altLang="en-US" dirty="0"/>
              <a:t>의 종류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, j)</a:t>
            </a:r>
            <a:r>
              <a:rPr kumimoji="1" lang="ko-KR" altLang="en-US" dirty="0"/>
              <a:t>가 주어졌을 때</a:t>
            </a:r>
            <a:endParaRPr kumimoji="1" lang="en-US" altLang="ko-KR" dirty="0"/>
          </a:p>
          <a:p>
            <a:pPr marL="342900" indent="-342900">
              <a:buAutoNum type="arabicParenR"/>
            </a:pPr>
            <a:r>
              <a:rPr kumimoji="1" lang="en-US" altLang="ko-KR" dirty="0"/>
              <a:t>(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 + 1, j) : </a:t>
            </a:r>
            <a:r>
              <a:rPr kumimoji="1" lang="ko-KR" altLang="en-US" dirty="0"/>
              <a:t>오른쪽으로 이동</a:t>
            </a:r>
            <a:endParaRPr kumimoji="1" lang="en-US" altLang="ko-KR" dirty="0"/>
          </a:p>
          <a:p>
            <a:pPr marL="342900" indent="-342900">
              <a:buAutoNum type="arabicParenR"/>
            </a:pPr>
            <a:r>
              <a:rPr kumimoji="1" lang="en-US" altLang="ko-KR" dirty="0"/>
              <a:t>(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, j + 1) :</a:t>
            </a:r>
            <a:r>
              <a:rPr kumimoji="1" lang="ko-KR" altLang="en-US" dirty="0"/>
              <a:t> 아래쪽으로 이동</a:t>
            </a:r>
            <a:endParaRPr kumimoji="1" lang="en-US" altLang="ko-KR" dirty="0"/>
          </a:p>
          <a:p>
            <a:pPr marL="342900" indent="-342900">
              <a:buAutoNum type="arabicParenR"/>
            </a:pPr>
            <a:r>
              <a:rPr kumimoji="1" lang="en-US" altLang="ko-KR" dirty="0"/>
              <a:t>(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 + 1, j + 1) : </a:t>
            </a:r>
            <a:r>
              <a:rPr kumimoji="1" lang="ko-KR" altLang="en-US" dirty="0"/>
              <a:t>대각선으로 이동</a:t>
            </a: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7044ED9A-B1E3-5142-99BC-8168D5BC9AA1}"/>
              </a:ext>
            </a:extLst>
          </p:cNvPr>
          <p:cNvSpPr/>
          <p:nvPr/>
        </p:nvSpPr>
        <p:spPr>
          <a:xfrm>
            <a:off x="3468414" y="4235669"/>
            <a:ext cx="1376855" cy="325821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773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7CEEE-1E90-AD47-AA23-4E028A762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어떻게 푸는가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7EA37E-00AC-4147-8E66-CAECB988D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fontAlgn="ctr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dirty="0"/>
              <a:t>재귀로 푸는 방법 </a:t>
            </a:r>
            <a:endParaRPr kumimoji="1" lang="en-US" altLang="ko-KR" dirty="0"/>
          </a:p>
          <a:p>
            <a:pPr marL="514350" indent="-514350" fontAlgn="ctr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dirty="0"/>
              <a:t>동적프로그래밍으로 푸는 방법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37742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7CEEE-1E90-AD47-AA23-4E028A762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어떻게 푸는가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재귀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9DA0A1B-56DF-A245-BA5D-C5BAC93AA2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687" y="1459460"/>
            <a:ext cx="3031781" cy="2870802"/>
          </a:xfrm>
          <a:prstGeom prst="rect">
            <a:avLst/>
          </a:prstGeom>
        </p:spPr>
      </p:pic>
      <p:sp>
        <p:nvSpPr>
          <p:cNvPr id="5" name="텍스트상자 4">
            <a:extLst>
              <a:ext uri="{FF2B5EF4-FFF2-40B4-BE49-F238E27FC236}">
                <a16:creationId xmlns:a16="http://schemas.microsoft.com/office/drawing/2014/main" id="{EF506863-636C-4249-B581-BD20CF5D3ADE}"/>
              </a:ext>
            </a:extLst>
          </p:cNvPr>
          <p:cNvSpPr txBox="1"/>
          <p:nvPr/>
        </p:nvSpPr>
        <p:spPr>
          <a:xfrm>
            <a:off x="3399519" y="1690688"/>
            <a:ext cx="805861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 err="1"/>
              <a:t>점화식</a:t>
            </a:r>
            <a:endParaRPr kumimoji="1" lang="en-US" altLang="ko-KR" sz="2000" b="1" dirty="0"/>
          </a:p>
          <a:p>
            <a:r>
              <a:rPr lang="en" altLang="ko-KR" dirty="0" err="1"/>
              <a:t>minCost</a:t>
            </a:r>
            <a:r>
              <a:rPr lang="en" altLang="ko-KR" dirty="0"/>
              <a:t>(m, n) </a:t>
            </a:r>
          </a:p>
          <a:p>
            <a:r>
              <a:rPr lang="en" altLang="ko-KR" dirty="0"/>
              <a:t>= </a:t>
            </a:r>
            <a:r>
              <a:rPr lang="en" altLang="ko-KR" b="1" dirty="0"/>
              <a:t>min</a:t>
            </a:r>
            <a:r>
              <a:rPr lang="en" altLang="ko-KR" dirty="0"/>
              <a:t> (</a:t>
            </a:r>
            <a:r>
              <a:rPr lang="en" altLang="ko-KR" dirty="0" err="1"/>
              <a:t>minCost</a:t>
            </a:r>
            <a:r>
              <a:rPr lang="en" altLang="ko-KR" dirty="0"/>
              <a:t>(m-1, n-1), </a:t>
            </a:r>
            <a:r>
              <a:rPr lang="en" altLang="ko-KR" dirty="0" err="1"/>
              <a:t>minCost</a:t>
            </a:r>
            <a:r>
              <a:rPr lang="en" altLang="ko-KR" dirty="0"/>
              <a:t>(m-1, n), </a:t>
            </a:r>
            <a:r>
              <a:rPr lang="en" altLang="ko-KR" dirty="0" err="1"/>
              <a:t>minCost</a:t>
            </a:r>
            <a:r>
              <a:rPr lang="en" altLang="ko-KR" dirty="0"/>
              <a:t>(m, n-1)) + </a:t>
            </a:r>
            <a:r>
              <a:rPr lang="en" altLang="ko-KR" b="1" dirty="0"/>
              <a:t>cost[m][n]</a:t>
            </a:r>
          </a:p>
          <a:p>
            <a:endParaRPr kumimoji="1" lang="en" altLang="ko-KR" dirty="0"/>
          </a:p>
          <a:p>
            <a:r>
              <a:rPr kumimoji="1" lang="ko-KR" altLang="en-US" dirty="0">
                <a:solidFill>
                  <a:srgbClr val="FF0000"/>
                </a:solidFill>
              </a:rPr>
              <a:t>하지만</a:t>
            </a:r>
            <a:r>
              <a:rPr kumimoji="1" lang="en-US" altLang="ko-KR" dirty="0">
                <a:solidFill>
                  <a:srgbClr val="FF0000"/>
                </a:solidFill>
              </a:rPr>
              <a:t>!!</a:t>
            </a:r>
          </a:p>
          <a:p>
            <a:r>
              <a:rPr kumimoji="1" lang="en-US" altLang="ko-KR" dirty="0"/>
              <a:t>Overlapping </a:t>
            </a:r>
            <a:r>
              <a:rPr kumimoji="1" lang="en-US" altLang="ko-KR" dirty="0" err="1"/>
              <a:t>Subproblems</a:t>
            </a:r>
            <a:r>
              <a:rPr kumimoji="1" lang="ko-KR" altLang="en-US" dirty="0"/>
              <a:t> 가 발생한다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18F9A3-E8F2-484A-ABCE-AEA946C89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723" y="3853900"/>
            <a:ext cx="9416485" cy="238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351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7CEEE-1E90-AD47-AA23-4E028A762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어떻게 푸는가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DP</a:t>
            </a:r>
            <a:r>
              <a:rPr kumimoji="1" lang="ko-KR" altLang="en-US" dirty="0"/>
              <a:t> 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89366058-AFB4-A645-9F5E-57E4BC2CBB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3717533"/>
              </p:ext>
            </p:extLst>
          </p:nvPr>
        </p:nvGraphicFramePr>
        <p:xfrm>
          <a:off x="3547244" y="1748376"/>
          <a:ext cx="1915509" cy="191837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38503">
                  <a:extLst>
                    <a:ext uri="{9D8B030D-6E8A-4147-A177-3AD203B41FA5}">
                      <a16:colId xmlns:a16="http://schemas.microsoft.com/office/drawing/2014/main" val="532148429"/>
                    </a:ext>
                  </a:extLst>
                </a:gridCol>
                <a:gridCol w="638503">
                  <a:extLst>
                    <a:ext uri="{9D8B030D-6E8A-4147-A177-3AD203B41FA5}">
                      <a16:colId xmlns:a16="http://schemas.microsoft.com/office/drawing/2014/main" val="3550157211"/>
                    </a:ext>
                  </a:extLst>
                </a:gridCol>
                <a:gridCol w="638503">
                  <a:extLst>
                    <a:ext uri="{9D8B030D-6E8A-4147-A177-3AD203B41FA5}">
                      <a16:colId xmlns:a16="http://schemas.microsoft.com/office/drawing/2014/main" val="93971374"/>
                    </a:ext>
                  </a:extLst>
                </a:gridCol>
              </a:tblGrid>
              <a:tr h="609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ko-KR" altLang="en-US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</a:t>
                      </a:r>
                    </a:p>
                    <a:p>
                      <a:pPr algn="ctr" latinLnBrk="1"/>
                      <a:endParaRPr lang="ko-KR" altLang="en-US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015075"/>
                  </a:ext>
                </a:extLst>
              </a:tr>
              <a:tr h="638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ko-KR" altLang="en-US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1+8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=9</a:t>
                      </a:r>
                      <a:endParaRPr lang="ko-KR" altLang="en-US" b="1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3350138"/>
                  </a:ext>
                </a:extLst>
              </a:tr>
              <a:tr h="638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ko-KR" altLang="en-US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6966569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5C2D3A89-D3F0-4547-B2A1-AAC0EAE9E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0574" y="591215"/>
            <a:ext cx="2293226" cy="2219160"/>
          </a:xfrm>
          <a:prstGeom prst="rect">
            <a:avLst/>
          </a:prstGeom>
        </p:spPr>
      </p:pic>
      <p:graphicFrame>
        <p:nvGraphicFramePr>
          <p:cNvPr id="10" name="내용 개체 틀 3">
            <a:extLst>
              <a:ext uri="{FF2B5EF4-FFF2-40B4-BE49-F238E27FC236}">
                <a16:creationId xmlns:a16="http://schemas.microsoft.com/office/drawing/2014/main" id="{EA0EEE24-18B7-D642-9BEF-1A4D961496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3946752"/>
              </p:ext>
            </p:extLst>
          </p:nvPr>
        </p:nvGraphicFramePr>
        <p:xfrm>
          <a:off x="6420507" y="1748376"/>
          <a:ext cx="1915509" cy="191837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38503">
                  <a:extLst>
                    <a:ext uri="{9D8B030D-6E8A-4147-A177-3AD203B41FA5}">
                      <a16:colId xmlns:a16="http://schemas.microsoft.com/office/drawing/2014/main" val="532148429"/>
                    </a:ext>
                  </a:extLst>
                </a:gridCol>
                <a:gridCol w="638503">
                  <a:extLst>
                    <a:ext uri="{9D8B030D-6E8A-4147-A177-3AD203B41FA5}">
                      <a16:colId xmlns:a16="http://schemas.microsoft.com/office/drawing/2014/main" val="3550157211"/>
                    </a:ext>
                  </a:extLst>
                </a:gridCol>
                <a:gridCol w="638503">
                  <a:extLst>
                    <a:ext uri="{9D8B030D-6E8A-4147-A177-3AD203B41FA5}">
                      <a16:colId xmlns:a16="http://schemas.microsoft.com/office/drawing/2014/main" val="93971374"/>
                    </a:ext>
                  </a:extLst>
                </a:gridCol>
              </a:tblGrid>
              <a:tr h="609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ko-KR" altLang="en-US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</a:t>
                      </a:r>
                    </a:p>
                    <a:p>
                      <a:pPr algn="ctr" latinLnBrk="1"/>
                      <a:endParaRPr lang="ko-KR" altLang="en-US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015075"/>
                  </a:ext>
                </a:extLst>
              </a:tr>
              <a:tr h="638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ko-KR" altLang="en-US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ko-KR" altLang="en-US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3+2=5</a:t>
                      </a:r>
                      <a:endParaRPr lang="ko-KR" altLang="en-US" b="1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3350138"/>
                  </a:ext>
                </a:extLst>
              </a:tr>
              <a:tr h="638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ko-KR" altLang="en-US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6966569"/>
                  </a:ext>
                </a:extLst>
              </a:tr>
            </a:tbl>
          </a:graphicData>
        </a:graphic>
      </p:graphicFrame>
      <p:graphicFrame>
        <p:nvGraphicFramePr>
          <p:cNvPr id="11" name="내용 개체 틀 3">
            <a:extLst>
              <a:ext uri="{FF2B5EF4-FFF2-40B4-BE49-F238E27FC236}">
                <a16:creationId xmlns:a16="http://schemas.microsoft.com/office/drawing/2014/main" id="{35A048CD-9001-624F-B1A9-DFB3F6F5A0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4915769"/>
              </p:ext>
            </p:extLst>
          </p:nvPr>
        </p:nvGraphicFramePr>
        <p:xfrm>
          <a:off x="1732911" y="4291875"/>
          <a:ext cx="1915509" cy="191837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38503">
                  <a:extLst>
                    <a:ext uri="{9D8B030D-6E8A-4147-A177-3AD203B41FA5}">
                      <a16:colId xmlns:a16="http://schemas.microsoft.com/office/drawing/2014/main" val="532148429"/>
                    </a:ext>
                  </a:extLst>
                </a:gridCol>
                <a:gridCol w="638503">
                  <a:extLst>
                    <a:ext uri="{9D8B030D-6E8A-4147-A177-3AD203B41FA5}">
                      <a16:colId xmlns:a16="http://schemas.microsoft.com/office/drawing/2014/main" val="3550157211"/>
                    </a:ext>
                  </a:extLst>
                </a:gridCol>
                <a:gridCol w="638503">
                  <a:extLst>
                    <a:ext uri="{9D8B030D-6E8A-4147-A177-3AD203B41FA5}">
                      <a16:colId xmlns:a16="http://schemas.microsoft.com/office/drawing/2014/main" val="93971374"/>
                    </a:ext>
                  </a:extLst>
                </a:gridCol>
              </a:tblGrid>
              <a:tr h="609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ko-KR" altLang="en-US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</a:t>
                      </a:r>
                    </a:p>
                    <a:p>
                      <a:pPr algn="ctr" latinLnBrk="1"/>
                      <a:endParaRPr lang="ko-KR" altLang="en-US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015075"/>
                  </a:ext>
                </a:extLst>
              </a:tr>
              <a:tr h="638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ko-KR" altLang="en-US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ko-KR" altLang="en-US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ko-KR" altLang="en-US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3350138"/>
                  </a:ext>
                </a:extLst>
              </a:tr>
              <a:tr h="638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ko-KR" altLang="en-US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5+5=10</a:t>
                      </a:r>
                      <a:endParaRPr lang="ko-KR" altLang="en-US" b="1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6966569"/>
                  </a:ext>
                </a:extLst>
              </a:tr>
            </a:tbl>
          </a:graphicData>
        </a:graphic>
      </p:graphicFrame>
      <p:graphicFrame>
        <p:nvGraphicFramePr>
          <p:cNvPr id="12" name="내용 개체 틀 3">
            <a:extLst>
              <a:ext uri="{FF2B5EF4-FFF2-40B4-BE49-F238E27FC236}">
                <a16:creationId xmlns:a16="http://schemas.microsoft.com/office/drawing/2014/main" id="{295C1C13-39C1-2C41-A232-41802CD0ED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9968147"/>
              </p:ext>
            </p:extLst>
          </p:nvPr>
        </p:nvGraphicFramePr>
        <p:xfrm>
          <a:off x="5462752" y="4291875"/>
          <a:ext cx="1915509" cy="191837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38503">
                  <a:extLst>
                    <a:ext uri="{9D8B030D-6E8A-4147-A177-3AD203B41FA5}">
                      <a16:colId xmlns:a16="http://schemas.microsoft.com/office/drawing/2014/main" val="532148429"/>
                    </a:ext>
                  </a:extLst>
                </a:gridCol>
                <a:gridCol w="638503">
                  <a:extLst>
                    <a:ext uri="{9D8B030D-6E8A-4147-A177-3AD203B41FA5}">
                      <a16:colId xmlns:a16="http://schemas.microsoft.com/office/drawing/2014/main" val="3550157211"/>
                    </a:ext>
                  </a:extLst>
                </a:gridCol>
                <a:gridCol w="638503">
                  <a:extLst>
                    <a:ext uri="{9D8B030D-6E8A-4147-A177-3AD203B41FA5}">
                      <a16:colId xmlns:a16="http://schemas.microsoft.com/office/drawing/2014/main" val="93971374"/>
                    </a:ext>
                  </a:extLst>
                </a:gridCol>
              </a:tblGrid>
              <a:tr h="609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ko-KR" altLang="en-US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</a:t>
                      </a:r>
                    </a:p>
                    <a:p>
                      <a:pPr algn="ctr" latinLnBrk="1"/>
                      <a:endParaRPr lang="ko-KR" altLang="en-US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015075"/>
                  </a:ext>
                </a:extLst>
              </a:tr>
              <a:tr h="638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ko-KR" altLang="en-US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ko-KR" altLang="en-US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ko-KR" altLang="en-US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3350138"/>
                  </a:ext>
                </a:extLst>
              </a:tr>
              <a:tr h="638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ko-KR" altLang="en-US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ko-KR" altLang="en-US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5+3=8</a:t>
                      </a:r>
                      <a:endParaRPr lang="ko-KR" altLang="en-US" b="1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6966569"/>
                  </a:ext>
                </a:extLst>
              </a:tr>
            </a:tbl>
          </a:graphicData>
        </a:graphic>
      </p:graphicFrame>
      <p:graphicFrame>
        <p:nvGraphicFramePr>
          <p:cNvPr id="13" name="내용 개체 틀 3">
            <a:extLst>
              <a:ext uri="{FF2B5EF4-FFF2-40B4-BE49-F238E27FC236}">
                <a16:creationId xmlns:a16="http://schemas.microsoft.com/office/drawing/2014/main" id="{DF0A418C-188D-F84B-8497-4FB7CC983F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8362374"/>
              </p:ext>
            </p:extLst>
          </p:nvPr>
        </p:nvGraphicFramePr>
        <p:xfrm>
          <a:off x="775157" y="1748376"/>
          <a:ext cx="1915509" cy="19202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38503">
                  <a:extLst>
                    <a:ext uri="{9D8B030D-6E8A-4147-A177-3AD203B41FA5}">
                      <a16:colId xmlns:a16="http://schemas.microsoft.com/office/drawing/2014/main" val="532148429"/>
                    </a:ext>
                  </a:extLst>
                </a:gridCol>
                <a:gridCol w="638503">
                  <a:extLst>
                    <a:ext uri="{9D8B030D-6E8A-4147-A177-3AD203B41FA5}">
                      <a16:colId xmlns:a16="http://schemas.microsoft.com/office/drawing/2014/main" val="3550157211"/>
                    </a:ext>
                  </a:extLst>
                </a:gridCol>
                <a:gridCol w="638503">
                  <a:extLst>
                    <a:ext uri="{9D8B030D-6E8A-4147-A177-3AD203B41FA5}">
                      <a16:colId xmlns:a16="http://schemas.microsoft.com/office/drawing/2014/main" val="93971374"/>
                    </a:ext>
                  </a:extLst>
                </a:gridCol>
              </a:tblGrid>
              <a:tr h="609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</a:t>
                      </a:r>
                      <a:endParaRPr lang="ko-KR" altLang="en-US" b="1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1+2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=</a:t>
                      </a:r>
                      <a:r>
                        <a:rPr lang="ko-KR" altLang="en-US" b="1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 </a:t>
                      </a:r>
                      <a:r>
                        <a:rPr lang="en-US" altLang="ko-KR" b="1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3</a:t>
                      </a:r>
                      <a:endParaRPr lang="ko-KR" altLang="en-US" b="1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3+3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=6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015075"/>
                  </a:ext>
                </a:extLst>
              </a:tr>
              <a:tr h="638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1+4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=5</a:t>
                      </a:r>
                      <a:endParaRPr lang="ko-KR" altLang="en-US" b="1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3350138"/>
                  </a:ext>
                </a:extLst>
              </a:tr>
              <a:tr h="638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1+5=6</a:t>
                      </a:r>
                      <a:endParaRPr lang="ko-KR" altLang="en-US" b="1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6966569"/>
                  </a:ext>
                </a:extLst>
              </a:tr>
            </a:tbl>
          </a:graphicData>
        </a:graphic>
      </p:graphicFrame>
      <p:sp>
        <p:nvSpPr>
          <p:cNvPr id="6" name="액자 5">
            <a:extLst>
              <a:ext uri="{FF2B5EF4-FFF2-40B4-BE49-F238E27FC236}">
                <a16:creationId xmlns:a16="http://schemas.microsoft.com/office/drawing/2014/main" id="{989D2E16-E8DC-3949-BF48-F520A2DFD1AB}"/>
              </a:ext>
            </a:extLst>
          </p:cNvPr>
          <p:cNvSpPr/>
          <p:nvPr/>
        </p:nvSpPr>
        <p:spPr>
          <a:xfrm>
            <a:off x="2017987" y="2953407"/>
            <a:ext cx="767255" cy="788276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6F2B550C-5F2E-A141-8853-73D120C924FB}"/>
              </a:ext>
            </a:extLst>
          </p:cNvPr>
          <p:cNvSpPr/>
          <p:nvPr/>
        </p:nvSpPr>
        <p:spPr>
          <a:xfrm>
            <a:off x="4790747" y="2953407"/>
            <a:ext cx="767255" cy="788276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6621E50C-CC1A-DC47-8F1B-885EBF7DCB29}"/>
              </a:ext>
            </a:extLst>
          </p:cNvPr>
          <p:cNvSpPr/>
          <p:nvPr/>
        </p:nvSpPr>
        <p:spPr>
          <a:xfrm>
            <a:off x="7656787" y="2934288"/>
            <a:ext cx="767255" cy="788276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6FA422E5-4C3C-624F-AE0A-50A886B5B6C3}"/>
              </a:ext>
            </a:extLst>
          </p:cNvPr>
          <p:cNvSpPr/>
          <p:nvPr/>
        </p:nvSpPr>
        <p:spPr>
          <a:xfrm>
            <a:off x="2958663" y="5477787"/>
            <a:ext cx="767255" cy="788276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7" name="액자 16">
            <a:extLst>
              <a:ext uri="{FF2B5EF4-FFF2-40B4-BE49-F238E27FC236}">
                <a16:creationId xmlns:a16="http://schemas.microsoft.com/office/drawing/2014/main" id="{9C1425FF-29A5-1D44-947F-2F7AD70F77D5}"/>
              </a:ext>
            </a:extLst>
          </p:cNvPr>
          <p:cNvSpPr/>
          <p:nvPr/>
        </p:nvSpPr>
        <p:spPr>
          <a:xfrm>
            <a:off x="6642227" y="5477787"/>
            <a:ext cx="767255" cy="788276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액자 17">
            <a:extLst>
              <a:ext uri="{FF2B5EF4-FFF2-40B4-BE49-F238E27FC236}">
                <a16:creationId xmlns:a16="http://schemas.microsoft.com/office/drawing/2014/main" id="{D11E399C-65EB-024B-9BD3-9253A8D3164C}"/>
              </a:ext>
            </a:extLst>
          </p:cNvPr>
          <p:cNvSpPr/>
          <p:nvPr/>
        </p:nvSpPr>
        <p:spPr>
          <a:xfrm>
            <a:off x="9354207" y="4179759"/>
            <a:ext cx="1408385" cy="1485317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9" name="텍스트상자 18">
            <a:extLst>
              <a:ext uri="{FF2B5EF4-FFF2-40B4-BE49-F238E27FC236}">
                <a16:creationId xmlns:a16="http://schemas.microsoft.com/office/drawing/2014/main" id="{2CAA1ED6-B6C7-034E-B010-8577DB698560}"/>
              </a:ext>
            </a:extLst>
          </p:cNvPr>
          <p:cNvSpPr txBox="1"/>
          <p:nvPr/>
        </p:nvSpPr>
        <p:spPr>
          <a:xfrm>
            <a:off x="9711562" y="4330263"/>
            <a:ext cx="7200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7200" b="1" dirty="0"/>
              <a:t>8</a:t>
            </a:r>
            <a:endParaRPr kumimoji="1" lang="ko-KR" altLang="en-US" sz="7200" b="1" dirty="0"/>
          </a:p>
        </p:txBody>
      </p:sp>
      <p:sp>
        <p:nvSpPr>
          <p:cNvPr id="20" name="텍스트상자 19">
            <a:extLst>
              <a:ext uri="{FF2B5EF4-FFF2-40B4-BE49-F238E27FC236}">
                <a16:creationId xmlns:a16="http://schemas.microsoft.com/office/drawing/2014/main" id="{CC30A940-2375-6A4F-9F4B-7B83FE49157A}"/>
              </a:ext>
            </a:extLst>
          </p:cNvPr>
          <p:cNvSpPr txBox="1"/>
          <p:nvPr/>
        </p:nvSpPr>
        <p:spPr>
          <a:xfrm>
            <a:off x="9469824" y="344105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Input Matrix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013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7CEEE-1E90-AD47-AA23-4E028A762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어떻게 푸는가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방법</a:t>
            </a:r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7EA37E-00AC-4147-8E66-CAECB988D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 fontAlgn="ctr">
              <a:lnSpc>
                <a:spcPct val="150000"/>
              </a:lnSpc>
              <a:buAutoNum type="arabicParenR"/>
            </a:pPr>
            <a:r>
              <a:rPr kumimoji="1" lang="ko-KR" altLang="en-US" dirty="0"/>
              <a:t>시간 복잡도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O(M*N)</a:t>
            </a:r>
          </a:p>
          <a:p>
            <a:pPr marL="1828800" lvl="3" indent="-457200" fontAlgn="ctr">
              <a:lnSpc>
                <a:spcPct val="150000"/>
              </a:lnSpc>
              <a:buAutoNum type="arabicParenR"/>
            </a:pPr>
            <a:r>
              <a:rPr kumimoji="1" lang="en-US" altLang="ko-KR" dirty="0"/>
              <a:t>Matrix</a:t>
            </a:r>
            <a:r>
              <a:rPr kumimoji="1" lang="ko-KR" altLang="en-US" dirty="0"/>
              <a:t>의</a:t>
            </a:r>
            <a:r>
              <a:rPr kumimoji="1" lang="en-US" altLang="ko-KR" dirty="0"/>
              <a:t> </a:t>
            </a:r>
            <a:r>
              <a:rPr kumimoji="1" lang="ko-KR" altLang="en-US" dirty="0"/>
              <a:t>행</a:t>
            </a:r>
            <a:r>
              <a:rPr kumimoji="1" lang="en-US" altLang="ko-KR" dirty="0"/>
              <a:t>(M)</a:t>
            </a:r>
            <a:r>
              <a:rPr kumimoji="1" lang="ko-KR" altLang="en-US" dirty="0"/>
              <a:t>과 열</a:t>
            </a:r>
            <a:r>
              <a:rPr kumimoji="1" lang="en-US" altLang="ko-KR" dirty="0"/>
              <a:t>(N)</a:t>
            </a:r>
            <a:r>
              <a:rPr kumimoji="1" lang="ko-KR" altLang="en-US" dirty="0"/>
              <a:t> 만큼 걸린다</a:t>
            </a:r>
            <a:r>
              <a:rPr kumimoji="1" lang="en-US" altLang="ko-KR" dirty="0"/>
              <a:t>.</a:t>
            </a:r>
          </a:p>
          <a:p>
            <a:pPr marL="457200" lvl="1" indent="0" fontAlgn="ctr">
              <a:lnSpc>
                <a:spcPct val="150000"/>
              </a:lnSpc>
              <a:buNone/>
            </a:pPr>
            <a:r>
              <a:rPr kumimoji="1" lang="en-US" altLang="ko-KR" dirty="0"/>
              <a:t>2)</a:t>
            </a:r>
            <a:r>
              <a:rPr kumimoji="1" lang="ko-KR" altLang="en-US" dirty="0"/>
              <a:t> 공간 복잡도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O(M*N)</a:t>
            </a:r>
          </a:p>
          <a:p>
            <a:pPr marL="1828800" lvl="3" indent="-457200" fontAlgn="ctr">
              <a:lnSpc>
                <a:spcPct val="150000"/>
              </a:lnSpc>
              <a:buFont typeface="Arial" panose="020B0604020202020204" pitchFamily="34" charset="0"/>
              <a:buAutoNum type="arabicParenR"/>
            </a:pPr>
            <a:r>
              <a:rPr kumimoji="1" lang="en-US" altLang="ko-KR" dirty="0">
                <a:solidFill>
                  <a:prstClr val="black"/>
                </a:solidFill>
              </a:rPr>
              <a:t>Matrix</a:t>
            </a:r>
            <a:r>
              <a:rPr kumimoji="1" lang="ko-KR" altLang="en-US" dirty="0">
                <a:solidFill>
                  <a:prstClr val="black"/>
                </a:solidFill>
              </a:rPr>
              <a:t>의</a:t>
            </a:r>
            <a:r>
              <a:rPr kumimoji="1" lang="en-US" altLang="ko-KR" dirty="0">
                <a:solidFill>
                  <a:prstClr val="black"/>
                </a:solidFill>
              </a:rPr>
              <a:t> </a:t>
            </a:r>
            <a:r>
              <a:rPr kumimoji="1" lang="ko-KR" altLang="en-US" dirty="0">
                <a:solidFill>
                  <a:prstClr val="black"/>
                </a:solidFill>
              </a:rPr>
              <a:t>행</a:t>
            </a:r>
            <a:r>
              <a:rPr kumimoji="1" lang="en-US" altLang="ko-KR" dirty="0">
                <a:solidFill>
                  <a:prstClr val="black"/>
                </a:solidFill>
              </a:rPr>
              <a:t>(M)</a:t>
            </a:r>
            <a:r>
              <a:rPr kumimoji="1" lang="ko-KR" altLang="en-US" dirty="0">
                <a:solidFill>
                  <a:prstClr val="black"/>
                </a:solidFill>
              </a:rPr>
              <a:t>과 열</a:t>
            </a:r>
            <a:r>
              <a:rPr kumimoji="1" lang="en-US" altLang="ko-KR" dirty="0">
                <a:solidFill>
                  <a:prstClr val="black"/>
                </a:solidFill>
              </a:rPr>
              <a:t>(N)</a:t>
            </a:r>
            <a:r>
              <a:rPr kumimoji="1" lang="ko-KR" altLang="en-US" dirty="0">
                <a:solidFill>
                  <a:prstClr val="black"/>
                </a:solidFill>
              </a:rPr>
              <a:t> 사이즈만큼 저장한다</a:t>
            </a:r>
            <a:r>
              <a:rPr kumimoji="1" lang="en-US" altLang="ko-KR" dirty="0">
                <a:solidFill>
                  <a:prstClr val="black"/>
                </a:solidFill>
              </a:rPr>
              <a:t>.</a:t>
            </a:r>
          </a:p>
          <a:p>
            <a:pPr marL="457200" lvl="1" indent="0" fontAlgn="ctr">
              <a:lnSpc>
                <a:spcPct val="150000"/>
              </a:lnSpc>
              <a:buNone/>
            </a:pPr>
            <a:endParaRPr kumimoji="1" lang="en-US" altLang="ko-KR" dirty="0"/>
          </a:p>
          <a:p>
            <a:pPr marL="457200" lvl="1" indent="0" fontAlgn="ctr">
              <a:lnSpc>
                <a:spcPct val="150000"/>
              </a:lnSpc>
              <a:buNone/>
            </a:pPr>
            <a:r>
              <a:rPr kumimoji="1" lang="en-US" altLang="ko-K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41701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234</Words>
  <Application>Microsoft Macintosh PowerPoint</Application>
  <PresentationFormat>와이드스크린</PresentationFormat>
  <Paragraphs>68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 Min Cost Path </vt:lpstr>
      <vt:lpstr>어떤 문제인가?</vt:lpstr>
      <vt:lpstr>어떻게 푸는가?</vt:lpstr>
      <vt:lpstr>어떻게 푸는가? – 재귀</vt:lpstr>
      <vt:lpstr>어떻게 푸는가? – DP </vt:lpstr>
      <vt:lpstr>어떻게 푸는가? – 방법2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Ugly Numbers </dc:title>
  <dc:creator>원은지</dc:creator>
  <cp:lastModifiedBy>원은지</cp:lastModifiedBy>
  <cp:revision>93</cp:revision>
  <dcterms:created xsi:type="dcterms:W3CDTF">2018-04-08T06:21:22Z</dcterms:created>
  <dcterms:modified xsi:type="dcterms:W3CDTF">2018-04-22T11:03:32Z</dcterms:modified>
</cp:coreProperties>
</file>