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notesMasterIdLst>
    <p:notesMasterId r:id="rId7"/>
  </p:notesMasterIdLst>
  <p:sldIdLst>
    <p:sldId id="263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1"/>
    <p:restoredTop sz="94588"/>
  </p:normalViewPr>
  <p:slideViewPr>
    <p:cSldViewPr snapToGrid="0" snapToObjects="1">
      <p:cViewPr varScale="1">
        <p:scale>
          <a:sx n="121" d="100"/>
          <a:sy n="121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14CA0-E29D-ED48-A665-1EF8B59DFB1F}" type="datetimeFigureOut">
              <a:rPr kumimoji="1" lang="ko-KR" altLang="en-US" smtClean="0"/>
              <a:t>2018. 6. 30.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B8016-EED6-FD44-B731-D3AC872943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669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37B5458-333D-D545-86CF-CD6C6136FD51}" type="datetimeFigureOut">
              <a:rPr kumimoji="1" lang="ko-KR" altLang="en-US" smtClean="0"/>
              <a:t>2018. 6. 30.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111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2018. 6. 30.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971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7B5458-333D-D545-86CF-CD6C6136FD51}" type="datetimeFigureOut">
              <a:rPr kumimoji="1" lang="ko-KR" altLang="en-US" smtClean="0"/>
              <a:t>2018. 6. 30.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8155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7B5458-333D-D545-86CF-CD6C6136FD51}" type="datetimeFigureOut">
              <a:rPr kumimoji="1" lang="ko-KR" altLang="en-US" smtClean="0"/>
              <a:t>2018. 6. 30.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3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7B5458-333D-D545-86CF-CD6C6136FD51}" type="datetimeFigureOut">
              <a:rPr kumimoji="1" lang="ko-KR" altLang="en-US" smtClean="0"/>
              <a:t>2018. 6. 30.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672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2018. 6. 30.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66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2018. 6. 30.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5129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2018. 6. 30.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3605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7B5458-333D-D545-86CF-CD6C6136FD51}" type="datetimeFigureOut">
              <a:rPr kumimoji="1" lang="ko-KR" altLang="en-US" smtClean="0"/>
              <a:t>2018. 6. 30.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666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2018. 6. 30.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10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7B5458-333D-D545-86CF-CD6C6136FD51}" type="datetimeFigureOut">
              <a:rPr kumimoji="1" lang="ko-KR" altLang="en-US" smtClean="0"/>
              <a:t>2018. 6. 30.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010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2018. 6. 30.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5613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2018. 6. 30.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1718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2018. 6. 30.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6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2018. 6. 30.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699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2018. 6. 30.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6538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2018. 6. 30.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99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5458-333D-D545-86CF-CD6C6136FD51}" type="datetimeFigureOut">
              <a:rPr kumimoji="1" lang="ko-KR" altLang="en-US" smtClean="0"/>
              <a:t>2018. 6. 30.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3184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09831-7254-0F4B-941B-2F358947D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" altLang="ko-KR" dirty="0"/>
            </a:br>
            <a:br>
              <a:rPr lang="en" altLang="ko-KR" dirty="0"/>
            </a:br>
            <a:br>
              <a:rPr lang="en" altLang="ko-KR" dirty="0"/>
            </a:br>
            <a:br>
              <a:rPr lang="en" altLang="ko-KR" dirty="0"/>
            </a:br>
            <a:br>
              <a:rPr lang="en" altLang="ko-KR" dirty="0"/>
            </a:br>
            <a:br>
              <a:rPr lang="en" altLang="ko-KR" dirty="0"/>
            </a:br>
            <a:br>
              <a:rPr lang="en" altLang="ko-KR" dirty="0"/>
            </a:br>
            <a:r>
              <a:rPr lang="en" altLang="ko-KR" dirty="0"/>
              <a:t>Path with maximum average value</a:t>
            </a:r>
            <a:br>
              <a:rPr lang="en" altLang="ko-KR" dirty="0"/>
            </a:br>
            <a:endParaRPr lang="en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BB06F3-4DF2-224E-8663-4915B3157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16" y="4335967"/>
            <a:ext cx="11646567" cy="1655762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dirty="0"/>
              <a:t>날짜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2018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7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일</a:t>
            </a:r>
            <a:endParaRPr kumimoji="1" lang="en-US" altLang="ko-KR" dirty="0"/>
          </a:p>
          <a:p>
            <a:pPr algn="r"/>
            <a:r>
              <a:rPr kumimoji="1" lang="ko-KR" altLang="en-US" dirty="0"/>
              <a:t>문제</a:t>
            </a:r>
            <a:r>
              <a:rPr kumimoji="1" lang="en-US" altLang="ko-KR" dirty="0"/>
              <a:t>: https://</a:t>
            </a:r>
            <a:r>
              <a:rPr kumimoji="1" lang="en-US" altLang="ko-KR" dirty="0" err="1"/>
              <a:t>www.geeksforgeeks.org</a:t>
            </a:r>
            <a:r>
              <a:rPr kumimoji="1" lang="en-US" altLang="ko-KR" dirty="0"/>
              <a:t>/path-maximum-average-value/</a:t>
            </a:r>
          </a:p>
          <a:p>
            <a:pPr algn="r"/>
            <a:r>
              <a:rPr kumimoji="1" lang="ko-KR" altLang="en-US" dirty="0"/>
              <a:t>발표자</a:t>
            </a:r>
            <a:r>
              <a:rPr kumimoji="1" lang="en-US" altLang="ko-KR" dirty="0"/>
              <a:t>:</a:t>
            </a:r>
            <a:r>
              <a:rPr kumimoji="1" lang="ko-KR" altLang="en-US" dirty="0"/>
              <a:t> 원은지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3B240-795F-4B44-8C95-F0BD99B2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117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60076" cy="1293028"/>
          </a:xfrm>
        </p:spPr>
        <p:txBody>
          <a:bodyPr/>
          <a:lstStyle/>
          <a:p>
            <a:r>
              <a:rPr kumimoji="1" lang="ko-KR" altLang="en-US" dirty="0"/>
              <a:t>어떤 문제인가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67CEF90-8FCF-4A4A-969B-2B4AE2D06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576749"/>
              </p:ext>
            </p:extLst>
          </p:nvPr>
        </p:nvGraphicFramePr>
        <p:xfrm>
          <a:off x="2360814" y="4254446"/>
          <a:ext cx="1918050" cy="19427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39350">
                  <a:extLst>
                    <a:ext uri="{9D8B030D-6E8A-4147-A177-3AD203B41FA5}">
                      <a16:colId xmlns:a16="http://schemas.microsoft.com/office/drawing/2014/main" val="2558867491"/>
                    </a:ext>
                  </a:extLst>
                </a:gridCol>
                <a:gridCol w="639350">
                  <a:extLst>
                    <a:ext uri="{9D8B030D-6E8A-4147-A177-3AD203B41FA5}">
                      <a16:colId xmlns:a16="http://schemas.microsoft.com/office/drawing/2014/main" val="2906382500"/>
                    </a:ext>
                  </a:extLst>
                </a:gridCol>
                <a:gridCol w="639350">
                  <a:extLst>
                    <a:ext uri="{9D8B030D-6E8A-4147-A177-3AD203B41FA5}">
                      <a16:colId xmlns:a16="http://schemas.microsoft.com/office/drawing/2014/main" val="2992255650"/>
                    </a:ext>
                  </a:extLst>
                </a:gridCol>
              </a:tblGrid>
              <a:tr h="647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73384"/>
                  </a:ext>
                </a:extLst>
              </a:tr>
              <a:tr h="647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865483"/>
                  </a:ext>
                </a:extLst>
              </a:tr>
              <a:tr h="647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285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3D6A0F-FCEC-304E-BADC-20E24B9E0E10}"/>
              </a:ext>
            </a:extLst>
          </p:cNvPr>
          <p:cNvSpPr txBox="1"/>
          <p:nvPr/>
        </p:nvSpPr>
        <p:spPr>
          <a:xfrm>
            <a:off x="764771" y="1687484"/>
            <a:ext cx="879920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ko-KR" sz="2400" dirty="0"/>
              <a:t>N * N </a:t>
            </a:r>
            <a:r>
              <a:rPr lang="en-US" altLang="ko-KR" sz="2400" dirty="0" err="1"/>
              <a:t>크기의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정사각형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행렬이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주어진다</a:t>
            </a:r>
            <a:r>
              <a:rPr lang="en-US" altLang="ko-KR" sz="2400" dirty="0"/>
              <a:t>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왼쪽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상단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셀에서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시작하여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오른쪽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또는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아래로만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이동하여</a:t>
            </a:r>
            <a:r>
              <a:rPr lang="en-US" altLang="ko-KR" sz="2400" dirty="0"/>
              <a:t> </a:t>
            </a:r>
          </a:p>
          <a:p>
            <a:pPr fontAlgn="ctr"/>
            <a:r>
              <a:rPr lang="en-US" altLang="ko-KR" sz="2400" dirty="0"/>
              <a:t>   </a:t>
            </a:r>
            <a:r>
              <a:rPr lang="en-US" altLang="ko-KR" sz="2400" dirty="0" err="1"/>
              <a:t>오른쪽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하단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셀에서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끝나는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경로이다</a:t>
            </a:r>
            <a:r>
              <a:rPr lang="en-US" altLang="ko-KR" sz="2400" dirty="0"/>
              <a:t>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그때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그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경로의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합의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평균이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가장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큰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걸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출력한다</a:t>
            </a:r>
            <a:r>
              <a:rPr lang="en-US" altLang="ko-KR" sz="2400" dirty="0"/>
              <a:t>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평균이란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전체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비용을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경로에서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방문한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수로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나눈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값이다</a:t>
            </a:r>
            <a:r>
              <a:rPr lang="en-US" altLang="ko-KR" sz="2400" dirty="0"/>
              <a:t>.</a:t>
            </a:r>
          </a:p>
          <a:p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947DC-3BDF-2D44-B0DC-D7A3296A656A}"/>
              </a:ext>
            </a:extLst>
          </p:cNvPr>
          <p:cNvSpPr txBox="1"/>
          <p:nvPr/>
        </p:nvSpPr>
        <p:spPr>
          <a:xfrm>
            <a:off x="5164373" y="4579503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출력</a:t>
            </a:r>
            <a:r>
              <a:rPr kumimoji="1" lang="en-US" altLang="ko-KR" dirty="0"/>
              <a:t>: 5.8 (1 -&gt; 4 -&gt; 7 -&gt; 8 -&gt; 9)</a:t>
            </a:r>
          </a:p>
          <a:p>
            <a:r>
              <a:rPr kumimoji="1" lang="en-US" altLang="ko-KR" dirty="0"/>
              <a:t>-&gt; 29/5 = 5.8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77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96709" cy="1293028"/>
          </a:xfrm>
        </p:spPr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EA37E-00AC-4147-8E66-CAECB988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ctr">
              <a:lnSpc>
                <a:spcPct val="150000"/>
              </a:lnSpc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로 푼다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774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19" y="50921"/>
            <a:ext cx="5236625" cy="1293028"/>
          </a:xfrm>
        </p:spPr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0FF8F61-32F2-5C48-89CF-D38924615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5218"/>
              </p:ext>
            </p:extLst>
          </p:nvPr>
        </p:nvGraphicFramePr>
        <p:xfrm>
          <a:off x="9628220" y="718805"/>
          <a:ext cx="1918050" cy="19427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39350">
                  <a:extLst>
                    <a:ext uri="{9D8B030D-6E8A-4147-A177-3AD203B41FA5}">
                      <a16:colId xmlns:a16="http://schemas.microsoft.com/office/drawing/2014/main" val="2368345785"/>
                    </a:ext>
                  </a:extLst>
                </a:gridCol>
                <a:gridCol w="639350">
                  <a:extLst>
                    <a:ext uri="{9D8B030D-6E8A-4147-A177-3AD203B41FA5}">
                      <a16:colId xmlns:a16="http://schemas.microsoft.com/office/drawing/2014/main" val="2762795333"/>
                    </a:ext>
                  </a:extLst>
                </a:gridCol>
                <a:gridCol w="639350">
                  <a:extLst>
                    <a:ext uri="{9D8B030D-6E8A-4147-A177-3AD203B41FA5}">
                      <a16:colId xmlns:a16="http://schemas.microsoft.com/office/drawing/2014/main" val="3417197040"/>
                    </a:ext>
                  </a:extLst>
                </a:gridCol>
              </a:tblGrid>
              <a:tr h="647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54418"/>
                  </a:ext>
                </a:extLst>
              </a:tr>
              <a:tr h="647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235716"/>
                  </a:ext>
                </a:extLst>
              </a:tr>
              <a:tr h="647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9357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030D6A4-B72B-6C4D-9185-7C34F1DB0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382078"/>
              </p:ext>
            </p:extLst>
          </p:nvPr>
        </p:nvGraphicFramePr>
        <p:xfrm>
          <a:off x="411422" y="1927225"/>
          <a:ext cx="1918050" cy="19427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9350">
                  <a:extLst>
                    <a:ext uri="{9D8B030D-6E8A-4147-A177-3AD203B41FA5}">
                      <a16:colId xmlns:a16="http://schemas.microsoft.com/office/drawing/2014/main" val="2368345785"/>
                    </a:ext>
                  </a:extLst>
                </a:gridCol>
                <a:gridCol w="639350">
                  <a:extLst>
                    <a:ext uri="{9D8B030D-6E8A-4147-A177-3AD203B41FA5}">
                      <a16:colId xmlns:a16="http://schemas.microsoft.com/office/drawing/2014/main" val="2762795333"/>
                    </a:ext>
                  </a:extLst>
                </a:gridCol>
                <a:gridCol w="639350">
                  <a:extLst>
                    <a:ext uri="{9D8B030D-6E8A-4147-A177-3AD203B41FA5}">
                      <a16:colId xmlns:a16="http://schemas.microsoft.com/office/drawing/2014/main" val="3417197040"/>
                    </a:ext>
                  </a:extLst>
                </a:gridCol>
              </a:tblGrid>
              <a:tr h="647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54418"/>
                  </a:ext>
                </a:extLst>
              </a:tr>
              <a:tr h="647592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235716"/>
                  </a:ext>
                </a:extLst>
              </a:tr>
              <a:tr h="647592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935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6595D54-FC40-9B4A-9D3F-061C5C52A67C}"/>
              </a:ext>
            </a:extLst>
          </p:cNvPr>
          <p:cNvSpPr txBox="1"/>
          <p:nvPr/>
        </p:nvSpPr>
        <p:spPr>
          <a:xfrm>
            <a:off x="9624590" y="328103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cost[][]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076E9-B46D-4F4B-811B-C4D3E7AC804F}"/>
              </a:ext>
            </a:extLst>
          </p:cNvPr>
          <p:cNvSpPr txBox="1"/>
          <p:nvPr/>
        </p:nvSpPr>
        <p:spPr>
          <a:xfrm>
            <a:off x="482250" y="15543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dp</a:t>
            </a:r>
            <a:r>
              <a:rPr kumimoji="1" lang="en-US" altLang="ko-KR" dirty="0"/>
              <a:t>[][]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4324E-6AB9-C846-BAD9-643A227ED2A0}"/>
              </a:ext>
            </a:extLst>
          </p:cNvPr>
          <p:cNvSpPr txBox="1"/>
          <p:nvPr/>
        </p:nvSpPr>
        <p:spPr>
          <a:xfrm>
            <a:off x="69215" y="3953165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 err="1"/>
              <a:t>dp</a:t>
            </a:r>
            <a:r>
              <a:rPr lang="en" altLang="ko-KR" dirty="0"/>
              <a:t>[0][0] = cost[0][0];</a:t>
            </a:r>
            <a:endParaRPr kumimoji="1" lang="ko-KR" altLang="en-US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EF9B6BA-6A97-2440-81AC-CA580012B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51160"/>
              </p:ext>
            </p:extLst>
          </p:nvPr>
        </p:nvGraphicFramePr>
        <p:xfrm>
          <a:off x="2614294" y="1927225"/>
          <a:ext cx="1918050" cy="19427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9350">
                  <a:extLst>
                    <a:ext uri="{9D8B030D-6E8A-4147-A177-3AD203B41FA5}">
                      <a16:colId xmlns:a16="http://schemas.microsoft.com/office/drawing/2014/main" val="2368345785"/>
                    </a:ext>
                  </a:extLst>
                </a:gridCol>
                <a:gridCol w="639350">
                  <a:extLst>
                    <a:ext uri="{9D8B030D-6E8A-4147-A177-3AD203B41FA5}">
                      <a16:colId xmlns:a16="http://schemas.microsoft.com/office/drawing/2014/main" val="2762795333"/>
                    </a:ext>
                  </a:extLst>
                </a:gridCol>
                <a:gridCol w="639350">
                  <a:extLst>
                    <a:ext uri="{9D8B030D-6E8A-4147-A177-3AD203B41FA5}">
                      <a16:colId xmlns:a16="http://schemas.microsoft.com/office/drawing/2014/main" val="3417197040"/>
                    </a:ext>
                  </a:extLst>
                </a:gridCol>
              </a:tblGrid>
              <a:tr h="647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1+2=3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3+3=6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54418"/>
                  </a:ext>
                </a:extLst>
              </a:tr>
              <a:tr h="647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1+4=5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235716"/>
                  </a:ext>
                </a:extLst>
              </a:tr>
              <a:tr h="647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5+7</a:t>
                      </a:r>
                    </a:p>
                    <a:p>
                      <a:pPr latinLnBrk="1"/>
                      <a:r>
                        <a:rPr lang="en-US" altLang="ko-KR" dirty="0"/>
                        <a:t>=12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9357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6BEA4A1-1077-BD48-A160-54B5239C4850}"/>
              </a:ext>
            </a:extLst>
          </p:cNvPr>
          <p:cNvSpPr txBox="1"/>
          <p:nvPr/>
        </p:nvSpPr>
        <p:spPr>
          <a:xfrm>
            <a:off x="2329472" y="3953165"/>
            <a:ext cx="3568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" altLang="ko-KR" dirty="0" err="1"/>
              <a:t>dp</a:t>
            </a:r>
            <a:r>
              <a:rPr lang="en" altLang="ko-KR" dirty="0"/>
              <a:t>[</a:t>
            </a:r>
            <a:r>
              <a:rPr lang="en" altLang="ko-KR" dirty="0" err="1"/>
              <a:t>i</a:t>
            </a:r>
            <a:r>
              <a:rPr lang="en" altLang="ko-KR" dirty="0"/>
              <a:t>][0] = </a:t>
            </a:r>
            <a:r>
              <a:rPr lang="en" altLang="ko-KR" dirty="0" err="1"/>
              <a:t>dp</a:t>
            </a:r>
            <a:r>
              <a:rPr lang="en" altLang="ko-KR" dirty="0"/>
              <a:t>[i-1][0] + cost[</a:t>
            </a:r>
            <a:r>
              <a:rPr lang="en" altLang="ko-KR" dirty="0" err="1"/>
              <a:t>i</a:t>
            </a:r>
            <a:r>
              <a:rPr lang="en" altLang="ko-KR" dirty="0"/>
              <a:t>][0];</a:t>
            </a:r>
          </a:p>
          <a:p>
            <a:pPr fontAlgn="base"/>
            <a:r>
              <a:rPr lang="en" altLang="ko-KR" dirty="0"/>
              <a:t>      </a:t>
            </a:r>
          </a:p>
          <a:p>
            <a:pPr fontAlgn="base"/>
            <a:r>
              <a:rPr lang="en" altLang="ko-KR" dirty="0" err="1"/>
              <a:t>dp</a:t>
            </a:r>
            <a:r>
              <a:rPr lang="en" altLang="ko-KR" dirty="0"/>
              <a:t>[0][j] = </a:t>
            </a:r>
            <a:r>
              <a:rPr lang="en" altLang="ko-KR" dirty="0" err="1"/>
              <a:t>dp</a:t>
            </a:r>
            <a:r>
              <a:rPr lang="en" altLang="ko-KR" dirty="0"/>
              <a:t>[0][j-1] + cost[0][j];</a:t>
            </a:r>
          </a:p>
          <a:p>
            <a:endParaRPr kumimoji="1"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4D98A3E-8C28-BA42-8E34-361B0DC70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94096"/>
              </p:ext>
            </p:extLst>
          </p:nvPr>
        </p:nvGraphicFramePr>
        <p:xfrm>
          <a:off x="6353230" y="1927225"/>
          <a:ext cx="2325258" cy="19427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5086">
                  <a:extLst>
                    <a:ext uri="{9D8B030D-6E8A-4147-A177-3AD203B41FA5}">
                      <a16:colId xmlns:a16="http://schemas.microsoft.com/office/drawing/2014/main" val="2368345785"/>
                    </a:ext>
                  </a:extLst>
                </a:gridCol>
                <a:gridCol w="775086">
                  <a:extLst>
                    <a:ext uri="{9D8B030D-6E8A-4147-A177-3AD203B41FA5}">
                      <a16:colId xmlns:a16="http://schemas.microsoft.com/office/drawing/2014/main" val="2762795333"/>
                    </a:ext>
                  </a:extLst>
                </a:gridCol>
                <a:gridCol w="775086">
                  <a:extLst>
                    <a:ext uri="{9D8B030D-6E8A-4147-A177-3AD203B41FA5}">
                      <a16:colId xmlns:a16="http://schemas.microsoft.com/office/drawing/2014/main" val="3417197040"/>
                    </a:ext>
                  </a:extLst>
                </a:gridCol>
              </a:tblGrid>
              <a:tr h="647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54418"/>
                  </a:ext>
                </a:extLst>
              </a:tr>
              <a:tr h="647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5+5=10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10+6=16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235716"/>
                  </a:ext>
                </a:extLst>
              </a:tr>
              <a:tr h="647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12+8=20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22+9=29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935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44A3FE3-8DD6-5541-B662-8BA93F4CF6CA}"/>
              </a:ext>
            </a:extLst>
          </p:cNvPr>
          <p:cNvSpPr txBox="1"/>
          <p:nvPr/>
        </p:nvSpPr>
        <p:spPr>
          <a:xfrm>
            <a:off x="5898334" y="3953165"/>
            <a:ext cx="498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 err="1"/>
              <a:t>dp</a:t>
            </a:r>
            <a:r>
              <a:rPr lang="en" altLang="ko-KR" dirty="0"/>
              <a:t>[</a:t>
            </a:r>
            <a:r>
              <a:rPr lang="en" altLang="ko-KR" dirty="0" err="1"/>
              <a:t>i</a:t>
            </a:r>
            <a:r>
              <a:rPr lang="en" altLang="ko-KR" dirty="0"/>
              <a:t>][j] = max(</a:t>
            </a:r>
            <a:r>
              <a:rPr lang="en" altLang="ko-KR" dirty="0" err="1"/>
              <a:t>dp</a:t>
            </a:r>
            <a:r>
              <a:rPr lang="en" altLang="ko-KR" dirty="0"/>
              <a:t>[i-1][j], </a:t>
            </a:r>
            <a:r>
              <a:rPr lang="en" altLang="ko-KR" dirty="0" err="1"/>
              <a:t>dp</a:t>
            </a:r>
            <a:r>
              <a:rPr lang="en" altLang="ko-KR" dirty="0"/>
              <a:t>[</a:t>
            </a:r>
            <a:r>
              <a:rPr lang="en" altLang="ko-KR" dirty="0" err="1"/>
              <a:t>i</a:t>
            </a:r>
            <a:r>
              <a:rPr lang="en" altLang="ko-KR" dirty="0"/>
              <a:t>][j-1]) + cost[</a:t>
            </a:r>
            <a:r>
              <a:rPr lang="en" altLang="ko-KR" dirty="0" err="1"/>
              <a:t>i</a:t>
            </a:r>
            <a:r>
              <a:rPr lang="en" altLang="ko-KR" dirty="0"/>
              <a:t>][j];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CCF504-21BD-614B-8F6C-5D05FF1BD1E4}"/>
              </a:ext>
            </a:extLst>
          </p:cNvPr>
          <p:cNvSpPr txBox="1"/>
          <p:nvPr/>
        </p:nvSpPr>
        <p:spPr>
          <a:xfrm>
            <a:off x="2614294" y="15543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dp</a:t>
            </a:r>
            <a:r>
              <a:rPr kumimoji="1" lang="en-US" altLang="ko-KR" dirty="0"/>
              <a:t>[][]</a:t>
            </a:r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CF66CE-8B50-6841-B323-6F2070D65E24}"/>
              </a:ext>
            </a:extLst>
          </p:cNvPr>
          <p:cNvSpPr txBox="1"/>
          <p:nvPr/>
        </p:nvSpPr>
        <p:spPr>
          <a:xfrm>
            <a:off x="6319631" y="155736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dp</a:t>
            </a:r>
            <a:r>
              <a:rPr kumimoji="1" lang="en-US" altLang="ko-KR" dirty="0"/>
              <a:t>[][]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CE4EEC-8B96-7A4B-A3D5-8A8E556DA4E4}"/>
              </a:ext>
            </a:extLst>
          </p:cNvPr>
          <p:cNvSpPr txBox="1"/>
          <p:nvPr/>
        </p:nvSpPr>
        <p:spPr>
          <a:xfrm>
            <a:off x="232756" y="5702531"/>
            <a:ext cx="3318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평균 </a:t>
            </a:r>
            <a:r>
              <a:rPr kumimoji="1" lang="en-US" altLang="ko-KR" dirty="0"/>
              <a:t>= </a:t>
            </a:r>
            <a:r>
              <a:rPr kumimoji="1" lang="ko-KR" altLang="en-US" dirty="0"/>
              <a:t>전체 비용 </a:t>
            </a:r>
            <a:r>
              <a:rPr kumimoji="1" lang="en-US" altLang="ko-KR" dirty="0"/>
              <a:t>/ </a:t>
            </a:r>
            <a:r>
              <a:rPr kumimoji="1" lang="ko-KR" altLang="en-US" dirty="0"/>
              <a:t>방문한 셀 </a:t>
            </a:r>
            <a:endParaRPr kumimoji="1" lang="en-US" altLang="ko-KR" dirty="0"/>
          </a:p>
          <a:p>
            <a:r>
              <a:rPr kumimoji="1" lang="ko-KR" altLang="en-US" dirty="0"/>
              <a:t>방문한 셀 수 </a:t>
            </a:r>
            <a:r>
              <a:rPr kumimoji="1" lang="en-US" altLang="ko-KR" dirty="0"/>
              <a:t>= 2 * N – 1 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1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97317" cy="1293028"/>
          </a:xfrm>
        </p:spPr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EA37E-00AC-4147-8E66-CAECB988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 fontAlgn="ctr">
              <a:lnSpc>
                <a:spcPct val="150000"/>
              </a:lnSpc>
              <a:buAutoNum type="arabicParenR"/>
            </a:pPr>
            <a:r>
              <a:rPr kumimoji="1" lang="ko-KR" altLang="en-US" dirty="0"/>
              <a:t>시간 복잡도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O(N*N)</a:t>
            </a:r>
          </a:p>
          <a:p>
            <a:pPr marL="457200" lvl="1" indent="0" fontAlgn="ctr">
              <a:lnSpc>
                <a:spcPct val="150000"/>
              </a:lnSpc>
              <a:buNone/>
            </a:pPr>
            <a:r>
              <a:rPr kumimoji="1" lang="en-US" altLang="ko-KR" dirty="0"/>
              <a:t>2)  </a:t>
            </a:r>
            <a:r>
              <a:rPr kumimoji="1" lang="ko-KR" altLang="en-US" dirty="0"/>
              <a:t>공간 복잡도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O(N*N)</a:t>
            </a:r>
          </a:p>
          <a:p>
            <a:pPr marL="457200" lvl="1" indent="0" fontAlgn="ctr">
              <a:lnSpc>
                <a:spcPct val="150000"/>
              </a:lnSpc>
              <a:buNone/>
            </a:pPr>
            <a:endParaRPr kumimoji="1" lang="en-US" altLang="ko-KR" dirty="0"/>
          </a:p>
          <a:p>
            <a:pPr marL="457200" lvl="1" indent="0" fontAlgn="ctr">
              <a:lnSpc>
                <a:spcPct val="150000"/>
              </a:lnSpc>
              <a:buNone/>
            </a:pPr>
            <a:r>
              <a:rPr kumimoji="1"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41701197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{BF8C3906-735D-B34D-8407-BBBCCBE44488}tf10001079</Template>
  <TotalTime>1383</TotalTime>
  <Words>243</Words>
  <Application>Microsoft Macintosh PowerPoint</Application>
  <PresentationFormat>와이드스크린</PresentationFormat>
  <Paragraphs>66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Century Gothic</vt:lpstr>
      <vt:lpstr>비행기 구름</vt:lpstr>
      <vt:lpstr>       Path with maximum average value </vt:lpstr>
      <vt:lpstr>어떤 문제인가?</vt:lpstr>
      <vt:lpstr>어떻게 푸는가?</vt:lpstr>
      <vt:lpstr>어떻게 푸는가? – DP </vt:lpstr>
      <vt:lpstr>어떻게 푸는가?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Ugly Numbers </dc:title>
  <dc:creator>원은지</dc:creator>
  <cp:lastModifiedBy>원은지</cp:lastModifiedBy>
  <cp:revision>166</cp:revision>
  <dcterms:created xsi:type="dcterms:W3CDTF">2018-04-08T06:21:22Z</dcterms:created>
  <dcterms:modified xsi:type="dcterms:W3CDTF">2018-07-01T07:39:04Z</dcterms:modified>
</cp:coreProperties>
</file>