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9"/>
    <p:restoredTop sz="94512"/>
  </p:normalViewPr>
  <p:slideViewPr>
    <p:cSldViewPr snapToGrid="0" snapToObjects="1">
      <p:cViewPr varScale="1">
        <p:scale>
          <a:sx n="81" d="100"/>
          <a:sy n="81" d="100"/>
        </p:scale>
        <p:origin x="18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A3621-EA85-254F-A6F4-E565F406B2F5}" type="datetimeFigureOut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1A43B-2621-9843-99F5-26122D9080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0888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A43B-2621-9843-99F5-26122D90801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700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1A43B-2621-9843-99F5-26122D90801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61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1A43B-2621-9843-99F5-26122D90801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16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1A43B-2621-9843-99F5-26122D90801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612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1A43B-2621-9843-99F5-26122D90801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994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1A43B-2621-9843-99F5-26122D90801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701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1A43B-2621-9843-99F5-26122D90801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93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F79C-7129-0548-BCE0-BACEE6C4A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5D89F-7D9E-C243-A250-31628C8E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0817D-3358-AE41-891F-015B534D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F14A-FEEB-F04A-AB6A-D5E553D6E85A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E8D5F-CFA2-5940-A8BB-3BAB1092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E7488-35F9-6846-9908-516FB918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92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725C-2BE6-244A-BB90-EAC3642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8D5A9-2617-0844-AA18-31697059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EEE87-0036-BE47-8C13-BF63D2B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78A-CCAF-C246-B099-6CF50C963E52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A8B46-EA38-6D4F-9E3A-B48B4CD1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159B7-1467-2746-8433-31C76848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1CDE76-576A-0E44-AB4E-374759ED1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8174A-C84B-0E41-84F0-2840FCFA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A91AE-A641-0548-9323-6DBA560A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0883-EA66-AA40-B3BD-7276F22CA87C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4ADD2-9660-B642-9C1B-D9B9636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0E617-FF73-7940-9327-F8172E8F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21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A64FC-F68D-6C4B-88D1-C97939BF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A447B-7534-CC42-9018-1781A561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C59B8-E2F4-6348-A537-BA8DD8A1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886F-C6C1-614B-AFED-B0D8D26216A0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AAA6C-BCC6-F44B-B72B-55D2524D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31C09-A589-4F44-AC41-9DB8F441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99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80B05-F204-374A-A354-02ADC01A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4BF10-481F-B049-96F9-A3E7B6588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51347-E75C-5C4F-A665-D5614E28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677D-F1C1-BC43-8C72-0A00F9B081DF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0828-5E6B-9F41-A03D-E9A1EF27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6B97E-7AE7-BD45-8B02-C5157CE9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08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A36AE-2348-8642-A023-C0A689E6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EA7B4-78BA-C44A-B986-60D30BCFA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5C061-B9AE-5741-A653-20E2E6D55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543182-B2C8-8A4E-A4EF-3DBC4483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51B6-F6C9-7B4B-8871-4F6B0378FFAD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62AC2-E286-FD40-A4E1-353C3DBD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C2089-B84B-144E-897E-D4F8DF05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13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38B-5578-C747-84C7-0E2983B6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35160-7F9C-8D44-BAFC-24E6B2D3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45C42-59F6-2841-AFFF-7DA0D2DF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2DE28-B7CD-5447-8434-EC6B27D79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85FC75-DE50-D94F-906D-FC02EDA10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C90ABA-90BD-3A4A-9370-D49AFEB0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6F045-3353-C84E-9785-920C41BAA212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1EB3B-3C49-3048-B12E-3B91572F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3BC616-345C-F249-BB71-5250F97A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950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02C3-6374-944B-AFEA-76B10ED8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2A658-FF7E-0843-9325-09110949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94AC-BCDD-9F42-B328-6F03CBB535EB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5E568-316C-1348-A987-8F8E56B0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0B9F2-AF69-D446-8963-5368EAA8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8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1EE07-3504-8746-83EC-5CEDF52E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FC12-D648-1143-98F7-912D1CBD39A2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319FF-719C-9541-8DAB-44F06FFD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E3688-B85A-B947-9531-361362F5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6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6D4E-F83D-AD40-9E61-DC775B85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12867-E0DD-9C44-86E7-43C1F2B8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91D8B1-96DC-C149-A749-D80CE7E4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711F3-2FAF-CA4C-849E-1F8AE2AD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7A45-9462-1D45-B67D-CCAC1DB51084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33F3B-767E-E24C-BD31-B8C6B42F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80DF8-FCDD-8440-A937-8E91EE7C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42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08E65-BC48-7548-939E-81466DB0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F5C97-C1D7-1F42-96EE-44E2990B6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40AC4F-59EB-7C4F-B8A2-42AEF93E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76A41-9FF2-BE45-A40A-A567B7C0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C5B8-B34F-7B41-B837-2FA35609D738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CB7E7-072D-9E44-89E3-92E4B32F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0541F-9093-744A-B4E1-CA761EC8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81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4F748B-F356-7746-A6CE-A1C2ECD6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B8ABB-4925-BF43-97B3-CF67862C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D1EB3-7934-A249-BBA2-A27678680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1D06-FFF2-E149-B382-DBE79377AE50}" type="datetime1">
              <a:rPr kumimoji="1" lang="ko-KR" altLang="en-US" smtClean="0"/>
              <a:t>2018. 9. 2.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A32EE-7239-BC4F-8D7F-FEAB8080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1F8C3-0094-474D-B090-9F4850877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2F94-73AC-E54F-9C7B-6B7B39A519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26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09831-7254-0F4B-941B-2F358947D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" altLang="ko-KR" dirty="0"/>
            </a:br>
            <a:r>
              <a:rPr lang="ko-KR" altLang="ko-KR" dirty="0" err="1"/>
              <a:t>Printing</a:t>
            </a:r>
            <a:r>
              <a:rPr lang="ko-KR" altLang="ko-KR" dirty="0"/>
              <a:t> </a:t>
            </a:r>
            <a:r>
              <a:rPr lang="ko-KR" altLang="ko-KR" dirty="0" err="1"/>
              <a:t>Items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0/1 </a:t>
            </a:r>
            <a:r>
              <a:rPr lang="ko-KR" altLang="ko-KR" dirty="0" err="1"/>
              <a:t>Knapsac</a:t>
            </a:r>
            <a:r>
              <a:rPr lang="en-US" altLang="ko-KR" dirty="0"/>
              <a:t>k</a:t>
            </a:r>
            <a:br>
              <a:rPr lang="en" altLang="ko-KR" dirty="0"/>
            </a:b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BB06F3-4DF2-224E-8663-4915B3157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16" y="4335967"/>
            <a:ext cx="11646567" cy="1655762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dirty="0"/>
              <a:t>날짜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2018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9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일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문제</a:t>
            </a:r>
            <a:r>
              <a:rPr kumimoji="1" lang="en-US" altLang="ko-KR" dirty="0"/>
              <a:t>: https://</a:t>
            </a:r>
            <a:r>
              <a:rPr kumimoji="1" lang="en-US" altLang="ko-KR" dirty="0" err="1"/>
              <a:t>www.geeksforgeeks.org</a:t>
            </a:r>
            <a:r>
              <a:rPr kumimoji="1" lang="en-US" altLang="ko-KR"/>
              <a:t>/printing-items-01-knapsack/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발표자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원은지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3B240-795F-4B44-8C95-F0BD99B2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872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CB893D-5352-CB49-8A5C-A94E898F3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314594"/>
              </p:ext>
            </p:extLst>
          </p:nvPr>
        </p:nvGraphicFramePr>
        <p:xfrm>
          <a:off x="3774332" y="2079625"/>
          <a:ext cx="7579473" cy="299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3">
                  <a:extLst>
                    <a:ext uri="{9D8B030D-6E8A-4147-A177-3AD203B41FA5}">
                      <a16:colId xmlns:a16="http://schemas.microsoft.com/office/drawing/2014/main" val="91095509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4743327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642988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46973369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5608142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5052516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383743609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18001047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85579430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2812650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0680037"/>
                    </a:ext>
                  </a:extLst>
                </a:gridCol>
              </a:tblGrid>
              <a:tr h="93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 of 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9835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17312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230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3258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9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3846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6294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6FBDA-4D9E-9C4A-BBA0-72B21EA720CE}"/>
              </a:ext>
            </a:extLst>
          </p:cNvPr>
          <p:cNvSpPr/>
          <p:nvPr/>
        </p:nvSpPr>
        <p:spPr>
          <a:xfrm>
            <a:off x="6549957" y="102790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val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4, 5, 7}, </a:t>
            </a:r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wt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3, 4, 5}</a:t>
            </a:r>
            <a:br>
              <a:rPr lang="en" altLang="ko-KR" sz="2400" dirty="0"/>
            </a:b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W = 7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44EA-69BB-A34B-AAA8-5FD820A2B462}"/>
              </a:ext>
            </a:extLst>
          </p:cNvPr>
          <p:cNvSpPr txBox="1"/>
          <p:nvPr/>
        </p:nvSpPr>
        <p:spPr>
          <a:xfrm>
            <a:off x="525294" y="2140085"/>
            <a:ext cx="2976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사용한 </a:t>
            </a:r>
            <a:r>
              <a:rPr kumimoji="1" lang="en-US" altLang="ko-KR" dirty="0"/>
              <a:t>item </a:t>
            </a:r>
            <a:r>
              <a:rPr kumimoji="1" lang="ko-KR" altLang="en-US" dirty="0"/>
              <a:t>출력 방법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9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정답</a:t>
            </a:r>
            <a:r>
              <a:rPr kumimoji="1" lang="en-US" altLang="ko-KR" dirty="0"/>
              <a:t>)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그 위에 값과 비교해서 똑같으면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이 추가 </a:t>
            </a:r>
            <a:r>
              <a:rPr kumimoji="1" lang="ko-KR" altLang="en-US" dirty="0" err="1"/>
              <a:t>안된다는거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값이 차이가 있다면 </a:t>
            </a:r>
            <a:r>
              <a:rPr kumimoji="1" lang="en-US" altLang="ko-KR" dirty="0"/>
              <a:t>item </a:t>
            </a:r>
            <a:r>
              <a:rPr kumimoji="1" lang="ko-KR" altLang="en-US" dirty="0"/>
              <a:t>추가 했다는 말</a:t>
            </a:r>
            <a:r>
              <a:rPr kumimoji="1" lang="en-US" altLang="ko-KR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4 </a:t>
            </a:r>
            <a:r>
              <a:rPr kumimoji="1" lang="ko-KR" altLang="en-US" dirty="0"/>
              <a:t>출력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81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CB893D-5352-CB49-8A5C-A94E898F3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96744"/>
              </p:ext>
            </p:extLst>
          </p:nvPr>
        </p:nvGraphicFramePr>
        <p:xfrm>
          <a:off x="3774332" y="2079625"/>
          <a:ext cx="7579473" cy="299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3">
                  <a:extLst>
                    <a:ext uri="{9D8B030D-6E8A-4147-A177-3AD203B41FA5}">
                      <a16:colId xmlns:a16="http://schemas.microsoft.com/office/drawing/2014/main" val="91095509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4743327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642988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46973369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5608142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5052516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383743609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18001047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85579430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2812650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0680037"/>
                    </a:ext>
                  </a:extLst>
                </a:gridCol>
              </a:tblGrid>
              <a:tr h="93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 of 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9835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17312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230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3258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3846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6294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6FBDA-4D9E-9C4A-BBA0-72B21EA720CE}"/>
              </a:ext>
            </a:extLst>
          </p:cNvPr>
          <p:cNvSpPr/>
          <p:nvPr/>
        </p:nvSpPr>
        <p:spPr>
          <a:xfrm>
            <a:off x="6549957" y="102790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val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4, 5, 7}, </a:t>
            </a:r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wt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3, 4, 5}</a:t>
            </a:r>
            <a:br>
              <a:rPr lang="en" altLang="ko-KR" sz="2400" dirty="0"/>
            </a:b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W = 7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44EA-69BB-A34B-AAA8-5FD820A2B462}"/>
              </a:ext>
            </a:extLst>
          </p:cNvPr>
          <p:cNvSpPr txBox="1"/>
          <p:nvPr/>
        </p:nvSpPr>
        <p:spPr>
          <a:xfrm>
            <a:off x="525294" y="2140085"/>
            <a:ext cx="2976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사용한 </a:t>
            </a:r>
            <a:r>
              <a:rPr kumimoji="1" lang="en-US" altLang="ko-KR" dirty="0"/>
              <a:t>item </a:t>
            </a:r>
            <a:r>
              <a:rPr kumimoji="1" lang="ko-KR" altLang="en-US" dirty="0"/>
              <a:t>출력 방법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9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정답</a:t>
            </a:r>
            <a:r>
              <a:rPr kumimoji="1" lang="en-US" altLang="ko-KR" dirty="0"/>
              <a:t>)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그 위에 값과 비교해서 똑같으면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이 추가 </a:t>
            </a:r>
            <a:r>
              <a:rPr kumimoji="1" lang="ko-KR" altLang="en-US" dirty="0" err="1"/>
              <a:t>안된다는거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값이 차이가 있다면 </a:t>
            </a:r>
            <a:r>
              <a:rPr kumimoji="1" lang="en-US" altLang="ko-KR" dirty="0"/>
              <a:t>item </a:t>
            </a:r>
            <a:r>
              <a:rPr kumimoji="1" lang="ko-KR" altLang="en-US" dirty="0"/>
              <a:t>추가 했다는 말</a:t>
            </a:r>
            <a:r>
              <a:rPr kumimoji="1" lang="en-US" altLang="ko-KR" dirty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3 </a:t>
            </a:r>
            <a:r>
              <a:rPr kumimoji="1" lang="ko-KR" altLang="en-US" dirty="0"/>
              <a:t>출력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65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6" y="32840"/>
            <a:ext cx="10515600" cy="1458119"/>
          </a:xfrm>
        </p:spPr>
        <p:txBody>
          <a:bodyPr/>
          <a:lstStyle/>
          <a:p>
            <a:r>
              <a:rPr kumimoji="1" lang="ko-KR" altLang="en-US" dirty="0"/>
              <a:t>어떤 문제인가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D9C207-4539-D946-8E66-25D3E4FD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5DA0A-056E-2F40-8AB9-A99973F9536C}"/>
              </a:ext>
            </a:extLst>
          </p:cNvPr>
          <p:cNvSpPr txBox="1"/>
          <p:nvPr/>
        </p:nvSpPr>
        <p:spPr>
          <a:xfrm>
            <a:off x="992222" y="1498062"/>
            <a:ext cx="100000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n</a:t>
            </a:r>
            <a:r>
              <a:rPr kumimoji="1" lang="ko-KR" altLang="en-US" sz="2400" dirty="0"/>
              <a:t>개의 </a:t>
            </a:r>
            <a:r>
              <a:rPr kumimoji="1" lang="en-US" altLang="ko-KR" sz="2400" dirty="0"/>
              <a:t>items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weights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values</a:t>
            </a:r>
            <a:r>
              <a:rPr kumimoji="1" lang="ko-KR" altLang="en-US" sz="2400" dirty="0"/>
              <a:t>가 주어진다</a:t>
            </a:r>
            <a:r>
              <a:rPr kumimoji="1"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W</a:t>
            </a:r>
            <a:r>
              <a:rPr kumimoji="1" lang="ko-KR" altLang="en-US" sz="2400" dirty="0"/>
              <a:t> 무게 까지 넣을 수 있는 </a:t>
            </a:r>
            <a:r>
              <a:rPr kumimoji="1" lang="en-US" altLang="ko-KR" sz="2400" dirty="0"/>
              <a:t>knapsack </a:t>
            </a:r>
            <a:r>
              <a:rPr kumimoji="1" lang="ko-KR" altLang="en-US" sz="2400" dirty="0"/>
              <a:t> 안에 우리가 넣을 수 있는 최대의 </a:t>
            </a:r>
            <a:r>
              <a:rPr kumimoji="1" lang="en-US" altLang="ko-KR" sz="2400" dirty="0"/>
              <a:t>total value</a:t>
            </a:r>
            <a:r>
              <a:rPr kumimoji="1" lang="ko-KR" altLang="en-US" sz="2400" dirty="0"/>
              <a:t>를 구해라</a:t>
            </a:r>
            <a:r>
              <a:rPr kumimoji="1"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또한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total value</a:t>
            </a:r>
            <a:r>
              <a:rPr kumimoji="1" lang="ko-KR" altLang="en-US" sz="2400" dirty="0"/>
              <a:t> 뿐 만 아니라 가방 안에 넣는 </a:t>
            </a:r>
            <a:r>
              <a:rPr kumimoji="1" lang="en-US" altLang="ko-KR" sz="2400" dirty="0"/>
              <a:t>weight</a:t>
            </a:r>
            <a:r>
              <a:rPr kumimoji="1" lang="ko-KR" altLang="en-US" sz="2400" dirty="0"/>
              <a:t>들도 구해라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예제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400" dirty="0"/>
              <a:t>Input : </a:t>
            </a:r>
            <a:r>
              <a:rPr lang="en" altLang="ko-KR" sz="2400" dirty="0" err="1"/>
              <a:t>val</a:t>
            </a:r>
            <a:r>
              <a:rPr lang="en" altLang="ko-KR" sz="2400" dirty="0"/>
              <a:t>[] = {60, 100, 120};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400" dirty="0" err="1"/>
              <a:t>wt</a:t>
            </a:r>
            <a:r>
              <a:rPr lang="en" altLang="ko-KR" sz="2400" dirty="0"/>
              <a:t>[] = {10, 20, 30};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400" dirty="0"/>
              <a:t>W = 50;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sz="2400" dirty="0"/>
              <a:t>Output : 220 </a:t>
            </a:r>
          </a:p>
          <a:p>
            <a:r>
              <a:rPr lang="en" altLang="ko-KR" sz="2400" dirty="0"/>
              <a:t>	</a:t>
            </a:r>
            <a:r>
              <a:rPr lang="ko-KR" altLang="en-US" sz="2400" dirty="0"/>
              <a:t>    </a:t>
            </a:r>
            <a:r>
              <a:rPr lang="en" altLang="ko-KR" sz="2400" dirty="0"/>
              <a:t>30</a:t>
            </a:r>
            <a:r>
              <a:rPr lang="ko-KR" altLang="en-US" sz="2400" dirty="0"/>
              <a:t> </a:t>
            </a:r>
            <a:r>
              <a:rPr lang="en" altLang="ko-KR" sz="2400" dirty="0"/>
              <a:t>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57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EA37E-00AC-4147-8E66-CAECB988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2000" dirty="0"/>
              <a:t>K[n+1][W+1] -&gt; DP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table </a:t>
            </a:r>
            <a:r>
              <a:rPr kumimoji="1" lang="ko-KR" altLang="en-US" sz="2000" dirty="0"/>
              <a:t>만들기 </a:t>
            </a:r>
            <a:r>
              <a:rPr kumimoji="1" lang="en-US" altLang="ko-KR" sz="2000" dirty="0"/>
              <a:t>/ n</a:t>
            </a:r>
            <a:r>
              <a:rPr kumimoji="1" lang="ko-KR" altLang="en-US" sz="2000" dirty="0"/>
              <a:t>은 </a:t>
            </a:r>
            <a:r>
              <a:rPr kumimoji="1" lang="en-US" altLang="ko-KR" sz="2000" dirty="0"/>
              <a:t>item </a:t>
            </a:r>
            <a:r>
              <a:rPr kumimoji="1" lang="ko-KR" altLang="en-US" sz="2000" dirty="0"/>
              <a:t>개수</a:t>
            </a:r>
            <a:r>
              <a:rPr kumimoji="1" lang="en-US" altLang="ko-KR" sz="2000" dirty="0"/>
              <a:t>, W</a:t>
            </a:r>
            <a:r>
              <a:rPr kumimoji="1" lang="ko-KR" altLang="en-US" sz="2000" dirty="0"/>
              <a:t>는 채워야 할 무게</a:t>
            </a:r>
            <a:endParaRPr kumimoji="1" lang="en-US" altLang="ko-KR" sz="2000" dirty="0"/>
          </a:p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2000" dirty="0"/>
              <a:t>item </a:t>
            </a:r>
            <a:r>
              <a:rPr kumimoji="1" lang="ko-KR" altLang="en-US" sz="2000" dirty="0"/>
              <a:t>수를 증가시켜 가면서 테이블을 채울 것이다</a:t>
            </a:r>
            <a:endParaRPr kumimoji="1" lang="en-US" altLang="ko-KR" sz="2000" dirty="0"/>
          </a:p>
          <a:p>
            <a:pPr marL="971550" lvl="1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600" dirty="0"/>
              <a:t>1</a:t>
            </a:r>
            <a:r>
              <a:rPr kumimoji="1" lang="ko-KR" altLang="en-US" sz="1600" dirty="0"/>
              <a:t>개만 사용했을 때</a:t>
            </a:r>
            <a:r>
              <a:rPr kumimoji="1" lang="en-US" altLang="ko-KR" sz="1600" dirty="0"/>
              <a:t>, 2</a:t>
            </a:r>
            <a:r>
              <a:rPr kumimoji="1" lang="ko-KR" altLang="en-US" sz="1600" dirty="0"/>
              <a:t>개 사용했을 때</a:t>
            </a:r>
            <a:r>
              <a:rPr kumimoji="1" lang="en-US" altLang="ko-KR" sz="1600" dirty="0"/>
              <a:t>, 3</a:t>
            </a:r>
            <a:r>
              <a:rPr kumimoji="1" lang="ko-KR" altLang="en-US" sz="1600" dirty="0"/>
              <a:t>개 사용했을 때</a:t>
            </a:r>
            <a:r>
              <a:rPr kumimoji="1" lang="en-US" altLang="ko-KR" sz="1600" dirty="0"/>
              <a:t>, 4</a:t>
            </a:r>
            <a:r>
              <a:rPr kumimoji="1" lang="ko-KR" altLang="en-US" sz="1600" dirty="0"/>
              <a:t>개 사용했을 때</a:t>
            </a:r>
            <a:r>
              <a:rPr kumimoji="1" lang="en-US" altLang="ko-KR" sz="1600" dirty="0"/>
              <a:t>...</a:t>
            </a:r>
          </a:p>
          <a:p>
            <a:pPr marL="514350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dirty="0"/>
              <a:t>내가 선택한 </a:t>
            </a:r>
            <a:r>
              <a:rPr kumimoji="1" lang="en-US" altLang="ko-KR" sz="2000" dirty="0"/>
              <a:t>item</a:t>
            </a:r>
            <a:r>
              <a:rPr kumimoji="1" lang="ko-KR" altLang="en-US" sz="2000" dirty="0"/>
              <a:t>의 무게가 가방 안에 들어가면 </a:t>
            </a:r>
            <a:endParaRPr kumimoji="1" lang="en-US" altLang="ko-KR" sz="2000" dirty="0"/>
          </a:p>
          <a:p>
            <a:pPr marL="971550" lvl="1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600" dirty="0"/>
              <a:t>현재 나의 </a:t>
            </a:r>
            <a:r>
              <a:rPr kumimoji="1" lang="en-US" altLang="ko-KR" sz="1600" dirty="0"/>
              <a:t>item</a:t>
            </a:r>
            <a:r>
              <a:rPr kumimoji="1" lang="ko-KR" altLang="en-US" sz="1600" dirty="0"/>
              <a:t>을 가방에 넣는다</a:t>
            </a:r>
            <a:endParaRPr kumimoji="1" lang="en-US" altLang="ko-KR" sz="1600" dirty="0"/>
          </a:p>
          <a:p>
            <a:pPr marL="1428750" lvl="2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200" dirty="0"/>
              <a:t>W</a:t>
            </a:r>
            <a:r>
              <a:rPr kumimoji="1" lang="ko-KR" altLang="en-US" sz="1200" dirty="0"/>
              <a:t>에서 내 </a:t>
            </a:r>
            <a:r>
              <a:rPr kumimoji="1" lang="en-US" altLang="ko-KR" sz="1200" dirty="0"/>
              <a:t>item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w </a:t>
            </a:r>
            <a:r>
              <a:rPr kumimoji="1" lang="ko-KR" altLang="en-US" sz="1200" dirty="0"/>
              <a:t>뺀 나머지를 다시 채운다</a:t>
            </a:r>
            <a:endParaRPr kumimoji="1" lang="en-US" altLang="ko-KR" sz="1200" dirty="0"/>
          </a:p>
          <a:p>
            <a:pPr marL="971550" lvl="1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600" dirty="0"/>
              <a:t>현재 나의 </a:t>
            </a:r>
            <a:r>
              <a:rPr kumimoji="1" lang="en-US" altLang="ko-KR" sz="1600" dirty="0"/>
              <a:t>item</a:t>
            </a:r>
            <a:r>
              <a:rPr kumimoji="1" lang="ko-KR" altLang="en-US" sz="1600" dirty="0"/>
              <a:t>을 가방에 넣지 않는다</a:t>
            </a:r>
            <a:endParaRPr kumimoji="1" lang="en-US" altLang="ko-KR" sz="1600" dirty="0"/>
          </a:p>
          <a:p>
            <a:pPr marL="1428750" lvl="2" indent="-514350" fontAlgn="ctr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200" dirty="0"/>
              <a:t>그 전의 </a:t>
            </a:r>
            <a:r>
              <a:rPr kumimoji="1" lang="en-US" altLang="ko-KR" sz="1200" dirty="0"/>
              <a:t>item </a:t>
            </a:r>
            <a:r>
              <a:rPr kumimoji="1" lang="ko-KR" altLang="en-US" sz="1200" dirty="0"/>
              <a:t>을 이용해 채운다</a:t>
            </a:r>
            <a:endParaRPr kumimoji="1" lang="en-US" altLang="ko-KR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459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CB893D-5352-CB49-8A5C-A94E898F3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206240"/>
              </p:ext>
            </p:extLst>
          </p:nvPr>
        </p:nvGraphicFramePr>
        <p:xfrm>
          <a:off x="3774332" y="2079625"/>
          <a:ext cx="7579473" cy="299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3">
                  <a:extLst>
                    <a:ext uri="{9D8B030D-6E8A-4147-A177-3AD203B41FA5}">
                      <a16:colId xmlns:a16="http://schemas.microsoft.com/office/drawing/2014/main" val="91095509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4743327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642988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46973369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5608142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5052516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383743609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18001047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85579430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2812650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0680037"/>
                    </a:ext>
                  </a:extLst>
                </a:gridCol>
              </a:tblGrid>
              <a:tr h="93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 of 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9835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17312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230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3258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3846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6294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6FBDA-4D9E-9C4A-BBA0-72B21EA720CE}"/>
              </a:ext>
            </a:extLst>
          </p:cNvPr>
          <p:cNvSpPr/>
          <p:nvPr/>
        </p:nvSpPr>
        <p:spPr>
          <a:xfrm>
            <a:off x="6549957" y="102790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val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4, 5, 7}, </a:t>
            </a:r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wt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3, 4, 5}</a:t>
            </a:r>
            <a:br>
              <a:rPr lang="en" altLang="ko-KR" sz="2400" dirty="0"/>
            </a:b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W = 7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22D21-095C-8648-ACE1-3146B389CF26}"/>
              </a:ext>
            </a:extLst>
          </p:cNvPr>
          <p:cNvSpPr txBox="1"/>
          <p:nvPr/>
        </p:nvSpPr>
        <p:spPr>
          <a:xfrm>
            <a:off x="525294" y="2140085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0</a:t>
            </a:r>
            <a:r>
              <a:rPr kumimoji="1" lang="ko-KR" altLang="en-US" dirty="0"/>
              <a:t>으로 초기화 시킨다</a:t>
            </a:r>
          </a:p>
        </p:txBody>
      </p:sp>
    </p:spTree>
    <p:extLst>
      <p:ext uri="{BB962C8B-B14F-4D97-AF65-F5344CB8AC3E}">
        <p14:creationId xmlns:p14="http://schemas.microsoft.com/office/powerpoint/2010/main" val="367751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CB893D-5352-CB49-8A5C-A94E898F3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76487"/>
              </p:ext>
            </p:extLst>
          </p:nvPr>
        </p:nvGraphicFramePr>
        <p:xfrm>
          <a:off x="3774332" y="2079625"/>
          <a:ext cx="7579473" cy="299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3">
                  <a:extLst>
                    <a:ext uri="{9D8B030D-6E8A-4147-A177-3AD203B41FA5}">
                      <a16:colId xmlns:a16="http://schemas.microsoft.com/office/drawing/2014/main" val="91095509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4743327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642988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46973369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5608142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5052516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383743609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18001047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85579430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2812650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0680037"/>
                    </a:ext>
                  </a:extLst>
                </a:gridCol>
              </a:tblGrid>
              <a:tr h="93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 of 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9835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17312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230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3258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3846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6294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6FBDA-4D9E-9C4A-BBA0-72B21EA720CE}"/>
              </a:ext>
            </a:extLst>
          </p:cNvPr>
          <p:cNvSpPr/>
          <p:nvPr/>
        </p:nvSpPr>
        <p:spPr>
          <a:xfrm>
            <a:off x="6549957" y="102790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val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4, 5, 7}, </a:t>
            </a:r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wt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3, 4, 5}</a:t>
            </a:r>
            <a:br>
              <a:rPr lang="en" altLang="ko-KR" sz="2400" dirty="0"/>
            </a:b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W = 7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44EA-69BB-A34B-AAA8-5FD820A2B462}"/>
              </a:ext>
            </a:extLst>
          </p:cNvPr>
          <p:cNvSpPr txBox="1"/>
          <p:nvPr/>
        </p:nvSpPr>
        <p:spPr>
          <a:xfrm>
            <a:off x="525294" y="2140085"/>
            <a:ext cx="297666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0</a:t>
            </a:r>
            <a:r>
              <a:rPr kumimoji="1" lang="ko-KR" altLang="en-US" dirty="0"/>
              <a:t>으로 초기화 시킨다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2000" dirty="0"/>
              <a:t>내가 선택한 </a:t>
            </a:r>
            <a:r>
              <a:rPr kumimoji="1" lang="en-US" altLang="ko-KR" sz="2000" dirty="0"/>
              <a:t>item</a:t>
            </a:r>
            <a:r>
              <a:rPr kumimoji="1" lang="ko-KR" altLang="en-US" sz="2000" dirty="0"/>
              <a:t>의 무게가 가방 안에 들어가면 </a:t>
            </a:r>
            <a:endParaRPr kumimoji="1" lang="en-US" altLang="ko-KR" sz="2000" dirty="0"/>
          </a:p>
          <a:p>
            <a:pPr marL="971550" lvl="1" indent="-514350" fontAlgn="ctr">
              <a:buFont typeface="+mj-lt"/>
              <a:buAutoNum type="arabicPeriod"/>
            </a:pPr>
            <a:r>
              <a:rPr kumimoji="1" lang="ko-KR" altLang="en-US" sz="1600" dirty="0"/>
              <a:t>현재 나의 </a:t>
            </a:r>
            <a:r>
              <a:rPr kumimoji="1" lang="en-US" altLang="ko-KR" sz="1600" dirty="0"/>
              <a:t>item</a:t>
            </a:r>
            <a:r>
              <a:rPr kumimoji="1" lang="ko-KR" altLang="en-US" sz="1600" dirty="0"/>
              <a:t>을 가방에 넣는다</a:t>
            </a:r>
            <a:endParaRPr kumimoji="1" lang="en-US" altLang="ko-KR" sz="1600" dirty="0"/>
          </a:p>
          <a:p>
            <a:pPr marL="1428750" lvl="2" indent="-514350" fontAlgn="ctr">
              <a:buFont typeface="+mj-lt"/>
              <a:buAutoNum type="arabicPeriod"/>
            </a:pPr>
            <a:r>
              <a:rPr kumimoji="1" lang="en-US" altLang="ko-KR" sz="1200" dirty="0"/>
              <a:t>W</a:t>
            </a:r>
            <a:r>
              <a:rPr kumimoji="1" lang="ko-KR" altLang="en-US" sz="1200" dirty="0"/>
              <a:t>에서 내 </a:t>
            </a:r>
            <a:r>
              <a:rPr kumimoji="1" lang="en-US" altLang="ko-KR" sz="1200" dirty="0"/>
              <a:t>item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w </a:t>
            </a:r>
            <a:r>
              <a:rPr kumimoji="1" lang="ko-KR" altLang="en-US" sz="1200" dirty="0"/>
              <a:t>뺀 나머지를 현재 </a:t>
            </a:r>
            <a:r>
              <a:rPr kumimoji="1" lang="en-US" altLang="ko-KR" sz="1200" dirty="0"/>
              <a:t>item-1</a:t>
            </a:r>
            <a:r>
              <a:rPr kumimoji="1" lang="ko-KR" altLang="en-US" sz="1200" dirty="0"/>
              <a:t>개를 </a:t>
            </a:r>
            <a:r>
              <a:rPr kumimoji="1" lang="ko-KR" altLang="en-US" sz="1200" dirty="0" err="1"/>
              <a:t>이용해다시</a:t>
            </a:r>
            <a:r>
              <a:rPr kumimoji="1" lang="ko-KR" altLang="en-US" sz="1200" dirty="0"/>
              <a:t> 채운다</a:t>
            </a:r>
            <a:endParaRPr kumimoji="1" lang="en-US" altLang="ko-KR" sz="1200" dirty="0"/>
          </a:p>
          <a:p>
            <a:pPr marL="971550" lvl="1" indent="-514350" fontAlgn="ctr">
              <a:buFont typeface="+mj-lt"/>
              <a:buAutoNum type="arabicPeriod"/>
            </a:pPr>
            <a:r>
              <a:rPr kumimoji="1" lang="ko-KR" altLang="en-US" sz="1600" dirty="0"/>
              <a:t>현재 나의 </a:t>
            </a:r>
            <a:r>
              <a:rPr kumimoji="1" lang="en-US" altLang="ko-KR" sz="1600" dirty="0"/>
              <a:t>item</a:t>
            </a:r>
            <a:r>
              <a:rPr kumimoji="1" lang="ko-KR" altLang="en-US" sz="1600" dirty="0"/>
              <a:t>을 가방에 넣지 않는다</a:t>
            </a:r>
            <a:endParaRPr kumimoji="1" lang="en-US" altLang="ko-KR" sz="1600" dirty="0"/>
          </a:p>
          <a:p>
            <a:pPr marL="1428750" lvl="2" indent="-514350" fontAlgn="ctr">
              <a:buFont typeface="+mj-lt"/>
              <a:buAutoNum type="arabicPeriod"/>
            </a:pPr>
            <a:r>
              <a:rPr kumimoji="1" lang="ko-KR" altLang="en-US" sz="1200" dirty="0"/>
              <a:t>그 전의 </a:t>
            </a:r>
            <a:r>
              <a:rPr kumimoji="1" lang="en-US" altLang="ko-KR" sz="1200" dirty="0"/>
              <a:t>item </a:t>
            </a:r>
            <a:r>
              <a:rPr kumimoji="1" lang="ko-KR" altLang="en-US" sz="1200" dirty="0"/>
              <a:t>을 이용해 채운다    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7531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CB893D-5352-CB49-8A5C-A94E898F3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572362"/>
              </p:ext>
            </p:extLst>
          </p:nvPr>
        </p:nvGraphicFramePr>
        <p:xfrm>
          <a:off x="3774332" y="2079625"/>
          <a:ext cx="7579473" cy="299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3">
                  <a:extLst>
                    <a:ext uri="{9D8B030D-6E8A-4147-A177-3AD203B41FA5}">
                      <a16:colId xmlns:a16="http://schemas.microsoft.com/office/drawing/2014/main" val="91095509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4743327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642988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46973369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5608142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5052516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383743609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18001047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85579430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2812650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0680037"/>
                    </a:ext>
                  </a:extLst>
                </a:gridCol>
              </a:tblGrid>
              <a:tr h="93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 of 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9835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17312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230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3258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3846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6294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6FBDA-4D9E-9C4A-BBA0-72B21EA720CE}"/>
              </a:ext>
            </a:extLst>
          </p:cNvPr>
          <p:cNvSpPr/>
          <p:nvPr/>
        </p:nvSpPr>
        <p:spPr>
          <a:xfrm>
            <a:off x="6549957" y="102790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val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4, 5, 7}, </a:t>
            </a:r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wt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3, 4, 5}</a:t>
            </a:r>
            <a:br>
              <a:rPr lang="en" altLang="ko-KR" sz="2400" dirty="0"/>
            </a:b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W = 7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44EA-69BB-A34B-AAA8-5FD820A2B462}"/>
              </a:ext>
            </a:extLst>
          </p:cNvPr>
          <p:cNvSpPr txBox="1"/>
          <p:nvPr/>
        </p:nvSpPr>
        <p:spPr>
          <a:xfrm>
            <a:off x="525294" y="2140085"/>
            <a:ext cx="2976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0</a:t>
            </a:r>
            <a:r>
              <a:rPr kumimoji="1" lang="ko-KR" altLang="en-US" dirty="0"/>
              <a:t>으로 초기화 시킨다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내가 선택한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의 무게가 가방 안에 들어가면 </a:t>
            </a:r>
            <a:r>
              <a:rPr kumimoji="1" lang="en-US" altLang="ko-KR" dirty="0"/>
              <a:t>...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>
                <a:highlight>
                  <a:srgbClr val="FFFF00"/>
                </a:highlight>
              </a:rPr>
              <a:t>넣을 수 없다면 현재 </a:t>
            </a:r>
            <a:r>
              <a:rPr kumimoji="1" lang="en-US" altLang="ko-KR" dirty="0">
                <a:highlight>
                  <a:srgbClr val="FFFF00"/>
                </a:highlight>
              </a:rPr>
              <a:t>item </a:t>
            </a:r>
            <a:r>
              <a:rPr kumimoji="1" lang="ko-KR" altLang="en-US" dirty="0">
                <a:highlight>
                  <a:srgbClr val="FFFF00"/>
                </a:highlight>
              </a:rPr>
              <a:t>개수</a:t>
            </a:r>
            <a:r>
              <a:rPr kumimoji="1" lang="en-US" altLang="ko-KR" dirty="0">
                <a:highlight>
                  <a:srgbClr val="FFFF00"/>
                </a:highlight>
              </a:rPr>
              <a:t> </a:t>
            </a:r>
            <a:r>
              <a:rPr kumimoji="1" lang="ko-KR" altLang="en-US" dirty="0">
                <a:highlight>
                  <a:srgbClr val="FFFF00"/>
                </a:highlight>
              </a:rPr>
              <a:t>보다 하나 작은 </a:t>
            </a:r>
            <a:r>
              <a:rPr kumimoji="1" lang="en-US" altLang="ko-KR" dirty="0">
                <a:highlight>
                  <a:srgbClr val="FFFF00"/>
                </a:highlight>
              </a:rPr>
              <a:t>item </a:t>
            </a:r>
            <a:r>
              <a:rPr kumimoji="1" lang="ko-KR" altLang="en-US" dirty="0">
                <a:highlight>
                  <a:srgbClr val="FFFF00"/>
                </a:highlight>
              </a:rPr>
              <a:t>들을 사용해서 채워 넣는다</a:t>
            </a:r>
            <a:endParaRPr kumimoji="1" lang="en-US" altLang="ko-KR" dirty="0">
              <a:highlight>
                <a:srgbClr val="FFFF00"/>
              </a:highlight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CB893D-5352-CB49-8A5C-A94E898F3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030319"/>
              </p:ext>
            </p:extLst>
          </p:nvPr>
        </p:nvGraphicFramePr>
        <p:xfrm>
          <a:off x="3774332" y="2079625"/>
          <a:ext cx="7579473" cy="299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3">
                  <a:extLst>
                    <a:ext uri="{9D8B030D-6E8A-4147-A177-3AD203B41FA5}">
                      <a16:colId xmlns:a16="http://schemas.microsoft.com/office/drawing/2014/main" val="91095509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4743327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642988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46973369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5608142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5052516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383743609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18001047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85579430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2812650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0680037"/>
                    </a:ext>
                  </a:extLst>
                </a:gridCol>
              </a:tblGrid>
              <a:tr h="93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 of 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9835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17312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230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3258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3846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6294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6FBDA-4D9E-9C4A-BBA0-72B21EA720CE}"/>
              </a:ext>
            </a:extLst>
          </p:cNvPr>
          <p:cNvSpPr/>
          <p:nvPr/>
        </p:nvSpPr>
        <p:spPr>
          <a:xfrm>
            <a:off x="6549957" y="102790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val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4, 5, 7}, </a:t>
            </a:r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wt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3, 4, 5}</a:t>
            </a:r>
            <a:br>
              <a:rPr lang="en" altLang="ko-KR" sz="2400" dirty="0"/>
            </a:b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W = 7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44EA-69BB-A34B-AAA8-5FD820A2B462}"/>
              </a:ext>
            </a:extLst>
          </p:cNvPr>
          <p:cNvSpPr txBox="1"/>
          <p:nvPr/>
        </p:nvSpPr>
        <p:spPr>
          <a:xfrm>
            <a:off x="525294" y="2140085"/>
            <a:ext cx="297666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0</a:t>
            </a:r>
            <a:r>
              <a:rPr kumimoji="1" lang="ko-KR" altLang="en-US" dirty="0"/>
              <a:t>으로 초기화 시킨다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2000" dirty="0"/>
              <a:t>내가 선택한 </a:t>
            </a:r>
            <a:r>
              <a:rPr kumimoji="1" lang="en-US" altLang="ko-KR" sz="2000" dirty="0"/>
              <a:t>item</a:t>
            </a:r>
            <a:r>
              <a:rPr kumimoji="1" lang="ko-KR" altLang="en-US" sz="2000" dirty="0"/>
              <a:t>의 무게가 가방 안에 들어가면 </a:t>
            </a:r>
            <a:endParaRPr kumimoji="1" lang="en-US" altLang="ko-KR" sz="2000" dirty="0"/>
          </a:p>
          <a:p>
            <a:pPr marL="971550" lvl="1" indent="-514350" fontAlgn="ctr">
              <a:buFont typeface="+mj-lt"/>
              <a:buAutoNum type="arabicPeriod"/>
            </a:pPr>
            <a:r>
              <a:rPr kumimoji="1" lang="ko-KR" altLang="en-US" sz="1600" dirty="0"/>
              <a:t>현재 나의 </a:t>
            </a:r>
            <a:r>
              <a:rPr kumimoji="1" lang="en-US" altLang="ko-KR" sz="1600" dirty="0"/>
              <a:t>item</a:t>
            </a:r>
            <a:r>
              <a:rPr kumimoji="1" lang="ko-KR" altLang="en-US" sz="1600" dirty="0"/>
              <a:t>을 가방에 넣는다</a:t>
            </a:r>
            <a:endParaRPr kumimoji="1" lang="en-US" altLang="ko-KR" sz="1600" dirty="0"/>
          </a:p>
          <a:p>
            <a:pPr marL="1428750" lvl="2" indent="-514350" fontAlgn="ctr">
              <a:buFont typeface="+mj-lt"/>
              <a:buAutoNum type="arabicPeriod"/>
            </a:pPr>
            <a:r>
              <a:rPr kumimoji="1" lang="en-US" altLang="ko-KR" sz="1200" dirty="0">
                <a:highlight>
                  <a:srgbClr val="FFFF00"/>
                </a:highlight>
              </a:rPr>
              <a:t>W</a:t>
            </a:r>
            <a:r>
              <a:rPr kumimoji="1" lang="ko-KR" altLang="en-US" sz="1200" dirty="0">
                <a:highlight>
                  <a:srgbClr val="FFFF00"/>
                </a:highlight>
              </a:rPr>
              <a:t>에서 내 </a:t>
            </a:r>
            <a:r>
              <a:rPr kumimoji="1" lang="en-US" altLang="ko-KR" sz="1200" dirty="0">
                <a:highlight>
                  <a:srgbClr val="FFFF00"/>
                </a:highlight>
              </a:rPr>
              <a:t>item</a:t>
            </a:r>
            <a:r>
              <a:rPr kumimoji="1" lang="ko-KR" altLang="en-US" sz="1200" dirty="0">
                <a:highlight>
                  <a:srgbClr val="FFFF00"/>
                </a:highlight>
              </a:rPr>
              <a:t>의 </a:t>
            </a:r>
            <a:r>
              <a:rPr kumimoji="1" lang="en-US" altLang="ko-KR" sz="1200" dirty="0">
                <a:highlight>
                  <a:srgbClr val="FFFF00"/>
                </a:highlight>
              </a:rPr>
              <a:t>w </a:t>
            </a:r>
            <a:r>
              <a:rPr kumimoji="1" lang="ko-KR" altLang="en-US" sz="1200" dirty="0">
                <a:highlight>
                  <a:srgbClr val="FFFF00"/>
                </a:highlight>
              </a:rPr>
              <a:t>뺀 나머지를 현재 </a:t>
            </a:r>
            <a:r>
              <a:rPr kumimoji="1" lang="en-US" altLang="ko-KR" sz="1200" dirty="0">
                <a:highlight>
                  <a:srgbClr val="FFFF00"/>
                </a:highlight>
              </a:rPr>
              <a:t>item-1</a:t>
            </a:r>
            <a:r>
              <a:rPr kumimoji="1" lang="ko-KR" altLang="en-US" sz="1200" dirty="0">
                <a:highlight>
                  <a:srgbClr val="FFFF00"/>
                </a:highlight>
              </a:rPr>
              <a:t>개를 </a:t>
            </a:r>
            <a:r>
              <a:rPr kumimoji="1" lang="ko-KR" altLang="en-US" sz="1200" dirty="0" err="1">
                <a:highlight>
                  <a:srgbClr val="FFFF00"/>
                </a:highlight>
              </a:rPr>
              <a:t>이용해다시</a:t>
            </a:r>
            <a:r>
              <a:rPr kumimoji="1" lang="ko-KR" altLang="en-US" sz="1200" dirty="0">
                <a:highlight>
                  <a:srgbClr val="FFFF00"/>
                </a:highlight>
              </a:rPr>
              <a:t> 채운다</a:t>
            </a:r>
            <a:endParaRPr kumimoji="1" lang="en-US" altLang="ko-KR" sz="1200" dirty="0">
              <a:highlight>
                <a:srgbClr val="FFFF00"/>
              </a:highlight>
            </a:endParaRPr>
          </a:p>
          <a:p>
            <a:pPr marL="971550" lvl="1" indent="-514350" fontAlgn="ctr">
              <a:buFont typeface="+mj-lt"/>
              <a:buAutoNum type="arabicPeriod"/>
            </a:pPr>
            <a:r>
              <a:rPr kumimoji="1" lang="ko-KR" altLang="en-US" sz="1600" dirty="0"/>
              <a:t>현재 나의 </a:t>
            </a:r>
            <a:r>
              <a:rPr kumimoji="1" lang="en-US" altLang="ko-KR" sz="1600" dirty="0"/>
              <a:t>item</a:t>
            </a:r>
            <a:r>
              <a:rPr kumimoji="1" lang="ko-KR" altLang="en-US" sz="1600" dirty="0"/>
              <a:t>을 가방에 넣지 않는다</a:t>
            </a:r>
            <a:endParaRPr kumimoji="1" lang="en-US" altLang="ko-KR" sz="1600" dirty="0"/>
          </a:p>
          <a:p>
            <a:pPr marL="1428750" lvl="2" indent="-514350" fontAlgn="ctr">
              <a:buFont typeface="+mj-lt"/>
              <a:buAutoNum type="arabicPeriod"/>
            </a:pPr>
            <a:r>
              <a:rPr kumimoji="1" lang="ko-KR" altLang="en-US" sz="1200" dirty="0"/>
              <a:t>그 전의 </a:t>
            </a:r>
            <a:r>
              <a:rPr kumimoji="1" lang="en-US" altLang="ko-KR" sz="1200" dirty="0"/>
              <a:t>item </a:t>
            </a:r>
            <a:r>
              <a:rPr kumimoji="1" lang="ko-KR" altLang="en-US" sz="1200" dirty="0"/>
              <a:t>을 이용해 채운다</a:t>
            </a:r>
            <a:endParaRPr kumimoji="1" lang="en-US" altLang="ko-KR" sz="1200" dirty="0"/>
          </a:p>
          <a:p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D632F-C914-7448-B330-2BBAE4522CA3}"/>
              </a:ext>
            </a:extLst>
          </p:cNvPr>
          <p:cNvSpPr txBox="1"/>
          <p:nvPr/>
        </p:nvSpPr>
        <p:spPr>
          <a:xfrm>
            <a:off x="4299627" y="5466773"/>
            <a:ext cx="740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 = 4 + </a:t>
            </a:r>
            <a:r>
              <a:rPr kumimoji="1" lang="en-US" altLang="ko-KR" dirty="0">
                <a:highlight>
                  <a:srgbClr val="FFFF00"/>
                </a:highlight>
              </a:rPr>
              <a:t>1</a:t>
            </a:r>
            <a:r>
              <a:rPr kumimoji="1" lang="en-US" altLang="ko-KR" dirty="0"/>
              <a:t> -&gt; item 1</a:t>
            </a:r>
            <a:r>
              <a:rPr kumimoji="1" lang="ko-KR" altLang="en-US" dirty="0"/>
              <a:t>개를 이용해서 남은 무게 </a:t>
            </a:r>
            <a:r>
              <a:rPr kumimoji="1" lang="en-US" altLang="ko-KR" dirty="0"/>
              <a:t>1(4-3)</a:t>
            </a:r>
            <a:r>
              <a:rPr kumimoji="1" lang="ko-KR" altLang="en-US" dirty="0"/>
              <a:t>를 이용해서 채울      수 있는  무게</a:t>
            </a:r>
          </a:p>
        </p:txBody>
      </p:sp>
    </p:spTree>
    <p:extLst>
      <p:ext uri="{BB962C8B-B14F-4D97-AF65-F5344CB8AC3E}">
        <p14:creationId xmlns:p14="http://schemas.microsoft.com/office/powerpoint/2010/main" val="23294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CB893D-5352-CB49-8A5C-A94E898F3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389854"/>
              </p:ext>
            </p:extLst>
          </p:nvPr>
        </p:nvGraphicFramePr>
        <p:xfrm>
          <a:off x="3774332" y="2079625"/>
          <a:ext cx="7579473" cy="299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3">
                  <a:extLst>
                    <a:ext uri="{9D8B030D-6E8A-4147-A177-3AD203B41FA5}">
                      <a16:colId xmlns:a16="http://schemas.microsoft.com/office/drawing/2014/main" val="91095509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4743327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642988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46973369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5608142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5052516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383743609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18001047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85579430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2812650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0680037"/>
                    </a:ext>
                  </a:extLst>
                </a:gridCol>
              </a:tblGrid>
              <a:tr h="93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 of 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9835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17312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00FFFF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230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ko-KR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00FFFF"/>
                          </a:highlight>
                        </a:rPr>
                        <a:t>5</a:t>
                      </a:r>
                      <a:endParaRPr lang="ko-KR" alt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3258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3846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6294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6FBDA-4D9E-9C4A-BBA0-72B21EA720CE}"/>
              </a:ext>
            </a:extLst>
          </p:cNvPr>
          <p:cNvSpPr/>
          <p:nvPr/>
        </p:nvSpPr>
        <p:spPr>
          <a:xfrm>
            <a:off x="6549957" y="102790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val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4, 5, 7}, </a:t>
            </a:r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wt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3, 4, 5}</a:t>
            </a:r>
            <a:br>
              <a:rPr lang="en" altLang="ko-KR" sz="2400" dirty="0"/>
            </a:b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W = 7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44EA-69BB-A34B-AAA8-5FD820A2B462}"/>
              </a:ext>
            </a:extLst>
          </p:cNvPr>
          <p:cNvSpPr txBox="1"/>
          <p:nvPr/>
        </p:nvSpPr>
        <p:spPr>
          <a:xfrm>
            <a:off x="525294" y="2140085"/>
            <a:ext cx="297666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0</a:t>
            </a:r>
            <a:r>
              <a:rPr kumimoji="1" lang="ko-KR" altLang="en-US" dirty="0"/>
              <a:t>으로 초기화 시킨다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2000" dirty="0"/>
              <a:t>내가 선택한 </a:t>
            </a:r>
            <a:r>
              <a:rPr kumimoji="1" lang="en-US" altLang="ko-KR" sz="2000" dirty="0"/>
              <a:t>item</a:t>
            </a:r>
            <a:r>
              <a:rPr kumimoji="1" lang="ko-KR" altLang="en-US" sz="2000" dirty="0"/>
              <a:t>의 무게가 가방 안에 들어가면 </a:t>
            </a:r>
            <a:endParaRPr kumimoji="1" lang="en-US" altLang="ko-KR" sz="2000" dirty="0"/>
          </a:p>
          <a:p>
            <a:pPr marL="971550" lvl="1" indent="-514350" fontAlgn="ctr">
              <a:buFont typeface="+mj-lt"/>
              <a:buAutoNum type="arabicPeriod"/>
            </a:pPr>
            <a:r>
              <a:rPr kumimoji="1" lang="ko-KR" altLang="en-US" sz="1600" dirty="0"/>
              <a:t>현재 나의 </a:t>
            </a:r>
            <a:r>
              <a:rPr kumimoji="1" lang="en-US" altLang="ko-KR" sz="1600" dirty="0"/>
              <a:t>item</a:t>
            </a:r>
            <a:r>
              <a:rPr kumimoji="1" lang="ko-KR" altLang="en-US" sz="1600" dirty="0"/>
              <a:t>을 가방에 넣는다</a:t>
            </a:r>
            <a:endParaRPr kumimoji="1" lang="en-US" altLang="ko-KR" sz="1600" dirty="0"/>
          </a:p>
          <a:p>
            <a:pPr marL="1428750" lvl="2" indent="-514350" fontAlgn="ctr">
              <a:buFont typeface="+mj-lt"/>
              <a:buAutoNum type="arabicPeriod"/>
            </a:pPr>
            <a:r>
              <a:rPr kumimoji="1" lang="en-US" altLang="ko-KR" sz="1200" dirty="0"/>
              <a:t>W</a:t>
            </a:r>
            <a:r>
              <a:rPr kumimoji="1" lang="ko-KR" altLang="en-US" sz="1200" dirty="0"/>
              <a:t>에서 내 </a:t>
            </a:r>
            <a:r>
              <a:rPr kumimoji="1" lang="en-US" altLang="ko-KR" sz="1200" dirty="0"/>
              <a:t>item</a:t>
            </a:r>
            <a:r>
              <a:rPr kumimoji="1" lang="ko-KR" altLang="en-US" sz="1200" dirty="0"/>
              <a:t>의 </a:t>
            </a:r>
            <a:r>
              <a:rPr kumimoji="1" lang="en-US" altLang="ko-KR" sz="1200" dirty="0"/>
              <a:t>w </a:t>
            </a:r>
            <a:r>
              <a:rPr kumimoji="1" lang="ko-KR" altLang="en-US" sz="1200" dirty="0"/>
              <a:t>뺀 나머지를 현재 </a:t>
            </a:r>
            <a:r>
              <a:rPr kumimoji="1" lang="en-US" altLang="ko-KR" sz="1200" dirty="0"/>
              <a:t>item-1</a:t>
            </a:r>
            <a:r>
              <a:rPr kumimoji="1" lang="ko-KR" altLang="en-US" sz="1200" dirty="0"/>
              <a:t>개를 </a:t>
            </a:r>
            <a:r>
              <a:rPr kumimoji="1" lang="ko-KR" altLang="en-US" sz="1200" dirty="0" err="1"/>
              <a:t>이용해다시</a:t>
            </a:r>
            <a:r>
              <a:rPr kumimoji="1" lang="ko-KR" altLang="en-US" sz="1200" dirty="0"/>
              <a:t> 채운다</a:t>
            </a:r>
            <a:endParaRPr kumimoji="1" lang="en-US" altLang="ko-KR" sz="1200" dirty="0"/>
          </a:p>
          <a:p>
            <a:pPr marL="971550" lvl="1" indent="-514350" fontAlgn="ctr">
              <a:buFont typeface="+mj-lt"/>
              <a:buAutoNum type="arabicPeriod"/>
            </a:pPr>
            <a:r>
              <a:rPr kumimoji="1" lang="ko-KR" altLang="en-US" sz="1600" dirty="0"/>
              <a:t>현재 나의 </a:t>
            </a:r>
            <a:r>
              <a:rPr kumimoji="1" lang="en-US" altLang="ko-KR" sz="1600" dirty="0"/>
              <a:t>item</a:t>
            </a:r>
            <a:r>
              <a:rPr kumimoji="1" lang="ko-KR" altLang="en-US" sz="1600" dirty="0"/>
              <a:t>을 가방에 넣지 않는다</a:t>
            </a:r>
            <a:endParaRPr kumimoji="1" lang="en-US" altLang="ko-KR" sz="1600" dirty="0"/>
          </a:p>
          <a:p>
            <a:pPr marL="1428750" lvl="2" indent="-514350" fontAlgn="ctr">
              <a:buFont typeface="+mj-lt"/>
              <a:buAutoNum type="arabicPeriod"/>
            </a:pPr>
            <a:r>
              <a:rPr kumimoji="1" lang="ko-KR" altLang="en-US" sz="1200" dirty="0"/>
              <a:t>그 전의 </a:t>
            </a:r>
            <a:r>
              <a:rPr kumimoji="1" lang="en-US" altLang="ko-KR" sz="1200" dirty="0"/>
              <a:t>item </a:t>
            </a:r>
            <a:r>
              <a:rPr kumimoji="1" lang="ko-KR" altLang="en-US" sz="1200" dirty="0"/>
              <a:t>을 이용해 채운다</a:t>
            </a:r>
            <a:endParaRPr kumimoji="1" lang="en-US" altLang="ko-KR" sz="120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00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7CEEE-1E90-AD47-AA23-4E028A7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어떻게 푸는가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CB893D-5352-CB49-8A5C-A94E898F3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54477"/>
              </p:ext>
            </p:extLst>
          </p:nvPr>
        </p:nvGraphicFramePr>
        <p:xfrm>
          <a:off x="3774332" y="2079625"/>
          <a:ext cx="7579473" cy="2998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043">
                  <a:extLst>
                    <a:ext uri="{9D8B030D-6E8A-4147-A177-3AD203B41FA5}">
                      <a16:colId xmlns:a16="http://schemas.microsoft.com/office/drawing/2014/main" val="91095509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4743327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642988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46973369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5608142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250525161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383743609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4180010476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855794304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2782812650"/>
                    </a:ext>
                  </a:extLst>
                </a:gridCol>
                <a:gridCol w="689043">
                  <a:extLst>
                    <a:ext uri="{9D8B030D-6E8A-4147-A177-3AD203B41FA5}">
                      <a16:colId xmlns:a16="http://schemas.microsoft.com/office/drawing/2014/main" val="1290680037"/>
                    </a:ext>
                  </a:extLst>
                </a:gridCol>
              </a:tblGrid>
              <a:tr h="935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# of 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9835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17312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6230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32589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9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63846"/>
                  </a:ext>
                </a:extLst>
              </a:tr>
              <a:tr h="412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9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6294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3D1DF-4FF5-2942-8897-EFFE9CD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2F94-73AC-E54F-9C7B-6B7B39A51982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6FBDA-4D9E-9C4A-BBA0-72B21EA720CE}"/>
              </a:ext>
            </a:extLst>
          </p:cNvPr>
          <p:cNvSpPr/>
          <p:nvPr/>
        </p:nvSpPr>
        <p:spPr>
          <a:xfrm>
            <a:off x="6549957" y="102790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val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4, 5, 7}, </a:t>
            </a:r>
            <a:r>
              <a:rPr lang="en" altLang="ko-KR" sz="2400" dirty="0" err="1">
                <a:solidFill>
                  <a:srgbClr val="000000"/>
                </a:solidFill>
                <a:latin typeface="Open Sans"/>
              </a:rPr>
              <a:t>wt</a:t>
            </a: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[] = {1, 3, 4, 5}</a:t>
            </a:r>
            <a:br>
              <a:rPr lang="en" altLang="ko-KR" sz="2400" dirty="0"/>
            </a:br>
            <a:r>
              <a:rPr lang="en" altLang="ko-KR" sz="2400" dirty="0">
                <a:solidFill>
                  <a:srgbClr val="000000"/>
                </a:solidFill>
                <a:latin typeface="Open Sans"/>
              </a:rPr>
              <a:t>W = 7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44EA-69BB-A34B-AAA8-5FD820A2B462}"/>
              </a:ext>
            </a:extLst>
          </p:cNvPr>
          <p:cNvSpPr txBox="1"/>
          <p:nvPr/>
        </p:nvSpPr>
        <p:spPr>
          <a:xfrm>
            <a:off x="525294" y="2140085"/>
            <a:ext cx="2976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사용한 </a:t>
            </a:r>
            <a:r>
              <a:rPr kumimoji="1" lang="en-US" altLang="ko-KR" dirty="0"/>
              <a:t>item </a:t>
            </a:r>
            <a:r>
              <a:rPr kumimoji="1" lang="ko-KR" altLang="en-US" dirty="0"/>
              <a:t>출력 방법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9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정답</a:t>
            </a:r>
            <a:r>
              <a:rPr kumimoji="1" lang="en-US" altLang="ko-KR" dirty="0"/>
              <a:t>)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그 위에 값과 비교해서 똑같으면 </a:t>
            </a:r>
            <a:r>
              <a:rPr kumimoji="1" lang="en-US" altLang="ko-KR" dirty="0"/>
              <a:t>item</a:t>
            </a:r>
            <a:r>
              <a:rPr kumimoji="1" lang="ko-KR" altLang="en-US" dirty="0"/>
              <a:t>이 추가 </a:t>
            </a:r>
            <a:r>
              <a:rPr kumimoji="1" lang="ko-KR" altLang="en-US" dirty="0" err="1"/>
              <a:t>안된다는거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9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1131</Words>
  <Application>Microsoft Macintosh PowerPoint</Application>
  <PresentationFormat>와이드스크린</PresentationFormat>
  <Paragraphs>525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Open Sans</vt:lpstr>
      <vt:lpstr>Arial</vt:lpstr>
      <vt:lpstr>Office 테마</vt:lpstr>
      <vt:lpstr> Printing Items in 0/1 Knapsack </vt:lpstr>
      <vt:lpstr>어떤 문제인가?</vt:lpstr>
      <vt:lpstr>어떻게 푸는가?</vt:lpstr>
      <vt:lpstr>어떻게 푸는가?</vt:lpstr>
      <vt:lpstr>어떻게 푸는가?</vt:lpstr>
      <vt:lpstr>어떻게 푸는가?</vt:lpstr>
      <vt:lpstr>어떻게 푸는가?</vt:lpstr>
      <vt:lpstr>어떻게 푸는가?</vt:lpstr>
      <vt:lpstr>어떻게 푸는가?</vt:lpstr>
      <vt:lpstr>어떻게 푸는가?</vt:lpstr>
      <vt:lpstr>어떻게 푸는가?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Ugly Numbers </dc:title>
  <dc:creator>원은지</dc:creator>
  <cp:lastModifiedBy>원은지</cp:lastModifiedBy>
  <cp:revision>131</cp:revision>
  <dcterms:created xsi:type="dcterms:W3CDTF">2018-04-08T06:21:22Z</dcterms:created>
  <dcterms:modified xsi:type="dcterms:W3CDTF">2018-09-02T10:01:02Z</dcterms:modified>
</cp:coreProperties>
</file>