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725D-5D6E-47D9-A82C-8F449F19183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53A8-B4EE-4D59-BF68-30749B22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15267"/>
              </p:ext>
            </p:extLst>
          </p:nvPr>
        </p:nvGraphicFramePr>
        <p:xfrm>
          <a:off x="668214" y="329183"/>
          <a:ext cx="7807572" cy="567209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1893">
                  <a:extLst>
                    <a:ext uri="{9D8B030D-6E8A-4147-A177-3AD203B41FA5}">
                      <a16:colId xmlns:a16="http://schemas.microsoft.com/office/drawing/2014/main" val="3335209089"/>
                    </a:ext>
                  </a:extLst>
                </a:gridCol>
                <a:gridCol w="1805589">
                  <a:extLst>
                    <a:ext uri="{9D8B030D-6E8A-4147-A177-3AD203B41FA5}">
                      <a16:colId xmlns:a16="http://schemas.microsoft.com/office/drawing/2014/main" val="1265077048"/>
                    </a:ext>
                  </a:extLst>
                </a:gridCol>
                <a:gridCol w="2025045">
                  <a:extLst>
                    <a:ext uri="{9D8B030D-6E8A-4147-A177-3AD203B41FA5}">
                      <a16:colId xmlns:a16="http://schemas.microsoft.com/office/drawing/2014/main" val="1904335296"/>
                    </a:ext>
                  </a:extLst>
                </a:gridCol>
                <a:gridCol w="2025045">
                  <a:extLst>
                    <a:ext uri="{9D8B030D-6E8A-4147-A177-3AD203B41FA5}">
                      <a16:colId xmlns:a16="http://schemas.microsoft.com/office/drawing/2014/main" val="1694732277"/>
                    </a:ext>
                  </a:extLst>
                </a:gridCol>
              </a:tblGrid>
              <a:tr h="404581">
                <a:tc rowSpan="2" grid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i="1" dirty="0">
                          <a:effectLst/>
                        </a:rPr>
                        <a:t> </a:t>
                      </a:r>
                      <a:r>
                        <a:rPr lang="en-US" sz="1500" b="0" i="1" dirty="0" smtClean="0">
                          <a:solidFill>
                            <a:srgbClr val="FF0000"/>
                          </a:solidFill>
                          <a:effectLst/>
                        </a:rPr>
                        <a:t>Research is a </a:t>
                      </a:r>
                      <a:r>
                        <a:rPr lang="en-US" sz="1500" b="0" i="1" u="sng" dirty="0" smtClean="0">
                          <a:solidFill>
                            <a:srgbClr val="FF0000"/>
                          </a:solidFill>
                          <a:effectLst/>
                        </a:rPr>
                        <a:t>partnership</a:t>
                      </a:r>
                      <a:r>
                        <a:rPr lang="en-US" sz="1500" b="0" i="1" dirty="0" smtClean="0">
                          <a:solidFill>
                            <a:srgbClr val="FF0000"/>
                          </a:solidFill>
                          <a:effectLst/>
                        </a:rPr>
                        <a:t> of questions and data</a:t>
                      </a:r>
                      <a:endParaRPr lang="en-US" sz="1500" b="0" i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What types of data are collected?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05281"/>
                  </a:ext>
                </a:extLst>
              </a:tr>
              <a:tr h="40458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Categorical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Continuous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57073"/>
                  </a:ext>
                </a:extLst>
              </a:tr>
              <a:tr h="2225193">
                <a:tc rowSpan="2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What kinds of questions can be asked of those data?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 smtClean="0">
                          <a:effectLst/>
                        </a:rPr>
                        <a:t>Descriptive questions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How many members of class have black hair?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What proportion of the class attends full-time?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How tall are class members, on average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How many hours per week do class members report studying, on average?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13581"/>
                  </a:ext>
                </a:extLst>
              </a:tr>
              <a:tr h="2637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400" b="1" dirty="0" smtClean="0">
                          <a:effectLst/>
                        </a:rPr>
                        <a:t>Relational</a:t>
                      </a:r>
                      <a:r>
                        <a:rPr lang="en-US" sz="1400" b="1" baseline="0" dirty="0" smtClean="0">
                          <a:effectLst/>
                        </a:rPr>
                        <a:t> questions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Are male-identifying students more likely to study part-time?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Are </a:t>
                      </a:r>
                      <a:r>
                        <a:rPr lang="en-US" sz="1500" dirty="0" err="1">
                          <a:effectLst/>
                        </a:rPr>
                        <a:t>PrevSci</a:t>
                      </a:r>
                      <a:r>
                        <a:rPr lang="en-US" sz="1500" dirty="0">
                          <a:effectLst/>
                        </a:rPr>
                        <a:t> PhD students more likely to be female-identifying?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Do people who say they study for more hours also think they'll finish their doctorate earlier?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Are computer-literate students less anxious about statistics?</a:t>
                      </a:r>
                      <a:endParaRPr lang="en-US" sz="1500" dirty="0">
                        <a:effectLst/>
                        <a:latin typeface="Verdana" panose="020B060403050404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2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C7E3D89E3D64EAF0A5A832F4DE801" ma:contentTypeVersion="10" ma:contentTypeDescription="Create a new document." ma:contentTypeScope="" ma:versionID="1d3e30189d775e37ff5a575562b056a3">
  <xsd:schema xmlns:xsd="http://www.w3.org/2001/XMLSchema" xmlns:xs="http://www.w3.org/2001/XMLSchema" xmlns:p="http://schemas.microsoft.com/office/2006/metadata/properties" xmlns:ns3="a033743a-d49d-4b88-a523-f3cf14e77700" targetNamespace="http://schemas.microsoft.com/office/2006/metadata/properties" ma:root="true" ma:fieldsID="86d9ce8cef1075a3a77749bdfd882649" ns3:_="">
    <xsd:import namespace="a033743a-d49d-4b88-a523-f3cf14e777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3743a-d49d-4b88-a523-f3cf14e777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466B35-98AD-436E-A1A8-75FF1A4582A1}">
  <ds:schemaRefs>
    <ds:schemaRef ds:uri="http://purl.org/dc/dcmitype/"/>
    <ds:schemaRef ds:uri="a033743a-d49d-4b88-a523-f3cf14e77700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FAA227-91DA-484B-B929-0B119A441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139252-2217-4800-8CFD-6B05D3360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33743a-d49d-4b88-a523-f3cf14e77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Gothic</vt:lpstr>
      <vt:lpstr>Arial</vt:lpstr>
      <vt:lpstr>Calibri</vt:lpstr>
      <vt:lpstr>Calibri Light</vt:lpstr>
      <vt:lpstr>Symbol</vt:lpstr>
      <vt:lpstr>Times New Roman</vt:lpstr>
      <vt:lpstr>Verdana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2021-07-15T17:26:50Z</dcterms:created>
  <dcterms:modified xsi:type="dcterms:W3CDTF">2021-09-23T17:53:12Z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0x01010023FC7E3D89E3D64EAF0A5A832F4DE801</vt:lpwstr>
  </property>
</Properties>
</file>