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5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2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4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CE9C3-F533-45B5-8BCB-3A6E167EC2B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2C3B-6ACD-4E11-B0BF-6D509461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230201" y="887571"/>
            <a:ext cx="5170133" cy="5126231"/>
            <a:chOff x="4243" y="2702"/>
            <a:chExt cx="1236" cy="1266"/>
          </a:xfrm>
        </p:grpSpPr>
        <p:grpSp>
          <p:nvGrpSpPr>
            <p:cNvPr id="7" name="Group 89"/>
            <p:cNvGrpSpPr>
              <a:grpSpLocks/>
            </p:cNvGrpSpPr>
            <p:nvPr/>
          </p:nvGrpSpPr>
          <p:grpSpPr bwMode="auto">
            <a:xfrm>
              <a:off x="4243" y="2702"/>
              <a:ext cx="1236" cy="1085"/>
              <a:chOff x="1151" y="3044"/>
              <a:chExt cx="1236" cy="1085"/>
            </a:xfrm>
          </p:grpSpPr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1151" y="3044"/>
                <a:ext cx="1087" cy="1071"/>
                <a:chOff x="290" y="1842"/>
                <a:chExt cx="840" cy="865"/>
              </a:xfrm>
            </p:grpSpPr>
            <p:sp>
              <p:nvSpPr>
                <p:cNvPr id="34" name="Oval 61"/>
                <p:cNvSpPr>
                  <a:spLocks noChangeArrowheads="1"/>
                </p:cNvSpPr>
                <p:nvPr/>
              </p:nvSpPr>
              <p:spPr bwMode="auto">
                <a:xfrm>
                  <a:off x="290" y="1842"/>
                  <a:ext cx="840" cy="865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noFill/>
                  <a:round/>
                  <a:headEnd/>
                  <a:tailEnd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Oval 62"/>
                <p:cNvSpPr>
                  <a:spLocks noChangeArrowheads="1"/>
                </p:cNvSpPr>
                <p:nvPr/>
              </p:nvSpPr>
              <p:spPr bwMode="auto">
                <a:xfrm>
                  <a:off x="422" y="1992"/>
                  <a:ext cx="575" cy="56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Oval 63"/>
                <p:cNvSpPr>
                  <a:spLocks noChangeArrowheads="1"/>
                </p:cNvSpPr>
                <p:nvPr/>
              </p:nvSpPr>
              <p:spPr bwMode="auto">
                <a:xfrm>
                  <a:off x="575" y="2136"/>
                  <a:ext cx="269" cy="27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" name="Text Box 64"/>
              <p:cNvSpPr txBox="1">
                <a:spLocks noChangeArrowheads="1"/>
              </p:cNvSpPr>
              <p:nvPr/>
            </p:nvSpPr>
            <p:spPr bwMode="auto">
              <a:xfrm>
                <a:off x="1551" y="3346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1" name="Text Box 65"/>
              <p:cNvSpPr txBox="1">
                <a:spLocks noChangeArrowheads="1"/>
              </p:cNvSpPr>
              <p:nvPr/>
            </p:nvSpPr>
            <p:spPr bwMode="auto">
              <a:xfrm>
                <a:off x="1445" y="3547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2" name="Text Box 66"/>
              <p:cNvSpPr txBox="1">
                <a:spLocks noChangeArrowheads="1"/>
              </p:cNvSpPr>
              <p:nvPr/>
            </p:nvSpPr>
            <p:spPr bwMode="auto">
              <a:xfrm>
                <a:off x="1879" y="3937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3" name="Text Box 67"/>
              <p:cNvSpPr txBox="1">
                <a:spLocks noChangeArrowheads="1"/>
              </p:cNvSpPr>
              <p:nvPr/>
            </p:nvSpPr>
            <p:spPr bwMode="auto">
              <a:xfrm>
                <a:off x="1732" y="3824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4" name="Text Box 68"/>
              <p:cNvSpPr txBox="1">
                <a:spLocks noChangeArrowheads="1"/>
              </p:cNvSpPr>
              <p:nvPr/>
            </p:nvSpPr>
            <p:spPr bwMode="auto">
              <a:xfrm>
                <a:off x="1972" y="3767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5" name="Text Box 69"/>
              <p:cNvSpPr txBox="1">
                <a:spLocks noChangeArrowheads="1"/>
              </p:cNvSpPr>
              <p:nvPr/>
            </p:nvSpPr>
            <p:spPr bwMode="auto">
              <a:xfrm>
                <a:off x="1819" y="3256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6" name="Text Box 70"/>
              <p:cNvSpPr txBox="1">
                <a:spLocks noChangeArrowheads="1"/>
              </p:cNvSpPr>
              <p:nvPr/>
            </p:nvSpPr>
            <p:spPr bwMode="auto">
              <a:xfrm>
                <a:off x="2029" y="3291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1560" y="3764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8" name="Text Box 72"/>
              <p:cNvSpPr txBox="1">
                <a:spLocks noChangeArrowheads="1"/>
              </p:cNvSpPr>
              <p:nvPr/>
            </p:nvSpPr>
            <p:spPr bwMode="auto">
              <a:xfrm>
                <a:off x="1847" y="3134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9" name="Text Box 73"/>
              <p:cNvSpPr txBox="1">
                <a:spLocks noChangeArrowheads="1"/>
              </p:cNvSpPr>
              <p:nvPr/>
            </p:nvSpPr>
            <p:spPr bwMode="auto">
              <a:xfrm>
                <a:off x="1871" y="3417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20" name="Text Box 74"/>
              <p:cNvSpPr txBox="1">
                <a:spLocks noChangeArrowheads="1"/>
              </p:cNvSpPr>
              <p:nvPr/>
            </p:nvSpPr>
            <p:spPr bwMode="auto">
              <a:xfrm>
                <a:off x="2157" y="353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21" name="Text Box 75"/>
              <p:cNvSpPr txBox="1">
                <a:spLocks noChangeArrowheads="1"/>
              </p:cNvSpPr>
              <p:nvPr/>
            </p:nvSpPr>
            <p:spPr bwMode="auto">
              <a:xfrm>
                <a:off x="1703" y="362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28" name="Line 82"/>
              <p:cNvSpPr>
                <a:spLocks noChangeShapeType="1"/>
              </p:cNvSpPr>
              <p:nvPr/>
            </p:nvSpPr>
            <p:spPr bwMode="auto">
              <a:xfrm flipV="1">
                <a:off x="1924" y="3628"/>
                <a:ext cx="9" cy="33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" name="Text Box 90"/>
            <p:cNvSpPr txBox="1">
              <a:spLocks noChangeArrowheads="1"/>
            </p:cNvSpPr>
            <p:nvPr/>
          </p:nvSpPr>
          <p:spPr bwMode="auto">
            <a:xfrm>
              <a:off x="4373" y="3884"/>
              <a:ext cx="596" cy="84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>
              <a:spAutoFit/>
            </a:bodyPr>
            <a:lstStyle/>
            <a:p>
              <a:pPr marL="109538" indent="-109538"/>
              <a:r>
                <a:rPr lang="en-US" sz="1600" b="1" dirty="0" smtClean="0">
                  <a:solidFill>
                    <a:schemeClr val="accent2"/>
                  </a:solidFill>
                </a:rPr>
                <a:t>Invalid, unreliable </a:t>
              </a:r>
              <a:r>
                <a:rPr lang="en-US" sz="1600" b="1" dirty="0" smtClean="0"/>
                <a:t>measure</a:t>
              </a:r>
              <a:endParaRPr lang="en-US" sz="1600" b="1" dirty="0"/>
            </a:p>
          </p:txBody>
        </p:sp>
      </p:grpSp>
      <p:grpSp>
        <p:nvGrpSpPr>
          <p:cNvPr id="37" name="Group 118"/>
          <p:cNvGrpSpPr>
            <a:grpSpLocks/>
          </p:cNvGrpSpPr>
          <p:nvPr/>
        </p:nvGrpSpPr>
        <p:grpSpPr bwMode="auto">
          <a:xfrm>
            <a:off x="733800" y="970918"/>
            <a:ext cx="4597066" cy="5097886"/>
            <a:chOff x="2919" y="2709"/>
            <a:chExt cx="1099" cy="1259"/>
          </a:xfrm>
        </p:grpSpPr>
        <p:grpSp>
          <p:nvGrpSpPr>
            <p:cNvPr id="38" name="Group 88"/>
            <p:cNvGrpSpPr>
              <a:grpSpLocks/>
            </p:cNvGrpSpPr>
            <p:nvPr/>
          </p:nvGrpSpPr>
          <p:grpSpPr bwMode="auto">
            <a:xfrm>
              <a:off x="2919" y="2709"/>
              <a:ext cx="1099" cy="1071"/>
              <a:chOff x="1143" y="1743"/>
              <a:chExt cx="1099" cy="1071"/>
            </a:xfrm>
          </p:grpSpPr>
          <p:grpSp>
            <p:nvGrpSpPr>
              <p:cNvPr id="40" name="Group 32"/>
              <p:cNvGrpSpPr>
                <a:grpSpLocks/>
              </p:cNvGrpSpPr>
              <p:nvPr/>
            </p:nvGrpSpPr>
            <p:grpSpPr bwMode="auto">
              <a:xfrm>
                <a:off x="1143" y="1743"/>
                <a:ext cx="1087" cy="1071"/>
                <a:chOff x="290" y="1842"/>
                <a:chExt cx="840" cy="865"/>
              </a:xfrm>
            </p:grpSpPr>
            <p:sp>
              <p:nvSpPr>
                <p:cNvPr id="65" name="Oval 33"/>
                <p:cNvSpPr>
                  <a:spLocks noChangeArrowheads="1"/>
                </p:cNvSpPr>
                <p:nvPr/>
              </p:nvSpPr>
              <p:spPr bwMode="auto">
                <a:xfrm>
                  <a:off x="290" y="1842"/>
                  <a:ext cx="840" cy="865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noFill/>
                  <a:round/>
                  <a:headEnd/>
                  <a:tailEnd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Oval 34"/>
                <p:cNvSpPr>
                  <a:spLocks noChangeArrowheads="1"/>
                </p:cNvSpPr>
                <p:nvPr/>
              </p:nvSpPr>
              <p:spPr bwMode="auto">
                <a:xfrm>
                  <a:off x="422" y="1992"/>
                  <a:ext cx="575" cy="56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Oval 35"/>
                <p:cNvSpPr>
                  <a:spLocks noChangeArrowheads="1"/>
                </p:cNvSpPr>
                <p:nvPr/>
              </p:nvSpPr>
              <p:spPr bwMode="auto">
                <a:xfrm>
                  <a:off x="575" y="2136"/>
                  <a:ext cx="269" cy="27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1490" y="2010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1333" y="2364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2012" y="2070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4" name="Text Box 39"/>
              <p:cNvSpPr txBox="1">
                <a:spLocks noChangeArrowheads="1"/>
              </p:cNvSpPr>
              <p:nvPr/>
            </p:nvSpPr>
            <p:spPr bwMode="auto">
              <a:xfrm>
                <a:off x="1683" y="2482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5" name="Text Box 40"/>
              <p:cNvSpPr txBox="1">
                <a:spLocks noChangeArrowheads="1"/>
              </p:cNvSpPr>
              <p:nvPr/>
            </p:nvSpPr>
            <p:spPr bwMode="auto">
              <a:xfrm>
                <a:off x="1926" y="2424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6" name="Text Box 41"/>
              <p:cNvSpPr txBox="1">
                <a:spLocks noChangeArrowheads="1"/>
              </p:cNvSpPr>
              <p:nvPr/>
            </p:nvSpPr>
            <p:spPr bwMode="auto">
              <a:xfrm>
                <a:off x="1804" y="1947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7" name="Text Box 42"/>
              <p:cNvSpPr txBox="1">
                <a:spLocks noChangeArrowheads="1"/>
              </p:cNvSpPr>
              <p:nvPr/>
            </p:nvSpPr>
            <p:spPr bwMode="auto">
              <a:xfrm>
                <a:off x="1761" y="219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8" name="Text Box 43"/>
              <p:cNvSpPr txBox="1">
                <a:spLocks noChangeArrowheads="1"/>
              </p:cNvSpPr>
              <p:nvPr/>
            </p:nvSpPr>
            <p:spPr bwMode="auto">
              <a:xfrm>
                <a:off x="1480" y="2586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613" y="177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1309" y="2104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51" name="Text Box 46"/>
              <p:cNvSpPr txBox="1">
                <a:spLocks noChangeArrowheads="1"/>
              </p:cNvSpPr>
              <p:nvPr/>
            </p:nvSpPr>
            <p:spPr bwMode="auto">
              <a:xfrm>
                <a:off x="1629" y="2053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52" name="Text Box 47"/>
              <p:cNvSpPr txBox="1">
                <a:spLocks noChangeArrowheads="1"/>
              </p:cNvSpPr>
              <p:nvPr/>
            </p:nvSpPr>
            <p:spPr bwMode="auto">
              <a:xfrm>
                <a:off x="1613" y="2346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 flipH="1" flipV="1">
                <a:off x="1677" y="2270"/>
                <a:ext cx="289" cy="2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" name="Text Box 91"/>
            <p:cNvSpPr txBox="1">
              <a:spLocks noChangeArrowheads="1"/>
            </p:cNvSpPr>
            <p:nvPr/>
          </p:nvSpPr>
          <p:spPr bwMode="auto">
            <a:xfrm>
              <a:off x="2960" y="3884"/>
              <a:ext cx="561" cy="84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>
              <a:spAutoFit/>
            </a:bodyPr>
            <a:lstStyle/>
            <a:p>
              <a:pPr marL="109538" indent="-109538"/>
              <a:r>
                <a:rPr lang="en-US" sz="1600" b="1" dirty="0" smtClean="0">
                  <a:solidFill>
                    <a:schemeClr val="accent2"/>
                  </a:solidFill>
                </a:rPr>
                <a:t>Valid, unreliable </a:t>
              </a:r>
              <a:r>
                <a:rPr lang="en-US" sz="1600" b="1" dirty="0" smtClean="0"/>
                <a:t>measure</a:t>
              </a:r>
              <a:endParaRPr lang="en-US" sz="1600" dirty="0"/>
            </a:p>
          </p:txBody>
        </p:sp>
      </p:grpSp>
      <p:sp>
        <p:nvSpPr>
          <p:cNvPr id="68" name="Line 52"/>
          <p:cNvSpPr>
            <a:spLocks noChangeShapeType="1"/>
          </p:cNvSpPr>
          <p:nvPr/>
        </p:nvSpPr>
        <p:spPr bwMode="auto">
          <a:xfrm flipH="1" flipV="1">
            <a:off x="2954947" y="3104822"/>
            <a:ext cx="217061" cy="103651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52"/>
          <p:cNvSpPr>
            <a:spLocks noChangeShapeType="1"/>
          </p:cNvSpPr>
          <p:nvPr/>
        </p:nvSpPr>
        <p:spPr bwMode="auto">
          <a:xfrm flipV="1">
            <a:off x="2871289" y="3197888"/>
            <a:ext cx="121305" cy="399809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 flipV="1">
            <a:off x="2327504" y="3158586"/>
            <a:ext cx="681819" cy="136636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1" name="Line 52"/>
          <p:cNvSpPr>
            <a:spLocks noChangeShapeType="1"/>
          </p:cNvSpPr>
          <p:nvPr/>
        </p:nvSpPr>
        <p:spPr bwMode="auto">
          <a:xfrm flipV="1">
            <a:off x="1704244" y="3197888"/>
            <a:ext cx="1288350" cy="399809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1566206" y="2591636"/>
            <a:ext cx="1288351" cy="54558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" name="Line 52"/>
          <p:cNvSpPr>
            <a:spLocks noChangeShapeType="1"/>
          </p:cNvSpPr>
          <p:nvPr/>
        </p:nvSpPr>
        <p:spPr bwMode="auto">
          <a:xfrm>
            <a:off x="2382337" y="2197812"/>
            <a:ext cx="563423" cy="91902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2913117" y="2414287"/>
            <a:ext cx="32643" cy="751274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52"/>
          <p:cNvSpPr>
            <a:spLocks noChangeShapeType="1"/>
          </p:cNvSpPr>
          <p:nvPr/>
        </p:nvSpPr>
        <p:spPr bwMode="auto">
          <a:xfrm>
            <a:off x="2871286" y="1301826"/>
            <a:ext cx="74474" cy="185431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6" name="Line 52"/>
          <p:cNvSpPr>
            <a:spLocks noChangeShapeType="1"/>
          </p:cNvSpPr>
          <p:nvPr/>
        </p:nvSpPr>
        <p:spPr bwMode="auto">
          <a:xfrm flipH="1">
            <a:off x="2979224" y="1950750"/>
            <a:ext cx="681044" cy="1205392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Line 52"/>
          <p:cNvSpPr>
            <a:spLocks noChangeShapeType="1"/>
          </p:cNvSpPr>
          <p:nvPr/>
        </p:nvSpPr>
        <p:spPr bwMode="auto">
          <a:xfrm flipH="1">
            <a:off x="3029418" y="3015808"/>
            <a:ext cx="452125" cy="202391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8" name="Line 52"/>
          <p:cNvSpPr>
            <a:spLocks noChangeShapeType="1"/>
          </p:cNvSpPr>
          <p:nvPr/>
        </p:nvSpPr>
        <p:spPr bwMode="auto">
          <a:xfrm flipH="1">
            <a:off x="2979222" y="2456894"/>
            <a:ext cx="1544333" cy="72779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82"/>
          <p:cNvSpPr>
            <a:spLocks noChangeShapeType="1"/>
          </p:cNvSpPr>
          <p:nvPr/>
        </p:nvSpPr>
        <p:spPr bwMode="auto">
          <a:xfrm flipH="1" flipV="1">
            <a:off x="9541872" y="3252276"/>
            <a:ext cx="310767" cy="73694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Line 82"/>
          <p:cNvSpPr>
            <a:spLocks noChangeShapeType="1"/>
          </p:cNvSpPr>
          <p:nvPr/>
        </p:nvSpPr>
        <p:spPr bwMode="auto">
          <a:xfrm flipH="1">
            <a:off x="9541871" y="3072429"/>
            <a:ext cx="1030562" cy="28107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1" name="Line 82"/>
          <p:cNvSpPr>
            <a:spLocks noChangeShapeType="1"/>
          </p:cNvSpPr>
          <p:nvPr/>
        </p:nvSpPr>
        <p:spPr bwMode="auto">
          <a:xfrm flipH="1">
            <a:off x="9541871" y="2052043"/>
            <a:ext cx="515281" cy="1265022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9422496" y="2586493"/>
            <a:ext cx="135907" cy="67215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3" name="Line 82"/>
          <p:cNvSpPr>
            <a:spLocks noChangeShapeType="1"/>
          </p:cNvSpPr>
          <p:nvPr/>
        </p:nvSpPr>
        <p:spPr bwMode="auto">
          <a:xfrm>
            <a:off x="9209896" y="1912073"/>
            <a:ext cx="341570" cy="1398619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4" name="Line 82"/>
          <p:cNvSpPr>
            <a:spLocks noChangeShapeType="1"/>
          </p:cNvSpPr>
          <p:nvPr/>
        </p:nvSpPr>
        <p:spPr bwMode="auto">
          <a:xfrm>
            <a:off x="9297330" y="1416325"/>
            <a:ext cx="272300" cy="189436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V="1">
            <a:off x="8734970" y="3310692"/>
            <a:ext cx="864030" cy="76932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8111710" y="2280480"/>
            <a:ext cx="1430160" cy="104640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7" name="Line 82"/>
          <p:cNvSpPr>
            <a:spLocks noChangeShapeType="1"/>
          </p:cNvSpPr>
          <p:nvPr/>
        </p:nvSpPr>
        <p:spPr bwMode="auto">
          <a:xfrm>
            <a:off x="7630510" y="3104822"/>
            <a:ext cx="1920956" cy="205869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Line 82"/>
          <p:cNvSpPr>
            <a:spLocks noChangeShapeType="1"/>
          </p:cNvSpPr>
          <p:nvPr/>
        </p:nvSpPr>
        <p:spPr bwMode="auto">
          <a:xfrm flipV="1">
            <a:off x="8111708" y="3326887"/>
            <a:ext cx="1430161" cy="63106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V="1">
            <a:off x="8828795" y="3310689"/>
            <a:ext cx="691462" cy="889024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230202" y="887571"/>
            <a:ext cx="4546873" cy="5126231"/>
            <a:chOff x="4243" y="2702"/>
            <a:chExt cx="1087" cy="1266"/>
          </a:xfrm>
        </p:grpSpPr>
        <p:grpSp>
          <p:nvGrpSpPr>
            <p:cNvPr id="7" name="Group 89"/>
            <p:cNvGrpSpPr>
              <a:grpSpLocks/>
            </p:cNvGrpSpPr>
            <p:nvPr/>
          </p:nvGrpSpPr>
          <p:grpSpPr bwMode="auto">
            <a:xfrm>
              <a:off x="4243" y="2702"/>
              <a:ext cx="1087" cy="1071"/>
              <a:chOff x="1151" y="3044"/>
              <a:chExt cx="1087" cy="1071"/>
            </a:xfrm>
          </p:grpSpPr>
          <p:grpSp>
            <p:nvGrpSpPr>
              <p:cNvPr id="9" name="Group 60"/>
              <p:cNvGrpSpPr>
                <a:grpSpLocks/>
              </p:cNvGrpSpPr>
              <p:nvPr/>
            </p:nvGrpSpPr>
            <p:grpSpPr bwMode="auto">
              <a:xfrm>
                <a:off x="1151" y="3044"/>
                <a:ext cx="1087" cy="1071"/>
                <a:chOff x="290" y="1842"/>
                <a:chExt cx="840" cy="865"/>
              </a:xfrm>
            </p:grpSpPr>
            <p:sp>
              <p:nvSpPr>
                <p:cNvPr id="34" name="Oval 61"/>
                <p:cNvSpPr>
                  <a:spLocks noChangeArrowheads="1"/>
                </p:cNvSpPr>
                <p:nvPr/>
              </p:nvSpPr>
              <p:spPr bwMode="auto">
                <a:xfrm>
                  <a:off x="290" y="1842"/>
                  <a:ext cx="840" cy="865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noFill/>
                  <a:round/>
                  <a:headEnd/>
                  <a:tailEnd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Oval 62"/>
                <p:cNvSpPr>
                  <a:spLocks noChangeArrowheads="1"/>
                </p:cNvSpPr>
                <p:nvPr/>
              </p:nvSpPr>
              <p:spPr bwMode="auto">
                <a:xfrm>
                  <a:off x="422" y="1992"/>
                  <a:ext cx="575" cy="56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Oval 63"/>
                <p:cNvSpPr>
                  <a:spLocks noChangeArrowheads="1"/>
                </p:cNvSpPr>
                <p:nvPr/>
              </p:nvSpPr>
              <p:spPr bwMode="auto">
                <a:xfrm>
                  <a:off x="575" y="2136"/>
                  <a:ext cx="269" cy="27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" name="Text Box 64"/>
              <p:cNvSpPr txBox="1">
                <a:spLocks noChangeArrowheads="1"/>
              </p:cNvSpPr>
              <p:nvPr/>
            </p:nvSpPr>
            <p:spPr bwMode="auto">
              <a:xfrm>
                <a:off x="1800" y="342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1" name="Text Box 65"/>
              <p:cNvSpPr txBox="1">
                <a:spLocks noChangeArrowheads="1"/>
              </p:cNvSpPr>
              <p:nvPr/>
            </p:nvSpPr>
            <p:spPr bwMode="auto">
              <a:xfrm>
                <a:off x="1788" y="3556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2" name="Text Box 66"/>
              <p:cNvSpPr txBox="1">
                <a:spLocks noChangeArrowheads="1"/>
              </p:cNvSpPr>
              <p:nvPr/>
            </p:nvSpPr>
            <p:spPr bwMode="auto">
              <a:xfrm>
                <a:off x="1875" y="3696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3" name="Text Box 67"/>
              <p:cNvSpPr txBox="1">
                <a:spLocks noChangeArrowheads="1"/>
              </p:cNvSpPr>
              <p:nvPr/>
            </p:nvSpPr>
            <p:spPr bwMode="auto">
              <a:xfrm>
                <a:off x="1789" y="3707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4" name="Text Box 68"/>
              <p:cNvSpPr txBox="1">
                <a:spLocks noChangeArrowheads="1"/>
              </p:cNvSpPr>
              <p:nvPr/>
            </p:nvSpPr>
            <p:spPr bwMode="auto">
              <a:xfrm>
                <a:off x="1972" y="3767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5" name="Text Box 69"/>
              <p:cNvSpPr txBox="1">
                <a:spLocks noChangeArrowheads="1"/>
              </p:cNvSpPr>
              <p:nvPr/>
            </p:nvSpPr>
            <p:spPr bwMode="auto">
              <a:xfrm>
                <a:off x="1819" y="3256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6" name="Text Box 70"/>
              <p:cNvSpPr txBox="1">
                <a:spLocks noChangeArrowheads="1"/>
              </p:cNvSpPr>
              <p:nvPr/>
            </p:nvSpPr>
            <p:spPr bwMode="auto">
              <a:xfrm>
                <a:off x="1931" y="3439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1820" y="3647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8" name="Text Box 72"/>
              <p:cNvSpPr txBox="1">
                <a:spLocks noChangeArrowheads="1"/>
              </p:cNvSpPr>
              <p:nvPr/>
            </p:nvSpPr>
            <p:spPr bwMode="auto">
              <a:xfrm>
                <a:off x="1952" y="348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19" name="Text Box 73"/>
              <p:cNvSpPr txBox="1">
                <a:spLocks noChangeArrowheads="1"/>
              </p:cNvSpPr>
              <p:nvPr/>
            </p:nvSpPr>
            <p:spPr bwMode="auto">
              <a:xfrm>
                <a:off x="1871" y="3417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20" name="Text Box 74"/>
              <p:cNvSpPr txBox="1">
                <a:spLocks noChangeArrowheads="1"/>
              </p:cNvSpPr>
              <p:nvPr/>
            </p:nvSpPr>
            <p:spPr bwMode="auto">
              <a:xfrm>
                <a:off x="1988" y="3589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21" name="Text Box 75"/>
              <p:cNvSpPr txBox="1">
                <a:spLocks noChangeArrowheads="1"/>
              </p:cNvSpPr>
              <p:nvPr/>
            </p:nvSpPr>
            <p:spPr bwMode="auto">
              <a:xfrm>
                <a:off x="1703" y="362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</p:grpSp>
        <p:sp>
          <p:nvSpPr>
            <p:cNvPr id="8" name="Text Box 90"/>
            <p:cNvSpPr txBox="1">
              <a:spLocks noChangeArrowheads="1"/>
            </p:cNvSpPr>
            <p:nvPr/>
          </p:nvSpPr>
          <p:spPr bwMode="auto">
            <a:xfrm>
              <a:off x="4373" y="3884"/>
              <a:ext cx="543" cy="84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>
              <a:spAutoFit/>
            </a:bodyPr>
            <a:lstStyle/>
            <a:p>
              <a:pPr marL="109538" indent="-109538"/>
              <a:r>
                <a:rPr lang="en-US" sz="1600" b="1" dirty="0" smtClean="0">
                  <a:solidFill>
                    <a:schemeClr val="accent2"/>
                  </a:solidFill>
                </a:rPr>
                <a:t>Invalid, reliable </a:t>
              </a:r>
              <a:r>
                <a:rPr lang="en-US" sz="1600" b="1" dirty="0" smtClean="0"/>
                <a:t>measure</a:t>
              </a:r>
              <a:endParaRPr lang="en-US" sz="1600" b="1" dirty="0"/>
            </a:p>
          </p:txBody>
        </p:sp>
      </p:grpSp>
      <p:grpSp>
        <p:nvGrpSpPr>
          <p:cNvPr id="37" name="Group 118"/>
          <p:cNvGrpSpPr>
            <a:grpSpLocks/>
          </p:cNvGrpSpPr>
          <p:nvPr/>
        </p:nvGrpSpPr>
        <p:grpSpPr bwMode="auto">
          <a:xfrm>
            <a:off x="733801" y="970918"/>
            <a:ext cx="4546871" cy="5097886"/>
            <a:chOff x="2919" y="2709"/>
            <a:chExt cx="1087" cy="1259"/>
          </a:xfrm>
        </p:grpSpPr>
        <p:grpSp>
          <p:nvGrpSpPr>
            <p:cNvPr id="38" name="Group 88"/>
            <p:cNvGrpSpPr>
              <a:grpSpLocks/>
            </p:cNvGrpSpPr>
            <p:nvPr/>
          </p:nvGrpSpPr>
          <p:grpSpPr bwMode="auto">
            <a:xfrm>
              <a:off x="2919" y="2709"/>
              <a:ext cx="1087" cy="1071"/>
              <a:chOff x="1143" y="1743"/>
              <a:chExt cx="1087" cy="1071"/>
            </a:xfrm>
          </p:grpSpPr>
          <p:grpSp>
            <p:nvGrpSpPr>
              <p:cNvPr id="40" name="Group 32"/>
              <p:cNvGrpSpPr>
                <a:grpSpLocks/>
              </p:cNvGrpSpPr>
              <p:nvPr/>
            </p:nvGrpSpPr>
            <p:grpSpPr bwMode="auto">
              <a:xfrm>
                <a:off x="1143" y="1743"/>
                <a:ext cx="1087" cy="1071"/>
                <a:chOff x="290" y="1842"/>
                <a:chExt cx="840" cy="865"/>
              </a:xfrm>
            </p:grpSpPr>
            <p:sp>
              <p:nvSpPr>
                <p:cNvPr id="65" name="Oval 33"/>
                <p:cNvSpPr>
                  <a:spLocks noChangeArrowheads="1"/>
                </p:cNvSpPr>
                <p:nvPr/>
              </p:nvSpPr>
              <p:spPr bwMode="auto">
                <a:xfrm>
                  <a:off x="290" y="1842"/>
                  <a:ext cx="840" cy="865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noFill/>
                  <a:round/>
                  <a:headEnd/>
                  <a:tailEnd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Oval 34"/>
                <p:cNvSpPr>
                  <a:spLocks noChangeArrowheads="1"/>
                </p:cNvSpPr>
                <p:nvPr/>
              </p:nvSpPr>
              <p:spPr bwMode="auto">
                <a:xfrm>
                  <a:off x="422" y="1992"/>
                  <a:ext cx="575" cy="565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Oval 35"/>
                <p:cNvSpPr>
                  <a:spLocks noChangeArrowheads="1"/>
                </p:cNvSpPr>
                <p:nvPr/>
              </p:nvSpPr>
              <p:spPr bwMode="auto">
                <a:xfrm>
                  <a:off x="575" y="2136"/>
                  <a:ext cx="269" cy="27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1531" y="2193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1521" y="2289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3" name="Text Box 38"/>
              <p:cNvSpPr txBox="1">
                <a:spLocks noChangeArrowheads="1"/>
              </p:cNvSpPr>
              <p:nvPr/>
            </p:nvSpPr>
            <p:spPr bwMode="auto">
              <a:xfrm>
                <a:off x="1869" y="2199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4" name="Text Box 39"/>
              <p:cNvSpPr txBox="1">
                <a:spLocks noChangeArrowheads="1"/>
              </p:cNvSpPr>
              <p:nvPr/>
            </p:nvSpPr>
            <p:spPr bwMode="auto">
              <a:xfrm>
                <a:off x="1698" y="2380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5" name="Text Box 40"/>
              <p:cNvSpPr txBox="1">
                <a:spLocks noChangeArrowheads="1"/>
              </p:cNvSpPr>
              <p:nvPr/>
            </p:nvSpPr>
            <p:spPr bwMode="auto">
              <a:xfrm>
                <a:off x="1824" y="2273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6" name="Text Box 41"/>
              <p:cNvSpPr txBox="1">
                <a:spLocks noChangeArrowheads="1"/>
              </p:cNvSpPr>
              <p:nvPr/>
            </p:nvSpPr>
            <p:spPr bwMode="auto">
              <a:xfrm>
                <a:off x="1699" y="2149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7" name="Text Box 42"/>
              <p:cNvSpPr txBox="1">
                <a:spLocks noChangeArrowheads="1"/>
              </p:cNvSpPr>
              <p:nvPr/>
            </p:nvSpPr>
            <p:spPr bwMode="auto">
              <a:xfrm>
                <a:off x="1761" y="219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8" name="Text Box 43"/>
              <p:cNvSpPr txBox="1">
                <a:spLocks noChangeArrowheads="1"/>
              </p:cNvSpPr>
              <p:nvPr/>
            </p:nvSpPr>
            <p:spPr bwMode="auto">
              <a:xfrm>
                <a:off x="1510" y="2369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692" y="200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1422" y="2248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51" name="Text Box 46"/>
              <p:cNvSpPr txBox="1">
                <a:spLocks noChangeArrowheads="1"/>
              </p:cNvSpPr>
              <p:nvPr/>
            </p:nvSpPr>
            <p:spPr bwMode="auto">
              <a:xfrm>
                <a:off x="1625" y="2119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 dirty="0">
                    <a:sym typeface="Wingdings" pitchFamily="2" charset="2"/>
                  </a:rPr>
                  <a:t></a:t>
                </a:r>
              </a:p>
            </p:txBody>
          </p:sp>
          <p:sp>
            <p:nvSpPr>
              <p:cNvPr id="52" name="Text Box 47"/>
              <p:cNvSpPr txBox="1">
                <a:spLocks noChangeArrowheads="1"/>
              </p:cNvSpPr>
              <p:nvPr/>
            </p:nvSpPr>
            <p:spPr bwMode="auto">
              <a:xfrm>
                <a:off x="1613" y="2350"/>
                <a:ext cx="23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109538" indent="-109538"/>
                <a:r>
                  <a:rPr lang="en-US" sz="1400" i="0">
                    <a:sym typeface="Wingdings" pitchFamily="2" charset="2"/>
                  </a:rPr>
                  <a:t></a:t>
                </a:r>
              </a:p>
            </p:txBody>
          </p:sp>
        </p:grpSp>
        <p:sp>
          <p:nvSpPr>
            <p:cNvPr id="39" name="Text Box 91"/>
            <p:cNvSpPr txBox="1">
              <a:spLocks noChangeArrowheads="1"/>
            </p:cNvSpPr>
            <p:nvPr/>
          </p:nvSpPr>
          <p:spPr bwMode="auto">
            <a:xfrm>
              <a:off x="2960" y="3884"/>
              <a:ext cx="508" cy="84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>
              <a:spAutoFit/>
            </a:bodyPr>
            <a:lstStyle/>
            <a:p>
              <a:pPr marL="109538" indent="-109538"/>
              <a:r>
                <a:rPr lang="en-US" sz="1600" b="1" dirty="0" smtClean="0">
                  <a:solidFill>
                    <a:schemeClr val="accent2"/>
                  </a:solidFill>
                </a:rPr>
                <a:t>Valid, reliable </a:t>
              </a:r>
              <a:r>
                <a:rPr lang="en-US" sz="1600" b="1" dirty="0" smtClean="0"/>
                <a:t>measure</a:t>
              </a:r>
              <a:endParaRPr lang="en-US" sz="1600" dirty="0"/>
            </a:p>
          </p:txBody>
        </p:sp>
      </p:grpSp>
      <p:sp>
        <p:nvSpPr>
          <p:cNvPr id="69" name="Line 52"/>
          <p:cNvSpPr>
            <a:spLocks noChangeShapeType="1"/>
          </p:cNvSpPr>
          <p:nvPr/>
        </p:nvSpPr>
        <p:spPr bwMode="auto">
          <a:xfrm flipV="1">
            <a:off x="2871289" y="3197888"/>
            <a:ext cx="121305" cy="399809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Line 52"/>
          <p:cNvSpPr>
            <a:spLocks noChangeShapeType="1"/>
          </p:cNvSpPr>
          <p:nvPr/>
        </p:nvSpPr>
        <p:spPr bwMode="auto">
          <a:xfrm flipH="1">
            <a:off x="3029418" y="3015808"/>
            <a:ext cx="452125" cy="202391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82"/>
          <p:cNvSpPr>
            <a:spLocks noChangeShapeType="1"/>
          </p:cNvSpPr>
          <p:nvPr/>
        </p:nvSpPr>
        <p:spPr bwMode="auto">
          <a:xfrm flipH="1" flipV="1">
            <a:off x="9541872" y="3252276"/>
            <a:ext cx="310767" cy="73694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9422496" y="2586493"/>
            <a:ext cx="135907" cy="67215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V="1">
            <a:off x="8734970" y="3310692"/>
            <a:ext cx="864030" cy="76932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Line 82"/>
          <p:cNvSpPr>
            <a:spLocks noChangeShapeType="1"/>
          </p:cNvSpPr>
          <p:nvPr/>
        </p:nvSpPr>
        <p:spPr bwMode="auto">
          <a:xfrm flipH="1">
            <a:off x="9568201" y="3233758"/>
            <a:ext cx="323316" cy="5728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0" name="Line 82"/>
          <p:cNvSpPr>
            <a:spLocks noChangeShapeType="1"/>
          </p:cNvSpPr>
          <p:nvPr/>
        </p:nvSpPr>
        <p:spPr bwMode="auto">
          <a:xfrm flipH="1">
            <a:off x="9597280" y="2840388"/>
            <a:ext cx="150586" cy="45065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82"/>
          <p:cNvSpPr>
            <a:spLocks noChangeShapeType="1"/>
          </p:cNvSpPr>
          <p:nvPr/>
        </p:nvSpPr>
        <p:spPr bwMode="auto">
          <a:xfrm flipH="1">
            <a:off x="9560489" y="2685397"/>
            <a:ext cx="120652" cy="60038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Line 82"/>
          <p:cNvSpPr>
            <a:spLocks noChangeShapeType="1"/>
          </p:cNvSpPr>
          <p:nvPr/>
        </p:nvSpPr>
        <p:spPr bwMode="auto">
          <a:xfrm>
            <a:off x="9196617" y="1912073"/>
            <a:ext cx="356529" cy="142014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3" name="Line 82"/>
          <p:cNvSpPr>
            <a:spLocks noChangeShapeType="1"/>
          </p:cNvSpPr>
          <p:nvPr/>
        </p:nvSpPr>
        <p:spPr bwMode="auto">
          <a:xfrm>
            <a:off x="9111605" y="2586494"/>
            <a:ext cx="454094" cy="71211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4" name="Line 82"/>
          <p:cNvSpPr>
            <a:spLocks noChangeShapeType="1"/>
          </p:cNvSpPr>
          <p:nvPr/>
        </p:nvSpPr>
        <p:spPr bwMode="auto">
          <a:xfrm>
            <a:off x="9045331" y="3175342"/>
            <a:ext cx="509902" cy="10528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5" name="Line 82"/>
          <p:cNvSpPr>
            <a:spLocks noChangeShapeType="1"/>
          </p:cNvSpPr>
          <p:nvPr/>
        </p:nvSpPr>
        <p:spPr bwMode="auto">
          <a:xfrm flipV="1">
            <a:off x="9144038" y="3308966"/>
            <a:ext cx="423710" cy="41412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6" name="Line 82"/>
          <p:cNvSpPr>
            <a:spLocks noChangeShapeType="1"/>
          </p:cNvSpPr>
          <p:nvPr/>
        </p:nvSpPr>
        <p:spPr bwMode="auto">
          <a:xfrm flipV="1">
            <a:off x="9139851" y="3303708"/>
            <a:ext cx="422637" cy="175321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7" name="Line 82"/>
          <p:cNvSpPr>
            <a:spLocks noChangeShapeType="1"/>
          </p:cNvSpPr>
          <p:nvPr/>
        </p:nvSpPr>
        <p:spPr bwMode="auto">
          <a:xfrm flipV="1">
            <a:off x="9408018" y="3313013"/>
            <a:ext cx="145128" cy="341854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8" name="Line 52"/>
          <p:cNvSpPr>
            <a:spLocks noChangeShapeType="1"/>
          </p:cNvSpPr>
          <p:nvPr/>
        </p:nvSpPr>
        <p:spPr bwMode="auto">
          <a:xfrm flipH="1">
            <a:off x="3054264" y="2821382"/>
            <a:ext cx="180943" cy="43089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9" name="Line 52"/>
          <p:cNvSpPr>
            <a:spLocks noChangeShapeType="1"/>
          </p:cNvSpPr>
          <p:nvPr/>
        </p:nvSpPr>
        <p:spPr bwMode="auto">
          <a:xfrm flipH="1">
            <a:off x="3001712" y="2165354"/>
            <a:ext cx="180346" cy="1081664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0" name="Line 52"/>
          <p:cNvSpPr>
            <a:spLocks noChangeShapeType="1"/>
          </p:cNvSpPr>
          <p:nvPr/>
        </p:nvSpPr>
        <p:spPr bwMode="auto">
          <a:xfrm>
            <a:off x="2900369" y="2622972"/>
            <a:ext cx="192619" cy="574915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" name="Line 52"/>
          <p:cNvSpPr>
            <a:spLocks noChangeShapeType="1"/>
          </p:cNvSpPr>
          <p:nvPr/>
        </p:nvSpPr>
        <p:spPr bwMode="auto">
          <a:xfrm>
            <a:off x="2524107" y="2979233"/>
            <a:ext cx="516332" cy="19762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Line 52"/>
          <p:cNvSpPr>
            <a:spLocks noChangeShapeType="1"/>
          </p:cNvSpPr>
          <p:nvPr/>
        </p:nvSpPr>
        <p:spPr bwMode="auto">
          <a:xfrm>
            <a:off x="2050610" y="3137085"/>
            <a:ext cx="1000335" cy="6604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3" name="Line 52"/>
          <p:cNvSpPr>
            <a:spLocks noChangeShapeType="1"/>
          </p:cNvSpPr>
          <p:nvPr/>
        </p:nvSpPr>
        <p:spPr bwMode="auto">
          <a:xfrm flipV="1">
            <a:off x="2471706" y="3166341"/>
            <a:ext cx="637043" cy="16111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4" name="Line 52"/>
          <p:cNvSpPr>
            <a:spLocks noChangeShapeType="1"/>
          </p:cNvSpPr>
          <p:nvPr/>
        </p:nvSpPr>
        <p:spPr bwMode="auto">
          <a:xfrm flipV="1">
            <a:off x="2458381" y="3208379"/>
            <a:ext cx="597816" cy="44483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5" name="Line 52"/>
          <p:cNvSpPr>
            <a:spLocks noChangeShapeType="1"/>
          </p:cNvSpPr>
          <p:nvPr/>
        </p:nvSpPr>
        <p:spPr bwMode="auto">
          <a:xfrm flipH="1" flipV="1">
            <a:off x="3026092" y="3233615"/>
            <a:ext cx="207433" cy="487394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52"/>
          <p:cNvSpPr>
            <a:spLocks noChangeShapeType="1"/>
          </p:cNvSpPr>
          <p:nvPr/>
        </p:nvSpPr>
        <p:spPr bwMode="auto">
          <a:xfrm flipH="1" flipV="1">
            <a:off x="3083895" y="3181057"/>
            <a:ext cx="651176" cy="100476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Line 52"/>
          <p:cNvSpPr>
            <a:spLocks noChangeShapeType="1"/>
          </p:cNvSpPr>
          <p:nvPr/>
        </p:nvSpPr>
        <p:spPr bwMode="auto">
          <a:xfrm flipH="1">
            <a:off x="3047104" y="3009970"/>
            <a:ext cx="911343" cy="16582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2</cp:revision>
  <dcterms:created xsi:type="dcterms:W3CDTF">2022-09-28T00:45:12Z</dcterms:created>
  <dcterms:modified xsi:type="dcterms:W3CDTF">2022-09-28T00:51:44Z</dcterms:modified>
</cp:coreProperties>
</file>