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41E34-3760-46D1-A81B-B124FB3F5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4AEAB4-116B-4A1A-BEAB-23A9C30D5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07CDD6-F866-42BE-BDDC-FEA51926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031F-5E8C-4DEE-9009-4DB0454C62F6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C8244C-99DF-4D60-91DF-40F123E2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06B848-DBE4-45DE-8654-B963AECE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7EFB-9293-42D2-84C1-27B6FDBAB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95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5E96F-C2EF-4E01-BA64-8845AFDF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ADAD57-DC7A-485F-A08B-47424AF24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5760D-8D1C-40EA-A836-F0645F7E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031F-5E8C-4DEE-9009-4DB0454C62F6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25D0F9-42C5-4070-AAEE-6B5D5EBD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F4423-0385-4708-831E-0596FFA7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7EFB-9293-42D2-84C1-27B6FDBAB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36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4073C1-E9E2-4D6B-8148-60D218B50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82A6D5-5FBD-4B87-A83C-5E549E9AD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9A77E-1654-41A1-A551-FB6A0CC9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031F-5E8C-4DEE-9009-4DB0454C62F6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3CE66C-464D-4AED-8567-F272EB1C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ED74D4-F181-4E99-97B6-09EC3B23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7EFB-9293-42D2-84C1-27B6FDBAB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79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7D110-B059-4520-870B-BA9589D3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683CE-2DF0-467E-9167-1EE959E97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10A2BF-06DC-4C4B-940D-0D86CD17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031F-5E8C-4DEE-9009-4DB0454C62F6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52B9D-0195-42EF-8DBF-B435F504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DE2EE-EBBE-4098-9352-C95A3F29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7EFB-9293-42D2-84C1-27B6FDBAB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50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4AB9A-6325-412E-A585-7B3158C8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73A5E8-4DFE-442F-AA42-E4C34C6E5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85A3E1-D1AE-4395-BCAD-AC8B8488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031F-5E8C-4DEE-9009-4DB0454C62F6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B7D5B6-0D6F-4B65-894D-EACEC349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FF615-A9CE-4344-83E5-0697D642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7EFB-9293-42D2-84C1-27B6FDBAB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85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F640C-CDE4-4A31-B3D9-2771E3B8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A8BCE7-DC30-451A-AD9E-82383F302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586C18-075A-4B1E-B8B5-A9FC43D80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5F8D8B-4AFB-4B1D-9E38-CDF4208F6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031F-5E8C-4DEE-9009-4DB0454C62F6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EACDAA-6227-4192-B98C-F8CC3D50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0FE077-EB72-461A-B70B-888289D1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7EFB-9293-42D2-84C1-27B6FDBAB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5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0A663-53E2-4997-ADD0-933758AB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D4B84-E815-4B01-B23E-91D086226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091E7C-5A6E-47C2-9604-01CDA26CF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080B6D-A6E3-4E96-86D7-71DE9F9D4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DE707A-A84F-4DB2-A685-F0109A8DF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97DD7E-C89E-4B45-85C3-AF13FD4C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031F-5E8C-4DEE-9009-4DB0454C62F6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8F0925-1214-4336-A994-0B175C89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AFABAD-8425-4C0B-8967-5099414E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7EFB-9293-42D2-84C1-27B6FDBAB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3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2BEB1-78DF-44D0-B3CE-FBE882E6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C214A9-B901-490F-929C-AC932546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031F-5E8C-4DEE-9009-4DB0454C62F6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E37E62-8617-4815-A5A2-22617AB1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972728-627A-49C2-976E-8742C36A7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7EFB-9293-42D2-84C1-27B6FDBAB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6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BDAFFD-679E-4211-878C-88CDD1A5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031F-5E8C-4DEE-9009-4DB0454C62F6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245281-0C4F-4C61-93CB-0B1BC658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211AB5-4CEF-49AE-8562-0FC2FF8C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7EFB-9293-42D2-84C1-27B6FDBAB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36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105C7-BB62-4A7A-9037-1FEAC6A4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5F06A4-427D-49E2-855C-315827339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E673C5-DBBF-4169-B506-CE7C3B58A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F3650-7FEC-4301-97AF-EC700E27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031F-5E8C-4DEE-9009-4DB0454C62F6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B3F9C1-AA20-475C-91A7-782447B6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A4CDCD-ACBF-40A8-8D70-0E4A166D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7EFB-9293-42D2-84C1-27B6FDBAB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15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4C912-E940-4BE9-AE15-07EE1E2F4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C505B3-86E6-4660-9020-079909BA0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D5E7FF-93EF-4876-9E4B-5051078D4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FB902F-B917-4CAA-9FE8-0B262215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031F-5E8C-4DEE-9009-4DB0454C62F6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F1A2DA-43E6-4D39-96FE-D9D1171D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F6F87B-2CFE-4DC2-BAF4-774757E8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7EFB-9293-42D2-84C1-27B6FDBAB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77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88C780-29A0-4C67-80DB-687E66940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C56D19-64C1-47E1-B125-DFD0CA08C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1E5CC-85CA-4EE7-B7D3-1FE91C015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B031F-5E8C-4DEE-9009-4DB0454C62F6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E1CA21-3F90-4DCE-B76D-41645D843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07A19-6F93-46C5-AB18-752B68C8B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97EFB-9293-42D2-84C1-27B6FDBAB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9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7E7F4E-C2F1-4773-A0D3-18F363DB7C04}"/>
              </a:ext>
            </a:extLst>
          </p:cNvPr>
          <p:cNvSpPr txBox="1"/>
          <p:nvPr/>
        </p:nvSpPr>
        <p:spPr>
          <a:xfrm>
            <a:off x="3716867" y="2567226"/>
            <a:ext cx="47582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bg1">
                    <a:lumMod val="50000"/>
                  </a:schemeClr>
                </a:solidFill>
              </a:rPr>
              <a:t>NIFI</a:t>
            </a:r>
            <a:r>
              <a:rPr lang="ko-KR" altLang="en-US" sz="5000" b="1" dirty="0">
                <a:solidFill>
                  <a:schemeClr val="bg1">
                    <a:lumMod val="50000"/>
                  </a:schemeClr>
                </a:solidFill>
              </a:rPr>
              <a:t> 교육 자료</a:t>
            </a:r>
            <a:endParaRPr lang="en-US" altLang="ko-KR" sz="5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3FDF5-C695-4E8D-A2A3-EEC7D0D66212}"/>
              </a:ext>
            </a:extLst>
          </p:cNvPr>
          <p:cNvSpPr txBox="1"/>
          <p:nvPr/>
        </p:nvSpPr>
        <p:spPr>
          <a:xfrm>
            <a:off x="3716867" y="3429000"/>
            <a:ext cx="475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작성자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이은진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12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D94714-AB40-4C29-9584-2D15ABBD9397}"/>
              </a:ext>
            </a:extLst>
          </p:cNvPr>
          <p:cNvSpPr txBox="1"/>
          <p:nvPr/>
        </p:nvSpPr>
        <p:spPr>
          <a:xfrm>
            <a:off x="101598" y="127001"/>
            <a:ext cx="770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NIFI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FA989-85EC-460B-9AD1-FF066DD07CDF}"/>
              </a:ext>
            </a:extLst>
          </p:cNvPr>
          <p:cNvSpPr txBox="1"/>
          <p:nvPr/>
        </p:nvSpPr>
        <p:spPr>
          <a:xfrm>
            <a:off x="10109201" y="127001"/>
            <a:ext cx="1981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NIFI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 구조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(1/5)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7E7F4E-C2F1-4773-A0D3-18F363DB7C04}"/>
              </a:ext>
            </a:extLst>
          </p:cNvPr>
          <p:cNvSpPr txBox="1"/>
          <p:nvPr/>
        </p:nvSpPr>
        <p:spPr>
          <a:xfrm>
            <a:off x="1583263" y="1010937"/>
            <a:ext cx="5545669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b="1" dirty="0"/>
              <a:t>NIFI</a:t>
            </a:r>
            <a:r>
              <a:rPr lang="ko-KR" altLang="en-US" b="1" dirty="0"/>
              <a:t>는 호스트 운영체제의 </a:t>
            </a:r>
            <a:r>
              <a:rPr lang="en-US" altLang="ko-KR" b="1" dirty="0"/>
              <a:t>JVM </a:t>
            </a:r>
            <a:r>
              <a:rPr lang="ko-KR" altLang="en-US" b="1" dirty="0"/>
              <a:t>내에서 실행됨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8517E7-EDE1-46BC-BA7C-9F6E216798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" t="3299" r="2216" b="3974"/>
          <a:stretch/>
        </p:blipFill>
        <p:spPr>
          <a:xfrm>
            <a:off x="2396067" y="2086476"/>
            <a:ext cx="7399866" cy="376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1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D94714-AB40-4C29-9584-2D15ABBD9397}"/>
              </a:ext>
            </a:extLst>
          </p:cNvPr>
          <p:cNvSpPr txBox="1"/>
          <p:nvPr/>
        </p:nvSpPr>
        <p:spPr>
          <a:xfrm>
            <a:off x="101598" y="127001"/>
            <a:ext cx="770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NIFI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FA989-85EC-460B-9AD1-FF066DD07CDF}"/>
              </a:ext>
            </a:extLst>
          </p:cNvPr>
          <p:cNvSpPr txBox="1"/>
          <p:nvPr/>
        </p:nvSpPr>
        <p:spPr>
          <a:xfrm>
            <a:off x="10109201" y="127001"/>
            <a:ext cx="1981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NIFI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 구조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(2/5)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7E7F4E-C2F1-4773-A0D3-18F363DB7C04}"/>
              </a:ext>
            </a:extLst>
          </p:cNvPr>
          <p:cNvSpPr txBox="1"/>
          <p:nvPr/>
        </p:nvSpPr>
        <p:spPr>
          <a:xfrm>
            <a:off x="872064" y="922384"/>
            <a:ext cx="10151536" cy="5013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500" b="1" dirty="0"/>
              <a:t>Web Server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소프트웨어를 시각적으로 제어하기 위해 사용되는 </a:t>
            </a:r>
            <a:r>
              <a:rPr lang="en-US" altLang="ko-KR" b="1" dirty="0"/>
              <a:t>HTTP </a:t>
            </a:r>
            <a:r>
              <a:rPr lang="ko-KR" altLang="en-US" b="1" dirty="0"/>
              <a:t>기반 구성 요소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ko-KR" altLang="en-US" sz="500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내장된 웹 서비스를 통해 </a:t>
            </a:r>
            <a:r>
              <a:rPr lang="en-US" altLang="ko-KR" b="1" dirty="0"/>
              <a:t>UI </a:t>
            </a:r>
            <a:r>
              <a:rPr lang="ko-KR" altLang="en-US" b="1" dirty="0"/>
              <a:t>제공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/>
              <a:t>      </a:t>
            </a:r>
            <a:r>
              <a:rPr lang="en-US" altLang="ko-KR" sz="1500" b="1" dirty="0"/>
              <a:t>	</a:t>
            </a:r>
            <a:r>
              <a:rPr lang="en-US" altLang="ko-KR" b="1" dirty="0">
                <a:sym typeface="Wingdings" panose="05000000000000000000" pitchFamily="2" charset="2"/>
              </a:rPr>
              <a:t></a:t>
            </a:r>
            <a:r>
              <a:rPr lang="ko-KR" altLang="en-US" b="1" dirty="0"/>
              <a:t> </a:t>
            </a:r>
            <a:r>
              <a:rPr lang="ko-KR" altLang="en-US" sz="1500" b="1" dirty="0"/>
              <a:t>개발자 혹은 관리자는 이를 이용해 </a:t>
            </a:r>
            <a:r>
              <a:rPr lang="en-US" altLang="ko-KR" sz="1500" b="1" dirty="0"/>
              <a:t>Dataflow </a:t>
            </a:r>
            <a:r>
              <a:rPr lang="ko-KR" altLang="en-US" sz="1500" b="1" dirty="0"/>
              <a:t>개발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제어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모니터링 가능</a:t>
            </a:r>
          </a:p>
          <a:p>
            <a:pPr>
              <a:lnSpc>
                <a:spcPct val="150000"/>
              </a:lnSpc>
            </a:pPr>
            <a:endParaRPr lang="ko-KR" altLang="en-US" sz="500" b="1" dirty="0"/>
          </a:p>
          <a:p>
            <a:pPr>
              <a:lnSpc>
                <a:spcPct val="150000"/>
              </a:lnSpc>
            </a:pPr>
            <a:r>
              <a:rPr lang="en-US" altLang="ko-KR" sz="2500" b="1" dirty="0"/>
              <a:t>Flow Controller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구성된 </a:t>
            </a:r>
            <a:r>
              <a:rPr lang="en-US" altLang="ko-KR" b="1" dirty="0"/>
              <a:t>Flow</a:t>
            </a:r>
            <a:r>
              <a:rPr lang="ko-KR" altLang="en-US" b="1" dirty="0"/>
              <a:t>에 대한 각각의 작업을 통제 및 </a:t>
            </a:r>
            <a:r>
              <a:rPr lang="ko-KR" altLang="en-US" b="1" dirty="0" err="1"/>
              <a:t>스레딩</a:t>
            </a:r>
            <a:r>
              <a:rPr lang="ko-KR" altLang="en-US" b="1" dirty="0"/>
              <a:t> 처리를 통해 다수의 동시 작업 제어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/>
              <a:t>	    </a:t>
            </a:r>
            <a:r>
              <a:rPr lang="en-US" altLang="ko-KR" sz="1500" b="1" dirty="0"/>
              <a:t>(Processor</a:t>
            </a:r>
            <a:r>
              <a:rPr lang="ko-KR" altLang="en-US" sz="1500" b="1" dirty="0"/>
              <a:t>가 어느 간격 또는 시점에 실행하는지 스케줄링 담당</a:t>
            </a:r>
            <a:r>
              <a:rPr lang="en-US" altLang="ko-KR" sz="1500" b="1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500" b="1" dirty="0"/>
          </a:p>
          <a:p>
            <a:pPr>
              <a:lnSpc>
                <a:spcPct val="150000"/>
              </a:lnSpc>
            </a:pPr>
            <a:r>
              <a:rPr lang="en-US" altLang="ko-KR" sz="2500" b="1" dirty="0"/>
              <a:t>Extensions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b="1" dirty="0"/>
              <a:t>NIFI</a:t>
            </a:r>
            <a:r>
              <a:rPr lang="ko-KR" altLang="en-US" b="1" dirty="0"/>
              <a:t>가 제공하는 기본 </a:t>
            </a:r>
            <a:r>
              <a:rPr lang="en-US" altLang="ko-KR" b="1" dirty="0"/>
              <a:t>Processor </a:t>
            </a:r>
            <a:r>
              <a:rPr lang="ko-KR" altLang="en-US" b="1" dirty="0"/>
              <a:t>이외에 개발자가 </a:t>
            </a:r>
            <a:r>
              <a:rPr lang="en-US" altLang="ko-KR" b="1" dirty="0"/>
              <a:t>Process</a:t>
            </a:r>
            <a:r>
              <a:rPr lang="ko-KR" altLang="en-US" b="1" dirty="0"/>
              <a:t>를 개발해 확장 가능</a:t>
            </a:r>
          </a:p>
        </p:txBody>
      </p:sp>
    </p:spTree>
    <p:extLst>
      <p:ext uri="{BB962C8B-B14F-4D97-AF65-F5344CB8AC3E}">
        <p14:creationId xmlns:p14="http://schemas.microsoft.com/office/powerpoint/2010/main" val="638036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D94714-AB40-4C29-9584-2D15ABBD9397}"/>
              </a:ext>
            </a:extLst>
          </p:cNvPr>
          <p:cNvSpPr txBox="1"/>
          <p:nvPr/>
        </p:nvSpPr>
        <p:spPr>
          <a:xfrm>
            <a:off x="101598" y="127001"/>
            <a:ext cx="770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NIFI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FA989-85EC-460B-9AD1-FF066DD07CDF}"/>
              </a:ext>
            </a:extLst>
          </p:cNvPr>
          <p:cNvSpPr txBox="1"/>
          <p:nvPr/>
        </p:nvSpPr>
        <p:spPr>
          <a:xfrm>
            <a:off x="10109201" y="127001"/>
            <a:ext cx="1981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NIFI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 구조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(3/5)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8234A8-2BB5-4F90-8696-2E95995B4B3D}"/>
              </a:ext>
            </a:extLst>
          </p:cNvPr>
          <p:cNvGrpSpPr/>
          <p:nvPr/>
        </p:nvGrpSpPr>
        <p:grpSpPr>
          <a:xfrm>
            <a:off x="872064" y="1269114"/>
            <a:ext cx="10151536" cy="4319772"/>
            <a:chOff x="872064" y="1057850"/>
            <a:chExt cx="10151536" cy="431977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67E7F4E-C2F1-4773-A0D3-18F363DB7C04}"/>
                </a:ext>
              </a:extLst>
            </p:cNvPr>
            <p:cNvSpPr txBox="1"/>
            <p:nvPr/>
          </p:nvSpPr>
          <p:spPr>
            <a:xfrm>
              <a:off x="872064" y="1057850"/>
              <a:ext cx="10151536" cy="3333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500" b="1" dirty="0" err="1"/>
                <a:t>FlowFile</a:t>
              </a:r>
              <a:r>
                <a:rPr lang="en-US" altLang="ko-KR" sz="2500" b="1" dirty="0"/>
                <a:t> Repository</a:t>
              </a:r>
            </a:p>
            <a:p>
              <a:pPr marL="742950" lvl="1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altLang="ko-KR" b="1" dirty="0"/>
                <a:t>NIFI</a:t>
              </a:r>
              <a:r>
                <a:rPr lang="ko-KR" altLang="en-US" b="1" dirty="0"/>
                <a:t>가 현재 실행 중인 </a:t>
              </a:r>
              <a:r>
                <a:rPr lang="en-US" altLang="ko-KR" b="1" dirty="0" err="1"/>
                <a:t>FlowFile</a:t>
              </a:r>
              <a:r>
                <a:rPr lang="ko-KR" altLang="en-US" b="1" dirty="0"/>
                <a:t>의 상태 추적 및 정비</a:t>
              </a:r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endParaRPr lang="ko-KR" altLang="en-US" sz="500" b="1" dirty="0"/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b="1" dirty="0" err="1"/>
                <a:t>FlowFile</a:t>
              </a:r>
              <a:r>
                <a:rPr lang="en-US" altLang="ko-KR" b="1" dirty="0"/>
                <a:t> </a:t>
              </a:r>
              <a:r>
                <a:rPr lang="ko-KR" altLang="en-US" b="1" dirty="0"/>
                <a:t>생성 시 속성값과 내용이 어디에 있는지 저장</a:t>
              </a:r>
            </a:p>
            <a:p>
              <a:pPr>
                <a:lnSpc>
                  <a:spcPct val="150000"/>
                </a:lnSpc>
              </a:pPr>
              <a:r>
                <a:rPr lang="ko-KR" altLang="en-US" b="1" dirty="0"/>
                <a:t>	</a:t>
              </a:r>
              <a:r>
                <a:rPr lang="en-US" altLang="ko-KR" b="1" dirty="0">
                  <a:sym typeface="Wingdings" panose="05000000000000000000" pitchFamily="2" charset="2"/>
                </a:rPr>
                <a:t></a:t>
              </a:r>
              <a:r>
                <a:rPr lang="ko-KR" altLang="en-US" b="1" dirty="0"/>
                <a:t> </a:t>
              </a:r>
              <a:r>
                <a:rPr lang="ko-KR" altLang="en-US" sz="1500" b="1" dirty="0"/>
                <a:t>파일의 </a:t>
              </a:r>
              <a:r>
                <a:rPr lang="ko-KR" altLang="en-US" sz="1500" b="1" dirty="0" err="1"/>
                <a:t>상태값</a:t>
              </a:r>
              <a:r>
                <a:rPr lang="en-US" altLang="ko-KR" sz="1500" b="1" dirty="0"/>
                <a:t>, </a:t>
              </a:r>
              <a:r>
                <a:rPr lang="ko-KR" altLang="en-US" sz="1500" b="1" dirty="0"/>
                <a:t>권한</a:t>
              </a:r>
              <a:r>
                <a:rPr lang="en-US" altLang="ko-KR" sz="1500" b="1" dirty="0"/>
                <a:t>, </a:t>
              </a:r>
              <a:r>
                <a:rPr lang="ko-KR" altLang="en-US" sz="1500" b="1" dirty="0"/>
                <a:t>소유자</a:t>
              </a:r>
              <a:r>
                <a:rPr lang="en-US" altLang="ko-KR" sz="1500" b="1" dirty="0"/>
                <a:t>, </a:t>
              </a:r>
              <a:r>
                <a:rPr lang="ko-KR" altLang="en-US" sz="1500" b="1" dirty="0"/>
                <a:t>작성일자 등</a:t>
              </a:r>
            </a:p>
            <a:p>
              <a:pPr>
                <a:lnSpc>
                  <a:spcPct val="200000"/>
                </a:lnSpc>
              </a:pPr>
              <a:endParaRPr lang="ko-KR" altLang="en-US" sz="500" b="1" dirty="0"/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b="1" dirty="0" err="1"/>
                <a:t>FlowFile</a:t>
              </a:r>
              <a:r>
                <a:rPr lang="ko-KR" altLang="en-US" b="1" dirty="0"/>
                <a:t>의 속성값과 </a:t>
              </a:r>
              <a:r>
                <a:rPr lang="ko-KR" altLang="en-US" b="1" dirty="0" err="1"/>
                <a:t>상태값을</a:t>
              </a:r>
              <a:r>
                <a:rPr lang="ko-KR" altLang="en-US" b="1" dirty="0"/>
                <a:t> 저장할 때 </a:t>
              </a:r>
              <a:r>
                <a:rPr lang="en-US" altLang="ko-KR" b="1" dirty="0"/>
                <a:t>Write-Ahead-log </a:t>
              </a:r>
              <a:r>
                <a:rPr lang="ko-KR" altLang="en-US" b="1" dirty="0"/>
                <a:t>사용</a:t>
              </a:r>
            </a:p>
            <a:p>
              <a:pPr>
                <a:lnSpc>
                  <a:spcPct val="150000"/>
                </a:lnSpc>
              </a:pPr>
              <a:r>
                <a:rPr lang="ko-KR" altLang="en-US" b="1" dirty="0"/>
                <a:t>	</a:t>
              </a:r>
              <a:r>
                <a:rPr lang="en-US" altLang="ko-KR" b="1" dirty="0">
                  <a:sym typeface="Wingdings" panose="05000000000000000000" pitchFamily="2" charset="2"/>
                </a:rPr>
                <a:t></a:t>
              </a:r>
              <a:r>
                <a:rPr lang="ko-KR" altLang="en-US" b="1" dirty="0"/>
                <a:t> </a:t>
              </a:r>
              <a:r>
                <a:rPr lang="ko-KR" altLang="en-US" sz="1500" b="1" dirty="0"/>
                <a:t>시스템 </a:t>
              </a:r>
              <a:r>
                <a:rPr lang="ko-KR" altLang="en-US" sz="1500" b="1" dirty="0" err="1"/>
                <a:t>장애시</a:t>
              </a:r>
              <a:r>
                <a:rPr lang="ko-KR" altLang="en-US" sz="1500" b="1" dirty="0"/>
                <a:t> 데이터가 유실되지 않도록 함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B0DAD2-DAB3-47A1-A71A-FF817FF5BEF6}"/>
                </a:ext>
              </a:extLst>
            </p:cNvPr>
            <p:cNvSpPr txBox="1"/>
            <p:nvPr/>
          </p:nvSpPr>
          <p:spPr>
            <a:xfrm>
              <a:off x="2882899" y="4391711"/>
              <a:ext cx="7992532" cy="9859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/>
                <a:t>* </a:t>
              </a:r>
              <a:r>
                <a:rPr lang="en-US" altLang="ko-KR" sz="1000" b="1" dirty="0"/>
                <a:t>Write-Ahead-log (WAL) : </a:t>
              </a:r>
              <a:r>
                <a:rPr lang="ko-KR" altLang="en-US" sz="1000" b="1" dirty="0"/>
                <a:t>로그 선행 기입을 사용하는 시스템에서 모든 수정은 적용 이전에 </a:t>
              </a:r>
              <a:r>
                <a:rPr lang="en-US" altLang="ko-KR" sz="1000" b="1" dirty="0"/>
                <a:t>log</a:t>
              </a:r>
              <a:r>
                <a:rPr lang="ko-KR" altLang="en-US" sz="1000" b="1" dirty="0"/>
                <a:t>에 기록된다</a:t>
              </a:r>
              <a:r>
                <a:rPr lang="en-US" altLang="ko-KR" sz="1000" b="1" dirty="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b="1" dirty="0"/>
                <a:t>            ex) </a:t>
              </a:r>
              <a:r>
                <a:rPr lang="ko-KR" altLang="en-US" sz="1000" b="1" dirty="0"/>
                <a:t>어느 프로그램이 특정 작업을 수행하는 동안 </a:t>
              </a:r>
              <a:r>
                <a:rPr lang="ko-KR" altLang="en-US" sz="1000" b="1" dirty="0" err="1"/>
                <a:t>컴픁터에</a:t>
              </a:r>
              <a:r>
                <a:rPr lang="ko-KR" altLang="en-US" sz="1000" b="1" dirty="0"/>
                <a:t> 정전이 일어났다고 가정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000" b="1" dirty="0"/>
                <a:t>                 다시 시작할 때 프로그램은 </a:t>
              </a:r>
              <a:r>
                <a:rPr lang="ko-KR" altLang="en-US" sz="1000" b="1" dirty="0" err="1"/>
                <a:t>어느작업이</a:t>
              </a:r>
              <a:r>
                <a:rPr lang="ko-KR" altLang="en-US" sz="1000" b="1" dirty="0"/>
                <a:t> 수행을 성공적으로 마쳤는지</a:t>
              </a:r>
              <a:r>
                <a:rPr lang="en-US" altLang="ko-KR" sz="1000" b="1" dirty="0"/>
                <a:t>, </a:t>
              </a:r>
              <a:r>
                <a:rPr lang="ko-KR" altLang="en-US" sz="1000" b="1" dirty="0"/>
                <a:t>절반 성공했는지</a:t>
              </a:r>
              <a:r>
                <a:rPr lang="en-US" altLang="ko-KR" sz="1000" b="1" dirty="0"/>
                <a:t>, </a:t>
              </a:r>
              <a:r>
                <a:rPr lang="ko-KR" altLang="en-US" sz="1000" b="1" dirty="0"/>
                <a:t>실패했는지 알고 있어야 함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000" b="1" dirty="0"/>
                <a:t>                 로그 선행 기입이 사용되면 프로그램은 이러한 </a:t>
              </a:r>
              <a:r>
                <a:rPr lang="en-US" altLang="ko-KR" sz="1000" b="1" dirty="0"/>
                <a:t>log</a:t>
              </a:r>
              <a:r>
                <a:rPr lang="ko-KR" altLang="en-US" sz="1000" b="1" dirty="0"/>
                <a:t>를 검사하여 예기치 않은 정신 시 </a:t>
              </a:r>
              <a:r>
                <a:rPr lang="ko-KR" altLang="en-US" sz="1000" b="1" dirty="0" err="1"/>
                <a:t>해야할</a:t>
              </a:r>
              <a:r>
                <a:rPr lang="ko-KR" altLang="en-US" sz="1000" b="1" dirty="0"/>
                <a:t> 일과 </a:t>
              </a:r>
              <a:r>
                <a:rPr lang="ko-KR" altLang="en-US" sz="1000" b="1" dirty="0" err="1"/>
                <a:t>실제로했던</a:t>
              </a:r>
              <a:r>
                <a:rPr lang="ko-KR" altLang="en-US" sz="1000" b="1" dirty="0"/>
                <a:t> 일을 비교함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1487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D94714-AB40-4C29-9584-2D15ABBD9397}"/>
              </a:ext>
            </a:extLst>
          </p:cNvPr>
          <p:cNvSpPr txBox="1"/>
          <p:nvPr/>
        </p:nvSpPr>
        <p:spPr>
          <a:xfrm>
            <a:off x="101598" y="127001"/>
            <a:ext cx="770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NIFI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FA989-85EC-460B-9AD1-FF066DD07CDF}"/>
              </a:ext>
            </a:extLst>
          </p:cNvPr>
          <p:cNvSpPr txBox="1"/>
          <p:nvPr/>
        </p:nvSpPr>
        <p:spPr>
          <a:xfrm>
            <a:off x="10109201" y="127001"/>
            <a:ext cx="1981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NIFI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 구조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(4/5)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7E7F4E-C2F1-4773-A0D3-18F363DB7C04}"/>
              </a:ext>
            </a:extLst>
          </p:cNvPr>
          <p:cNvSpPr txBox="1"/>
          <p:nvPr/>
        </p:nvSpPr>
        <p:spPr>
          <a:xfrm>
            <a:off x="872064" y="1831319"/>
            <a:ext cx="10151536" cy="319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500" b="1" dirty="0"/>
              <a:t>Content Repository</a:t>
            </a:r>
          </a:p>
          <a:p>
            <a:pPr>
              <a:lnSpc>
                <a:spcPct val="200000"/>
              </a:lnSpc>
            </a:pPr>
            <a:endParaRPr lang="en-US" altLang="ko-KR" sz="500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err="1"/>
              <a:t>FlowFile</a:t>
            </a:r>
            <a:r>
              <a:rPr lang="ko-KR" altLang="en-US" b="1" dirty="0"/>
              <a:t>의 데이터</a:t>
            </a:r>
            <a:r>
              <a:rPr lang="en-US" altLang="ko-KR" b="1" dirty="0"/>
              <a:t>(Content)</a:t>
            </a:r>
            <a:r>
              <a:rPr lang="ko-KR" altLang="en-US" b="1" dirty="0"/>
              <a:t>가 저장되며</a:t>
            </a:r>
            <a:r>
              <a:rPr lang="en-US" altLang="ko-KR" b="1" dirty="0"/>
              <a:t>, </a:t>
            </a:r>
            <a:r>
              <a:rPr lang="ko-KR" altLang="en-US" b="1" dirty="0"/>
              <a:t>여러 디렉토리에 분산 저장 가능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ym typeface="Wingdings" panose="05000000000000000000" pitchFamily="2" charset="2"/>
              </a:rPr>
              <a:t>	</a:t>
            </a:r>
            <a:r>
              <a:rPr lang="ko-KR" altLang="en-US" b="1" dirty="0"/>
              <a:t> </a:t>
            </a:r>
            <a:r>
              <a:rPr lang="ko-KR" altLang="en-US" sz="1500" b="1" dirty="0"/>
              <a:t>용량이 큰 데이터 저장 가능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ym typeface="Wingdings" panose="05000000000000000000" pitchFamily="2" charset="2"/>
              </a:rPr>
              <a:t>	</a:t>
            </a:r>
            <a:r>
              <a:rPr lang="ko-KR" altLang="en-US" b="1" dirty="0"/>
              <a:t> </a:t>
            </a:r>
            <a:r>
              <a:rPr lang="ko-KR" altLang="en-US" sz="1500" b="1" dirty="0"/>
              <a:t>단일 디스크 처리량보다 많은 양 처리 가능</a:t>
            </a:r>
          </a:p>
          <a:p>
            <a:pPr>
              <a:lnSpc>
                <a:spcPct val="200000"/>
              </a:lnSpc>
            </a:pPr>
            <a:endParaRPr lang="ko-KR" altLang="en-US" sz="500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주어진 </a:t>
            </a:r>
            <a:r>
              <a:rPr lang="en-US" altLang="ko-KR" b="1" dirty="0" err="1"/>
              <a:t>FlowFile</a:t>
            </a:r>
            <a:r>
              <a:rPr lang="ko-KR" altLang="en-US" b="1" dirty="0"/>
              <a:t>의 실제 컨텐츠 바이트가 있는 곳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	</a:t>
            </a:r>
            <a:r>
              <a:rPr lang="en-US" altLang="ko-KR" b="1" dirty="0">
                <a:sym typeface="Wingdings" panose="05000000000000000000" pitchFamily="2" charset="2"/>
              </a:rPr>
              <a:t></a:t>
            </a:r>
            <a:r>
              <a:rPr lang="ko-KR" altLang="en-US" b="1" dirty="0"/>
              <a:t> </a:t>
            </a:r>
            <a:r>
              <a:rPr lang="ko-KR" altLang="en-US" sz="1500" b="1" dirty="0"/>
              <a:t>실제 데이터 내용 저장</a:t>
            </a:r>
          </a:p>
        </p:txBody>
      </p:sp>
    </p:spTree>
    <p:extLst>
      <p:ext uri="{BB962C8B-B14F-4D97-AF65-F5344CB8AC3E}">
        <p14:creationId xmlns:p14="http://schemas.microsoft.com/office/powerpoint/2010/main" val="1672357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D94714-AB40-4C29-9584-2D15ABBD9397}"/>
              </a:ext>
            </a:extLst>
          </p:cNvPr>
          <p:cNvSpPr txBox="1"/>
          <p:nvPr/>
        </p:nvSpPr>
        <p:spPr>
          <a:xfrm>
            <a:off x="101598" y="127001"/>
            <a:ext cx="770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NIFI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FA989-85EC-460B-9AD1-FF066DD07CDF}"/>
              </a:ext>
            </a:extLst>
          </p:cNvPr>
          <p:cNvSpPr txBox="1"/>
          <p:nvPr/>
        </p:nvSpPr>
        <p:spPr>
          <a:xfrm>
            <a:off x="10109201" y="127001"/>
            <a:ext cx="1981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NIFI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 구조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(5/5)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7E7F4E-C2F1-4773-A0D3-18F363DB7C04}"/>
              </a:ext>
            </a:extLst>
          </p:cNvPr>
          <p:cNvSpPr txBox="1"/>
          <p:nvPr/>
        </p:nvSpPr>
        <p:spPr>
          <a:xfrm>
            <a:off x="872064" y="1831319"/>
            <a:ext cx="10151536" cy="319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500" b="1" dirty="0"/>
              <a:t>Provenance Repository</a:t>
            </a:r>
          </a:p>
          <a:p>
            <a:pPr>
              <a:lnSpc>
                <a:spcPct val="200000"/>
              </a:lnSpc>
            </a:pPr>
            <a:endParaRPr lang="en-US" altLang="ko-KR" sz="500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데이터의 처리 단계별로 </a:t>
            </a:r>
            <a:r>
              <a:rPr lang="en-US" altLang="ko-KR" b="1" dirty="0" err="1"/>
              <a:t>FlowFile</a:t>
            </a:r>
            <a:r>
              <a:rPr lang="en-US" altLang="ko-KR" b="1" dirty="0"/>
              <a:t> </a:t>
            </a:r>
            <a:r>
              <a:rPr lang="ko-KR" altLang="en-US" b="1" dirty="0"/>
              <a:t>데이터를 보관하는 곳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ym typeface="Wingdings" panose="05000000000000000000" pitchFamily="2" charset="2"/>
              </a:rPr>
              <a:t>	 </a:t>
            </a:r>
            <a:r>
              <a:rPr lang="ko-KR" altLang="en-US" b="1" dirty="0"/>
              <a:t>여러 디스크 지원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ym typeface="Wingdings" panose="05000000000000000000" pitchFamily="2" charset="2"/>
              </a:rPr>
              <a:t>	 </a:t>
            </a:r>
            <a:r>
              <a:rPr lang="ko-KR" altLang="en-US" b="1" dirty="0"/>
              <a:t>각 데이터는 인덱스 되어 검색 가능</a:t>
            </a:r>
          </a:p>
          <a:p>
            <a:pPr>
              <a:lnSpc>
                <a:spcPct val="200000"/>
              </a:lnSpc>
            </a:pPr>
            <a:endParaRPr lang="ko-KR" altLang="en-US" sz="500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모든 출처 이벤트 데이터가 저장되는 저장소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	</a:t>
            </a:r>
            <a:r>
              <a:rPr lang="en-US" altLang="ko-KR" b="1" dirty="0">
                <a:sym typeface="Wingdings" panose="05000000000000000000" pitchFamily="2" charset="2"/>
              </a:rPr>
              <a:t></a:t>
            </a:r>
            <a:r>
              <a:rPr lang="ko-KR" altLang="en-US" b="1" dirty="0"/>
              <a:t> </a:t>
            </a:r>
            <a:r>
              <a:rPr lang="en-US" altLang="ko-KR" b="1" dirty="0"/>
              <a:t>Processor</a:t>
            </a:r>
            <a:r>
              <a:rPr lang="ko-KR" altLang="en-US" b="1" dirty="0"/>
              <a:t>가 처리 </a:t>
            </a:r>
            <a:r>
              <a:rPr lang="ko-KR" altLang="en-US" b="1" dirty="0" err="1"/>
              <a:t>될때마다</a:t>
            </a:r>
            <a:r>
              <a:rPr lang="ko-KR" altLang="en-US" b="1" dirty="0"/>
              <a:t> </a:t>
            </a:r>
            <a:r>
              <a:rPr lang="en-US" altLang="ko-KR" b="1" dirty="0"/>
              <a:t>Provenance Repository</a:t>
            </a:r>
            <a:r>
              <a:rPr lang="ko-KR" altLang="en-US" b="1" dirty="0"/>
              <a:t>에 </a:t>
            </a:r>
            <a:r>
              <a:rPr lang="en-US" altLang="ko-KR" b="1" dirty="0" err="1"/>
              <a:t>FlowFile</a:t>
            </a:r>
            <a:r>
              <a:rPr lang="en-US" altLang="ko-KR" b="1" dirty="0"/>
              <a:t> </a:t>
            </a:r>
            <a:r>
              <a:rPr lang="ko-KR" altLang="en-US" b="1" dirty="0"/>
              <a:t>이력</a:t>
            </a:r>
            <a:r>
              <a:rPr lang="en-US" altLang="ko-KR" b="1" dirty="0"/>
              <a:t>(</a:t>
            </a:r>
            <a:r>
              <a:rPr lang="ko-KR" altLang="en-US" b="1" dirty="0"/>
              <a:t>이벤트</a:t>
            </a:r>
            <a:r>
              <a:rPr lang="en-US" altLang="ko-KR" b="1" dirty="0"/>
              <a:t>) </a:t>
            </a:r>
            <a:r>
              <a:rPr lang="ko-KR" altLang="en-US" b="1" dirty="0"/>
              <a:t>남음</a:t>
            </a:r>
          </a:p>
        </p:txBody>
      </p:sp>
    </p:spTree>
    <p:extLst>
      <p:ext uri="{BB962C8B-B14F-4D97-AF65-F5344CB8AC3E}">
        <p14:creationId xmlns:p14="http://schemas.microsoft.com/office/powerpoint/2010/main" val="269702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7E7F4E-C2F1-4773-A0D3-18F363DB7C04}"/>
              </a:ext>
            </a:extLst>
          </p:cNvPr>
          <p:cNvSpPr txBox="1"/>
          <p:nvPr/>
        </p:nvSpPr>
        <p:spPr>
          <a:xfrm>
            <a:off x="872064" y="1849561"/>
            <a:ext cx="9042399" cy="315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NIFI</a:t>
            </a:r>
            <a:r>
              <a:rPr lang="ko-KR" altLang="en-US" sz="2500" b="1" dirty="0"/>
              <a:t>란</a:t>
            </a:r>
            <a:r>
              <a:rPr lang="en-US" altLang="ko-KR" sz="2500" b="1" dirty="0"/>
              <a:t>?</a:t>
            </a:r>
            <a:endParaRPr lang="en-US" altLang="ko-KR" b="1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b="1" dirty="0"/>
              <a:t>Apache</a:t>
            </a:r>
            <a:r>
              <a:rPr lang="ko-KR" altLang="en-US" b="1" dirty="0"/>
              <a:t>의 오픈소스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시스템 간 데이터 전달 및 가공을 위한 실시간 </a:t>
            </a:r>
            <a:r>
              <a:rPr lang="en-US" altLang="ko-KR" b="1" dirty="0"/>
              <a:t>Dataflow </a:t>
            </a:r>
            <a:r>
              <a:rPr lang="ko-KR" altLang="en-US" b="1" dirty="0"/>
              <a:t>엔진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분산 환경에서 대량의 데이터를 수집</a:t>
            </a:r>
            <a:r>
              <a:rPr lang="en-US" altLang="ko-KR" b="1" dirty="0"/>
              <a:t>, </a:t>
            </a:r>
            <a:r>
              <a:rPr lang="ko-KR" altLang="en-US" b="1" dirty="0"/>
              <a:t>처리할 수 있는 소프트웨어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소프트웨어 시스템 간 데이터의 흐름을 자동화 하도록 설계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b="1" dirty="0"/>
              <a:t>ETL(Extract Transform Load), FBP(Flow-Based </a:t>
            </a:r>
            <a:r>
              <a:rPr lang="en-US" altLang="ko-KR" b="1" dirty="0" err="1"/>
              <a:t>Pragraming</a:t>
            </a:r>
            <a:r>
              <a:rPr lang="en-US" altLang="ko-KR" b="1" dirty="0"/>
              <a:t>) </a:t>
            </a:r>
            <a:r>
              <a:rPr lang="ko-KR" altLang="en-US" b="1" dirty="0"/>
              <a:t>개념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94714-AB40-4C29-9584-2D15ABBD9397}"/>
              </a:ext>
            </a:extLst>
          </p:cNvPr>
          <p:cNvSpPr txBox="1"/>
          <p:nvPr/>
        </p:nvSpPr>
        <p:spPr>
          <a:xfrm>
            <a:off x="101598" y="127001"/>
            <a:ext cx="770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NIFI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FA989-85EC-460B-9AD1-FF066DD07CDF}"/>
              </a:ext>
            </a:extLst>
          </p:cNvPr>
          <p:cNvSpPr txBox="1"/>
          <p:nvPr/>
        </p:nvSpPr>
        <p:spPr>
          <a:xfrm>
            <a:off x="11176000" y="127001"/>
            <a:ext cx="914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NIFI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란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7775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7E7F4E-C2F1-4773-A0D3-18F363DB7C04}"/>
              </a:ext>
            </a:extLst>
          </p:cNvPr>
          <p:cNvSpPr txBox="1"/>
          <p:nvPr/>
        </p:nvSpPr>
        <p:spPr>
          <a:xfrm>
            <a:off x="872064" y="1389819"/>
            <a:ext cx="9065684" cy="4078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/>
              <a:t>NIFI </a:t>
            </a:r>
            <a:r>
              <a:rPr lang="ko-KR" altLang="en-US" sz="2500" b="1" dirty="0"/>
              <a:t>장점</a:t>
            </a:r>
          </a:p>
          <a:p>
            <a:pPr>
              <a:lnSpc>
                <a:spcPct val="150000"/>
              </a:lnSpc>
            </a:pPr>
            <a:endParaRPr lang="ko-KR" altLang="en-US" sz="500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실시간 처리에 적합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	</a:t>
            </a:r>
            <a:r>
              <a:rPr lang="en-US" altLang="ko-KR" sz="1500" b="1" dirty="0"/>
              <a:t>ex) </a:t>
            </a:r>
            <a:r>
              <a:rPr lang="ko-KR" altLang="en-US" sz="1500" b="1" dirty="0"/>
              <a:t>특정 디렉토리에 파일이 생성되면 </a:t>
            </a:r>
            <a:r>
              <a:rPr lang="ko-KR" altLang="en-US" sz="1500" b="1" dirty="0">
                <a:solidFill>
                  <a:srgbClr val="FF0000"/>
                </a:solidFill>
              </a:rPr>
              <a:t>자동</a:t>
            </a:r>
            <a:r>
              <a:rPr lang="ko-KR" altLang="en-US" sz="1500" b="1" dirty="0"/>
              <a:t>으로 다른 </a:t>
            </a:r>
            <a:r>
              <a:rPr lang="en-US" altLang="ko-KR" sz="1500" b="1" dirty="0"/>
              <a:t>DB</a:t>
            </a:r>
            <a:r>
              <a:rPr lang="ko-KR" altLang="en-US" sz="1500" b="1" dirty="0"/>
              <a:t>나 디렉토리에 </a:t>
            </a:r>
            <a:r>
              <a:rPr lang="ko-KR" altLang="en-US" sz="1500" b="1" dirty="0">
                <a:solidFill>
                  <a:srgbClr val="FF0000"/>
                </a:solidFill>
              </a:rPr>
              <a:t>저장 가능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/>
              <a:t>	     </a:t>
            </a:r>
            <a:r>
              <a:rPr lang="en-US" altLang="ko-KR" sz="1500" b="1" dirty="0"/>
              <a:t>FTP(File Transfer Protocol)</a:t>
            </a:r>
            <a:r>
              <a:rPr lang="ko-KR" altLang="en-US" sz="1500" b="1" dirty="0"/>
              <a:t>로 다른 곳으로 보내기 가능</a:t>
            </a:r>
          </a:p>
          <a:p>
            <a:pPr>
              <a:lnSpc>
                <a:spcPct val="150000"/>
              </a:lnSpc>
            </a:pPr>
            <a:endParaRPr lang="ko-KR" altLang="en-US" sz="500" b="1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b="1" dirty="0"/>
              <a:t>HTTPS</a:t>
            </a:r>
            <a:r>
              <a:rPr lang="ko-KR" altLang="en-US" b="1" dirty="0"/>
              <a:t>를 지원해 통신에 대한 보안 제공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웹 기반에 </a:t>
            </a:r>
            <a:r>
              <a:rPr lang="ko-KR" altLang="en-US" b="1" dirty="0">
                <a:solidFill>
                  <a:srgbClr val="FF0000"/>
                </a:solidFill>
              </a:rPr>
              <a:t>직관적인 인터페이스</a:t>
            </a:r>
            <a:r>
              <a:rPr lang="ko-KR" altLang="en-US" b="1" dirty="0"/>
              <a:t>를 가지고 있어 </a:t>
            </a:r>
            <a:r>
              <a:rPr lang="ko-KR" altLang="en-US" b="1" dirty="0">
                <a:solidFill>
                  <a:srgbClr val="FF0000"/>
                </a:solidFill>
              </a:rPr>
              <a:t>접근성</a:t>
            </a:r>
            <a:r>
              <a:rPr lang="ko-KR" altLang="en-US" b="1" dirty="0"/>
              <a:t> 용이</a:t>
            </a:r>
          </a:p>
          <a:p>
            <a:pPr>
              <a:lnSpc>
                <a:spcPct val="150000"/>
              </a:lnSpc>
            </a:pPr>
            <a:endParaRPr lang="ko-KR" altLang="en-US" sz="500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실시간 데이터의 </a:t>
            </a:r>
            <a:r>
              <a:rPr lang="ko-KR" altLang="en-US" b="1" dirty="0">
                <a:solidFill>
                  <a:srgbClr val="FF0000"/>
                </a:solidFill>
              </a:rPr>
              <a:t>이동 경로 </a:t>
            </a:r>
            <a:r>
              <a:rPr lang="ko-KR" altLang="en-US" b="1" dirty="0"/>
              <a:t>추적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	</a:t>
            </a:r>
            <a:r>
              <a:rPr lang="en-US" altLang="ko-KR" sz="1500" b="1" dirty="0"/>
              <a:t>ex) </a:t>
            </a:r>
            <a:r>
              <a:rPr lang="ko-KR" altLang="en-US" sz="1500" b="1" dirty="0"/>
              <a:t>배송 서비스 업체</a:t>
            </a:r>
            <a:r>
              <a:rPr lang="en-US" altLang="ko-KR" sz="1500" b="1" dirty="0"/>
              <a:t>(</a:t>
            </a:r>
            <a:r>
              <a:rPr lang="ko-KR" altLang="en-US" sz="1500" b="1" dirty="0"/>
              <a:t>우체국</a:t>
            </a:r>
            <a:r>
              <a:rPr lang="en-US" altLang="ko-KR" sz="1500" b="1" dirty="0"/>
              <a:t>, CJ, </a:t>
            </a:r>
            <a:r>
              <a:rPr lang="ko-KR" altLang="en-US" sz="1500" b="1" dirty="0"/>
              <a:t>롯데 등</a:t>
            </a:r>
            <a:r>
              <a:rPr lang="en-US" altLang="ko-KR" sz="1500" b="1" dirty="0"/>
              <a:t>)</a:t>
            </a:r>
            <a:r>
              <a:rPr lang="ko-KR" altLang="en-US" sz="1500" b="1" dirty="0"/>
              <a:t>에서 배송 상태 추적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94714-AB40-4C29-9584-2D15ABBD9397}"/>
              </a:ext>
            </a:extLst>
          </p:cNvPr>
          <p:cNvSpPr txBox="1"/>
          <p:nvPr/>
        </p:nvSpPr>
        <p:spPr>
          <a:xfrm>
            <a:off x="101598" y="127001"/>
            <a:ext cx="770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NIFI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FA989-85EC-460B-9AD1-FF066DD07CDF}"/>
              </a:ext>
            </a:extLst>
          </p:cNvPr>
          <p:cNvSpPr txBox="1"/>
          <p:nvPr/>
        </p:nvSpPr>
        <p:spPr>
          <a:xfrm>
            <a:off x="11006667" y="127001"/>
            <a:ext cx="1083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NIFI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 장점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2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D94714-AB40-4C29-9584-2D15ABBD9397}"/>
              </a:ext>
            </a:extLst>
          </p:cNvPr>
          <p:cNvSpPr txBox="1"/>
          <p:nvPr/>
        </p:nvSpPr>
        <p:spPr>
          <a:xfrm>
            <a:off x="101598" y="127001"/>
            <a:ext cx="770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NIFI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FA989-85EC-460B-9AD1-FF066DD07CDF}"/>
              </a:ext>
            </a:extLst>
          </p:cNvPr>
          <p:cNvSpPr txBox="1"/>
          <p:nvPr/>
        </p:nvSpPr>
        <p:spPr>
          <a:xfrm>
            <a:off x="11006667" y="127001"/>
            <a:ext cx="1083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NIFI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 단점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8CB14D1-5BAC-4A8D-B270-EFE5B210B418}"/>
              </a:ext>
            </a:extLst>
          </p:cNvPr>
          <p:cNvGrpSpPr/>
          <p:nvPr/>
        </p:nvGrpSpPr>
        <p:grpSpPr>
          <a:xfrm>
            <a:off x="872064" y="1379047"/>
            <a:ext cx="9268884" cy="4099905"/>
            <a:chOff x="1940983" y="1528319"/>
            <a:chExt cx="9268884" cy="409990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67E7F4E-C2F1-4773-A0D3-18F363DB7C04}"/>
                </a:ext>
              </a:extLst>
            </p:cNvPr>
            <p:cNvSpPr txBox="1"/>
            <p:nvPr/>
          </p:nvSpPr>
          <p:spPr>
            <a:xfrm>
              <a:off x="1940983" y="1528319"/>
              <a:ext cx="8310034" cy="4099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500" b="1" dirty="0"/>
                <a:t>NIFI </a:t>
              </a:r>
              <a:r>
                <a:rPr lang="ko-KR" altLang="en-US" sz="2500" b="1" dirty="0"/>
                <a:t>단점</a:t>
              </a:r>
            </a:p>
            <a:p>
              <a:pPr marL="742950" lvl="1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ko-KR" altLang="en-US" b="1" dirty="0"/>
                <a:t>배치 작업</a:t>
              </a:r>
              <a:r>
                <a:rPr lang="en-US" altLang="ko-KR" b="1" dirty="0"/>
                <a:t>(batch processing) </a:t>
              </a:r>
              <a:r>
                <a:rPr lang="ko-KR" altLang="en-US" b="1" dirty="0"/>
                <a:t>잘 못함</a:t>
              </a:r>
            </a:p>
            <a:p>
              <a:pPr>
                <a:lnSpc>
                  <a:spcPct val="200000"/>
                </a:lnSpc>
              </a:pPr>
              <a:endParaRPr lang="ko-KR" altLang="en-US" b="1" dirty="0"/>
            </a:p>
            <a:p>
              <a:pPr>
                <a:lnSpc>
                  <a:spcPct val="200000"/>
                </a:lnSpc>
              </a:pPr>
              <a:endParaRPr lang="ko-KR" altLang="en-US" b="1" dirty="0"/>
            </a:p>
            <a:p>
              <a:pPr marL="742950" lvl="1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ko-KR" altLang="en-US" b="1" dirty="0"/>
                <a:t>원본 소스의 파일들이 목적지까지 다 전달이 되었는지 알기 힘듦</a:t>
              </a:r>
            </a:p>
            <a:p>
              <a:pPr marL="742950" lvl="1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ko-KR" altLang="en-US" b="1" dirty="0"/>
                <a:t>현재 실행되는 내용 </a:t>
              </a:r>
              <a:r>
                <a:rPr lang="ko-KR" altLang="en-US" b="1" dirty="0">
                  <a:solidFill>
                    <a:srgbClr val="FF0000"/>
                  </a:solidFill>
                </a:rPr>
                <a:t>확인 불가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500" b="1" dirty="0"/>
                <a:t>	</a:t>
              </a:r>
              <a:r>
                <a:rPr lang="en-US" altLang="ko-KR" b="1" dirty="0">
                  <a:sym typeface="Wingdings" panose="05000000000000000000" pitchFamily="2" charset="2"/>
                </a:rPr>
                <a:t></a:t>
              </a:r>
              <a:r>
                <a:rPr lang="ko-KR" altLang="en-US" sz="1500" b="1" dirty="0"/>
                <a:t> 실행이 끝난 후 </a:t>
              </a:r>
              <a:r>
                <a:rPr lang="ko-KR" altLang="en-US" sz="1500" b="1" dirty="0">
                  <a:solidFill>
                    <a:srgbClr val="FF0000"/>
                  </a:solidFill>
                </a:rPr>
                <a:t>성공</a:t>
              </a:r>
              <a:r>
                <a:rPr lang="en-US" altLang="ko-KR" sz="1500" b="1" dirty="0"/>
                <a:t>, </a:t>
              </a:r>
              <a:r>
                <a:rPr lang="ko-KR" altLang="en-US" sz="1500" b="1" dirty="0">
                  <a:solidFill>
                    <a:srgbClr val="FF0000"/>
                  </a:solidFill>
                </a:rPr>
                <a:t>실패</a:t>
              </a:r>
              <a:r>
                <a:rPr lang="en-US" altLang="ko-KR" sz="1500" b="1" dirty="0"/>
                <a:t>, </a:t>
              </a:r>
              <a:r>
                <a:rPr lang="ko-KR" altLang="en-US" sz="1500" b="1" dirty="0">
                  <a:solidFill>
                    <a:srgbClr val="FF0000"/>
                  </a:solidFill>
                </a:rPr>
                <a:t>출력</a:t>
              </a:r>
              <a:r>
                <a:rPr lang="ko-KR" altLang="en-US" sz="1500" b="1" dirty="0"/>
                <a:t> 결과를 알 수 있음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B9DBB74-CC5A-4506-A109-3D5A881C78DE}"/>
                </a:ext>
              </a:extLst>
            </p:cNvPr>
            <p:cNvSpPr txBox="1"/>
            <p:nvPr/>
          </p:nvSpPr>
          <p:spPr>
            <a:xfrm>
              <a:off x="2899833" y="2820628"/>
              <a:ext cx="8310034" cy="1216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1" dirty="0"/>
                <a:t>배치 작업 </a:t>
              </a:r>
              <a:r>
                <a:rPr lang="en-US" altLang="ko-KR" sz="1000" b="1" dirty="0"/>
                <a:t>: </a:t>
              </a:r>
              <a:r>
                <a:rPr lang="ko-KR" altLang="en-US" sz="1000" b="1" dirty="0"/>
                <a:t>일괄 처리는 개별적으로 어떤 요청이 있을 때마다 실시간으로 통신하는 것이 아닌</a:t>
              </a:r>
              <a:r>
                <a:rPr lang="en-US" altLang="ko-KR" sz="1000" b="1" dirty="0"/>
                <a:t>, </a:t>
              </a:r>
              <a:r>
                <a:rPr lang="ko-KR" altLang="en-US" sz="1000" b="1" dirty="0"/>
                <a:t>한꺼번에 일괄적으로 대량 건을 처리하는 것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000" b="1" dirty="0"/>
                <a:t>	         </a:t>
              </a:r>
              <a:r>
                <a:rPr lang="en-US" altLang="ko-KR" sz="1000" b="1" dirty="0"/>
                <a:t>&lt;</a:t>
              </a:r>
              <a:r>
                <a:rPr lang="ko-KR" altLang="en-US" sz="1000" b="1" dirty="0"/>
                <a:t>배치의 특징</a:t>
              </a:r>
              <a:r>
                <a:rPr lang="en-US" altLang="ko-KR" sz="1000" b="1" dirty="0"/>
                <a:t>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b="1" dirty="0"/>
                <a:t>		1. </a:t>
              </a:r>
              <a:r>
                <a:rPr lang="ko-KR" altLang="en-US" sz="1000" b="1" dirty="0"/>
                <a:t>대량 건의 데이터를 처리한다</a:t>
              </a:r>
              <a:r>
                <a:rPr lang="en-US" altLang="ko-KR" sz="1000" b="1" dirty="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b="1" dirty="0"/>
                <a:t>		2. </a:t>
              </a:r>
              <a:r>
                <a:rPr lang="ko-KR" altLang="en-US" sz="1000" b="1" dirty="0"/>
                <a:t>특정 시간에 실행된다</a:t>
              </a:r>
              <a:r>
                <a:rPr lang="en-US" altLang="ko-KR" sz="1000" b="1" dirty="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b="1" dirty="0"/>
                <a:t>		3. </a:t>
              </a:r>
              <a:r>
                <a:rPr lang="ko-KR" altLang="en-US" sz="1000" b="1" dirty="0"/>
                <a:t>일괄적으로 처리한다</a:t>
              </a:r>
              <a:r>
                <a:rPr lang="en-US" altLang="ko-KR" sz="1000" b="1" dirty="0"/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168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D94714-AB40-4C29-9584-2D15ABBD9397}"/>
              </a:ext>
            </a:extLst>
          </p:cNvPr>
          <p:cNvSpPr txBox="1"/>
          <p:nvPr/>
        </p:nvSpPr>
        <p:spPr>
          <a:xfrm>
            <a:off x="101598" y="127001"/>
            <a:ext cx="770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NIFI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FA989-85EC-460B-9AD1-FF066DD07CDF}"/>
              </a:ext>
            </a:extLst>
          </p:cNvPr>
          <p:cNvSpPr txBox="1"/>
          <p:nvPr/>
        </p:nvSpPr>
        <p:spPr>
          <a:xfrm>
            <a:off x="10109201" y="127001"/>
            <a:ext cx="1981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NIFI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 구성요소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(1/5)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7E7F4E-C2F1-4773-A0D3-18F363DB7C04}"/>
              </a:ext>
            </a:extLst>
          </p:cNvPr>
          <p:cNvSpPr txBox="1"/>
          <p:nvPr/>
        </p:nvSpPr>
        <p:spPr>
          <a:xfrm>
            <a:off x="872064" y="1207847"/>
            <a:ext cx="10089621" cy="4442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500" b="1" dirty="0" err="1"/>
              <a:t>FlowFile</a:t>
            </a:r>
            <a:endParaRPr lang="en-US" altLang="ko-KR" sz="2500" b="1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b="1" dirty="0"/>
              <a:t>NIFI</a:t>
            </a:r>
            <a:r>
              <a:rPr lang="ko-KR" altLang="en-US" b="1" dirty="0"/>
              <a:t>가 인식하는 데이터 단위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시스템을 통해 이동하는 각 객체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b="1" dirty="0"/>
              <a:t>Processor</a:t>
            </a:r>
            <a:r>
              <a:rPr lang="ko-KR" altLang="en-US" b="1" dirty="0"/>
              <a:t>에 의해 생성됨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ko-KR" altLang="en-US" sz="500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속성</a:t>
            </a:r>
            <a:r>
              <a:rPr lang="en-US" altLang="ko-KR" b="1" dirty="0"/>
              <a:t>(Attribute)</a:t>
            </a:r>
            <a:r>
              <a:rPr lang="ko-KR" altLang="en-US" b="1" dirty="0"/>
              <a:t>과 내용</a:t>
            </a:r>
            <a:r>
              <a:rPr lang="en-US" altLang="ko-KR" b="1" dirty="0"/>
              <a:t>(Content)</a:t>
            </a:r>
            <a:r>
              <a:rPr lang="ko-KR" altLang="en-US" b="1" dirty="0"/>
              <a:t>으로 구성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/>
              <a:t>	</a:t>
            </a:r>
            <a:r>
              <a:rPr lang="en-US" altLang="ko-KR" b="1" dirty="0">
                <a:sym typeface="Wingdings" panose="05000000000000000000" pitchFamily="2" charset="2"/>
              </a:rPr>
              <a:t></a:t>
            </a:r>
            <a:r>
              <a:rPr lang="ko-KR" altLang="en-US" sz="1500" b="1" dirty="0"/>
              <a:t> 속성</a:t>
            </a:r>
            <a:r>
              <a:rPr lang="en-US" altLang="ko-KR" sz="1500" b="1" dirty="0"/>
              <a:t>(Attribute) : key/value </a:t>
            </a:r>
            <a:r>
              <a:rPr lang="ko-KR" altLang="en-US" sz="1500" b="1" dirty="0"/>
              <a:t>형태로 데이터의 이동 및 </a:t>
            </a:r>
            <a:r>
              <a:rPr lang="ko-KR" altLang="en-US" sz="1500" b="1" dirty="0" err="1"/>
              <a:t>저장시</a:t>
            </a:r>
            <a:r>
              <a:rPr lang="ko-KR" altLang="en-US" sz="1500" b="1" dirty="0"/>
              <a:t> 필요한 정보들이 들어있음</a:t>
            </a:r>
          </a:p>
          <a:p>
            <a:pPr>
              <a:lnSpc>
                <a:spcPct val="200000"/>
              </a:lnSpc>
            </a:pPr>
            <a:endParaRPr lang="ko-KR" altLang="en-US" sz="500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/>
              <a:t>Processor </a:t>
            </a:r>
            <a:r>
              <a:rPr lang="ko-KR" altLang="en-US" b="1" dirty="0"/>
              <a:t>간에 이동할 때마다 복사본이 만들어짐 </a:t>
            </a:r>
            <a:r>
              <a:rPr lang="en-US" altLang="ko-KR" b="1" dirty="0"/>
              <a:t>= </a:t>
            </a:r>
            <a:r>
              <a:rPr lang="ko-KR" altLang="en-US" b="1" dirty="0"/>
              <a:t>추적 가능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/>
              <a:t>	</a:t>
            </a:r>
            <a:r>
              <a:rPr lang="en-US" altLang="ko-KR" b="1" dirty="0">
                <a:sym typeface="Wingdings" panose="05000000000000000000" pitchFamily="2" charset="2"/>
              </a:rPr>
              <a:t></a:t>
            </a:r>
            <a:r>
              <a:rPr lang="ko-KR" altLang="en-US" sz="1500" b="1" dirty="0"/>
              <a:t> 내용 복사 </a:t>
            </a:r>
            <a:r>
              <a:rPr lang="en-US" altLang="ko-KR" sz="1500" b="1" dirty="0"/>
              <a:t>X, </a:t>
            </a:r>
            <a:r>
              <a:rPr lang="ko-KR" altLang="en-US" sz="1500" b="1" dirty="0"/>
              <a:t>어디에 있는지 포인트 정보만 복사</a:t>
            </a:r>
          </a:p>
        </p:txBody>
      </p:sp>
    </p:spTree>
    <p:extLst>
      <p:ext uri="{BB962C8B-B14F-4D97-AF65-F5344CB8AC3E}">
        <p14:creationId xmlns:p14="http://schemas.microsoft.com/office/powerpoint/2010/main" val="244353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D94714-AB40-4C29-9584-2D15ABBD9397}"/>
              </a:ext>
            </a:extLst>
          </p:cNvPr>
          <p:cNvSpPr txBox="1"/>
          <p:nvPr/>
        </p:nvSpPr>
        <p:spPr>
          <a:xfrm>
            <a:off x="101598" y="127001"/>
            <a:ext cx="770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NIFI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FA989-85EC-460B-9AD1-FF066DD07CDF}"/>
              </a:ext>
            </a:extLst>
          </p:cNvPr>
          <p:cNvSpPr txBox="1"/>
          <p:nvPr/>
        </p:nvSpPr>
        <p:spPr>
          <a:xfrm>
            <a:off x="10109201" y="127001"/>
            <a:ext cx="1981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NIFI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 구성요소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(2/5)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7E7F4E-C2F1-4773-A0D3-18F363DB7C04}"/>
              </a:ext>
            </a:extLst>
          </p:cNvPr>
          <p:cNvSpPr txBox="1"/>
          <p:nvPr/>
        </p:nvSpPr>
        <p:spPr>
          <a:xfrm>
            <a:off x="872064" y="1676436"/>
            <a:ext cx="9700154" cy="3505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500" b="1" dirty="0" err="1"/>
              <a:t>FlowFile</a:t>
            </a:r>
            <a:r>
              <a:rPr lang="en-US" altLang="ko-KR" sz="2500" b="1" dirty="0"/>
              <a:t> Processor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b="1" dirty="0" err="1"/>
              <a:t>FlowFile</a:t>
            </a:r>
            <a:r>
              <a:rPr lang="ko-KR" altLang="en-US" b="1" dirty="0"/>
              <a:t>을 수집</a:t>
            </a:r>
            <a:r>
              <a:rPr lang="en-US" altLang="ko-KR" b="1" dirty="0"/>
              <a:t>, </a:t>
            </a:r>
            <a:r>
              <a:rPr lang="ko-KR" altLang="en-US" b="1" dirty="0"/>
              <a:t>가공</a:t>
            </a:r>
            <a:r>
              <a:rPr lang="en-US" altLang="ko-KR" b="1" dirty="0"/>
              <a:t>(</a:t>
            </a:r>
            <a:r>
              <a:rPr lang="ko-KR" altLang="en-US" b="1" dirty="0"/>
              <a:t>변형</a:t>
            </a:r>
            <a:r>
              <a:rPr lang="en-US" altLang="ko-KR" b="1" dirty="0"/>
              <a:t>), </a:t>
            </a:r>
            <a:r>
              <a:rPr lang="ko-KR" altLang="en-US" b="1" dirty="0"/>
              <a:t>저장하는 기능 </a:t>
            </a:r>
            <a:r>
              <a:rPr lang="en-US" altLang="ko-KR" b="1" dirty="0"/>
              <a:t>= Processor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ko-KR" sz="500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실제 작업 수행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/>
              <a:t>	</a:t>
            </a:r>
            <a:r>
              <a:rPr lang="en-US" altLang="ko-KR" b="1" dirty="0">
                <a:sym typeface="Wingdings" panose="05000000000000000000" pitchFamily="2" charset="2"/>
              </a:rPr>
              <a:t></a:t>
            </a:r>
            <a:r>
              <a:rPr lang="ko-KR" altLang="en-US" sz="1500" b="1" dirty="0"/>
              <a:t> 지정된 </a:t>
            </a:r>
            <a:r>
              <a:rPr lang="en-US" altLang="ko-KR" sz="1500" b="1" dirty="0" err="1"/>
              <a:t>FlowFile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및 해당 내용 스트림의 속성에 액세스</a:t>
            </a:r>
          </a:p>
          <a:p>
            <a:pPr>
              <a:lnSpc>
                <a:spcPct val="200000"/>
              </a:lnSpc>
            </a:pPr>
            <a:endParaRPr lang="ko-KR" altLang="en-US" sz="250" b="1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b="1" dirty="0" err="1"/>
              <a:t>FlowFile</a:t>
            </a:r>
            <a:r>
              <a:rPr lang="ko-KR" altLang="en-US" b="1" dirty="0"/>
              <a:t>을 변환하는 기능</a:t>
            </a:r>
            <a:r>
              <a:rPr lang="en-US" altLang="ko-KR" b="1" dirty="0"/>
              <a:t>, </a:t>
            </a:r>
            <a:r>
              <a:rPr lang="ko-KR" altLang="en-US" b="1" dirty="0"/>
              <a:t>처리 이후에 또 다른 </a:t>
            </a:r>
            <a:r>
              <a:rPr lang="en-US" altLang="ko-KR" b="1" dirty="0" err="1"/>
              <a:t>FlowFile</a:t>
            </a:r>
            <a:r>
              <a:rPr lang="en-US" altLang="ko-KR" b="1" dirty="0"/>
              <a:t> </a:t>
            </a:r>
            <a:r>
              <a:rPr lang="ko-KR" altLang="en-US" b="1" dirty="0"/>
              <a:t>생성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여러 개가 병렬적으로 동작 가능</a:t>
            </a:r>
          </a:p>
        </p:txBody>
      </p:sp>
    </p:spTree>
    <p:extLst>
      <p:ext uri="{BB962C8B-B14F-4D97-AF65-F5344CB8AC3E}">
        <p14:creationId xmlns:p14="http://schemas.microsoft.com/office/powerpoint/2010/main" val="415982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D94714-AB40-4C29-9584-2D15ABBD9397}"/>
              </a:ext>
            </a:extLst>
          </p:cNvPr>
          <p:cNvSpPr txBox="1"/>
          <p:nvPr/>
        </p:nvSpPr>
        <p:spPr>
          <a:xfrm>
            <a:off x="101598" y="127001"/>
            <a:ext cx="770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NIFI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FA989-85EC-460B-9AD1-FF066DD07CDF}"/>
              </a:ext>
            </a:extLst>
          </p:cNvPr>
          <p:cNvSpPr txBox="1"/>
          <p:nvPr/>
        </p:nvSpPr>
        <p:spPr>
          <a:xfrm>
            <a:off x="10109201" y="127001"/>
            <a:ext cx="1981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NIFI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 구성요소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(3/5)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7E7F4E-C2F1-4773-A0D3-18F363DB7C04}"/>
              </a:ext>
            </a:extLst>
          </p:cNvPr>
          <p:cNvSpPr txBox="1"/>
          <p:nvPr/>
        </p:nvSpPr>
        <p:spPr>
          <a:xfrm>
            <a:off x="872064" y="1516168"/>
            <a:ext cx="10172039" cy="382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500" b="1" dirty="0"/>
              <a:t>Connection</a:t>
            </a:r>
          </a:p>
          <a:p>
            <a:pPr>
              <a:lnSpc>
                <a:spcPct val="200000"/>
              </a:lnSpc>
            </a:pPr>
            <a:endParaRPr lang="en-US" altLang="ko-KR" sz="250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/>
              <a:t>Processor </a:t>
            </a:r>
            <a:r>
              <a:rPr lang="ko-KR" altLang="en-US" b="1" dirty="0"/>
              <a:t>간의 실제 연결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	</a:t>
            </a:r>
            <a:r>
              <a:rPr lang="en-US" altLang="ko-KR" b="1" dirty="0">
                <a:sym typeface="Wingdings" panose="05000000000000000000" pitchFamily="2" charset="2"/>
              </a:rPr>
              <a:t></a:t>
            </a:r>
            <a:r>
              <a:rPr lang="ko-KR" altLang="en-US" b="1" dirty="0"/>
              <a:t> </a:t>
            </a:r>
            <a:r>
              <a:rPr lang="ko-KR" altLang="en-US" sz="1500" b="1" dirty="0"/>
              <a:t>그 사이에 오가는 </a:t>
            </a:r>
            <a:r>
              <a:rPr lang="en-US" altLang="ko-KR" sz="1500" b="1" dirty="0" err="1"/>
              <a:t>FlowFile</a:t>
            </a:r>
            <a:r>
              <a:rPr lang="ko-KR" altLang="en-US" sz="1500" b="1" dirty="0"/>
              <a:t>에 대해 관리</a:t>
            </a:r>
          </a:p>
          <a:p>
            <a:pPr>
              <a:lnSpc>
                <a:spcPct val="200000"/>
              </a:lnSpc>
            </a:pPr>
            <a:endParaRPr lang="ko-KR" altLang="en-US" sz="500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err="1"/>
              <a:t>FlowFile</a:t>
            </a:r>
            <a:r>
              <a:rPr lang="ko-KR" altLang="en-US" b="1" dirty="0"/>
              <a:t>의 </a:t>
            </a:r>
            <a:r>
              <a:rPr lang="ko-KR" altLang="en-US" b="1" dirty="0" err="1"/>
              <a:t>대기열</a:t>
            </a:r>
            <a:r>
              <a:rPr lang="en-US" altLang="ko-KR" b="1" dirty="0"/>
              <a:t>(Queue)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	</a:t>
            </a:r>
            <a:r>
              <a:rPr lang="en-US" altLang="ko-KR" b="1" dirty="0">
                <a:sym typeface="Wingdings" panose="05000000000000000000" pitchFamily="2" charset="2"/>
              </a:rPr>
              <a:t></a:t>
            </a:r>
            <a:r>
              <a:rPr lang="en-US" altLang="ko-KR" b="1" dirty="0"/>
              <a:t> </a:t>
            </a:r>
            <a:r>
              <a:rPr lang="en-US" altLang="ko-KR" sz="1500" b="1" dirty="0" err="1"/>
              <a:t>FlowFile</a:t>
            </a:r>
            <a:r>
              <a:rPr lang="ko-KR" altLang="en-US" sz="1500" b="1" dirty="0"/>
              <a:t>의 우선순위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만료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부하 조절 기능 제공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/>
              <a:t>		</a:t>
            </a:r>
            <a:r>
              <a:rPr lang="en-US" altLang="ko-KR" sz="1500" b="1" dirty="0"/>
              <a:t>- </a:t>
            </a:r>
            <a:r>
              <a:rPr lang="ko-KR" altLang="en-US" sz="1500" b="1" dirty="0"/>
              <a:t>우선 순위 </a:t>
            </a:r>
            <a:r>
              <a:rPr lang="en-US" altLang="ko-KR" sz="1500" b="1" dirty="0"/>
              <a:t>: </a:t>
            </a:r>
            <a:r>
              <a:rPr lang="ko-KR" altLang="en-US" sz="1500" b="1" dirty="0"/>
              <a:t>어떤 순으로 </a:t>
            </a:r>
            <a:r>
              <a:rPr lang="en-US" altLang="ko-KR" sz="1500" b="1" dirty="0" err="1"/>
              <a:t>FlowFile</a:t>
            </a:r>
            <a:r>
              <a:rPr lang="ko-KR" altLang="en-US" sz="1500" b="1" dirty="0"/>
              <a:t>을 다음 </a:t>
            </a:r>
            <a:r>
              <a:rPr lang="en-US" altLang="ko-KR" sz="1500" b="1" dirty="0"/>
              <a:t>Processor</a:t>
            </a:r>
            <a:r>
              <a:rPr lang="ko-KR" altLang="en-US" sz="1500" b="1" dirty="0"/>
              <a:t>에게 제공할지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/>
              <a:t>		</a:t>
            </a:r>
            <a:r>
              <a:rPr lang="en-US" altLang="ko-KR" sz="1500" b="1" dirty="0"/>
              <a:t>- </a:t>
            </a:r>
            <a:r>
              <a:rPr lang="ko-KR" altLang="en-US" sz="1500" b="1" dirty="0"/>
              <a:t>만료 </a:t>
            </a:r>
            <a:r>
              <a:rPr lang="en-US" altLang="ko-KR" sz="1500" b="1" dirty="0"/>
              <a:t>: </a:t>
            </a:r>
            <a:r>
              <a:rPr lang="ko-KR" altLang="en-US" sz="1500" b="1" dirty="0" err="1"/>
              <a:t>얼마까지만</a:t>
            </a:r>
            <a:r>
              <a:rPr lang="ko-KR" altLang="en-US" sz="1500" b="1" dirty="0"/>
              <a:t> </a:t>
            </a:r>
            <a:r>
              <a:rPr lang="ko-KR" altLang="en-US" sz="1500" b="1" dirty="0" err="1"/>
              <a:t>대기열</a:t>
            </a:r>
            <a:r>
              <a:rPr lang="en-US" altLang="ko-KR" sz="1500" b="1" dirty="0"/>
              <a:t>(Queue)</a:t>
            </a:r>
            <a:r>
              <a:rPr lang="ko-KR" altLang="en-US" sz="1500" b="1" dirty="0"/>
              <a:t>에 머물지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/>
              <a:t>		</a:t>
            </a:r>
            <a:r>
              <a:rPr lang="en-US" altLang="ko-KR" sz="1500" b="1" dirty="0"/>
              <a:t>- </a:t>
            </a:r>
            <a:r>
              <a:rPr lang="ko-KR" altLang="en-US" sz="1500" b="1" dirty="0"/>
              <a:t>부하 조절 기능 </a:t>
            </a:r>
            <a:r>
              <a:rPr lang="en-US" altLang="ko-KR" sz="1500" b="1" dirty="0"/>
              <a:t>: </a:t>
            </a:r>
            <a:r>
              <a:rPr lang="ko-KR" altLang="en-US" sz="1500" b="1" dirty="0"/>
              <a:t>얼마 만큼 차면 </a:t>
            </a:r>
            <a:r>
              <a:rPr lang="en-US" altLang="ko-KR" sz="1500" b="1" dirty="0" err="1"/>
              <a:t>FlowFile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생성을 지연되게 할지</a:t>
            </a:r>
          </a:p>
        </p:txBody>
      </p:sp>
    </p:spTree>
    <p:extLst>
      <p:ext uri="{BB962C8B-B14F-4D97-AF65-F5344CB8AC3E}">
        <p14:creationId xmlns:p14="http://schemas.microsoft.com/office/powerpoint/2010/main" val="271835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D94714-AB40-4C29-9584-2D15ABBD9397}"/>
              </a:ext>
            </a:extLst>
          </p:cNvPr>
          <p:cNvSpPr txBox="1"/>
          <p:nvPr/>
        </p:nvSpPr>
        <p:spPr>
          <a:xfrm>
            <a:off x="101598" y="127001"/>
            <a:ext cx="770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NIFI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FA989-85EC-460B-9AD1-FF066DD07CDF}"/>
              </a:ext>
            </a:extLst>
          </p:cNvPr>
          <p:cNvSpPr txBox="1"/>
          <p:nvPr/>
        </p:nvSpPr>
        <p:spPr>
          <a:xfrm>
            <a:off x="10109201" y="127001"/>
            <a:ext cx="1981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NIFI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 구성요소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(4/5)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079560E-EEE5-43A4-A023-3C1338400273}"/>
              </a:ext>
            </a:extLst>
          </p:cNvPr>
          <p:cNvGrpSpPr/>
          <p:nvPr/>
        </p:nvGrpSpPr>
        <p:grpSpPr>
          <a:xfrm>
            <a:off x="872064" y="919528"/>
            <a:ext cx="10606286" cy="5018943"/>
            <a:chOff x="976114" y="1373501"/>
            <a:chExt cx="10606286" cy="501894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67E7F4E-C2F1-4773-A0D3-18F363DB7C04}"/>
                </a:ext>
              </a:extLst>
            </p:cNvPr>
            <p:cNvSpPr txBox="1"/>
            <p:nvPr/>
          </p:nvSpPr>
          <p:spPr>
            <a:xfrm>
              <a:off x="976114" y="1373501"/>
              <a:ext cx="10239772" cy="411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500" b="1" dirty="0"/>
                <a:t>Flow Controller</a:t>
              </a:r>
            </a:p>
            <a:p>
              <a:pPr>
                <a:lnSpc>
                  <a:spcPct val="200000"/>
                </a:lnSpc>
              </a:pPr>
              <a:endParaRPr lang="en-US" altLang="ko-KR" sz="500" b="1" dirty="0"/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b="1" dirty="0"/>
                <a:t>NIFI </a:t>
              </a:r>
              <a:r>
                <a:rPr lang="ko-KR" altLang="en-US" b="1" dirty="0"/>
                <a:t>동작의 뇌 역할</a:t>
              </a:r>
            </a:p>
            <a:p>
              <a:pPr>
                <a:lnSpc>
                  <a:spcPct val="150000"/>
                </a:lnSpc>
              </a:pPr>
              <a:r>
                <a:rPr lang="ko-KR" altLang="en-US" b="1" dirty="0"/>
                <a:t>	</a:t>
              </a:r>
              <a:r>
                <a:rPr lang="en-US" altLang="ko-KR" b="1" dirty="0">
                  <a:sym typeface="Wingdings" panose="05000000000000000000" pitchFamily="2" charset="2"/>
                </a:rPr>
                <a:t></a:t>
              </a:r>
              <a:r>
                <a:rPr lang="ko-KR" altLang="en-US" b="1" dirty="0"/>
                <a:t> </a:t>
              </a:r>
              <a:r>
                <a:rPr lang="en-US" altLang="ko-KR" sz="1500" b="1" dirty="0"/>
                <a:t>Process </a:t>
              </a:r>
              <a:r>
                <a:rPr lang="ko-KR" altLang="en-US" sz="1500" b="1" dirty="0"/>
                <a:t>간 연결 및 관리 방법에 대한 지식 유지</a:t>
              </a:r>
            </a:p>
            <a:p>
              <a:pPr>
                <a:lnSpc>
                  <a:spcPct val="200000"/>
                </a:lnSpc>
              </a:pPr>
              <a:endParaRPr lang="ko-KR" altLang="en-US" sz="500" b="1" dirty="0"/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b="1" dirty="0"/>
                <a:t>Process </a:t>
              </a:r>
              <a:r>
                <a:rPr lang="ko-KR" altLang="en-US" b="1" dirty="0"/>
                <a:t>간에 </a:t>
              </a:r>
              <a:r>
                <a:rPr lang="en-US" altLang="ko-KR" b="1" dirty="0" err="1"/>
                <a:t>FlowFile</a:t>
              </a:r>
              <a:r>
                <a:rPr lang="ko-KR" altLang="en-US" b="1" dirty="0"/>
                <a:t>을 교환하는 브로커 역할</a:t>
              </a:r>
            </a:p>
            <a:p>
              <a:pPr>
                <a:lnSpc>
                  <a:spcPct val="150000"/>
                </a:lnSpc>
              </a:pPr>
              <a:r>
                <a:rPr lang="ko-KR" altLang="en-US" b="1" dirty="0"/>
                <a:t>	</a:t>
              </a:r>
              <a:r>
                <a:rPr lang="en-US" altLang="ko-KR" b="1" dirty="0">
                  <a:sym typeface="Wingdings" panose="05000000000000000000" pitchFamily="2" charset="2"/>
                </a:rPr>
                <a:t></a:t>
              </a:r>
              <a:r>
                <a:rPr lang="ko-KR" altLang="en-US" b="1" dirty="0"/>
                <a:t> </a:t>
              </a:r>
              <a:r>
                <a:rPr lang="en-US" altLang="ko-KR" sz="1500" b="1" dirty="0"/>
                <a:t>controller Service</a:t>
              </a:r>
              <a:r>
                <a:rPr lang="ko-KR" altLang="en-US" sz="1500" b="1" dirty="0"/>
                <a:t>를 이용해 </a:t>
              </a:r>
              <a:r>
                <a:rPr lang="en-US" altLang="ko-KR" sz="1500" b="1" dirty="0"/>
                <a:t>Processor </a:t>
              </a:r>
              <a:r>
                <a:rPr lang="ko-KR" altLang="en-US" sz="1500" b="1" dirty="0"/>
                <a:t>간 자원 공유 가능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500" b="1" dirty="0"/>
                <a:t>		</a:t>
              </a:r>
              <a:r>
                <a:rPr lang="en-US" altLang="ko-KR" sz="1500" b="1" dirty="0"/>
                <a:t>ex) DBCP Connection Pool</a:t>
              </a:r>
              <a:r>
                <a:rPr lang="ko-KR" altLang="en-US" sz="1500" b="1" dirty="0"/>
                <a:t>을 이용해 </a:t>
              </a:r>
              <a:r>
                <a:rPr lang="en-US" altLang="ko-KR" sz="1500" b="1" dirty="0"/>
                <a:t>DB </a:t>
              </a:r>
              <a:r>
                <a:rPr lang="ko-KR" altLang="en-US" sz="1500" b="1" dirty="0"/>
                <a:t>연결 경로를 </a:t>
              </a:r>
              <a:r>
                <a:rPr lang="en-US" altLang="ko-KR" sz="1500" b="1" dirty="0"/>
                <a:t>Processor </a:t>
              </a:r>
              <a:r>
                <a:rPr lang="ko-KR" altLang="en-US" sz="1500" b="1" dirty="0"/>
                <a:t>간에 </a:t>
              </a:r>
              <a:r>
                <a:rPr lang="ko-KR" altLang="en-US" sz="1500" b="1" dirty="0" err="1"/>
                <a:t>굥유할</a:t>
              </a:r>
              <a:r>
                <a:rPr lang="ko-KR" altLang="en-US" sz="1500" b="1" dirty="0"/>
                <a:t> 수 있음</a:t>
              </a:r>
            </a:p>
            <a:p>
              <a:pPr>
                <a:lnSpc>
                  <a:spcPct val="200000"/>
                </a:lnSpc>
              </a:pPr>
              <a:endParaRPr lang="ko-KR" altLang="en-US" sz="500" b="1" dirty="0"/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b="1" dirty="0"/>
                <a:t>NIFI</a:t>
              </a:r>
              <a:r>
                <a:rPr lang="ko-KR" altLang="en-US" b="1" dirty="0"/>
                <a:t>가 사용하는 스케줄러</a:t>
              </a:r>
            </a:p>
            <a:p>
              <a:pPr>
                <a:lnSpc>
                  <a:spcPct val="150000"/>
                </a:lnSpc>
              </a:pPr>
              <a:r>
                <a:rPr lang="ko-KR" altLang="en-US" b="1" dirty="0"/>
                <a:t>	</a:t>
              </a:r>
              <a:r>
                <a:rPr lang="en-US" altLang="ko-KR" b="1" dirty="0">
                  <a:sym typeface="Wingdings" panose="05000000000000000000" pitchFamily="2" charset="2"/>
                </a:rPr>
                <a:t></a:t>
              </a:r>
              <a:r>
                <a:rPr lang="ko-KR" altLang="en-US" b="1" dirty="0"/>
                <a:t> </a:t>
              </a:r>
              <a:r>
                <a:rPr lang="ko-KR" altLang="en-US" sz="1500" b="1" dirty="0"/>
                <a:t>특정 간격 또는 </a:t>
              </a:r>
              <a:r>
                <a:rPr lang="en-US" altLang="ko-KR" sz="1500" b="1" dirty="0"/>
                <a:t>Cron </a:t>
              </a:r>
              <a:r>
                <a:rPr lang="ko-KR" altLang="en-US" sz="1500" b="1" dirty="0"/>
                <a:t>표현식으로 스케줄링 가능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604736-1832-4538-B8F1-01EAEC162521}"/>
                </a:ext>
              </a:extLst>
            </p:cNvPr>
            <p:cNvSpPr txBox="1"/>
            <p:nvPr/>
          </p:nvSpPr>
          <p:spPr>
            <a:xfrm>
              <a:off x="3594764" y="5425769"/>
              <a:ext cx="7987636" cy="966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000" b="1" dirty="0"/>
                <a:t>* </a:t>
              </a:r>
              <a:r>
                <a:rPr lang="en-US" altLang="ko-KR" sz="1000" b="1" dirty="0"/>
                <a:t>Cron : </a:t>
              </a:r>
              <a:r>
                <a:rPr lang="ko-KR" altLang="en-US" sz="1000" b="1" dirty="0"/>
                <a:t>유닉스 계열 컴퓨터 </a:t>
              </a:r>
              <a:r>
                <a:rPr lang="en-US" altLang="ko-KR" sz="1000" b="1" dirty="0"/>
                <a:t>OS</a:t>
              </a:r>
              <a:r>
                <a:rPr lang="ko-KR" altLang="en-US" sz="1000" b="1" dirty="0"/>
                <a:t>의 시간 기반 </a:t>
              </a:r>
              <a:r>
                <a:rPr lang="ko-KR" altLang="en-US" sz="1000" b="1" dirty="0" err="1"/>
                <a:t>잡</a:t>
              </a:r>
              <a:r>
                <a:rPr lang="ko-KR" altLang="en-US" sz="1000" b="1" dirty="0"/>
                <a:t> 스케줄러이다</a:t>
              </a:r>
              <a:r>
                <a:rPr lang="en-US" altLang="ko-KR" sz="1000" b="1" dirty="0"/>
                <a:t>.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000" b="1" dirty="0"/>
                <a:t>            </a:t>
              </a:r>
              <a:r>
                <a:rPr lang="ko-KR" altLang="en-US" sz="1000" b="1" dirty="0"/>
                <a:t>작업을 고정된 시간</a:t>
              </a:r>
              <a:r>
                <a:rPr lang="en-US" altLang="ko-KR" sz="1000" b="1" dirty="0"/>
                <a:t>, </a:t>
              </a:r>
              <a:r>
                <a:rPr lang="ko-KR" altLang="en-US" sz="1000" b="1" dirty="0"/>
                <a:t>날짜</a:t>
              </a:r>
              <a:r>
                <a:rPr lang="en-US" altLang="ko-KR" sz="1000" b="1" dirty="0"/>
                <a:t>, </a:t>
              </a:r>
              <a:r>
                <a:rPr lang="ko-KR" altLang="en-US" sz="1000" b="1" dirty="0"/>
                <a:t>간격에 주기적으로 </a:t>
              </a:r>
              <a:r>
                <a:rPr lang="ko-KR" altLang="en-US" sz="1000" b="1" dirty="0" err="1"/>
                <a:t>실핼할</a:t>
              </a:r>
              <a:r>
                <a:rPr lang="ko-KR" altLang="en-US" sz="1000" b="1" dirty="0"/>
                <a:t> 수 있도록 스케줄링하기 위해 사용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000" b="1" dirty="0"/>
                <a:t>            </a:t>
              </a:r>
              <a:r>
                <a:rPr lang="en-US" altLang="ko-KR" sz="1000" b="1" dirty="0"/>
                <a:t>ex) 0 20 * * *  /home/oracle/scripts/export_dump.sh      </a:t>
              </a:r>
              <a:r>
                <a:rPr lang="ko-KR" altLang="en-US" sz="1000" b="1" dirty="0"/>
                <a:t>매일 </a:t>
              </a:r>
              <a:r>
                <a:rPr lang="en-US" altLang="ko-KR" sz="1000" b="1" dirty="0"/>
                <a:t>20</a:t>
              </a:r>
              <a:r>
                <a:rPr lang="ko-KR" altLang="en-US" sz="1000" b="1" dirty="0"/>
                <a:t>시에 </a:t>
              </a:r>
              <a:r>
                <a:rPr lang="en-US" altLang="ko-KR" sz="1000" b="1" dirty="0"/>
                <a:t>export_dump.sh</a:t>
              </a:r>
              <a:r>
                <a:rPr lang="ko-KR" altLang="en-US" sz="1000" b="1" dirty="0"/>
                <a:t>라는 셸 프로그램을 실행한다</a:t>
              </a:r>
              <a:r>
                <a:rPr lang="en-US" altLang="ko-KR" sz="1000" b="1" dirty="0"/>
                <a:t>. 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4762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D94714-AB40-4C29-9584-2D15ABBD9397}"/>
              </a:ext>
            </a:extLst>
          </p:cNvPr>
          <p:cNvSpPr txBox="1"/>
          <p:nvPr/>
        </p:nvSpPr>
        <p:spPr>
          <a:xfrm>
            <a:off x="101598" y="127001"/>
            <a:ext cx="770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NIFI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FA989-85EC-460B-9AD1-FF066DD07CDF}"/>
              </a:ext>
            </a:extLst>
          </p:cNvPr>
          <p:cNvSpPr txBox="1"/>
          <p:nvPr/>
        </p:nvSpPr>
        <p:spPr>
          <a:xfrm>
            <a:off x="10109201" y="127001"/>
            <a:ext cx="1981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NIFI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 구성요소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(5/5)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7E7F4E-C2F1-4773-A0D3-18F363DB7C04}"/>
              </a:ext>
            </a:extLst>
          </p:cNvPr>
          <p:cNvSpPr txBox="1"/>
          <p:nvPr/>
        </p:nvSpPr>
        <p:spPr>
          <a:xfrm>
            <a:off x="872064" y="1485070"/>
            <a:ext cx="9700154" cy="388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500" b="1" dirty="0"/>
              <a:t>Process Group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관련 있는 </a:t>
            </a:r>
            <a:r>
              <a:rPr lang="en-US" altLang="ko-KR" b="1" dirty="0"/>
              <a:t>Processor</a:t>
            </a:r>
            <a:r>
              <a:rPr lang="ko-KR" altLang="en-US" b="1" dirty="0"/>
              <a:t>들을 묶어서 관리할 수 있음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다른 구성 요소의 구성에 의해 새로운 구성 요소의 생성을 허용함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ko-KR" altLang="en-US" sz="500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계층적으로 사용 가능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	</a:t>
            </a:r>
            <a:r>
              <a:rPr lang="en-US" altLang="ko-KR" b="1" dirty="0">
                <a:sym typeface="Wingdings" panose="05000000000000000000" pitchFamily="2" charset="2"/>
              </a:rPr>
              <a:t></a:t>
            </a:r>
            <a:r>
              <a:rPr lang="ko-KR" altLang="en-US" b="1" dirty="0"/>
              <a:t> </a:t>
            </a:r>
            <a:r>
              <a:rPr lang="en-US" altLang="ko-KR" sz="1500" b="1" dirty="0"/>
              <a:t>Processor</a:t>
            </a:r>
            <a:r>
              <a:rPr lang="ko-KR" altLang="en-US" sz="1500" b="1" dirty="0"/>
              <a:t>들이 많을 때도 잘 관리할 수 있음</a:t>
            </a:r>
          </a:p>
          <a:p>
            <a:pPr>
              <a:lnSpc>
                <a:spcPct val="200000"/>
              </a:lnSpc>
            </a:pPr>
            <a:endParaRPr lang="ko-KR" altLang="en-US" sz="500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/>
              <a:t>Input, Output Port</a:t>
            </a:r>
            <a:r>
              <a:rPr lang="ko-KR" altLang="en-US" b="1" dirty="0"/>
              <a:t>를 이용해 </a:t>
            </a:r>
            <a:r>
              <a:rPr lang="en-US" altLang="ko-KR" b="1" dirty="0"/>
              <a:t>Process Group </a:t>
            </a:r>
            <a:r>
              <a:rPr lang="ko-KR" altLang="en-US" b="1" dirty="0"/>
              <a:t>간에 데이터를 주고 받을 수 있음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	</a:t>
            </a:r>
            <a:r>
              <a:rPr lang="en-US" altLang="ko-KR" b="1" dirty="0">
                <a:sym typeface="Wingdings" panose="05000000000000000000" pitchFamily="2" charset="2"/>
              </a:rPr>
              <a:t></a:t>
            </a:r>
            <a:r>
              <a:rPr lang="ko-KR" altLang="en-US" b="1" dirty="0"/>
              <a:t> </a:t>
            </a:r>
            <a:r>
              <a:rPr lang="en-US" altLang="ko-KR" sz="1500" b="1" dirty="0"/>
              <a:t>Input Port</a:t>
            </a:r>
            <a:r>
              <a:rPr lang="ko-KR" altLang="en-US" sz="1500" b="1" dirty="0"/>
              <a:t>를 통해 데이터 수신</a:t>
            </a:r>
            <a:r>
              <a:rPr lang="en-US" altLang="ko-KR" sz="1500" b="1" dirty="0"/>
              <a:t>, Output Port</a:t>
            </a:r>
            <a:r>
              <a:rPr lang="ko-KR" altLang="en-US" sz="1500" b="1" dirty="0"/>
              <a:t>를 통해 데이터 전송</a:t>
            </a:r>
          </a:p>
        </p:txBody>
      </p:sp>
    </p:spTree>
    <p:extLst>
      <p:ext uri="{BB962C8B-B14F-4D97-AF65-F5344CB8AC3E}">
        <p14:creationId xmlns:p14="http://schemas.microsoft.com/office/powerpoint/2010/main" val="3844681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936</Words>
  <Application>Microsoft Office PowerPoint</Application>
  <PresentationFormat>와이드스크린</PresentationFormat>
  <Paragraphs>149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은진</dc:creator>
  <cp:lastModifiedBy>이 은진</cp:lastModifiedBy>
  <cp:revision>7</cp:revision>
  <dcterms:created xsi:type="dcterms:W3CDTF">2021-02-06T14:36:27Z</dcterms:created>
  <dcterms:modified xsi:type="dcterms:W3CDTF">2021-02-06T15:43:37Z</dcterms:modified>
</cp:coreProperties>
</file>