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6" r:id="rId4"/>
    <p:sldId id="260" r:id="rId5"/>
    <p:sldId id="267" r:id="rId6"/>
    <p:sldId id="268" r:id="rId7"/>
    <p:sldId id="274" r:id="rId8"/>
    <p:sldId id="290" r:id="rId9"/>
    <p:sldId id="269" r:id="rId10"/>
    <p:sldId id="292" r:id="rId11"/>
    <p:sldId id="276" r:id="rId12"/>
    <p:sldId id="289" r:id="rId13"/>
    <p:sldId id="294" r:id="rId14"/>
    <p:sldId id="277" r:id="rId15"/>
    <p:sldId id="272" r:id="rId16"/>
    <p:sldId id="273" r:id="rId17"/>
    <p:sldId id="271" r:id="rId18"/>
    <p:sldId id="279" r:id="rId19"/>
    <p:sldId id="278" r:id="rId20"/>
    <p:sldId id="293" r:id="rId21"/>
    <p:sldId id="26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8BA9AB"/>
    <a:srgbClr val="C3C3C3"/>
    <a:srgbClr val="C8BFE7"/>
    <a:srgbClr val="B1C6C7"/>
    <a:srgbClr val="E9EFEF"/>
    <a:srgbClr val="EAABA4"/>
    <a:srgbClr val="F1C6C1"/>
    <a:srgbClr val="FAC7A0"/>
    <a:srgbClr val="FFD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60" autoAdjust="0"/>
    <p:restoredTop sz="88986" autoAdjust="0"/>
  </p:normalViewPr>
  <p:slideViewPr>
    <p:cSldViewPr snapToGrid="0">
      <p:cViewPr varScale="1">
        <p:scale>
          <a:sx n="85" d="100"/>
          <a:sy n="8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microsoft.com/office/2007/relationships/hdphoto" Target="../media/hdphoto3.wdp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395114"/>
            <a:ext cx="11226800" cy="606777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8611" y="217173"/>
            <a:ext cx="4517385" cy="369332"/>
          </a:xfrm>
          <a:prstGeom prst="rect">
            <a:avLst/>
          </a:prstGeom>
          <a:solidFill>
            <a:srgbClr val="B1C6C7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THIS IS THE HOTTEST PPT TEMPLATE</a:t>
            </a:r>
            <a:endParaRPr lang="ko-KR" altLang="en-US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25600"/>
            <a:ext cx="9372600" cy="2175339"/>
          </a:xfrm>
          <a:prstGeom prst="rect">
            <a:avLst/>
          </a:prstGeom>
          <a:solidFill>
            <a:srgbClr val="B1C6C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82261" y="1761850"/>
            <a:ext cx="8087470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제목을 크게 씁니다</a:t>
            </a:r>
            <a:endParaRPr lang="en-US" altLang="ko-KR" sz="72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4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부제도 써볼까요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899" y="260991"/>
            <a:ext cx="7888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월드</a:t>
            </a:r>
            <a:r>
              <a:rPr lang="ko-KR" altLang="en-US" sz="2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6402C3-8B48-E8FE-94A1-7748C9B253A4}"/>
              </a:ext>
            </a:extLst>
          </p:cNvPr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99D9E0-4B28-433E-53EC-C5422418BF4A}"/>
              </a:ext>
            </a:extLst>
          </p:cNvPr>
          <p:cNvSpPr txBox="1"/>
          <p:nvPr/>
        </p:nvSpPr>
        <p:spPr>
          <a:xfrm flipH="1">
            <a:off x="741680" y="929592"/>
            <a:ext cx="1280160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잡몬전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CCE082-24EE-5BE6-5D3C-58121341487B}"/>
              </a:ext>
            </a:extLst>
          </p:cNvPr>
          <p:cNvSpPr txBox="1"/>
          <p:nvPr/>
        </p:nvSpPr>
        <p:spPr>
          <a:xfrm flipH="1">
            <a:off x="6295390" y="929592"/>
            <a:ext cx="1280160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보스전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DA37E8-BCCD-C36F-54EB-D828A34D4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12" y="1596519"/>
            <a:ext cx="4585447" cy="4585447"/>
          </a:xfrm>
          <a:prstGeom prst="rect">
            <a:avLst/>
          </a:prstGeom>
        </p:spPr>
      </p:pic>
      <p:pic>
        <p:nvPicPr>
          <p:cNvPr id="10" name="그림 9" descr="텍스트, 점수판, 구급 상자이(가) 표시된 사진&#10;&#10;자동 생성된 설명">
            <a:extLst>
              <a:ext uri="{FF2B5EF4-FFF2-40B4-BE49-F238E27FC236}">
                <a16:creationId xmlns:a16="http://schemas.microsoft.com/office/drawing/2014/main" id="{2574396A-1B4D-475B-30B3-86DFC2DB4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823" y="1703360"/>
            <a:ext cx="4666130" cy="46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48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플레이어 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A965E6C-0962-E66B-605D-B4D215F1F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999175"/>
              </p:ext>
            </p:extLst>
          </p:nvPr>
        </p:nvGraphicFramePr>
        <p:xfrm>
          <a:off x="5501640" y="1116690"/>
          <a:ext cx="5989320" cy="562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027">
                  <a:extLst>
                    <a:ext uri="{9D8B030D-6E8A-4147-A177-3AD203B41FA5}">
                      <a16:colId xmlns:a16="http://schemas.microsoft.com/office/drawing/2014/main" val="506835106"/>
                    </a:ext>
                  </a:extLst>
                </a:gridCol>
                <a:gridCol w="4157293">
                  <a:extLst>
                    <a:ext uri="{9D8B030D-6E8A-4147-A177-3AD203B41FA5}">
                      <a16:colId xmlns:a16="http://schemas.microsoft.com/office/drawing/2014/main" val="1879281560"/>
                    </a:ext>
                  </a:extLst>
                </a:gridCol>
              </a:tblGrid>
              <a:tr h="788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100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209408"/>
                  </a:ext>
                </a:extLst>
              </a:tr>
              <a:tr h="788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나뭇가지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: 10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칼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: 20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활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: 40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76425"/>
                  </a:ext>
                </a:extLst>
              </a:tr>
              <a:tr h="788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150cm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732988"/>
                  </a:ext>
                </a:extLst>
              </a:tr>
              <a:tr h="788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걷기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 km/h = 83 cm/s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509728"/>
                  </a:ext>
                </a:extLst>
              </a:tr>
              <a:tr h="788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뛰기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9 km/h = 250 cm/s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705996"/>
                  </a:ext>
                </a:extLst>
              </a:tr>
              <a:tr h="788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Idle,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걷기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뛰기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점프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사망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활 쏘기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검 휘두르기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몽둥이 내려치기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아이템 획득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오브젝트 옮기기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열쇠 꽂기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97603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퍼즐</a:t>
            </a:r>
          </a:p>
        </p:txBody>
      </p:sp>
      <p:sp>
        <p:nvSpPr>
          <p:cNvPr id="20" name="Google Shape;138;p21"/>
          <p:cNvSpPr txBox="1"/>
          <p:nvPr/>
        </p:nvSpPr>
        <p:spPr>
          <a:xfrm>
            <a:off x="1251585" y="5803900"/>
            <a:ext cx="1220470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플레이어</a:t>
            </a:r>
            <a:endParaRPr sz="160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21" name="Google Shape;138;p21"/>
          <p:cNvSpPr txBox="1"/>
          <p:nvPr/>
        </p:nvSpPr>
        <p:spPr>
          <a:xfrm>
            <a:off x="2904490" y="5803900"/>
            <a:ext cx="1656715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비석</a:t>
            </a: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오브젝트</a:t>
            </a:r>
            <a:endParaRPr sz="160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36" name="Google Shape;138;p21"/>
          <p:cNvSpPr txBox="1"/>
          <p:nvPr/>
        </p:nvSpPr>
        <p:spPr>
          <a:xfrm>
            <a:off x="920120" y="3877945"/>
            <a:ext cx="2525080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닫힌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문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앞에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다섯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개의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비석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오브젝트가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배치되어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있다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sp>
        <p:nvSpPr>
          <p:cNvPr id="39" name="Google Shape;138;p21"/>
          <p:cNvSpPr txBox="1"/>
          <p:nvPr/>
        </p:nvSpPr>
        <p:spPr>
          <a:xfrm>
            <a:off x="4909182" y="5771867"/>
            <a:ext cx="2455545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비석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오브젝트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(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활성화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</a:t>
            </a:r>
            <a:endParaRPr sz="16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133" name="Google Shape;138;p21"/>
          <p:cNvSpPr txBox="1"/>
          <p:nvPr/>
        </p:nvSpPr>
        <p:spPr>
          <a:xfrm>
            <a:off x="8574081" y="5771867"/>
            <a:ext cx="2455545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문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6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172" name="Google Shape;138;p21"/>
          <p:cNvSpPr txBox="1"/>
          <p:nvPr/>
        </p:nvSpPr>
        <p:spPr>
          <a:xfrm>
            <a:off x="4389802" y="3851692"/>
            <a:ext cx="3529235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플레이어가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무기를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사용해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비석을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타격하면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비석이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활성화되며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색이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변한다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순서에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맞지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않게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타격할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경우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활성화되지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않는다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sp>
        <p:nvSpPr>
          <p:cNvPr id="188" name="Google Shape;138;p21"/>
          <p:cNvSpPr txBox="1"/>
          <p:nvPr/>
        </p:nvSpPr>
        <p:spPr>
          <a:xfrm>
            <a:off x="8484862" y="3882931"/>
            <a:ext cx="2897505" cy="7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비석을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모두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활성화하면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문이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열려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다음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스테이지로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진입이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가능해진다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3B2615-D612-C27C-28A1-9F55651439E8}"/>
              </a:ext>
            </a:extLst>
          </p:cNvPr>
          <p:cNvSpPr/>
          <p:nvPr/>
        </p:nvSpPr>
        <p:spPr>
          <a:xfrm>
            <a:off x="848360" y="1843760"/>
            <a:ext cx="1985645" cy="337820"/>
          </a:xfrm>
          <a:prstGeom prst="rect">
            <a:avLst/>
          </a:prstGeom>
          <a:solidFill>
            <a:srgbClr val="C8B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24E8693-EA2C-1EE2-F28F-579BC49D70A8}"/>
              </a:ext>
            </a:extLst>
          </p:cNvPr>
          <p:cNvSpPr>
            <a:spLocks noChangeAspect="1"/>
          </p:cNvSpPr>
          <p:nvPr/>
        </p:nvSpPr>
        <p:spPr>
          <a:xfrm>
            <a:off x="848360" y="2477806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CBF600C-C6A6-3103-31BF-E38BEADC3193}"/>
              </a:ext>
            </a:extLst>
          </p:cNvPr>
          <p:cNvSpPr>
            <a:spLocks noChangeAspect="1"/>
          </p:cNvSpPr>
          <p:nvPr/>
        </p:nvSpPr>
        <p:spPr>
          <a:xfrm>
            <a:off x="1270952" y="2475584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B4BC748-4CB7-3405-5AA9-0FA2F5895863}"/>
              </a:ext>
            </a:extLst>
          </p:cNvPr>
          <p:cNvSpPr>
            <a:spLocks noChangeAspect="1"/>
          </p:cNvSpPr>
          <p:nvPr/>
        </p:nvSpPr>
        <p:spPr>
          <a:xfrm>
            <a:off x="1696719" y="2473362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CA59F26-67C7-EAC7-7E34-01773FF9336E}"/>
              </a:ext>
            </a:extLst>
          </p:cNvPr>
          <p:cNvSpPr>
            <a:spLocks noChangeAspect="1"/>
          </p:cNvSpPr>
          <p:nvPr/>
        </p:nvSpPr>
        <p:spPr>
          <a:xfrm>
            <a:off x="2121215" y="2473362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95EB4AF-77FA-AEA5-3D81-46BDEA857B56}"/>
              </a:ext>
            </a:extLst>
          </p:cNvPr>
          <p:cNvSpPr>
            <a:spLocks noChangeAspect="1"/>
          </p:cNvSpPr>
          <p:nvPr/>
        </p:nvSpPr>
        <p:spPr>
          <a:xfrm>
            <a:off x="2547620" y="2473362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086A771-DA12-0FF7-E9A0-A2FF9537926F}"/>
              </a:ext>
            </a:extLst>
          </p:cNvPr>
          <p:cNvSpPr>
            <a:spLocks noChangeAspect="1"/>
          </p:cNvSpPr>
          <p:nvPr/>
        </p:nvSpPr>
        <p:spPr>
          <a:xfrm>
            <a:off x="1696718" y="3073119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A0557479-CE3B-62E0-B382-5C6B4274FCD2}"/>
              </a:ext>
            </a:extLst>
          </p:cNvPr>
          <p:cNvSpPr/>
          <p:nvPr/>
        </p:nvSpPr>
        <p:spPr>
          <a:xfrm>
            <a:off x="3566157" y="2598103"/>
            <a:ext cx="593723" cy="554037"/>
          </a:xfrm>
          <a:prstGeom prst="rightArrow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7D2320-E458-ECA3-B1FC-67F273080DB9}"/>
              </a:ext>
            </a:extLst>
          </p:cNvPr>
          <p:cNvSpPr/>
          <p:nvPr/>
        </p:nvSpPr>
        <p:spPr>
          <a:xfrm>
            <a:off x="4896484" y="1843760"/>
            <a:ext cx="1985645" cy="337820"/>
          </a:xfrm>
          <a:prstGeom prst="rect">
            <a:avLst/>
          </a:prstGeom>
          <a:solidFill>
            <a:srgbClr val="C8B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F630B44-741A-DCBF-EDF0-340C1C77DE5C}"/>
              </a:ext>
            </a:extLst>
          </p:cNvPr>
          <p:cNvSpPr>
            <a:spLocks noChangeAspect="1"/>
          </p:cNvSpPr>
          <p:nvPr/>
        </p:nvSpPr>
        <p:spPr>
          <a:xfrm>
            <a:off x="4896484" y="2477806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BA92B43-1F12-279E-6D6B-200F9ADD82BA}"/>
              </a:ext>
            </a:extLst>
          </p:cNvPr>
          <p:cNvSpPr>
            <a:spLocks noChangeAspect="1"/>
          </p:cNvSpPr>
          <p:nvPr/>
        </p:nvSpPr>
        <p:spPr>
          <a:xfrm>
            <a:off x="5319076" y="2475584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06D3A53-A835-384D-A1FF-951F7A55E059}"/>
              </a:ext>
            </a:extLst>
          </p:cNvPr>
          <p:cNvSpPr>
            <a:spLocks noChangeAspect="1"/>
          </p:cNvSpPr>
          <p:nvPr/>
        </p:nvSpPr>
        <p:spPr>
          <a:xfrm>
            <a:off x="5744843" y="2473362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F82EDD8-4B9E-87CE-13CE-64C968A2B56D}"/>
              </a:ext>
            </a:extLst>
          </p:cNvPr>
          <p:cNvSpPr>
            <a:spLocks noChangeAspect="1"/>
          </p:cNvSpPr>
          <p:nvPr/>
        </p:nvSpPr>
        <p:spPr>
          <a:xfrm>
            <a:off x="6169339" y="2473362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95F25B7-05E4-DEC9-9E7A-795A7988072A}"/>
              </a:ext>
            </a:extLst>
          </p:cNvPr>
          <p:cNvSpPr>
            <a:spLocks noChangeAspect="1"/>
          </p:cNvSpPr>
          <p:nvPr/>
        </p:nvSpPr>
        <p:spPr>
          <a:xfrm>
            <a:off x="6595744" y="2473362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F8BFE830-557B-D917-6E3A-A8705E6CCC13}"/>
              </a:ext>
            </a:extLst>
          </p:cNvPr>
          <p:cNvSpPr>
            <a:spLocks noChangeAspect="1"/>
          </p:cNvSpPr>
          <p:nvPr/>
        </p:nvSpPr>
        <p:spPr>
          <a:xfrm>
            <a:off x="5744842" y="3073119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화살표: 오른쪽 224">
            <a:extLst>
              <a:ext uri="{FF2B5EF4-FFF2-40B4-BE49-F238E27FC236}">
                <a16:creationId xmlns:a16="http://schemas.microsoft.com/office/drawing/2014/main" id="{985E166C-5CFF-1213-1DF3-7B4B9EFFC68A}"/>
              </a:ext>
            </a:extLst>
          </p:cNvPr>
          <p:cNvSpPr/>
          <p:nvPr/>
        </p:nvSpPr>
        <p:spPr>
          <a:xfrm>
            <a:off x="7734932" y="2598103"/>
            <a:ext cx="593723" cy="554037"/>
          </a:xfrm>
          <a:prstGeom prst="rightArrow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FB89CDBE-A9DD-D7BD-E595-A46F71C4878B}"/>
              </a:ext>
            </a:extLst>
          </p:cNvPr>
          <p:cNvSpPr/>
          <p:nvPr/>
        </p:nvSpPr>
        <p:spPr>
          <a:xfrm>
            <a:off x="8942066" y="1843760"/>
            <a:ext cx="848358" cy="337820"/>
          </a:xfrm>
          <a:prstGeom prst="rect">
            <a:avLst/>
          </a:prstGeom>
          <a:solidFill>
            <a:srgbClr val="C8B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06EDDAF8-F7DA-4B16-E3B1-508A8DAAFFC5}"/>
              </a:ext>
            </a:extLst>
          </p:cNvPr>
          <p:cNvSpPr>
            <a:spLocks noChangeAspect="1"/>
          </p:cNvSpPr>
          <p:nvPr/>
        </p:nvSpPr>
        <p:spPr>
          <a:xfrm>
            <a:off x="8942065" y="2477806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B6A076C6-9088-5240-C794-2EEF4B4DD5EB}"/>
              </a:ext>
            </a:extLst>
          </p:cNvPr>
          <p:cNvSpPr>
            <a:spLocks noChangeAspect="1"/>
          </p:cNvSpPr>
          <p:nvPr/>
        </p:nvSpPr>
        <p:spPr>
          <a:xfrm>
            <a:off x="9364657" y="2475584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4452C00D-E127-83B4-FC93-DA0FCEE7F53A}"/>
              </a:ext>
            </a:extLst>
          </p:cNvPr>
          <p:cNvSpPr>
            <a:spLocks noChangeAspect="1"/>
          </p:cNvSpPr>
          <p:nvPr/>
        </p:nvSpPr>
        <p:spPr>
          <a:xfrm>
            <a:off x="9790424" y="2473362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D4D36A90-CABE-0C00-3F30-5EF15F8D254A}"/>
              </a:ext>
            </a:extLst>
          </p:cNvPr>
          <p:cNvSpPr>
            <a:spLocks noChangeAspect="1"/>
          </p:cNvSpPr>
          <p:nvPr/>
        </p:nvSpPr>
        <p:spPr>
          <a:xfrm>
            <a:off x="10214920" y="2473362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D5EE71E8-8038-423D-4A8A-719FC76DB8C1}"/>
              </a:ext>
            </a:extLst>
          </p:cNvPr>
          <p:cNvSpPr>
            <a:spLocks noChangeAspect="1"/>
          </p:cNvSpPr>
          <p:nvPr/>
        </p:nvSpPr>
        <p:spPr>
          <a:xfrm>
            <a:off x="10641325" y="2473362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1063F5D7-48A7-60A8-70BD-BE3424A2E028}"/>
              </a:ext>
            </a:extLst>
          </p:cNvPr>
          <p:cNvSpPr>
            <a:spLocks noChangeAspect="1"/>
          </p:cNvSpPr>
          <p:nvPr/>
        </p:nvSpPr>
        <p:spPr>
          <a:xfrm>
            <a:off x="9790423" y="3073119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92F38882-442F-A225-EE78-2795ADC6E43B}"/>
              </a:ext>
            </a:extLst>
          </p:cNvPr>
          <p:cNvSpPr>
            <a:spLocks noChangeAspect="1"/>
          </p:cNvSpPr>
          <p:nvPr/>
        </p:nvSpPr>
        <p:spPr>
          <a:xfrm>
            <a:off x="843278" y="5851562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1D4C1880-52C7-602D-E509-D85EBB183154}"/>
              </a:ext>
            </a:extLst>
          </p:cNvPr>
          <p:cNvSpPr>
            <a:spLocks noChangeAspect="1"/>
          </p:cNvSpPr>
          <p:nvPr/>
        </p:nvSpPr>
        <p:spPr>
          <a:xfrm>
            <a:off x="2586989" y="5851561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E0825607-3261-57C7-32D7-DD7DF83F5179}"/>
              </a:ext>
            </a:extLst>
          </p:cNvPr>
          <p:cNvSpPr>
            <a:spLocks noChangeAspect="1"/>
          </p:cNvSpPr>
          <p:nvPr/>
        </p:nvSpPr>
        <p:spPr>
          <a:xfrm>
            <a:off x="4592001" y="5851560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2E6775A0-EF8D-8454-7976-222FC5918826}"/>
              </a:ext>
            </a:extLst>
          </p:cNvPr>
          <p:cNvSpPr/>
          <p:nvPr/>
        </p:nvSpPr>
        <p:spPr>
          <a:xfrm>
            <a:off x="7237682" y="5803900"/>
            <a:ext cx="1220470" cy="337820"/>
          </a:xfrm>
          <a:prstGeom prst="rect">
            <a:avLst/>
          </a:prstGeom>
          <a:solidFill>
            <a:srgbClr val="C8B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1" name="그림 240">
            <a:extLst>
              <a:ext uri="{FF2B5EF4-FFF2-40B4-BE49-F238E27FC236}">
                <a16:creationId xmlns:a16="http://schemas.microsoft.com/office/drawing/2014/main" id="{8B528D8E-153C-7F49-3BEF-EEF3816EF1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24183">
            <a:off x="5348933" y="2931098"/>
            <a:ext cx="226669" cy="226669"/>
          </a:xfrm>
          <a:prstGeom prst="rect">
            <a:avLst/>
          </a:prstGeom>
        </p:spPr>
      </p:pic>
      <p:sp>
        <p:nvSpPr>
          <p:cNvPr id="242" name="TextBox 241">
            <a:extLst>
              <a:ext uri="{FF2B5EF4-FFF2-40B4-BE49-F238E27FC236}">
                <a16:creationId xmlns:a16="http://schemas.microsoft.com/office/drawing/2014/main" id="{422BB264-E465-FDB5-AF7F-E53605F5AC2F}"/>
              </a:ext>
            </a:extLst>
          </p:cNvPr>
          <p:cNvSpPr txBox="1"/>
          <p:nvPr/>
        </p:nvSpPr>
        <p:spPr>
          <a:xfrm rot="21009536">
            <a:off x="5152911" y="3095846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HBIOS-SYS" panose="02040509040204000000" pitchFamily="17" charset="-127"/>
                <a:ea typeface="HBIOS-SYS" panose="02040509040204000000" pitchFamily="17" charset="-127"/>
                <a:cs typeface="HBIOS-SYS" panose="02040509040204000000" pitchFamily="17" charset="-127"/>
              </a:rPr>
              <a:t>Attack!</a:t>
            </a:r>
            <a:endParaRPr lang="ko-KR" altLang="en-US" sz="1100" dirty="0">
              <a:latin typeface="HBIOS-SYS" panose="02040509040204000000" pitchFamily="17" charset="-127"/>
              <a:ea typeface="HBIOS-SYS" panose="02040509040204000000" pitchFamily="17" charset="-127"/>
              <a:cs typeface="HBIOS-SYS" panose="02040509040204000000" pitchFamily="17" charset="-127"/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CB3458F3-68C8-AE28-7751-54CE4E3D8F51}"/>
              </a:ext>
            </a:extLst>
          </p:cNvPr>
          <p:cNvSpPr/>
          <p:nvPr/>
        </p:nvSpPr>
        <p:spPr>
          <a:xfrm>
            <a:off x="10095855" y="1843760"/>
            <a:ext cx="848358" cy="337820"/>
          </a:xfrm>
          <a:prstGeom prst="rect">
            <a:avLst/>
          </a:prstGeom>
          <a:solidFill>
            <a:srgbClr val="C8B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퍼즐</a:t>
            </a:r>
          </a:p>
        </p:txBody>
      </p:sp>
      <p:sp>
        <p:nvSpPr>
          <p:cNvPr id="20" name="Google Shape;138;p21"/>
          <p:cNvSpPr txBox="1"/>
          <p:nvPr/>
        </p:nvSpPr>
        <p:spPr>
          <a:xfrm>
            <a:off x="1251585" y="5803900"/>
            <a:ext cx="1220470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플레이어</a:t>
            </a:r>
            <a:endParaRPr sz="160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21" name="Google Shape;138;p21"/>
          <p:cNvSpPr txBox="1"/>
          <p:nvPr/>
        </p:nvSpPr>
        <p:spPr>
          <a:xfrm>
            <a:off x="2904490" y="5803900"/>
            <a:ext cx="1656715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상자 오브젝트</a:t>
            </a:r>
            <a:endParaRPr sz="16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36" name="Google Shape;138;p21"/>
          <p:cNvSpPr txBox="1"/>
          <p:nvPr/>
        </p:nvSpPr>
        <p:spPr>
          <a:xfrm>
            <a:off x="920120" y="3877945"/>
            <a:ext cx="2525080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건널 길이 없는 물과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주위 오브젝트들이 </a:t>
            </a:r>
            <a:r>
              <a:rPr lang="ko-KR" altLang="en-US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놓여져있다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sp>
        <p:nvSpPr>
          <p:cNvPr id="133" name="Google Shape;138;p21"/>
          <p:cNvSpPr txBox="1"/>
          <p:nvPr/>
        </p:nvSpPr>
        <p:spPr>
          <a:xfrm>
            <a:off x="5873110" y="5819527"/>
            <a:ext cx="2455545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문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6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172" name="Google Shape;138;p21"/>
          <p:cNvSpPr txBox="1"/>
          <p:nvPr/>
        </p:nvSpPr>
        <p:spPr>
          <a:xfrm>
            <a:off x="4928918" y="3749877"/>
            <a:ext cx="243581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주위 오브젝트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(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상자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돌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들을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플레이어가 들고 옮길 수 있다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sp>
        <p:nvSpPr>
          <p:cNvPr id="188" name="Google Shape;138;p21"/>
          <p:cNvSpPr txBox="1"/>
          <p:nvPr/>
        </p:nvSpPr>
        <p:spPr>
          <a:xfrm>
            <a:off x="8458152" y="3749877"/>
            <a:ext cx="2897505" cy="7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물 위에 오브젝트를 올려 두고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그 오브젝트를 밟고 지나갈 수 있다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3B2615-D612-C27C-28A1-9F55651439E8}"/>
              </a:ext>
            </a:extLst>
          </p:cNvPr>
          <p:cNvSpPr/>
          <p:nvPr/>
        </p:nvSpPr>
        <p:spPr>
          <a:xfrm>
            <a:off x="848992" y="1361830"/>
            <a:ext cx="1985645" cy="952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086A771-DA12-0FF7-E9A0-A2FF9537926F}"/>
              </a:ext>
            </a:extLst>
          </p:cNvPr>
          <p:cNvSpPr>
            <a:spLocks noChangeAspect="1"/>
          </p:cNvSpPr>
          <p:nvPr/>
        </p:nvSpPr>
        <p:spPr>
          <a:xfrm>
            <a:off x="1696718" y="3073119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A0557479-CE3B-62E0-B382-5C6B4274FCD2}"/>
              </a:ext>
            </a:extLst>
          </p:cNvPr>
          <p:cNvSpPr/>
          <p:nvPr/>
        </p:nvSpPr>
        <p:spPr>
          <a:xfrm>
            <a:off x="3566157" y="2598103"/>
            <a:ext cx="593723" cy="554037"/>
          </a:xfrm>
          <a:prstGeom prst="rightArrow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화살표: 오른쪽 224">
            <a:extLst>
              <a:ext uri="{FF2B5EF4-FFF2-40B4-BE49-F238E27FC236}">
                <a16:creationId xmlns:a16="http://schemas.microsoft.com/office/drawing/2014/main" id="{985E166C-5CFF-1213-1DF3-7B4B9EFFC68A}"/>
              </a:ext>
            </a:extLst>
          </p:cNvPr>
          <p:cNvSpPr/>
          <p:nvPr/>
        </p:nvSpPr>
        <p:spPr>
          <a:xfrm>
            <a:off x="7734932" y="2598103"/>
            <a:ext cx="593723" cy="554037"/>
          </a:xfrm>
          <a:prstGeom prst="rightArrow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92F38882-442F-A225-EE78-2795ADC6E43B}"/>
              </a:ext>
            </a:extLst>
          </p:cNvPr>
          <p:cNvSpPr>
            <a:spLocks noChangeAspect="1"/>
          </p:cNvSpPr>
          <p:nvPr/>
        </p:nvSpPr>
        <p:spPr>
          <a:xfrm>
            <a:off x="843278" y="5851562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2E6775A0-EF8D-8454-7976-222FC5918826}"/>
              </a:ext>
            </a:extLst>
          </p:cNvPr>
          <p:cNvSpPr/>
          <p:nvPr/>
        </p:nvSpPr>
        <p:spPr>
          <a:xfrm>
            <a:off x="4536711" y="5851560"/>
            <a:ext cx="1220470" cy="33782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92723D-EB3C-2172-0673-A61C9C024A02}"/>
              </a:ext>
            </a:extLst>
          </p:cNvPr>
          <p:cNvSpPr>
            <a:spLocks noChangeAspect="1"/>
          </p:cNvSpPr>
          <p:nvPr/>
        </p:nvSpPr>
        <p:spPr>
          <a:xfrm>
            <a:off x="754534" y="2538748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720835-E882-9FFB-7862-4FC1848F79D7}"/>
              </a:ext>
            </a:extLst>
          </p:cNvPr>
          <p:cNvSpPr>
            <a:spLocks noChangeAspect="1"/>
          </p:cNvSpPr>
          <p:nvPr/>
        </p:nvSpPr>
        <p:spPr>
          <a:xfrm>
            <a:off x="754534" y="2994240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2FC3DB-A3C6-1425-EF7C-3E87822C8D77}"/>
              </a:ext>
            </a:extLst>
          </p:cNvPr>
          <p:cNvSpPr>
            <a:spLocks noChangeAspect="1"/>
          </p:cNvSpPr>
          <p:nvPr/>
        </p:nvSpPr>
        <p:spPr>
          <a:xfrm>
            <a:off x="754534" y="3431876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E99F77-6484-9FBC-D8D6-D9707AC6A2F1}"/>
              </a:ext>
            </a:extLst>
          </p:cNvPr>
          <p:cNvSpPr/>
          <p:nvPr/>
        </p:nvSpPr>
        <p:spPr>
          <a:xfrm>
            <a:off x="4735193" y="1333481"/>
            <a:ext cx="1985645" cy="952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426AE9-1838-4D23-2CFE-0FF6BA55CE7B}"/>
              </a:ext>
            </a:extLst>
          </p:cNvPr>
          <p:cNvSpPr>
            <a:spLocks noChangeAspect="1"/>
          </p:cNvSpPr>
          <p:nvPr/>
        </p:nvSpPr>
        <p:spPr>
          <a:xfrm>
            <a:off x="4735193" y="2535323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2207F9-8216-B838-3804-DB15AABC1C8D}"/>
              </a:ext>
            </a:extLst>
          </p:cNvPr>
          <p:cNvSpPr>
            <a:spLocks noChangeAspect="1"/>
          </p:cNvSpPr>
          <p:nvPr/>
        </p:nvSpPr>
        <p:spPr>
          <a:xfrm>
            <a:off x="5577988" y="2690851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8439F3-CB5A-D4AD-E5C0-8CD2C5A0D891}"/>
              </a:ext>
            </a:extLst>
          </p:cNvPr>
          <p:cNvSpPr>
            <a:spLocks noChangeAspect="1"/>
          </p:cNvSpPr>
          <p:nvPr/>
        </p:nvSpPr>
        <p:spPr>
          <a:xfrm>
            <a:off x="4735193" y="2990815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73FC65-6852-35AD-9ADC-06FC7A61BA88}"/>
              </a:ext>
            </a:extLst>
          </p:cNvPr>
          <p:cNvSpPr>
            <a:spLocks noChangeAspect="1"/>
          </p:cNvSpPr>
          <p:nvPr/>
        </p:nvSpPr>
        <p:spPr>
          <a:xfrm>
            <a:off x="5648636" y="2962955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270464-EA97-3217-25ED-46C4DD17DD27}"/>
              </a:ext>
            </a:extLst>
          </p:cNvPr>
          <p:cNvSpPr txBox="1"/>
          <p:nvPr/>
        </p:nvSpPr>
        <p:spPr>
          <a:xfrm rot="810935">
            <a:off x="6113397" y="2981832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HBIOS-SYS" panose="02040509040204000000" pitchFamily="17" charset="-127"/>
                <a:ea typeface="HBIOS-SYS" panose="02040509040204000000" pitchFamily="17" charset="-127"/>
                <a:cs typeface="HBIOS-SYS" panose="02040509040204000000" pitchFamily="17" charset="-127"/>
              </a:rPr>
              <a:t>Move!</a:t>
            </a:r>
            <a:endParaRPr lang="ko-KR" altLang="en-US" sz="1100" dirty="0">
              <a:latin typeface="HBIOS-SYS" panose="02040509040204000000" pitchFamily="17" charset="-127"/>
              <a:ea typeface="HBIOS-SYS" panose="02040509040204000000" pitchFamily="17" charset="-127"/>
              <a:cs typeface="HBIOS-SYS" panose="02040509040204000000" pitchFamily="17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6490F3-8C6F-3BB3-A275-6CB35C1F0F59}"/>
              </a:ext>
            </a:extLst>
          </p:cNvPr>
          <p:cNvSpPr/>
          <p:nvPr/>
        </p:nvSpPr>
        <p:spPr>
          <a:xfrm>
            <a:off x="8809030" y="1333481"/>
            <a:ext cx="1985645" cy="952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1536E93-5CC4-8A15-BB0E-4ECB1185F7A8}"/>
              </a:ext>
            </a:extLst>
          </p:cNvPr>
          <p:cNvSpPr>
            <a:spLocks noChangeAspect="1"/>
          </p:cNvSpPr>
          <p:nvPr/>
        </p:nvSpPr>
        <p:spPr>
          <a:xfrm>
            <a:off x="9399241" y="1436379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4D38FC6B-B6F7-4961-43DB-1BA77FFFD5EF}"/>
              </a:ext>
            </a:extLst>
          </p:cNvPr>
          <p:cNvSpPr>
            <a:spLocks noChangeAspect="1"/>
          </p:cNvSpPr>
          <p:nvPr/>
        </p:nvSpPr>
        <p:spPr>
          <a:xfrm>
            <a:off x="9847921" y="1846873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7BE4A919-6E04-54A0-D50B-D377481CC018}"/>
              </a:ext>
            </a:extLst>
          </p:cNvPr>
          <p:cNvSpPr>
            <a:spLocks noChangeAspect="1"/>
          </p:cNvSpPr>
          <p:nvPr/>
        </p:nvSpPr>
        <p:spPr>
          <a:xfrm>
            <a:off x="9898245" y="1897197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56FD215C-70A8-F03A-BE62-20C2B825316C}"/>
              </a:ext>
            </a:extLst>
          </p:cNvPr>
          <p:cNvSpPr>
            <a:spLocks noChangeAspect="1"/>
          </p:cNvSpPr>
          <p:nvPr/>
        </p:nvSpPr>
        <p:spPr>
          <a:xfrm>
            <a:off x="2536985" y="5851560"/>
            <a:ext cx="297652" cy="2976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4034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조작법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343" b="74126" l="0" r="9772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150" b="25146"/>
          <a:stretch>
            <a:fillRect/>
          </a:stretch>
        </p:blipFill>
        <p:spPr bwMode="auto">
          <a:xfrm>
            <a:off x="1919037" y="855638"/>
            <a:ext cx="8353926" cy="398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/>
          <p:cNvSpPr/>
          <p:nvPr/>
        </p:nvSpPr>
        <p:spPr>
          <a:xfrm>
            <a:off x="3571970" y="2247489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/>
          <p:cNvSpPr/>
          <p:nvPr/>
        </p:nvSpPr>
        <p:spPr>
          <a:xfrm>
            <a:off x="3175730" y="2761649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/>
          <p:cNvSpPr/>
          <p:nvPr/>
        </p:nvSpPr>
        <p:spPr>
          <a:xfrm>
            <a:off x="3716750" y="2761649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/>
          <p:cNvSpPr/>
          <p:nvPr/>
        </p:nvSpPr>
        <p:spPr>
          <a:xfrm>
            <a:off x="4257770" y="2761649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/>
          <p:cNvSpPr/>
          <p:nvPr/>
        </p:nvSpPr>
        <p:spPr>
          <a:xfrm>
            <a:off x="2779490" y="1730154"/>
            <a:ext cx="504000" cy="5040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/>
          <p:cNvSpPr/>
          <p:nvPr/>
        </p:nvSpPr>
        <p:spPr>
          <a:xfrm>
            <a:off x="3316160" y="1729508"/>
            <a:ext cx="504000" cy="5040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/>
          <p:cNvSpPr/>
          <p:nvPr/>
        </p:nvSpPr>
        <p:spPr>
          <a:xfrm>
            <a:off x="3850925" y="1729508"/>
            <a:ext cx="504000" cy="5040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43128" y="4498934"/>
            <a:ext cx="8518359" cy="2177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플레이어 이동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| W, A, S, D (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상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좌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하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우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무기 변경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| 1, 2, 3 (1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을 누르면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 무기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2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누르면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 무기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아이템 줍기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| Q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점프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		| Space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1" name="사각형: 둥근 모서리 10"/>
          <p:cNvSpPr/>
          <p:nvPr/>
        </p:nvSpPr>
        <p:spPr>
          <a:xfrm>
            <a:off x="3044920" y="2247478"/>
            <a:ext cx="504000" cy="504000"/>
          </a:xfrm>
          <a:prstGeom prst="round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FF6CFA2-D6F6-CE31-ED1B-FE7A5AB67A9E}"/>
              </a:ext>
            </a:extLst>
          </p:cNvPr>
          <p:cNvSpPr/>
          <p:nvPr/>
        </p:nvSpPr>
        <p:spPr>
          <a:xfrm>
            <a:off x="4509770" y="3803873"/>
            <a:ext cx="2653030" cy="504000"/>
          </a:xfrm>
          <a:prstGeom prst="roundRect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88894" y="2750576"/>
            <a:ext cx="5414211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03.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환경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noFill/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427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환경</a:t>
            </a:r>
          </a:p>
        </p:txBody>
      </p:sp>
      <p:sp>
        <p:nvSpPr>
          <p:cNvPr id="4" name="사각형: 둥근 모서리 3"/>
          <p:cNvSpPr/>
          <p:nvPr/>
        </p:nvSpPr>
        <p:spPr>
          <a:xfrm>
            <a:off x="1005601" y="2529000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It’s finally here. Bicep is in Visual Studio!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429" b="83714" l="27679" r="73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444" t="15955" r="24136" b="11864"/>
          <a:stretch>
            <a:fillRect/>
          </a:stretch>
        </p:blipFill>
        <p:spPr bwMode="auto">
          <a:xfrm>
            <a:off x="1253405" y="2780007"/>
            <a:ext cx="1393172" cy="129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/>
          <p:cNvSpPr/>
          <p:nvPr/>
        </p:nvSpPr>
        <p:spPr>
          <a:xfrm>
            <a:off x="3768548" y="2529000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49580" y1="47899" x2="49580" y2="47899"/>
                        <a14:foregroundMark x1="37815" y1="97479" x2="40336" y2="87395"/>
                        <a14:foregroundMark x1="40336" y1="87395" x2="40336" y2="87395"/>
                        <a14:foregroundMark x1="39496" y1="87395" x2="19328" y2="78992"/>
                        <a14:foregroundMark x1="19328" y1="78992" x2="19328" y2="78992"/>
                        <a14:foregroundMark x1="39496" y1="89076" x2="45378" y2="97479"/>
                        <a14:foregroundMark x1="43697" y1="97479" x2="61345" y2="97479"/>
                        <a14:foregroundMark x1="61345" y1="97479" x2="59664" y2="76471"/>
                        <a14:foregroundMark x1="58824" y1="72269" x2="78992" y2="63866"/>
                        <a14:foregroundMark x1="78992" y1="63866" x2="80672" y2="42857"/>
                        <a14:foregroundMark x1="80672" y1="42857" x2="77311" y2="23529"/>
                        <a14:foregroundMark x1="76471" y1="23529" x2="62185" y2="28571"/>
                        <a14:foregroundMark x1="61345" y1="28571" x2="55462" y2="25210"/>
                        <a14:foregroundMark x1="55462" y1="25210" x2="37815" y2="28571"/>
                        <a14:foregroundMark x1="37815" y1="28571" x2="26050" y2="22689"/>
                        <a14:foregroundMark x1="26050" y1="22689" x2="26050" y2="226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810" y="2862262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/>
          <p:cNvSpPr/>
          <p:nvPr/>
        </p:nvSpPr>
        <p:spPr>
          <a:xfrm>
            <a:off x="6398922" y="2558526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Google Shape;179;p23"/>
          <p:cNvPicPr preferRelativeResize="0"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26743" y="2857092"/>
            <a:ext cx="1684789" cy="120286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사각형: 둥근 모서리 13"/>
          <p:cNvSpPr/>
          <p:nvPr/>
        </p:nvSpPr>
        <p:spPr>
          <a:xfrm>
            <a:off x="9178168" y="2558526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176" b="-8378"/>
          <a:stretch>
            <a:fillRect/>
          </a:stretch>
        </p:blipFill>
        <p:spPr bwMode="auto">
          <a:xfrm>
            <a:off x="9626165" y="3076334"/>
            <a:ext cx="1066565" cy="91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17566" y="1978669"/>
            <a:ext cx="8770754" cy="288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기술적 요소와 </a:t>
            </a: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				        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중점 연구 분야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기술적 요소와 중점 연구 분야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0D9D19-506B-5AF8-23DA-A1D0B8C359DC}"/>
              </a:ext>
            </a:extLst>
          </p:cNvPr>
          <p:cNvSpPr txBox="1"/>
          <p:nvPr/>
        </p:nvSpPr>
        <p:spPr>
          <a:xfrm>
            <a:off x="978569" y="1718518"/>
            <a:ext cx="9392315" cy="3708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애니메이션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블렌딩을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하여 애니메이션 사이를 부드럽게 연결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흐르는 물 표현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물리법칙을 활용해 다양한 무기들을 생동감 넘치게 구현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서버를 통해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명의 플레이어가 모여 게임을 진행할 때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프레임이 끊기지 않게 구현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일괄 처리를 하여 불필요한 연산 최소화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풀을 사용한 효율적인 메모리 관리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334126" y="2750576"/>
            <a:ext cx="7523748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05.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타 게임과 비교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1123376"/>
            <a:ext cx="11226800" cy="5339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4273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목차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34046" y="691878"/>
            <a:ext cx="2313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부제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 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추가내용은 여기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2722" y="1513981"/>
            <a:ext cx="5358063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연구 목적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 소개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개발환경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기술적 요소와 중점 연구분야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타 게임과 비교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5. </a:t>
            </a: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참고문헌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8874B81-0718-7C9D-8743-47128BA16685}"/>
              </a:ext>
            </a:extLst>
          </p:cNvPr>
          <p:cNvSpPr/>
          <p:nvPr/>
        </p:nvSpPr>
        <p:spPr>
          <a:xfrm>
            <a:off x="715036" y="2874640"/>
            <a:ext cx="5007664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4B4D9E-E8E5-82AB-C0A4-A95813D22005}"/>
              </a:ext>
            </a:extLst>
          </p:cNvPr>
          <p:cNvSpPr/>
          <p:nvPr/>
        </p:nvSpPr>
        <p:spPr>
          <a:xfrm>
            <a:off x="6408340" y="2834535"/>
            <a:ext cx="5007664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F23E1D-8121-CB46-1160-FD2CD7FB610F}"/>
              </a:ext>
            </a:extLst>
          </p:cNvPr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noFill/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565F28-1967-4D3F-5EA0-C23EA451E957}"/>
              </a:ext>
            </a:extLst>
          </p:cNvPr>
          <p:cNvSpPr txBox="1"/>
          <p:nvPr/>
        </p:nvSpPr>
        <p:spPr>
          <a:xfrm>
            <a:off x="469900" y="260991"/>
            <a:ext cx="427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타 게임과 비교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E6E248-FAD2-03B7-617D-78AE1A378E54}"/>
              </a:ext>
            </a:extLst>
          </p:cNvPr>
          <p:cNvSpPr txBox="1"/>
          <p:nvPr/>
        </p:nvSpPr>
        <p:spPr>
          <a:xfrm>
            <a:off x="2942772" y="3359140"/>
            <a:ext cx="21371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다양한 무기를 </a:t>
            </a:r>
            <a:endParaRPr lang="en-US" altLang="ko-KR" sz="2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활용한 전투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B9FD514-22B6-B019-63B1-E41A0D6778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234" y="3816067"/>
            <a:ext cx="572519" cy="57251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4CD8405-2C60-247F-AD95-DBB4D7D97B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386" y="3109398"/>
            <a:ext cx="627087" cy="62708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B8FB1B3-8A35-7D1A-E809-0BCEFDB479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01" y="3162016"/>
            <a:ext cx="572519" cy="57251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1B552ED-8D92-D8AD-C3A7-C00261FB10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682" y="3290738"/>
            <a:ext cx="967800" cy="967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191FD9D-6365-5F68-7F24-614E13672AE1}"/>
              </a:ext>
            </a:extLst>
          </p:cNvPr>
          <p:cNvSpPr txBox="1"/>
          <p:nvPr/>
        </p:nvSpPr>
        <p:spPr>
          <a:xfrm>
            <a:off x="7838698" y="3370706"/>
            <a:ext cx="3533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오브젝트와 상호작용하여</a:t>
            </a:r>
            <a:endParaRPr lang="en-US" altLang="ko-KR" sz="2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풀어나가는 퍼즐 </a:t>
            </a:r>
            <a:endParaRPr lang="en-US" altLang="ko-KR" sz="2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7484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587375" y="477443"/>
            <a:ext cx="11017251" cy="5903114"/>
            <a:chOff x="431800" y="577304"/>
            <a:chExt cx="5187949" cy="5907315"/>
          </a:xfrm>
        </p:grpSpPr>
        <p:sp>
          <p:nvSpPr>
            <p:cNvPr id="21" name="직사각형 20"/>
            <p:cNvSpPr/>
            <p:nvPr/>
          </p:nvSpPr>
          <p:spPr>
            <a:xfrm>
              <a:off x="450849" y="1482234"/>
              <a:ext cx="5168900" cy="50023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A3BC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31800" y="577304"/>
              <a:ext cx="5168900" cy="769442"/>
            </a:xfrm>
            <a:prstGeom prst="rect">
              <a:avLst/>
            </a:prstGeom>
            <a:solidFill>
              <a:srgbClr val="A3BCB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0849" y="577305"/>
              <a:ext cx="4273753" cy="708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참고문헌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16968" y="2750577"/>
            <a:ext cx="5358063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01.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연구 목적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427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연구목적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9808" y="2192538"/>
            <a:ext cx="851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제작을 통해 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DirectX12 API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 대한 이해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9809" y="1497702"/>
            <a:ext cx="774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DirectX12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사용한 다중 접속 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3D 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게임을 제작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9808" y="3693772"/>
            <a:ext cx="8518359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쉐이더와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렌더링 파이프라인에 대한 이해</a:t>
            </a:r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그림자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조명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모델 애니메이션에 대한 이해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9809" y="2994324"/>
            <a:ext cx="774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그래픽 처리 장치를 활용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16968" y="2750576"/>
            <a:ext cx="5358063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562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장르 및 컨셉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891541" y="1426429"/>
            <a:ext cx="9379018" cy="379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장르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: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다중 접속 퍼즐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RPG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컨셉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: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다중 접속 방식의 어드벤처 게임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맵에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배치되어 있는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몬스터들과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전투를 진행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 진행 중 획득한 아이템 혹은 무기들을 이용해 퍼즐 요소를 풀어 나가며 진행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플레이어는 총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종류의 무기 중 원하는 것을 선택하여 전투 가능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전투 중에 자유롭게 무기 변경이 가능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다양한 오브젝트와 상호작용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562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흐름도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650868" y="2130834"/>
            <a:ext cx="2364740" cy="1169551"/>
          </a:xfrm>
          <a:prstGeom prst="rect">
            <a:avLst/>
          </a:prstGeom>
          <a:noFill/>
          <a:ln w="3175"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유저들이 협력하여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맵의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고저 혹은 사물들을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이용하여 이동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6273814" y="2663080"/>
            <a:ext cx="2164680" cy="430887"/>
          </a:xfrm>
          <a:prstGeom prst="rect">
            <a:avLst/>
          </a:prstGeom>
          <a:noFill/>
          <a:ln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몬스터들과의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전투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3466823" y="4312272"/>
            <a:ext cx="2164680" cy="800219"/>
          </a:xfrm>
          <a:prstGeom prst="rect">
            <a:avLst/>
          </a:prstGeom>
          <a:noFill/>
          <a:ln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퍼즐을 해결하고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다음 길로 이동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1772653" y="3764033"/>
            <a:ext cx="7401024" cy="2"/>
          </a:xfrm>
          <a:prstGeom prst="straightConnector1">
            <a:avLst/>
          </a:prstGeom>
          <a:ln w="57150">
            <a:solidFill>
              <a:srgbClr val="8BA9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>
            <a:spLocks noChangeAspect="1"/>
          </p:cNvSpPr>
          <p:nvPr/>
        </p:nvSpPr>
        <p:spPr>
          <a:xfrm>
            <a:off x="1602750" y="3594132"/>
            <a:ext cx="339805" cy="339805"/>
          </a:xfrm>
          <a:prstGeom prst="ellipse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>
            <a:spLocks noChangeAspect="1"/>
          </p:cNvSpPr>
          <p:nvPr/>
        </p:nvSpPr>
        <p:spPr>
          <a:xfrm>
            <a:off x="4379261" y="3594132"/>
            <a:ext cx="339805" cy="339805"/>
          </a:xfrm>
          <a:prstGeom prst="ellipse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>
            <a:spLocks noChangeAspect="1"/>
          </p:cNvSpPr>
          <p:nvPr/>
        </p:nvSpPr>
        <p:spPr>
          <a:xfrm>
            <a:off x="7186252" y="3602943"/>
            <a:ext cx="339805" cy="339805"/>
          </a:xfrm>
          <a:prstGeom prst="ellipse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 flipH="1">
            <a:off x="9180530" y="3548590"/>
            <a:ext cx="2164680" cy="430887"/>
          </a:xfrm>
          <a:prstGeom prst="rect">
            <a:avLst/>
          </a:prstGeom>
          <a:noFill/>
          <a:ln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보스 몬스터와의 전투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몬스터</a:t>
            </a:r>
          </a:p>
        </p:txBody>
      </p:sp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469583" y="1067118"/>
            <a:ext cx="2143125" cy="2143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2522855" y="1035786"/>
            <a:ext cx="3111500" cy="200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       </a:t>
            </a:r>
            <a:r>
              <a:rPr lang="ko-KR" altLang="en-US" sz="16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고블린</a:t>
            </a:r>
            <a:endParaRPr sz="1600" b="1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키 : 100cm</a:t>
            </a:r>
            <a:endParaRPr sz="13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en-US" sz="13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이동속도</a:t>
            </a: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1km/h</a:t>
            </a:r>
            <a:endParaRPr sz="13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en-US" sz="13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체력</a:t>
            </a: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100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공격속도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1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초에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1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번</a:t>
            </a:r>
            <a:endParaRPr sz="13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en-US" sz="13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데미지</a:t>
            </a: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20</a:t>
            </a:r>
            <a:endParaRPr sz="13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en-US" sz="13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애니메이션</a:t>
            </a: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4종(Idle, 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</a:t>
            </a:r>
            <a:r>
              <a:rPr 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pic>
        <p:nvPicPr>
          <p:cNvPr id="102" name="Picture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5769610" y="943610"/>
            <a:ext cx="2186305" cy="2390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Google Shape;138;p21"/>
          <p:cNvSpPr txBox="1"/>
          <p:nvPr/>
        </p:nvSpPr>
        <p:spPr>
          <a:xfrm>
            <a:off x="8091170" y="1035786"/>
            <a:ext cx="3211195" cy="185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       </a:t>
            </a:r>
            <a:r>
              <a:rPr lang="ko-KR" altLang="en-US" sz="16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오거</a:t>
            </a:r>
            <a:endParaRPr sz="1600" b="1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키 : 200cm</a:t>
            </a:r>
            <a:endParaRPr sz="13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en-US" sz="13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이동속도</a:t>
            </a: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0.7km/h</a:t>
            </a:r>
            <a:endParaRPr sz="13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en-US" sz="13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체력</a:t>
            </a: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300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공격속도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2.5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초에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1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번</a:t>
            </a:r>
            <a:endParaRPr sz="13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en-US" sz="13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데미지</a:t>
            </a: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50</a:t>
            </a:r>
            <a:endParaRPr sz="13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en-US" sz="13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애니메이션</a:t>
            </a: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4종(Idle, 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</a:t>
            </a:r>
            <a:r>
              <a:rPr 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4"/>
          <a:stretch>
            <a:fillRect/>
          </a:stretch>
        </p:blipFill>
        <p:spPr>
          <a:xfrm>
            <a:off x="6298248" y="3743643"/>
            <a:ext cx="1800225" cy="2543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Google Shape;138;p21"/>
          <p:cNvSpPr txBox="1"/>
          <p:nvPr/>
        </p:nvSpPr>
        <p:spPr>
          <a:xfrm>
            <a:off x="8472805" y="3912336"/>
            <a:ext cx="2829560" cy="199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       </a:t>
            </a:r>
            <a:r>
              <a:rPr lang="ko-KR" altLang="en-US" sz="1600" b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골렘</a:t>
            </a:r>
            <a:endParaRPr sz="1600" b="1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키 : 400cm</a:t>
            </a:r>
            <a:endParaRPr sz="13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이동속도 : 0.5km/h</a:t>
            </a:r>
            <a:endParaRPr sz="13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체력 : 500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데미지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100</a:t>
            </a:r>
            <a:endParaRPr lang="en-US" sz="13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애니메이션 5종(Idle,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1,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2,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</a:t>
            </a:r>
            <a:r>
              <a:rPr lang="en-US" sz="12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pic>
        <p:nvPicPr>
          <p:cNvPr id="104" name="Picture 103"/>
          <p:cNvPicPr/>
          <p:nvPr/>
        </p:nvPicPr>
        <p:blipFill>
          <a:blip r:embed="rId5"/>
          <a:stretch>
            <a:fillRect/>
          </a:stretch>
        </p:blipFill>
        <p:spPr>
          <a:xfrm>
            <a:off x="718185" y="4085590"/>
            <a:ext cx="1957070" cy="2047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Google Shape;138;p21"/>
          <p:cNvSpPr txBox="1"/>
          <p:nvPr/>
        </p:nvSpPr>
        <p:spPr>
          <a:xfrm>
            <a:off x="2613025" y="3841851"/>
            <a:ext cx="3111500" cy="200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      </a:t>
            </a:r>
            <a:r>
              <a:rPr lang="ko-KR" altLang="en-US" sz="1600" b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스켈레톤</a:t>
            </a:r>
            <a:endParaRPr sz="1600" b="1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키 : 160cm</a:t>
            </a:r>
            <a:endParaRPr sz="13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이동속도 : 1km/h</a:t>
            </a:r>
            <a:endParaRPr sz="13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체력 : 150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공격속도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1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초에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1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번</a:t>
            </a:r>
            <a:endParaRPr sz="13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데미지 : 30</a:t>
            </a:r>
            <a:endParaRPr sz="13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애니메이션 4종(Idle,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</a:t>
            </a:r>
            <a:r>
              <a:rPr lang="en-US" sz="12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5412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월드 </a:t>
            </a:r>
          </a:p>
        </p:txBody>
      </p:sp>
      <p:pic>
        <p:nvPicPr>
          <p:cNvPr id="7" name="그림 6" descr="텍스트, 점수판이(가) 표시된 사진&#10;&#10;자동 생성된 설명">
            <a:extLst>
              <a:ext uri="{FF2B5EF4-FFF2-40B4-BE49-F238E27FC236}">
                <a16:creationId xmlns:a16="http://schemas.microsoft.com/office/drawing/2014/main" id="{BA59F07F-05EB-E07A-514C-C052843D3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76" y="1497923"/>
            <a:ext cx="4701988" cy="4701988"/>
          </a:xfrm>
          <a:prstGeom prst="rect">
            <a:avLst/>
          </a:prstGeom>
        </p:spPr>
      </p:pic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44C8933-DA42-734A-2F13-AD96BF448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55162"/>
              </p:ext>
            </p:extLst>
          </p:nvPr>
        </p:nvGraphicFramePr>
        <p:xfrm>
          <a:off x="5882640" y="998390"/>
          <a:ext cx="5766700" cy="53476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72520874"/>
                    </a:ext>
                  </a:extLst>
                </a:gridCol>
                <a:gridCol w="770097">
                  <a:extLst>
                    <a:ext uri="{9D8B030D-6E8A-4147-A177-3AD203B41FA5}">
                      <a16:colId xmlns:a16="http://schemas.microsoft.com/office/drawing/2014/main" val="1116006431"/>
                    </a:ext>
                  </a:extLst>
                </a:gridCol>
                <a:gridCol w="4645448">
                  <a:extLst>
                    <a:ext uri="{9D8B030D-6E8A-4147-A177-3AD203B41FA5}">
                      <a16:colId xmlns:a16="http://schemas.microsoft.com/office/drawing/2014/main" val="2017002332"/>
                    </a:ext>
                  </a:extLst>
                </a:gridCol>
              </a:tblGrid>
              <a:tr h="4656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초록 문 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플레이어들이 함께 다음 스테이지로 갈 수 있는 통로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830213"/>
                  </a:ext>
                </a:extLst>
              </a:tr>
              <a:tr h="429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빨강 문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플레이어들이 함께 다음 스테이지로 갈 수 있는 또 다른 통로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442797"/>
                  </a:ext>
                </a:extLst>
              </a:tr>
              <a:tr h="7647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검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다음 스테이지에서 나타날 몬스터에 대항할 무기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406062"/>
                  </a:ext>
                </a:extLst>
              </a:tr>
              <a:tr h="9941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광원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열쇠와 검을 쉽게 찾기 위해</a:t>
                      </a:r>
                      <a:r>
                        <a:rPr lang="en-US" altLang="ko-KR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어두운 미궁을 밝히는 용도</a:t>
                      </a:r>
                      <a:r>
                        <a:rPr lang="en-US" altLang="ko-KR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. 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몬스터와의 전투에 사용하지 않음</a:t>
                      </a:r>
                      <a:r>
                        <a:rPr lang="en-US" altLang="ko-KR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.</a:t>
                      </a:r>
                      <a:endParaRPr lang="ko-KR" altLang="en-US" sz="14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200686"/>
                  </a:ext>
                </a:extLst>
              </a:tr>
              <a:tr h="7647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초록 열쇠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초록 문을 열 수 있는 열쇠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117174"/>
                  </a:ext>
                </a:extLst>
              </a:tr>
              <a:tr h="7647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빨강 열쇠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빨강 문을 열 수 있는 열쇠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412102"/>
                  </a:ext>
                </a:extLst>
              </a:tr>
              <a:tr h="5353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플레이어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3915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771</Words>
  <Application>Microsoft Office PowerPoint</Application>
  <PresentationFormat>와이드스크린</PresentationFormat>
  <Paragraphs>161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2" baseType="lpstr">
      <vt:lpstr>G마켓 산스 TTF Bold</vt:lpstr>
      <vt:lpstr>G마켓 산스 TTF Light</vt:lpstr>
      <vt:lpstr>G마켓 산스 TTF Medium</vt:lpstr>
      <vt:lpstr>HBIOS-SYS</vt:lpstr>
      <vt:lpstr>넥슨Lv2고딕 Bold</vt:lpstr>
      <vt:lpstr>에스코어 드림 4 Regular</vt:lpstr>
      <vt:lpstr>여기어때 잘난체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경은 조</dc:creator>
  <cp:lastModifiedBy>윤은지(2019184020)</cp:lastModifiedBy>
  <cp:revision>30</cp:revision>
  <dcterms:created xsi:type="dcterms:W3CDTF">2020-03-03T05:40:00Z</dcterms:created>
  <dcterms:modified xsi:type="dcterms:W3CDTF">2022-09-23T16:10:51Z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C3E5A4B06E514CB1A9807BB63F30AB76</vt:lpwstr>
  </property>
  <property fmtid="{D5CDD505-2E9C-101B-9397-08002B2CF9AE}" pid="3" name="KSOProductBuildVer">
    <vt:lpwstr>1033-11.2.0.11306</vt:lpwstr>
  </property>
</Properties>
</file>