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90" r:id="rId9"/>
    <p:sldId id="269" r:id="rId10"/>
    <p:sldId id="292" r:id="rId11"/>
    <p:sldId id="276" r:id="rId12"/>
    <p:sldId id="289" r:id="rId13"/>
    <p:sldId id="294" r:id="rId14"/>
    <p:sldId id="277" r:id="rId15"/>
    <p:sldId id="272" r:id="rId16"/>
    <p:sldId id="273" r:id="rId17"/>
    <p:sldId id="271" r:id="rId18"/>
    <p:sldId id="279" r:id="rId19"/>
    <p:sldId id="278" r:id="rId20"/>
    <p:sldId id="29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8BA9AB"/>
    <a:srgbClr val="C3C3C3"/>
    <a:srgbClr val="C8BFE7"/>
    <a:srgbClr val="B1C6C7"/>
    <a:srgbClr val="E9EFEF"/>
    <a:srgbClr val="EAABA4"/>
    <a:srgbClr val="F1C6C1"/>
    <a:srgbClr val="FAC7A0"/>
    <a:srgbClr val="F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88986" autoAdjust="0"/>
  </p:normalViewPr>
  <p:slideViewPr>
    <p:cSldViewPr snapToGrid="0">
      <p:cViewPr>
        <p:scale>
          <a:sx n="66" d="100"/>
          <a:sy n="66" d="100"/>
        </p:scale>
        <p:origin x="3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jockey.com/detail/autodesk-3ds-max" TargetMode="External"/><Relationship Id="rId2" Type="http://schemas.openxmlformats.org/officeDocument/2006/relationships/hyperlink" Target="https://www.pcworld.com/article/2952172/directx-12-faq-all-about-windows-10s-supercharged-graphics-tech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899" y="260991"/>
            <a:ext cx="788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402C3-8B48-E8FE-94A1-7748C9B253A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9D9E0-4B28-433E-53EC-C5422418BF4A}"/>
              </a:ext>
            </a:extLst>
          </p:cNvPr>
          <p:cNvSpPr txBox="1"/>
          <p:nvPr/>
        </p:nvSpPr>
        <p:spPr>
          <a:xfrm flipH="1">
            <a:off x="74168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잡몬전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CE082-24EE-5BE6-5D3C-58121341487B}"/>
              </a:ext>
            </a:extLst>
          </p:cNvPr>
          <p:cNvSpPr txBox="1"/>
          <p:nvPr/>
        </p:nvSpPr>
        <p:spPr>
          <a:xfrm flipH="1">
            <a:off x="629539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보스전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DA37E8-BCCD-C36F-54EB-D828A34D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2" y="1596519"/>
            <a:ext cx="4585447" cy="4585447"/>
          </a:xfrm>
          <a:prstGeom prst="rect">
            <a:avLst/>
          </a:prstGeom>
        </p:spPr>
      </p:pic>
      <p:pic>
        <p:nvPicPr>
          <p:cNvPr id="10" name="그림 9" descr="텍스트, 점수판, 구급 상자이(가) 표시된 사진&#10;&#10;자동 생성된 설명">
            <a:extLst>
              <a:ext uri="{FF2B5EF4-FFF2-40B4-BE49-F238E27FC236}">
                <a16:creationId xmlns:a16="http://schemas.microsoft.com/office/drawing/2014/main" id="{2574396A-1B4D-475B-30B3-86DFC2DB4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23" y="1703360"/>
            <a:ext cx="4666130" cy="46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965E6C-0962-E66B-605D-B4D215F1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57805"/>
              </p:ext>
            </p:extLst>
          </p:nvPr>
        </p:nvGraphicFramePr>
        <p:xfrm>
          <a:off x="5524790" y="1245381"/>
          <a:ext cx="5989320" cy="510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27">
                  <a:extLst>
                    <a:ext uri="{9D8B030D-6E8A-4147-A177-3AD203B41FA5}">
                      <a16:colId xmlns:a16="http://schemas.microsoft.com/office/drawing/2014/main" val="506835106"/>
                    </a:ext>
                  </a:extLst>
                </a:gridCol>
                <a:gridCol w="4157293">
                  <a:extLst>
                    <a:ext uri="{9D8B030D-6E8A-4147-A177-3AD203B41FA5}">
                      <a16:colId xmlns:a16="http://schemas.microsoft.com/office/drawing/2014/main" val="1879281560"/>
                    </a:ext>
                  </a:extLst>
                </a:gridCol>
              </a:tblGrid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0940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나뭇가지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10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20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40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76425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150cm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298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 km/h = 83 cm/s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972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 km/h = 250 cm/s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05996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Idle,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점프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사망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쏘기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 휘두르기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몽둥이 내려치기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아이템 획득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오브젝트 옮기기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76039"/>
                  </a:ext>
                </a:extLst>
              </a:tr>
            </a:tbl>
          </a:graphicData>
        </a:graphic>
      </p:graphicFrame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7AC4485-0D84-E4A5-0BCC-72FA0048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1196787"/>
            <a:ext cx="4159623" cy="5199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664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39" name="Google Shape;138;p21"/>
          <p:cNvSpPr txBox="1"/>
          <p:nvPr/>
        </p:nvSpPr>
        <p:spPr>
          <a:xfrm>
            <a:off x="4909182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33" name="Google Shape;138;p21"/>
          <p:cNvSpPr txBox="1"/>
          <p:nvPr/>
        </p:nvSpPr>
        <p:spPr>
          <a:xfrm>
            <a:off x="8574081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436102" y="3851692"/>
            <a:ext cx="35292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531162" y="3882931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94660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4E8693-EA2C-1EE2-F28F-579BC49D70A8}"/>
              </a:ext>
            </a:extLst>
          </p:cNvPr>
          <p:cNvSpPr>
            <a:spLocks noChangeAspect="1"/>
          </p:cNvSpPr>
          <p:nvPr/>
        </p:nvSpPr>
        <p:spPr>
          <a:xfrm>
            <a:off x="894660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BF600C-C6A6-3103-31BF-E38BEADC3193}"/>
              </a:ext>
            </a:extLst>
          </p:cNvPr>
          <p:cNvSpPr>
            <a:spLocks noChangeAspect="1"/>
          </p:cNvSpPr>
          <p:nvPr/>
        </p:nvSpPr>
        <p:spPr>
          <a:xfrm>
            <a:off x="1317252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4BC748-4CB7-3405-5AA9-0FA2F5895863}"/>
              </a:ext>
            </a:extLst>
          </p:cNvPr>
          <p:cNvSpPr>
            <a:spLocks noChangeAspect="1"/>
          </p:cNvSpPr>
          <p:nvPr/>
        </p:nvSpPr>
        <p:spPr>
          <a:xfrm>
            <a:off x="174301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A59F26-67C7-EAC7-7E34-01773FF9336E}"/>
              </a:ext>
            </a:extLst>
          </p:cNvPr>
          <p:cNvSpPr>
            <a:spLocks noChangeAspect="1"/>
          </p:cNvSpPr>
          <p:nvPr/>
        </p:nvSpPr>
        <p:spPr>
          <a:xfrm>
            <a:off x="2167515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5EB4AF-77FA-AEA5-3D81-46BDEA857B56}"/>
              </a:ext>
            </a:extLst>
          </p:cNvPr>
          <p:cNvSpPr>
            <a:spLocks noChangeAspect="1"/>
          </p:cNvSpPr>
          <p:nvPr/>
        </p:nvSpPr>
        <p:spPr>
          <a:xfrm>
            <a:off x="2593920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7430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6124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7D2320-E458-ECA3-B1FC-67F273080DB9}"/>
              </a:ext>
            </a:extLst>
          </p:cNvPr>
          <p:cNvSpPr/>
          <p:nvPr/>
        </p:nvSpPr>
        <p:spPr>
          <a:xfrm>
            <a:off x="4942784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630B44-741A-DCBF-EDF0-340C1C77DE5C}"/>
              </a:ext>
            </a:extLst>
          </p:cNvPr>
          <p:cNvSpPr>
            <a:spLocks noChangeAspect="1"/>
          </p:cNvSpPr>
          <p:nvPr/>
        </p:nvSpPr>
        <p:spPr>
          <a:xfrm>
            <a:off x="4942784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A92B43-1F12-279E-6D6B-200F9ADD82BA}"/>
              </a:ext>
            </a:extLst>
          </p:cNvPr>
          <p:cNvSpPr>
            <a:spLocks noChangeAspect="1"/>
          </p:cNvSpPr>
          <p:nvPr/>
        </p:nvSpPr>
        <p:spPr>
          <a:xfrm>
            <a:off x="5365376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06D3A53-A835-384D-A1FF-951F7A55E059}"/>
              </a:ext>
            </a:extLst>
          </p:cNvPr>
          <p:cNvSpPr>
            <a:spLocks noChangeAspect="1"/>
          </p:cNvSpPr>
          <p:nvPr/>
        </p:nvSpPr>
        <p:spPr>
          <a:xfrm>
            <a:off x="5791143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82EDD8-4B9E-87CE-13CE-64C968A2B56D}"/>
              </a:ext>
            </a:extLst>
          </p:cNvPr>
          <p:cNvSpPr>
            <a:spLocks noChangeAspect="1"/>
          </p:cNvSpPr>
          <p:nvPr/>
        </p:nvSpPr>
        <p:spPr>
          <a:xfrm>
            <a:off x="621563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5F25B7-05E4-DEC9-9E7A-795A7988072A}"/>
              </a:ext>
            </a:extLst>
          </p:cNvPr>
          <p:cNvSpPr>
            <a:spLocks noChangeAspect="1"/>
          </p:cNvSpPr>
          <p:nvPr/>
        </p:nvSpPr>
        <p:spPr>
          <a:xfrm>
            <a:off x="6642044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8BFE830-557B-D917-6E3A-A8705E6CCC13}"/>
              </a:ext>
            </a:extLst>
          </p:cNvPr>
          <p:cNvSpPr>
            <a:spLocks noChangeAspect="1"/>
          </p:cNvSpPr>
          <p:nvPr/>
        </p:nvSpPr>
        <p:spPr>
          <a:xfrm>
            <a:off x="5791142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812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B89CDBE-A9DD-D7BD-E595-A46F71C4878B}"/>
              </a:ext>
            </a:extLst>
          </p:cNvPr>
          <p:cNvSpPr/>
          <p:nvPr/>
        </p:nvSpPr>
        <p:spPr>
          <a:xfrm>
            <a:off x="8988366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06EDDAF8-F7DA-4B16-E3B1-508A8DAAFFC5}"/>
              </a:ext>
            </a:extLst>
          </p:cNvPr>
          <p:cNvSpPr>
            <a:spLocks noChangeAspect="1"/>
          </p:cNvSpPr>
          <p:nvPr/>
        </p:nvSpPr>
        <p:spPr>
          <a:xfrm>
            <a:off x="8988365" y="2477806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6A076C6-9088-5240-C794-2EEF4B4DD5EB}"/>
              </a:ext>
            </a:extLst>
          </p:cNvPr>
          <p:cNvSpPr>
            <a:spLocks noChangeAspect="1"/>
          </p:cNvSpPr>
          <p:nvPr/>
        </p:nvSpPr>
        <p:spPr>
          <a:xfrm>
            <a:off x="9410957" y="2475584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452C00D-E127-83B4-FC93-DA0FCEE7F53A}"/>
              </a:ext>
            </a:extLst>
          </p:cNvPr>
          <p:cNvSpPr>
            <a:spLocks noChangeAspect="1"/>
          </p:cNvSpPr>
          <p:nvPr/>
        </p:nvSpPr>
        <p:spPr>
          <a:xfrm>
            <a:off x="9836724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4D36A90-CABE-0C00-3F30-5EF15F8D254A}"/>
              </a:ext>
            </a:extLst>
          </p:cNvPr>
          <p:cNvSpPr>
            <a:spLocks noChangeAspect="1"/>
          </p:cNvSpPr>
          <p:nvPr/>
        </p:nvSpPr>
        <p:spPr>
          <a:xfrm>
            <a:off x="10261220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D5EE71E8-8038-423D-4A8A-719FC76DB8C1}"/>
              </a:ext>
            </a:extLst>
          </p:cNvPr>
          <p:cNvSpPr>
            <a:spLocks noChangeAspect="1"/>
          </p:cNvSpPr>
          <p:nvPr/>
        </p:nvSpPr>
        <p:spPr>
          <a:xfrm>
            <a:off x="10687625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1063F5D7-48A7-60A8-70BD-BE3424A2E028}"/>
              </a:ext>
            </a:extLst>
          </p:cNvPr>
          <p:cNvSpPr>
            <a:spLocks noChangeAspect="1"/>
          </p:cNvSpPr>
          <p:nvPr/>
        </p:nvSpPr>
        <p:spPr>
          <a:xfrm>
            <a:off x="983672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1D4C1880-52C7-602D-E509-D85EBB183154}"/>
              </a:ext>
            </a:extLst>
          </p:cNvPr>
          <p:cNvSpPr>
            <a:spLocks noChangeAspect="1"/>
          </p:cNvSpPr>
          <p:nvPr/>
        </p:nvSpPr>
        <p:spPr>
          <a:xfrm>
            <a:off x="2586989" y="5851561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0825607-3261-57C7-32D7-DD7DF83F5179}"/>
              </a:ext>
            </a:extLst>
          </p:cNvPr>
          <p:cNvSpPr>
            <a:spLocks noChangeAspect="1"/>
          </p:cNvSpPr>
          <p:nvPr/>
        </p:nvSpPr>
        <p:spPr>
          <a:xfrm>
            <a:off x="4592001" y="5851560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7237682" y="5803900"/>
            <a:ext cx="1220470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8B528D8E-153C-7F49-3BEF-EEF3816E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183">
            <a:off x="5395233" y="2931098"/>
            <a:ext cx="226669" cy="226669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422BB264-E465-FDB5-AF7F-E53605F5AC2F}"/>
              </a:ext>
            </a:extLst>
          </p:cNvPr>
          <p:cNvSpPr txBox="1"/>
          <p:nvPr/>
        </p:nvSpPr>
        <p:spPr>
          <a:xfrm rot="21009536">
            <a:off x="5199211" y="309584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Attack!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B3458F3-68C8-AE28-7751-54CE4E3D8F51}"/>
              </a:ext>
            </a:extLst>
          </p:cNvPr>
          <p:cNvSpPr/>
          <p:nvPr/>
        </p:nvSpPr>
        <p:spPr>
          <a:xfrm>
            <a:off x="10142155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 오브젝트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77995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건널 길이 없는 물과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오브젝트들이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놓여져있다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33" name="Google Shape;138;p21"/>
          <p:cNvSpPr txBox="1"/>
          <p:nvPr/>
        </p:nvSpPr>
        <p:spPr>
          <a:xfrm>
            <a:off x="5873110" y="581952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986793" y="3749877"/>
            <a:ext cx="243581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들을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 들고 옮길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516027" y="3749877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물 위에 오브젝트를 올려 두고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그 오브젝트를 밟고 지나갈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906867" y="1361830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75459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6240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9280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4536711" y="5851560"/>
            <a:ext cx="1220470" cy="3378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2723D-EB3C-2172-0673-A61C9C024A02}"/>
              </a:ext>
            </a:extLst>
          </p:cNvPr>
          <p:cNvSpPr>
            <a:spLocks noChangeAspect="1"/>
          </p:cNvSpPr>
          <p:nvPr/>
        </p:nvSpPr>
        <p:spPr>
          <a:xfrm>
            <a:off x="812409" y="2538748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20835-E882-9FFB-7862-4FC1848F79D7}"/>
              </a:ext>
            </a:extLst>
          </p:cNvPr>
          <p:cNvSpPr>
            <a:spLocks noChangeAspect="1"/>
          </p:cNvSpPr>
          <p:nvPr/>
        </p:nvSpPr>
        <p:spPr>
          <a:xfrm>
            <a:off x="812409" y="2994240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C3DB-A3C6-1425-EF7C-3E87822C8D77}"/>
              </a:ext>
            </a:extLst>
          </p:cNvPr>
          <p:cNvSpPr>
            <a:spLocks noChangeAspect="1"/>
          </p:cNvSpPr>
          <p:nvPr/>
        </p:nvSpPr>
        <p:spPr>
          <a:xfrm>
            <a:off x="812409" y="3431876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99F77-6484-9FBC-D8D6-D9707AC6A2F1}"/>
              </a:ext>
            </a:extLst>
          </p:cNvPr>
          <p:cNvSpPr/>
          <p:nvPr/>
        </p:nvSpPr>
        <p:spPr>
          <a:xfrm>
            <a:off x="4793068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26AE9-1838-4D23-2CFE-0FF6BA55CE7B}"/>
              </a:ext>
            </a:extLst>
          </p:cNvPr>
          <p:cNvSpPr>
            <a:spLocks noChangeAspect="1"/>
          </p:cNvSpPr>
          <p:nvPr/>
        </p:nvSpPr>
        <p:spPr>
          <a:xfrm>
            <a:off x="4793068" y="253532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207F9-8216-B838-3804-DB15AABC1C8D}"/>
              </a:ext>
            </a:extLst>
          </p:cNvPr>
          <p:cNvSpPr>
            <a:spLocks noChangeAspect="1"/>
          </p:cNvSpPr>
          <p:nvPr/>
        </p:nvSpPr>
        <p:spPr>
          <a:xfrm>
            <a:off x="5635863" y="2690851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439F3-CB5A-D4AD-E5C0-8CD2C5A0D891}"/>
              </a:ext>
            </a:extLst>
          </p:cNvPr>
          <p:cNvSpPr>
            <a:spLocks noChangeAspect="1"/>
          </p:cNvSpPr>
          <p:nvPr/>
        </p:nvSpPr>
        <p:spPr>
          <a:xfrm>
            <a:off x="4793068" y="2990815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73FC65-6852-35AD-9ADC-06FC7A61BA88}"/>
              </a:ext>
            </a:extLst>
          </p:cNvPr>
          <p:cNvSpPr>
            <a:spLocks noChangeAspect="1"/>
          </p:cNvSpPr>
          <p:nvPr/>
        </p:nvSpPr>
        <p:spPr>
          <a:xfrm>
            <a:off x="5706511" y="2962955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70464-EA97-3217-25ED-46C4DD17DD27}"/>
              </a:ext>
            </a:extLst>
          </p:cNvPr>
          <p:cNvSpPr txBox="1"/>
          <p:nvPr/>
        </p:nvSpPr>
        <p:spPr>
          <a:xfrm rot="810935">
            <a:off x="6171272" y="298183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Move!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490F3-8C6F-3BB3-A275-6CB35C1F0F59}"/>
              </a:ext>
            </a:extLst>
          </p:cNvPr>
          <p:cNvSpPr/>
          <p:nvPr/>
        </p:nvSpPr>
        <p:spPr>
          <a:xfrm>
            <a:off x="8866905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536E93-5CC4-8A15-BB0E-4ECB1185F7A8}"/>
              </a:ext>
            </a:extLst>
          </p:cNvPr>
          <p:cNvSpPr>
            <a:spLocks noChangeAspect="1"/>
          </p:cNvSpPr>
          <p:nvPr/>
        </p:nvSpPr>
        <p:spPr>
          <a:xfrm>
            <a:off x="9457116" y="1436379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D38FC6B-B6F7-4961-43DB-1BA77FFFD5EF}"/>
              </a:ext>
            </a:extLst>
          </p:cNvPr>
          <p:cNvSpPr>
            <a:spLocks noChangeAspect="1"/>
          </p:cNvSpPr>
          <p:nvPr/>
        </p:nvSpPr>
        <p:spPr>
          <a:xfrm>
            <a:off x="9905796" y="184687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BE4A919-6E04-54A0-D50B-D377481CC018}"/>
              </a:ext>
            </a:extLst>
          </p:cNvPr>
          <p:cNvSpPr>
            <a:spLocks noChangeAspect="1"/>
          </p:cNvSpPr>
          <p:nvPr/>
        </p:nvSpPr>
        <p:spPr>
          <a:xfrm>
            <a:off x="9956120" y="1897197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6FD215C-70A8-F03A-BE62-20C2B825316C}"/>
              </a:ext>
            </a:extLst>
          </p:cNvPr>
          <p:cNvSpPr>
            <a:spLocks noChangeAspect="1"/>
          </p:cNvSpPr>
          <p:nvPr/>
        </p:nvSpPr>
        <p:spPr>
          <a:xfrm>
            <a:off x="2536985" y="5851560"/>
            <a:ext cx="297652" cy="2976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0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풀을 사용한 효율적인 메모리 관리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15036" y="2874640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08340" y="2834535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942772" y="3359140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무기를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활용한 전투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34" y="3816067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86" y="3109398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1" y="3162016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2" y="3290738"/>
            <a:ext cx="967800" cy="96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7838698" y="3370706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오브젝트와 상호작용하여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풀어나가는 퍼즐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B19892-5F16-80B5-06E1-12048FDAE6F1}"/>
              </a:ext>
            </a:extLst>
          </p:cNvPr>
          <p:cNvSpPr txBox="1"/>
          <p:nvPr/>
        </p:nvSpPr>
        <p:spPr>
          <a:xfrm>
            <a:off x="739751" y="1623281"/>
            <a:ext cx="10395609" cy="26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간이 </a:t>
            </a:r>
            <a:r>
              <a:rPr lang="ko-KR" altLang="en-US" sz="1050" dirty="0" err="1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맵에</a:t>
            </a:r>
            <a:r>
              <a:rPr lang="ko-KR" altLang="en-US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 쓰인 이미지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| https://github.com/mapeditor/tiled/tree/master/examples/sticker-knight/map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Visual Studio2022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| https://visualstudio.microsoft.com/ko/</a:t>
            </a:r>
          </a:p>
          <a:p>
            <a:pPr>
              <a:lnSpc>
                <a:spcPct val="200000"/>
              </a:lnSpc>
            </a:pPr>
            <a:r>
              <a:rPr lang="ko" altLang="ko-KR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DirectX12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| </a:t>
            </a:r>
            <a:r>
              <a:rPr lang="ko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 </a:t>
            </a:r>
            <a:r>
              <a:rPr lang="ko" altLang="ko-KR" sz="1050" u="sng" dirty="0">
                <a:solidFill>
                  <a:schemeClr val="hlin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2"/>
              </a:rPr>
              <a:t>https://www.pcworld.com/article/2952172/directx-12-faq-all-about-windows-10s-supercharged-graphics-tech.html</a:t>
            </a:r>
            <a:r>
              <a:rPr lang="ko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 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3D Max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| </a:t>
            </a:r>
            <a:r>
              <a:rPr lang="ko" altLang="ko-KR" sz="1050" u="sng" dirty="0">
                <a:solidFill>
                  <a:schemeClr val="hlin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3"/>
              </a:rPr>
              <a:t>https://www.techjockey.com/detail/autodesk-3ds-max</a:t>
            </a:r>
            <a:endParaRPr lang="en-US" altLang="ko" sz="1050" u="sng" dirty="0">
              <a:solidFill>
                <a:schemeClr val="hlin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  <a:hlinkClick r:id="rId4"/>
              </a:rPr>
              <a:t>https://github.com/</a:t>
            </a:r>
            <a:endParaRPr lang="en-US" altLang="ko" sz="1050" u="sng" dirty="0">
              <a:solidFill>
                <a:schemeClr val="hlin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외 아이콘들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  <a:hlinkClick r:id="rId5"/>
              </a:rPr>
              <a:t>https://www.flaticon.com/</a:t>
            </a:r>
            <a:endParaRPr lang="en-US" altLang="ko-KR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200000"/>
              </a:lnSpc>
            </a:pPr>
            <a:endParaRPr lang="ko-KR" altLang="en-US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오브젝트와 상호작용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316653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665435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194073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25E44-8D91-0F0A-71FC-B57C6499EA27}"/>
              </a:ext>
            </a:extLst>
          </p:cNvPr>
          <p:cNvSpPr txBox="1"/>
          <p:nvPr/>
        </p:nvSpPr>
        <p:spPr>
          <a:xfrm>
            <a:off x="2612708" y="1172044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3751-90FE-C237-42DB-3CF650E80084}"/>
              </a:ext>
            </a:extLst>
          </p:cNvPr>
          <p:cNvSpPr txBox="1"/>
          <p:nvPr/>
        </p:nvSpPr>
        <p:spPr>
          <a:xfrm>
            <a:off x="8292895" y="1106242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0.7km/h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2.5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50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A9463-94A2-F41B-F045-2B34E4DB3524}"/>
              </a:ext>
            </a:extLst>
          </p:cNvPr>
          <p:cNvSpPr txBox="1"/>
          <p:nvPr/>
        </p:nvSpPr>
        <p:spPr>
          <a:xfrm>
            <a:off x="2611086" y="3841852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160cm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438B6-8D2A-081B-5D44-28DF125D9E98}"/>
              </a:ext>
            </a:extLst>
          </p:cNvPr>
          <p:cNvSpPr txBox="1"/>
          <p:nvPr/>
        </p:nvSpPr>
        <p:spPr>
          <a:xfrm>
            <a:off x="8335259" y="3841852"/>
            <a:ext cx="338906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400cm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0.5km/h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5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2,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44C8933-DA42-734A-2F13-AD96BF44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63688"/>
              </p:ext>
            </p:extLst>
          </p:nvPr>
        </p:nvGraphicFramePr>
        <p:xfrm>
          <a:off x="5597392" y="1740993"/>
          <a:ext cx="5766700" cy="4046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540">
                  <a:extLst>
                    <a:ext uri="{9D8B030D-6E8A-4147-A177-3AD203B41FA5}">
                      <a16:colId xmlns:a16="http://schemas.microsoft.com/office/drawing/2014/main" val="2072520874"/>
                    </a:ext>
                  </a:extLst>
                </a:gridCol>
                <a:gridCol w="937549">
                  <a:extLst>
                    <a:ext uri="{9D8B030D-6E8A-4147-A177-3AD203B41FA5}">
                      <a16:colId xmlns:a16="http://schemas.microsoft.com/office/drawing/2014/main" val="1116006431"/>
                    </a:ext>
                  </a:extLst>
                </a:gridCol>
                <a:gridCol w="4484611">
                  <a:extLst>
                    <a:ext uri="{9D8B030D-6E8A-4147-A177-3AD203B41FA5}">
                      <a16:colId xmlns:a16="http://schemas.microsoft.com/office/drawing/2014/main" val="2017002332"/>
                    </a:ext>
                  </a:extLst>
                </a:gridCol>
              </a:tblGrid>
              <a:tr h="5145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통로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30213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또 다른 통로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442797"/>
                  </a:ext>
                </a:extLst>
              </a:tr>
              <a:tr h="5507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다음 스테이지에서 나타날 몬스터에 대항할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406062"/>
                  </a:ext>
                </a:extLst>
              </a:tr>
              <a:tr h="563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열쇠와 검을 쉽게 찾기 위해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어두운 미궁을 밝히는 용도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몬스터와의 전투에 사용하지 않음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00686"/>
                  </a:ext>
                </a:extLst>
              </a:tr>
              <a:tr h="6244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열쇠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문을 열 수 있는 열쇠</a:t>
                      </a:r>
                    </a:p>
                    <a:p>
                      <a:pPr algn="l" latinLnBrk="1"/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117174"/>
                  </a:ext>
                </a:extLst>
              </a:tr>
              <a:tr h="6244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열쇠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문을 열 수 있는 열쇠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12102"/>
                  </a:ext>
                </a:extLst>
              </a:tr>
              <a:tr h="442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3915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E5DC17E-4F64-E509-8B84-6F2BDCDD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6" y="1740992"/>
            <a:ext cx="4046349" cy="4046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872</Words>
  <Application>Microsoft Office PowerPoint</Application>
  <PresentationFormat>와이드스크린</PresentationFormat>
  <Paragraphs>166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G마켓 산스 TTF Bold</vt:lpstr>
      <vt:lpstr>G마켓 산스 TTF Light</vt:lpstr>
      <vt:lpstr>G마켓 산스 TTF Medium</vt:lpstr>
      <vt:lpstr>HBIOS-SYS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Kim SunA</cp:lastModifiedBy>
  <cp:revision>34</cp:revision>
  <dcterms:created xsi:type="dcterms:W3CDTF">2020-03-03T05:40:00Z</dcterms:created>
  <dcterms:modified xsi:type="dcterms:W3CDTF">2022-09-24T07:09:10Z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