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9" r:id="rId3"/>
    <p:sldId id="266" r:id="rId4"/>
    <p:sldId id="260" r:id="rId5"/>
    <p:sldId id="267" r:id="rId6"/>
    <p:sldId id="268" r:id="rId7"/>
    <p:sldId id="274" r:id="rId8"/>
    <p:sldId id="290" r:id="rId9"/>
    <p:sldId id="269" r:id="rId10"/>
    <p:sldId id="276" r:id="rId11"/>
    <p:sldId id="289" r:id="rId12"/>
    <p:sldId id="294" r:id="rId13"/>
    <p:sldId id="277" r:id="rId14"/>
    <p:sldId id="272" r:id="rId15"/>
    <p:sldId id="273" r:id="rId16"/>
    <p:sldId id="271" r:id="rId17"/>
    <p:sldId id="279" r:id="rId18"/>
    <p:sldId id="278" r:id="rId19"/>
    <p:sldId id="293" r:id="rId20"/>
    <p:sldId id="26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8BA9AB"/>
    <a:srgbClr val="C3C3C3"/>
    <a:srgbClr val="C8BFE7"/>
    <a:srgbClr val="B1C6C7"/>
    <a:srgbClr val="E9EFEF"/>
    <a:srgbClr val="EAABA4"/>
    <a:srgbClr val="F1C6C1"/>
    <a:srgbClr val="FAC7A0"/>
    <a:srgbClr val="FFDB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60" autoAdjust="0"/>
    <p:restoredTop sz="88986" autoAdjust="0"/>
  </p:normalViewPr>
  <p:slideViewPr>
    <p:cSldViewPr snapToGrid="0">
      <p:cViewPr varScale="1">
        <p:scale>
          <a:sx n="50" d="100"/>
          <a:sy n="50" d="100"/>
        </p:scale>
        <p:origin x="48" y="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F5178-EA5D-4D99-A2BC-F1725EA1756D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27CC0-69B9-4142-A9E6-868B02BEFE50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microsoft.com/office/2007/relationships/hdphoto" Target="../media/hdphoto3.wdp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jockey.com/detail/autodesk-3ds-max" TargetMode="External"/><Relationship Id="rId2" Type="http://schemas.openxmlformats.org/officeDocument/2006/relationships/hyperlink" Target="https://www.pcworld.com/article/2952172/directx-12-faq-all-about-windows-10s-supercharged-graphics-tech.html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github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395114"/>
            <a:ext cx="11226800" cy="6067772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08611" y="217173"/>
            <a:ext cx="4517385" cy="369332"/>
          </a:xfrm>
          <a:prstGeom prst="rect">
            <a:avLst/>
          </a:prstGeom>
          <a:solidFill>
            <a:srgbClr val="B1C6C7"/>
          </a:solidFill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넥슨Lv2고딕 Bold" panose="00000800000000000000" pitchFamily="2" charset="-127"/>
                <a:ea typeface="넥슨Lv2고딕 Bold" panose="00000800000000000000" pitchFamily="2" charset="-127"/>
              </a:rPr>
              <a:t>THIS IS THE HOTTEST PPT TEMPLATE</a:t>
            </a:r>
            <a:endParaRPr lang="ko-KR" altLang="en-US" dirty="0">
              <a:solidFill>
                <a:schemeClr val="bg1"/>
              </a:solidFill>
              <a:latin typeface="넥슨Lv2고딕 Bold" panose="00000800000000000000" pitchFamily="2" charset="-127"/>
              <a:ea typeface="넥슨Lv2고딕 Bold" panose="00000800000000000000" pitchFamily="2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0" y="1625600"/>
            <a:ext cx="9372600" cy="2175339"/>
          </a:xfrm>
          <a:prstGeom prst="rect">
            <a:avLst/>
          </a:prstGeom>
          <a:solidFill>
            <a:srgbClr val="B1C6C7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782261" y="1761850"/>
            <a:ext cx="3360215" cy="18983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(</a:t>
            </a:r>
            <a:r>
              <a:rPr lang="ko-KR" altLang="en-US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미정</a:t>
            </a:r>
            <a:r>
              <a:rPr lang="en-US" altLang="ko-KR" sz="7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ko-KR" altLang="en-US" sz="28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기획 발표 자료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6938C-C7FC-6EE5-9A7E-64FB16608787}"/>
              </a:ext>
            </a:extLst>
          </p:cNvPr>
          <p:cNvSpPr txBox="1"/>
          <p:nvPr/>
        </p:nvSpPr>
        <p:spPr>
          <a:xfrm flipH="1">
            <a:off x="8633461" y="4840034"/>
            <a:ext cx="2842259" cy="1304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2018180005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 명훈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2019184003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김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선아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2019184020	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윤 은지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플레이어 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CA965E6C-0962-E66B-605D-B4D215F1F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57805"/>
              </p:ext>
            </p:extLst>
          </p:nvPr>
        </p:nvGraphicFramePr>
        <p:xfrm>
          <a:off x="5524790" y="1245381"/>
          <a:ext cx="5989320" cy="5102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2027">
                  <a:extLst>
                    <a:ext uri="{9D8B030D-6E8A-4147-A177-3AD203B41FA5}">
                      <a16:colId xmlns:a16="http://schemas.microsoft.com/office/drawing/2014/main" val="506835106"/>
                    </a:ext>
                  </a:extLst>
                </a:gridCol>
                <a:gridCol w="4157293">
                  <a:extLst>
                    <a:ext uri="{9D8B030D-6E8A-4147-A177-3AD203B41FA5}">
                      <a16:colId xmlns:a16="http://schemas.microsoft.com/office/drawing/2014/main" val="1879281560"/>
                    </a:ext>
                  </a:extLst>
                </a:gridCol>
              </a:tblGrid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체력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100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920940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공격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나뭇가지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10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칼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20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: 40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7876425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150cm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73298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 km/h = 83 cm/s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9728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 속도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9 km/h = 250 cm/s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05996"/>
                  </a:ext>
                </a:extLst>
              </a:tr>
              <a:tr h="78882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애니메이션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Idle,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걷기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뛰기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점프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사망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활 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 휘두르기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몽둥이 내려치기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</a:p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아이템 획득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오브젝트 옮기기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, 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 꽂기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2976039"/>
                  </a:ext>
                </a:extLst>
              </a:tr>
            </a:tbl>
          </a:graphicData>
        </a:graphic>
      </p:graphicFrame>
      <p:pic>
        <p:nvPicPr>
          <p:cNvPr id="3" name="그림 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7AC4485-0D84-E4A5-0BCC-72FA004885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59" y="1196787"/>
            <a:ext cx="4159623" cy="51995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66420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닫힌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앞에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다섯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개의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배치되어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39" name="Google Shape;138;p21"/>
          <p:cNvSpPr txBox="1"/>
          <p:nvPr/>
        </p:nvSpPr>
        <p:spPr>
          <a:xfrm>
            <a:off x="4909182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오브젝트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33" name="Google Shape;138;p21"/>
          <p:cNvSpPr txBox="1"/>
          <p:nvPr/>
        </p:nvSpPr>
        <p:spPr>
          <a:xfrm>
            <a:off x="8574081" y="577186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436102" y="3851692"/>
            <a:ext cx="3529235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무기를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사용해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색이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변한다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순서에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맞지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타격할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경우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활성화되지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않는다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531162" y="3882931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비석을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모두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활성화하면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열려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다음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스테이지로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진입이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가능해진다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894660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524E8693-EA2C-1EE2-F28F-579BC49D70A8}"/>
              </a:ext>
            </a:extLst>
          </p:cNvPr>
          <p:cNvSpPr>
            <a:spLocks noChangeAspect="1"/>
          </p:cNvSpPr>
          <p:nvPr/>
        </p:nvSpPr>
        <p:spPr>
          <a:xfrm>
            <a:off x="894660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ACBF600C-C6A6-3103-31BF-E38BEADC3193}"/>
              </a:ext>
            </a:extLst>
          </p:cNvPr>
          <p:cNvSpPr>
            <a:spLocks noChangeAspect="1"/>
          </p:cNvSpPr>
          <p:nvPr/>
        </p:nvSpPr>
        <p:spPr>
          <a:xfrm>
            <a:off x="1317252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B4BC748-4CB7-3405-5AA9-0FA2F5895863}"/>
              </a:ext>
            </a:extLst>
          </p:cNvPr>
          <p:cNvSpPr>
            <a:spLocks noChangeAspect="1"/>
          </p:cNvSpPr>
          <p:nvPr/>
        </p:nvSpPr>
        <p:spPr>
          <a:xfrm>
            <a:off x="174301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CA59F26-67C7-EAC7-7E34-01773FF9336E}"/>
              </a:ext>
            </a:extLst>
          </p:cNvPr>
          <p:cNvSpPr>
            <a:spLocks noChangeAspect="1"/>
          </p:cNvSpPr>
          <p:nvPr/>
        </p:nvSpPr>
        <p:spPr>
          <a:xfrm>
            <a:off x="2167515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995EB4AF-77FA-AEA5-3D81-46BDEA857B56}"/>
              </a:ext>
            </a:extLst>
          </p:cNvPr>
          <p:cNvSpPr>
            <a:spLocks noChangeAspect="1"/>
          </p:cNvSpPr>
          <p:nvPr/>
        </p:nvSpPr>
        <p:spPr>
          <a:xfrm>
            <a:off x="2593920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743018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61245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7D2320-E458-ECA3-B1FC-67F273080DB9}"/>
              </a:ext>
            </a:extLst>
          </p:cNvPr>
          <p:cNvSpPr/>
          <p:nvPr/>
        </p:nvSpPr>
        <p:spPr>
          <a:xfrm>
            <a:off x="4942784" y="1843760"/>
            <a:ext cx="1985645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AF630B44-741A-DCBF-EDF0-340C1C77DE5C}"/>
              </a:ext>
            </a:extLst>
          </p:cNvPr>
          <p:cNvSpPr>
            <a:spLocks noChangeAspect="1"/>
          </p:cNvSpPr>
          <p:nvPr/>
        </p:nvSpPr>
        <p:spPr>
          <a:xfrm>
            <a:off x="4942784" y="2477806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0BA92B43-1F12-279E-6D6B-200F9ADD82BA}"/>
              </a:ext>
            </a:extLst>
          </p:cNvPr>
          <p:cNvSpPr>
            <a:spLocks noChangeAspect="1"/>
          </p:cNvSpPr>
          <p:nvPr/>
        </p:nvSpPr>
        <p:spPr>
          <a:xfrm>
            <a:off x="5365376" y="2475584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E06D3A53-A835-384D-A1FF-951F7A55E059}"/>
              </a:ext>
            </a:extLst>
          </p:cNvPr>
          <p:cNvSpPr>
            <a:spLocks noChangeAspect="1"/>
          </p:cNvSpPr>
          <p:nvPr/>
        </p:nvSpPr>
        <p:spPr>
          <a:xfrm>
            <a:off x="5791143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2F82EDD8-4B9E-87CE-13CE-64C968A2B56D}"/>
              </a:ext>
            </a:extLst>
          </p:cNvPr>
          <p:cNvSpPr>
            <a:spLocks noChangeAspect="1"/>
          </p:cNvSpPr>
          <p:nvPr/>
        </p:nvSpPr>
        <p:spPr>
          <a:xfrm>
            <a:off x="6215639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895F25B7-05E4-DEC9-9E7A-795A7988072A}"/>
              </a:ext>
            </a:extLst>
          </p:cNvPr>
          <p:cNvSpPr>
            <a:spLocks noChangeAspect="1"/>
          </p:cNvSpPr>
          <p:nvPr/>
        </p:nvSpPr>
        <p:spPr>
          <a:xfrm>
            <a:off x="6642044" y="2473362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타원 223">
            <a:extLst>
              <a:ext uri="{FF2B5EF4-FFF2-40B4-BE49-F238E27FC236}">
                <a16:creationId xmlns:a16="http://schemas.microsoft.com/office/drawing/2014/main" id="{F8BFE830-557B-D917-6E3A-A8705E6CCC13}"/>
              </a:ext>
            </a:extLst>
          </p:cNvPr>
          <p:cNvSpPr>
            <a:spLocks noChangeAspect="1"/>
          </p:cNvSpPr>
          <p:nvPr/>
        </p:nvSpPr>
        <p:spPr>
          <a:xfrm>
            <a:off x="5791142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812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6" name="직사각형 225">
            <a:extLst>
              <a:ext uri="{FF2B5EF4-FFF2-40B4-BE49-F238E27FC236}">
                <a16:creationId xmlns:a16="http://schemas.microsoft.com/office/drawing/2014/main" id="{FB89CDBE-A9DD-D7BD-E595-A46F71C4878B}"/>
              </a:ext>
            </a:extLst>
          </p:cNvPr>
          <p:cNvSpPr/>
          <p:nvPr/>
        </p:nvSpPr>
        <p:spPr>
          <a:xfrm>
            <a:off x="8988366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8" name="타원 227">
            <a:extLst>
              <a:ext uri="{FF2B5EF4-FFF2-40B4-BE49-F238E27FC236}">
                <a16:creationId xmlns:a16="http://schemas.microsoft.com/office/drawing/2014/main" id="{06EDDAF8-F7DA-4B16-E3B1-508A8DAAFFC5}"/>
              </a:ext>
            </a:extLst>
          </p:cNvPr>
          <p:cNvSpPr>
            <a:spLocks noChangeAspect="1"/>
          </p:cNvSpPr>
          <p:nvPr/>
        </p:nvSpPr>
        <p:spPr>
          <a:xfrm>
            <a:off x="8988365" y="2477806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0" name="타원 229">
            <a:extLst>
              <a:ext uri="{FF2B5EF4-FFF2-40B4-BE49-F238E27FC236}">
                <a16:creationId xmlns:a16="http://schemas.microsoft.com/office/drawing/2014/main" id="{B6A076C6-9088-5240-C794-2EEF4B4DD5EB}"/>
              </a:ext>
            </a:extLst>
          </p:cNvPr>
          <p:cNvSpPr>
            <a:spLocks noChangeAspect="1"/>
          </p:cNvSpPr>
          <p:nvPr/>
        </p:nvSpPr>
        <p:spPr>
          <a:xfrm>
            <a:off x="9410957" y="2475584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1" name="타원 230">
            <a:extLst>
              <a:ext uri="{FF2B5EF4-FFF2-40B4-BE49-F238E27FC236}">
                <a16:creationId xmlns:a16="http://schemas.microsoft.com/office/drawing/2014/main" id="{4452C00D-E127-83B4-FC93-DA0FCEE7F53A}"/>
              </a:ext>
            </a:extLst>
          </p:cNvPr>
          <p:cNvSpPr>
            <a:spLocks noChangeAspect="1"/>
          </p:cNvSpPr>
          <p:nvPr/>
        </p:nvSpPr>
        <p:spPr>
          <a:xfrm>
            <a:off x="9836724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D4D36A90-CABE-0C00-3F30-5EF15F8D254A}"/>
              </a:ext>
            </a:extLst>
          </p:cNvPr>
          <p:cNvSpPr>
            <a:spLocks noChangeAspect="1"/>
          </p:cNvSpPr>
          <p:nvPr/>
        </p:nvSpPr>
        <p:spPr>
          <a:xfrm>
            <a:off x="10261220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3" name="타원 232">
            <a:extLst>
              <a:ext uri="{FF2B5EF4-FFF2-40B4-BE49-F238E27FC236}">
                <a16:creationId xmlns:a16="http://schemas.microsoft.com/office/drawing/2014/main" id="{D5EE71E8-8038-423D-4A8A-719FC76DB8C1}"/>
              </a:ext>
            </a:extLst>
          </p:cNvPr>
          <p:cNvSpPr>
            <a:spLocks noChangeAspect="1"/>
          </p:cNvSpPr>
          <p:nvPr/>
        </p:nvSpPr>
        <p:spPr>
          <a:xfrm>
            <a:off x="10687625" y="2473362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4" name="타원 233">
            <a:extLst>
              <a:ext uri="{FF2B5EF4-FFF2-40B4-BE49-F238E27FC236}">
                <a16:creationId xmlns:a16="http://schemas.microsoft.com/office/drawing/2014/main" id="{1063F5D7-48A7-60A8-70BD-BE3424A2E028}"/>
              </a:ext>
            </a:extLst>
          </p:cNvPr>
          <p:cNvSpPr>
            <a:spLocks noChangeAspect="1"/>
          </p:cNvSpPr>
          <p:nvPr/>
        </p:nvSpPr>
        <p:spPr>
          <a:xfrm>
            <a:off x="983672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6" name="타원 235">
            <a:extLst>
              <a:ext uri="{FF2B5EF4-FFF2-40B4-BE49-F238E27FC236}">
                <a16:creationId xmlns:a16="http://schemas.microsoft.com/office/drawing/2014/main" id="{1D4C1880-52C7-602D-E509-D85EBB183154}"/>
              </a:ext>
            </a:extLst>
          </p:cNvPr>
          <p:cNvSpPr>
            <a:spLocks noChangeAspect="1"/>
          </p:cNvSpPr>
          <p:nvPr/>
        </p:nvSpPr>
        <p:spPr>
          <a:xfrm>
            <a:off x="2586989" y="5851561"/>
            <a:ext cx="286385" cy="286385"/>
          </a:xfrm>
          <a:prstGeom prst="ellipse">
            <a:avLst/>
          </a:prstGeom>
          <a:solidFill>
            <a:srgbClr val="C3C3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7" name="타원 236">
            <a:extLst>
              <a:ext uri="{FF2B5EF4-FFF2-40B4-BE49-F238E27FC236}">
                <a16:creationId xmlns:a16="http://schemas.microsoft.com/office/drawing/2014/main" id="{E0825607-3261-57C7-32D7-DD7DF83F5179}"/>
              </a:ext>
            </a:extLst>
          </p:cNvPr>
          <p:cNvSpPr>
            <a:spLocks noChangeAspect="1"/>
          </p:cNvSpPr>
          <p:nvPr/>
        </p:nvSpPr>
        <p:spPr>
          <a:xfrm>
            <a:off x="4592001" y="5851560"/>
            <a:ext cx="286385" cy="286385"/>
          </a:xfrm>
          <a:prstGeom prst="ellipse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7237682" y="5803900"/>
            <a:ext cx="1220470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41" name="그림 240">
            <a:extLst>
              <a:ext uri="{FF2B5EF4-FFF2-40B4-BE49-F238E27FC236}">
                <a16:creationId xmlns:a16="http://schemas.microsoft.com/office/drawing/2014/main" id="{8B528D8E-153C-7F49-3BEF-EEF3816EF1A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024183">
            <a:off x="5395233" y="2931098"/>
            <a:ext cx="226669" cy="226669"/>
          </a:xfrm>
          <a:prstGeom prst="rect">
            <a:avLst/>
          </a:prstGeom>
        </p:spPr>
      </p:pic>
      <p:sp>
        <p:nvSpPr>
          <p:cNvPr id="242" name="TextBox 241">
            <a:extLst>
              <a:ext uri="{FF2B5EF4-FFF2-40B4-BE49-F238E27FC236}">
                <a16:creationId xmlns:a16="http://schemas.microsoft.com/office/drawing/2014/main" id="{422BB264-E465-FDB5-AF7F-E53605F5AC2F}"/>
              </a:ext>
            </a:extLst>
          </p:cNvPr>
          <p:cNvSpPr txBox="1"/>
          <p:nvPr/>
        </p:nvSpPr>
        <p:spPr>
          <a:xfrm rot="21009536">
            <a:off x="5199211" y="3095846"/>
            <a:ext cx="6783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Attack!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243" name="직사각형 242">
            <a:extLst>
              <a:ext uri="{FF2B5EF4-FFF2-40B4-BE49-F238E27FC236}">
                <a16:creationId xmlns:a16="http://schemas.microsoft.com/office/drawing/2014/main" id="{CB3458F3-68C8-AE28-7751-54CE4E3D8F51}"/>
              </a:ext>
            </a:extLst>
          </p:cNvPr>
          <p:cNvSpPr/>
          <p:nvPr/>
        </p:nvSpPr>
        <p:spPr>
          <a:xfrm>
            <a:off x="10142155" y="1843760"/>
            <a:ext cx="848358" cy="337820"/>
          </a:xfrm>
          <a:prstGeom prst="rect">
            <a:avLst/>
          </a:prstGeom>
          <a:solidFill>
            <a:srgbClr val="C8BF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퍼즐</a:t>
            </a:r>
          </a:p>
        </p:txBody>
      </p:sp>
      <p:sp>
        <p:nvSpPr>
          <p:cNvPr id="20" name="Google Shape;138;p21"/>
          <p:cNvSpPr txBox="1"/>
          <p:nvPr/>
        </p:nvSpPr>
        <p:spPr>
          <a:xfrm>
            <a:off x="1251585" y="5803900"/>
            <a:ext cx="1220470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</a:t>
            </a:r>
            <a:endParaRPr sz="16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21" name="Google Shape;138;p21"/>
          <p:cNvSpPr txBox="1"/>
          <p:nvPr/>
        </p:nvSpPr>
        <p:spPr>
          <a:xfrm>
            <a:off x="2904490" y="5803900"/>
            <a:ext cx="165671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 오브젝트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36" name="Google Shape;138;p21"/>
          <p:cNvSpPr txBox="1"/>
          <p:nvPr/>
        </p:nvSpPr>
        <p:spPr>
          <a:xfrm>
            <a:off x="977995" y="3877945"/>
            <a:ext cx="2525080" cy="603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건널 길이 없는 물과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오브젝트들이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놓여져있다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33" name="Google Shape;138;p21"/>
          <p:cNvSpPr txBox="1"/>
          <p:nvPr/>
        </p:nvSpPr>
        <p:spPr>
          <a:xfrm>
            <a:off x="5873110" y="5819527"/>
            <a:ext cx="2455545" cy="445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문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6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 </a:t>
            </a:r>
            <a:endParaRPr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72" name="Google Shape;138;p21"/>
          <p:cNvSpPr txBox="1"/>
          <p:nvPr/>
        </p:nvSpPr>
        <p:spPr>
          <a:xfrm>
            <a:off x="4986793" y="3749877"/>
            <a:ext cx="243581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주위 오브젝트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상자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돌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들을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플레이어가 들고 옮길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88" name="Google Shape;138;p21"/>
          <p:cNvSpPr txBox="1"/>
          <p:nvPr/>
        </p:nvSpPr>
        <p:spPr>
          <a:xfrm>
            <a:off x="8516027" y="3749877"/>
            <a:ext cx="2897505" cy="75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물 위에 오브젝트를 올려 두고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그 오브젝트를 밟고 지나갈 수 있다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.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3B2615-D612-C27C-28A1-9F55651439E8}"/>
              </a:ext>
            </a:extLst>
          </p:cNvPr>
          <p:cNvSpPr/>
          <p:nvPr/>
        </p:nvSpPr>
        <p:spPr>
          <a:xfrm>
            <a:off x="906867" y="1361830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5086A771-DA12-0FF7-E9A0-A2FF9537926F}"/>
              </a:ext>
            </a:extLst>
          </p:cNvPr>
          <p:cNvSpPr>
            <a:spLocks noChangeAspect="1"/>
          </p:cNvSpPr>
          <p:nvPr/>
        </p:nvSpPr>
        <p:spPr>
          <a:xfrm>
            <a:off x="1754593" y="3073119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0557479-CE3B-62E0-B382-5C6B4274FCD2}"/>
              </a:ext>
            </a:extLst>
          </p:cNvPr>
          <p:cNvSpPr/>
          <p:nvPr/>
        </p:nvSpPr>
        <p:spPr>
          <a:xfrm>
            <a:off x="3624032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5" name="화살표: 오른쪽 224">
            <a:extLst>
              <a:ext uri="{FF2B5EF4-FFF2-40B4-BE49-F238E27FC236}">
                <a16:creationId xmlns:a16="http://schemas.microsoft.com/office/drawing/2014/main" id="{985E166C-5CFF-1213-1DF3-7B4B9EFFC68A}"/>
              </a:ext>
            </a:extLst>
          </p:cNvPr>
          <p:cNvSpPr/>
          <p:nvPr/>
        </p:nvSpPr>
        <p:spPr>
          <a:xfrm>
            <a:off x="7792807" y="2598103"/>
            <a:ext cx="593723" cy="554037"/>
          </a:xfrm>
          <a:prstGeom prst="rightArrow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5" name="타원 234">
            <a:extLst>
              <a:ext uri="{FF2B5EF4-FFF2-40B4-BE49-F238E27FC236}">
                <a16:creationId xmlns:a16="http://schemas.microsoft.com/office/drawing/2014/main" id="{92F38882-442F-A225-EE78-2795ADC6E43B}"/>
              </a:ext>
            </a:extLst>
          </p:cNvPr>
          <p:cNvSpPr>
            <a:spLocks noChangeAspect="1"/>
          </p:cNvSpPr>
          <p:nvPr/>
        </p:nvSpPr>
        <p:spPr>
          <a:xfrm>
            <a:off x="843278" y="5851562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8" name="직사각형 237">
            <a:extLst>
              <a:ext uri="{FF2B5EF4-FFF2-40B4-BE49-F238E27FC236}">
                <a16:creationId xmlns:a16="http://schemas.microsoft.com/office/drawing/2014/main" id="{2E6775A0-EF8D-8454-7976-222FC5918826}"/>
              </a:ext>
            </a:extLst>
          </p:cNvPr>
          <p:cNvSpPr/>
          <p:nvPr/>
        </p:nvSpPr>
        <p:spPr>
          <a:xfrm>
            <a:off x="4536711" y="5851560"/>
            <a:ext cx="1220470" cy="337820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92723D-EB3C-2172-0673-A61C9C024A02}"/>
              </a:ext>
            </a:extLst>
          </p:cNvPr>
          <p:cNvSpPr>
            <a:spLocks noChangeAspect="1"/>
          </p:cNvSpPr>
          <p:nvPr/>
        </p:nvSpPr>
        <p:spPr>
          <a:xfrm>
            <a:off x="812409" y="2538748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F720835-E882-9FFB-7862-4FC1848F79D7}"/>
              </a:ext>
            </a:extLst>
          </p:cNvPr>
          <p:cNvSpPr>
            <a:spLocks noChangeAspect="1"/>
          </p:cNvSpPr>
          <p:nvPr/>
        </p:nvSpPr>
        <p:spPr>
          <a:xfrm>
            <a:off x="812409" y="2994240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62FC3DB-A3C6-1425-EF7C-3E87822C8D77}"/>
              </a:ext>
            </a:extLst>
          </p:cNvPr>
          <p:cNvSpPr>
            <a:spLocks noChangeAspect="1"/>
          </p:cNvSpPr>
          <p:nvPr/>
        </p:nvSpPr>
        <p:spPr>
          <a:xfrm>
            <a:off x="812409" y="3431876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E99F77-6484-9FBC-D8D6-D9707AC6A2F1}"/>
              </a:ext>
            </a:extLst>
          </p:cNvPr>
          <p:cNvSpPr/>
          <p:nvPr/>
        </p:nvSpPr>
        <p:spPr>
          <a:xfrm>
            <a:off x="4793068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426AE9-1838-4D23-2CFE-0FF6BA55CE7B}"/>
              </a:ext>
            </a:extLst>
          </p:cNvPr>
          <p:cNvSpPr>
            <a:spLocks noChangeAspect="1"/>
          </p:cNvSpPr>
          <p:nvPr/>
        </p:nvSpPr>
        <p:spPr>
          <a:xfrm>
            <a:off x="4793068" y="253532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2207F9-8216-B838-3804-DB15AABC1C8D}"/>
              </a:ext>
            </a:extLst>
          </p:cNvPr>
          <p:cNvSpPr>
            <a:spLocks noChangeAspect="1"/>
          </p:cNvSpPr>
          <p:nvPr/>
        </p:nvSpPr>
        <p:spPr>
          <a:xfrm>
            <a:off x="5635863" y="2690851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8439F3-CB5A-D4AD-E5C0-8CD2C5A0D891}"/>
              </a:ext>
            </a:extLst>
          </p:cNvPr>
          <p:cNvSpPr>
            <a:spLocks noChangeAspect="1"/>
          </p:cNvSpPr>
          <p:nvPr/>
        </p:nvSpPr>
        <p:spPr>
          <a:xfrm>
            <a:off x="4793068" y="2990815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AB73FC65-6852-35AD-9ADC-06FC7A61BA88}"/>
              </a:ext>
            </a:extLst>
          </p:cNvPr>
          <p:cNvSpPr>
            <a:spLocks noChangeAspect="1"/>
          </p:cNvSpPr>
          <p:nvPr/>
        </p:nvSpPr>
        <p:spPr>
          <a:xfrm>
            <a:off x="5706511" y="2962955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270464-EA97-3217-25ED-46C4DD17DD27}"/>
              </a:ext>
            </a:extLst>
          </p:cNvPr>
          <p:cNvSpPr txBox="1"/>
          <p:nvPr/>
        </p:nvSpPr>
        <p:spPr>
          <a:xfrm rot="810935">
            <a:off x="6171272" y="2981832"/>
            <a:ext cx="53732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latin typeface="HBIOS-SYS" panose="02040509040204000000" pitchFamily="17" charset="-127"/>
                <a:ea typeface="HBIOS-SYS" panose="02040509040204000000" pitchFamily="17" charset="-127"/>
                <a:cs typeface="HBIOS-SYS" panose="02040509040204000000" pitchFamily="17" charset="-127"/>
              </a:rPr>
              <a:t>Move!</a:t>
            </a:r>
            <a:endParaRPr lang="ko-KR" altLang="en-US" sz="1100" dirty="0">
              <a:latin typeface="HBIOS-SYS" panose="02040509040204000000" pitchFamily="17" charset="-127"/>
              <a:ea typeface="HBIOS-SYS" panose="02040509040204000000" pitchFamily="17" charset="-127"/>
              <a:cs typeface="HBIOS-SYS" panose="02040509040204000000" pitchFamily="17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16490F3-8C6F-3BB3-A275-6CB35C1F0F59}"/>
              </a:ext>
            </a:extLst>
          </p:cNvPr>
          <p:cNvSpPr/>
          <p:nvPr/>
        </p:nvSpPr>
        <p:spPr>
          <a:xfrm>
            <a:off x="8866905" y="1333481"/>
            <a:ext cx="1985645" cy="952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1536E93-5CC4-8A15-BB0E-4ECB1185F7A8}"/>
              </a:ext>
            </a:extLst>
          </p:cNvPr>
          <p:cNvSpPr>
            <a:spLocks noChangeAspect="1"/>
          </p:cNvSpPr>
          <p:nvPr/>
        </p:nvSpPr>
        <p:spPr>
          <a:xfrm>
            <a:off x="9457116" y="1436379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7" name="직사각형 226">
            <a:extLst>
              <a:ext uri="{FF2B5EF4-FFF2-40B4-BE49-F238E27FC236}">
                <a16:creationId xmlns:a16="http://schemas.microsoft.com/office/drawing/2014/main" id="{4D38FC6B-B6F7-4961-43DB-1BA77FFFD5EF}"/>
              </a:ext>
            </a:extLst>
          </p:cNvPr>
          <p:cNvSpPr>
            <a:spLocks noChangeAspect="1"/>
          </p:cNvSpPr>
          <p:nvPr/>
        </p:nvSpPr>
        <p:spPr>
          <a:xfrm>
            <a:off x="9905796" y="1846873"/>
            <a:ext cx="387035" cy="387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9" name="타원 228">
            <a:extLst>
              <a:ext uri="{FF2B5EF4-FFF2-40B4-BE49-F238E27FC236}">
                <a16:creationId xmlns:a16="http://schemas.microsoft.com/office/drawing/2014/main" id="{7BE4A919-6E04-54A0-D50B-D377481CC018}"/>
              </a:ext>
            </a:extLst>
          </p:cNvPr>
          <p:cNvSpPr>
            <a:spLocks noChangeAspect="1"/>
          </p:cNvSpPr>
          <p:nvPr/>
        </p:nvSpPr>
        <p:spPr>
          <a:xfrm>
            <a:off x="9956120" y="1897197"/>
            <a:ext cx="286385" cy="28638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직사각형 239">
            <a:extLst>
              <a:ext uri="{FF2B5EF4-FFF2-40B4-BE49-F238E27FC236}">
                <a16:creationId xmlns:a16="http://schemas.microsoft.com/office/drawing/2014/main" id="{56FD215C-70A8-F03A-BE62-20C2B825316C}"/>
              </a:ext>
            </a:extLst>
          </p:cNvPr>
          <p:cNvSpPr>
            <a:spLocks noChangeAspect="1"/>
          </p:cNvSpPr>
          <p:nvPr/>
        </p:nvSpPr>
        <p:spPr>
          <a:xfrm>
            <a:off x="2536985" y="5851560"/>
            <a:ext cx="297652" cy="29765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403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조작법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343" b="74126" l="0" r="9772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7150" b="25146"/>
          <a:stretch>
            <a:fillRect/>
          </a:stretch>
        </p:blipFill>
        <p:spPr bwMode="auto">
          <a:xfrm>
            <a:off x="1919037" y="855638"/>
            <a:ext cx="8353926" cy="3985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사각형: 둥근 모서리 2"/>
          <p:cNvSpPr/>
          <p:nvPr/>
        </p:nvSpPr>
        <p:spPr>
          <a:xfrm>
            <a:off x="3571970" y="224748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/>
          <p:cNvSpPr/>
          <p:nvPr/>
        </p:nvSpPr>
        <p:spPr>
          <a:xfrm>
            <a:off x="317573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사각형: 둥근 모서리 4"/>
          <p:cNvSpPr/>
          <p:nvPr/>
        </p:nvSpPr>
        <p:spPr>
          <a:xfrm>
            <a:off x="371675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/>
          <p:cNvSpPr/>
          <p:nvPr/>
        </p:nvSpPr>
        <p:spPr>
          <a:xfrm>
            <a:off x="4257770" y="2761649"/>
            <a:ext cx="504000" cy="504000"/>
          </a:xfrm>
          <a:prstGeom prst="roundRect">
            <a:avLst/>
          </a:prstGeom>
          <a:solidFill>
            <a:srgbClr val="FFC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둥근 모서리 6"/>
          <p:cNvSpPr/>
          <p:nvPr/>
        </p:nvSpPr>
        <p:spPr>
          <a:xfrm>
            <a:off x="2779490" y="1730154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/>
          <p:cNvSpPr/>
          <p:nvPr/>
        </p:nvSpPr>
        <p:spPr>
          <a:xfrm>
            <a:off x="3316160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/>
          <p:cNvSpPr/>
          <p:nvPr/>
        </p:nvSpPr>
        <p:spPr>
          <a:xfrm>
            <a:off x="3850925" y="1729508"/>
            <a:ext cx="504000" cy="504000"/>
          </a:xfrm>
          <a:prstGeom prst="roundRect">
            <a:avLst/>
          </a:prstGeom>
          <a:solidFill>
            <a:srgbClr val="FF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2243128" y="4498934"/>
            <a:ext cx="8518359" cy="21775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플레이어 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| W, A, S, D (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상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우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무기 변경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1, 2, 3 (1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를 누르면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 무기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아이템 줍기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Q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점프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		| Space</a:t>
            </a:r>
            <a:endParaRPr lang="ko-KR" alt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150000"/>
              </a:lnSpc>
            </a:pP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3044920" y="2247478"/>
            <a:ext cx="504000" cy="504000"/>
          </a:xfrm>
          <a:prstGeom prst="roundRect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9FF6CFA2-D6F6-CE31-ED1B-FE7A5AB67A9E}"/>
              </a:ext>
            </a:extLst>
          </p:cNvPr>
          <p:cNvSpPr/>
          <p:nvPr/>
        </p:nvSpPr>
        <p:spPr>
          <a:xfrm>
            <a:off x="4509770" y="3803873"/>
            <a:ext cx="2653030" cy="504000"/>
          </a:xfrm>
          <a:prstGeom prst="roundRect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388894" y="2750576"/>
            <a:ext cx="5414211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03.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개발 환경</a:t>
            </a:r>
          </a:p>
        </p:txBody>
      </p:sp>
      <p:sp>
        <p:nvSpPr>
          <p:cNvPr id="4" name="사각형: 둥근 모서리 3"/>
          <p:cNvSpPr/>
          <p:nvPr/>
        </p:nvSpPr>
        <p:spPr>
          <a:xfrm>
            <a:off x="1005601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0" name="Picture 6" descr="It’s finally here. Bicep is in Visual Studio!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429" b="83714" l="27679" r="73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7444" t="15955" r="24136" b="11864"/>
          <a:stretch>
            <a:fillRect/>
          </a:stretch>
        </p:blipFill>
        <p:spPr bwMode="auto">
          <a:xfrm>
            <a:off x="1253405" y="2780007"/>
            <a:ext cx="1393172" cy="129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사각형: 둥근 모서리 5"/>
          <p:cNvSpPr/>
          <p:nvPr/>
        </p:nvSpPr>
        <p:spPr>
          <a:xfrm>
            <a:off x="3768548" y="2529000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100000" l="0" r="100000">
                        <a14:foregroundMark x1="49580" y1="47899" x2="49580" y2="47899"/>
                        <a14:foregroundMark x1="37815" y1="97479" x2="40336" y2="87395"/>
                        <a14:foregroundMark x1="40336" y1="87395" x2="40336" y2="87395"/>
                        <a14:foregroundMark x1="39496" y1="87395" x2="19328" y2="78992"/>
                        <a14:foregroundMark x1="19328" y1="78992" x2="19328" y2="78992"/>
                        <a14:foregroundMark x1="39496" y1="89076" x2="45378" y2="97479"/>
                        <a14:foregroundMark x1="43697" y1="97479" x2="61345" y2="97479"/>
                        <a14:foregroundMark x1="61345" y1="97479" x2="59664" y2="76471"/>
                        <a14:foregroundMark x1="58824" y1="72269" x2="78992" y2="63866"/>
                        <a14:foregroundMark x1="78992" y1="63866" x2="80672" y2="42857"/>
                        <a14:foregroundMark x1="80672" y1="42857" x2="77311" y2="23529"/>
                        <a14:foregroundMark x1="76471" y1="23529" x2="62185" y2="28571"/>
                        <a14:foregroundMark x1="61345" y1="28571" x2="55462" y2="25210"/>
                        <a14:foregroundMark x1="55462" y1="25210" x2="37815" y2="28571"/>
                        <a14:foregroundMark x1="37815" y1="28571" x2="26050" y2="22689"/>
                        <a14:foregroundMark x1="26050" y1="22689" x2="26050" y2="226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810" y="2862262"/>
            <a:ext cx="113347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사각형: 둥근 모서리 7"/>
          <p:cNvSpPr/>
          <p:nvPr/>
        </p:nvSpPr>
        <p:spPr>
          <a:xfrm>
            <a:off x="6398922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Google Shape;179;p23"/>
          <p:cNvPicPr preferRelativeResize="0"/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26743" y="2857092"/>
            <a:ext cx="1684789" cy="12028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사각형: 둥근 모서리 13"/>
          <p:cNvSpPr/>
          <p:nvPr/>
        </p:nvSpPr>
        <p:spPr>
          <a:xfrm>
            <a:off x="9178168" y="2558526"/>
            <a:ext cx="1800000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176" b="-8378"/>
          <a:stretch>
            <a:fillRect/>
          </a:stretch>
        </p:blipFill>
        <p:spPr bwMode="auto">
          <a:xfrm>
            <a:off x="9626165" y="3076334"/>
            <a:ext cx="1066565" cy="919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917566" y="1978669"/>
            <a:ext cx="8770754" cy="2880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</a:t>
            </a: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				        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중점 연구 분야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기술적 요소와 중점 연구 분야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0D9D19-506B-5AF8-23DA-A1D0B8C359DC}"/>
              </a:ext>
            </a:extLst>
          </p:cNvPr>
          <p:cNvSpPr txBox="1"/>
          <p:nvPr/>
        </p:nvSpPr>
        <p:spPr>
          <a:xfrm>
            <a:off x="978569" y="1718518"/>
            <a:ext cx="9392315" cy="37087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애니메이션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블렌딩을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하여 애니메이션 사이를 부드럽게 연결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흐르는 물 표현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물리법칙을 활용해 다양한 무기들을 생동감 넘치게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서버를 통해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명의 플레이어가 모여 게임을 진행할 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프레임이 끊기지 않게 구현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일괄 처리를 하여 불필요한 연산 최소화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풀을 사용한 효율적인 메모리 관리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2334126" y="2750576"/>
            <a:ext cx="7523748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05.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8874B81-0718-7C9D-8743-47128BA16685}"/>
              </a:ext>
            </a:extLst>
          </p:cNvPr>
          <p:cNvSpPr/>
          <p:nvPr/>
        </p:nvSpPr>
        <p:spPr>
          <a:xfrm>
            <a:off x="715036" y="2874640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84B4D9E-E8E5-82AB-C0A4-A95813D22005}"/>
              </a:ext>
            </a:extLst>
          </p:cNvPr>
          <p:cNvSpPr/>
          <p:nvPr/>
        </p:nvSpPr>
        <p:spPr>
          <a:xfrm>
            <a:off x="6408340" y="2834535"/>
            <a:ext cx="5007664" cy="1800000"/>
          </a:xfrm>
          <a:prstGeom prst="roundRect">
            <a:avLst/>
          </a:prstGeom>
          <a:solidFill>
            <a:srgbClr val="B1C6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0F23E1D-8121-CB46-1160-FD2CD7FB610F}"/>
              </a:ext>
            </a:extLst>
          </p:cNvPr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noFill/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565F28-1967-4D3F-5EA0-C23EA451E957}"/>
              </a:ext>
            </a:extLst>
          </p:cNvPr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04. </a:t>
            </a:r>
            <a:r>
              <a:rPr lang="ko-KR" altLang="en-US" sz="3200" dirty="0">
                <a:solidFill>
                  <a:srgbClr val="8BA9AB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타 게임과 비교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5E6E248-FAD2-03B7-617D-78AE1A378E54}"/>
              </a:ext>
            </a:extLst>
          </p:cNvPr>
          <p:cNvSpPr txBox="1"/>
          <p:nvPr/>
        </p:nvSpPr>
        <p:spPr>
          <a:xfrm>
            <a:off x="2942772" y="3359140"/>
            <a:ext cx="21371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다양한 무기를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활용한 전투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2B9FD514-22B6-B019-63B1-E41A0D67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34" y="3816067"/>
            <a:ext cx="572519" cy="57251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8405-2C60-247F-AD95-DBB4D7D97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386" y="3109398"/>
            <a:ext cx="627087" cy="62708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B8FB1B3-8A35-7D1A-E809-0BCEFDB4798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01" y="3162016"/>
            <a:ext cx="572519" cy="57251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31B552ED-8D92-D8AD-C3A7-C00261FB10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0682" y="3290738"/>
            <a:ext cx="967800" cy="967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191FD9D-6365-5F68-7F24-614E13672AE1}"/>
              </a:ext>
            </a:extLst>
          </p:cNvPr>
          <p:cNvSpPr txBox="1"/>
          <p:nvPr/>
        </p:nvSpPr>
        <p:spPr>
          <a:xfrm>
            <a:off x="7838698" y="3370706"/>
            <a:ext cx="35333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오브젝트와 상호작용하여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풀어나가는 퍼즐 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748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1123376"/>
            <a:ext cx="11226800" cy="533950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목차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434046" y="691878"/>
            <a:ext cx="23134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부제 </a:t>
            </a:r>
            <a:r>
              <a:rPr lang="en-US" altLang="ko-KR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/ </a:t>
            </a:r>
            <a:r>
              <a:rPr lang="ko-KR" altLang="en-US" sz="1600" dirty="0">
                <a:solidFill>
                  <a:schemeClr val="bg1"/>
                </a:solidFill>
                <a:latin typeface="에스코어 드림 4 Regular" panose="020B0503030302020204" pitchFamily="34" charset="-127"/>
                <a:ea typeface="에스코어 드림 4 Regular" panose="020B0503030302020204" pitchFamily="34" charset="-127"/>
              </a:rPr>
              <a:t>추가내용은 여기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2722" y="1513981"/>
            <a:ext cx="5358063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연구 목적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소개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개발환경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기술적 요소와 중점 연구분야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타 게임과 비교</a:t>
            </a:r>
            <a:endParaRPr lang="en-US" altLang="ko-KR" sz="2400" dirty="0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5. </a:t>
            </a:r>
            <a:r>
              <a:rPr lang="ko-KR" altLang="en-US" sz="2400" dirty="0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참고문헌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587375" y="477443"/>
            <a:ext cx="11017251" cy="5903114"/>
            <a:chOff x="431800" y="577304"/>
            <a:chExt cx="5187949" cy="5907315"/>
          </a:xfrm>
        </p:grpSpPr>
        <p:sp>
          <p:nvSpPr>
            <p:cNvPr id="21" name="직사각형 20"/>
            <p:cNvSpPr/>
            <p:nvPr/>
          </p:nvSpPr>
          <p:spPr>
            <a:xfrm>
              <a:off x="450849" y="1482234"/>
              <a:ext cx="5168900" cy="500238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A3BCB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431800" y="577304"/>
              <a:ext cx="5168900" cy="769442"/>
            </a:xfrm>
            <a:prstGeom prst="rect">
              <a:avLst/>
            </a:prstGeom>
            <a:solidFill>
              <a:srgbClr val="A3BCBD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50849" y="577305"/>
              <a:ext cx="4273753" cy="708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40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참고문헌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84B19892-5F16-80B5-06E1-12048FDAE6F1}"/>
              </a:ext>
            </a:extLst>
          </p:cNvPr>
          <p:cNvSpPr txBox="1"/>
          <p:nvPr/>
        </p:nvSpPr>
        <p:spPr>
          <a:xfrm>
            <a:off x="739751" y="1623281"/>
            <a:ext cx="10395609" cy="2637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간이 </a:t>
            </a:r>
            <a:r>
              <a:rPr lang="ko-KR" altLang="en-US" sz="1050" dirty="0" err="1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맵에</a:t>
            </a:r>
            <a:r>
              <a:rPr lang="ko-KR" altLang="en-US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 쓰인 이미지</a:t>
            </a:r>
            <a:r>
              <a:rPr lang="en-US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https://github.com/mapeditor/tiled/tree/master/examples/sticker-knight/map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Visual Studio2022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| https://visualstudio.microsoft.com/ko/</a:t>
            </a:r>
          </a:p>
          <a:p>
            <a:pPr>
              <a:lnSpc>
                <a:spcPct val="200000"/>
              </a:lnSpc>
            </a:pPr>
            <a:r>
              <a:rPr lang="ko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DirectX12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ko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r>
              <a:rPr lang="ko" altLang="ko-KR" sz="1050" u="sng" dirty="0">
                <a:solidFill>
                  <a:schemeClr val="hlin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2"/>
              </a:rPr>
              <a:t>https://www.pcworld.com/article/2952172/directx-12-faq-all-about-windows-10s-supercharged-graphics-tech.html</a:t>
            </a:r>
            <a:r>
              <a:rPr lang="ko" altLang="ko-KR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 </a:t>
            </a:r>
            <a:endParaRPr lang="en-US" altLang="ko" sz="1050" dirty="0">
              <a:solidFill>
                <a:schemeClr val="dk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" altLang="ko-KR" sz="1050" dirty="0">
                <a:solidFill>
                  <a:schemeClr val="dk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Malgun Gothic"/>
                <a:sym typeface="Malgun Gothic"/>
              </a:rPr>
              <a:t>3D Max</a:t>
            </a:r>
            <a:r>
              <a:rPr lang="en-US" altLang="ko" sz="1050" dirty="0">
                <a:solidFill>
                  <a:schemeClr val="dk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</a:rPr>
              <a:t>		| </a:t>
            </a:r>
            <a:r>
              <a:rPr lang="ko" altLang="ko-KR" sz="1050" u="sng" dirty="0">
                <a:solidFill>
                  <a:schemeClr val="hlink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Malgun Gothic"/>
                <a:sym typeface="Malgun Gothic"/>
                <a:hlinkClick r:id="rId3"/>
              </a:rPr>
              <a:t>https://www.techjockey.com/detail/autodesk-3ds-max</a:t>
            </a:r>
            <a:endParaRPr lang="en-US" altLang="ko" sz="1050" u="sng" dirty="0">
              <a:solidFill>
                <a:schemeClr val="hlin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en-US" altLang="ko-KR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4"/>
              </a:rPr>
              <a:t>https://github.com/</a:t>
            </a:r>
            <a:endParaRPr lang="en-US" altLang="ko" sz="1050" u="sng" dirty="0">
              <a:solidFill>
                <a:schemeClr val="hlink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  <a:cs typeface="Malgun Gothic"/>
              <a:sym typeface="Malgun Gothic"/>
            </a:endParaRPr>
          </a:p>
          <a:p>
            <a:pPr>
              <a:lnSpc>
                <a:spcPct val="200000"/>
              </a:lnSpc>
            </a:pPr>
            <a:r>
              <a:rPr lang="ko-KR" altLang="en-US" sz="105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 외 아이콘들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		| </a:t>
            </a:r>
            <a:r>
              <a:rPr lang="en-US" altLang="ko-KR" sz="1050" dirty="0">
                <a:latin typeface="G마켓 산스 TTF Light" panose="02000000000000000000" pitchFamily="2" charset="-127"/>
                <a:ea typeface="G마켓 산스 TTF Light" panose="02000000000000000000" pitchFamily="2" charset="-127"/>
                <a:hlinkClick r:id="rId5"/>
              </a:rPr>
              <a:t>https://www.flaticon.com/</a:t>
            </a: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en-US" altLang="ko-KR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>
              <a:lnSpc>
                <a:spcPct val="200000"/>
              </a:lnSpc>
            </a:pPr>
            <a:endParaRPr lang="ko-KR" altLang="en-US" sz="105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7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 목적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42737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01.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연구목적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9808" y="2192538"/>
            <a:ext cx="85183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-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게임 제작을 통해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DirectX12 API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대한 이해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809" y="1497702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DirectX12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사용한 다중 접속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3D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게임을 제작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9808" y="3693772"/>
            <a:ext cx="8518359" cy="823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쉐이더와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렌더링 파이프라인에 대한 이해</a:t>
            </a:r>
            <a:endParaRPr lang="en-US" altLang="ko-KR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그림자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조명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모델 애니메이션에 대한 이해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9809" y="2994324"/>
            <a:ext cx="77483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그래픽 처리 장치를 활용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82600" y="349957"/>
            <a:ext cx="11226800" cy="6158085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416968" y="2750576"/>
            <a:ext cx="5358063" cy="13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6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</a:t>
            </a:r>
            <a:endParaRPr lang="en-US" altLang="ko-KR" sz="66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장르 및 컨셉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891541" y="1426429"/>
            <a:ext cx="9379018" cy="3797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장르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퍼즐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RPG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컨셉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: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다중 접속 방식의 어드벤처 게임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맵에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배치되어 있는 </a:t>
            </a:r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몬스터들과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전투를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게임 진행 중 획득한 아이템 혹은 무기들을 이용해 퍼즐 요소를 풀어 나가며 진행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플레이어는 총 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종류의 무기 중 원하는 것을 선택하여 전투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전투 중에 자유롭게 무기 변경이 가능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		  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다양한 오브젝트와 상호작용</a:t>
            </a:r>
            <a:r>
              <a:rPr lang="en-US" altLang="ko-KR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ko-KR" alt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626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흐름도</a:t>
            </a:r>
          </a:p>
        </p:txBody>
      </p:sp>
      <p:sp>
        <p:nvSpPr>
          <p:cNvPr id="3" name="TextBox 2"/>
          <p:cNvSpPr txBox="1"/>
          <p:nvPr/>
        </p:nvSpPr>
        <p:spPr>
          <a:xfrm flipH="1">
            <a:off x="650868" y="2130834"/>
            <a:ext cx="3166530" cy="1169551"/>
          </a:xfrm>
          <a:prstGeom prst="rect">
            <a:avLst/>
          </a:prstGeom>
          <a:noFill/>
          <a:ln w="3175"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유저들이 협력하여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맵의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고저 혹은 사물들을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이용하여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 flipH="1">
            <a:off x="6273814" y="266308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몬스터들과의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 flipH="1">
            <a:off x="3466823" y="4312272"/>
            <a:ext cx="2164680" cy="800219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퍼즐을 해결하고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다음 길로 이동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cxnSp>
        <p:nvCxnSpPr>
          <p:cNvPr id="10" name="직선 화살표 연결선 9"/>
          <p:cNvCxnSpPr/>
          <p:nvPr/>
        </p:nvCxnSpPr>
        <p:spPr>
          <a:xfrm flipV="1">
            <a:off x="1772653" y="3764033"/>
            <a:ext cx="7401024" cy="2"/>
          </a:xfrm>
          <a:prstGeom prst="straightConnector1">
            <a:avLst/>
          </a:prstGeom>
          <a:ln w="57150">
            <a:solidFill>
              <a:srgbClr val="8BA9A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>
            <a:spLocks noChangeAspect="1"/>
          </p:cNvSpPr>
          <p:nvPr/>
        </p:nvSpPr>
        <p:spPr>
          <a:xfrm>
            <a:off x="1602750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>
            <a:spLocks noChangeAspect="1"/>
          </p:cNvSpPr>
          <p:nvPr/>
        </p:nvSpPr>
        <p:spPr>
          <a:xfrm>
            <a:off x="4379261" y="3594132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타원 19"/>
          <p:cNvSpPr>
            <a:spLocks noChangeAspect="1"/>
          </p:cNvSpPr>
          <p:nvPr/>
        </p:nvSpPr>
        <p:spPr>
          <a:xfrm>
            <a:off x="7186252" y="3602943"/>
            <a:ext cx="339805" cy="339805"/>
          </a:xfrm>
          <a:prstGeom prst="ellipse">
            <a:avLst/>
          </a:prstGeom>
          <a:solidFill>
            <a:srgbClr val="8BA9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 flipH="1">
            <a:off x="9180530" y="3548590"/>
            <a:ext cx="2164680" cy="430887"/>
          </a:xfrm>
          <a:prstGeom prst="rect">
            <a:avLst/>
          </a:prstGeom>
          <a:noFill/>
          <a:ln>
            <a:solidFill>
              <a:srgbClr val="8BA9AB"/>
            </a:solidFill>
          </a:ln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보스 몬스터와의 전투</a:t>
            </a:r>
            <a:endParaRPr lang="en-US" altLang="ko-KR" sz="16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669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몬스터</a:t>
            </a:r>
          </a:p>
        </p:txBody>
      </p:sp>
      <p:pic>
        <p:nvPicPr>
          <p:cNvPr id="100" name="Picture 99"/>
          <p:cNvPicPr/>
          <p:nvPr/>
        </p:nvPicPr>
        <p:blipFill>
          <a:blip r:embed="rId2"/>
          <a:stretch>
            <a:fillRect/>
          </a:stretch>
        </p:blipFill>
        <p:spPr>
          <a:xfrm>
            <a:off x="469583" y="1067118"/>
            <a:ext cx="2143125" cy="2143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" name="Picture 101"/>
          <p:cNvPicPr/>
          <p:nvPr/>
        </p:nvPicPr>
        <p:blipFill>
          <a:blip r:embed="rId3"/>
          <a:stretch>
            <a:fillRect/>
          </a:stretch>
        </p:blipFill>
        <p:spPr>
          <a:xfrm>
            <a:off x="5665435" y="943610"/>
            <a:ext cx="2186305" cy="2390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" name="Picture 102"/>
          <p:cNvPicPr/>
          <p:nvPr/>
        </p:nvPicPr>
        <p:blipFill>
          <a:blip r:embed="rId4"/>
          <a:stretch>
            <a:fillRect/>
          </a:stretch>
        </p:blipFill>
        <p:spPr>
          <a:xfrm>
            <a:off x="6194073" y="3743643"/>
            <a:ext cx="1800225" cy="25431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4" name="Picture 103"/>
          <p:cNvPicPr/>
          <p:nvPr/>
        </p:nvPicPr>
        <p:blipFill>
          <a:blip r:embed="rId5"/>
          <a:stretch>
            <a:fillRect/>
          </a:stretch>
        </p:blipFill>
        <p:spPr>
          <a:xfrm>
            <a:off x="718185" y="4085590"/>
            <a:ext cx="1957070" cy="20478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125E44-8D91-0F0A-71FC-B57C6499EA27}"/>
              </a:ext>
            </a:extLst>
          </p:cNvPr>
          <p:cNvSpPr txBox="1"/>
          <p:nvPr/>
        </p:nvSpPr>
        <p:spPr>
          <a:xfrm>
            <a:off x="2612708" y="1172044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고블린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F13751-90FE-C237-42DB-3CF650E80084}"/>
              </a:ext>
            </a:extLst>
          </p:cNvPr>
          <p:cNvSpPr txBox="1"/>
          <p:nvPr/>
        </p:nvSpPr>
        <p:spPr>
          <a:xfrm>
            <a:off x="8292895" y="1106242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오거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0.7km/h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2.5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50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9A9463-94A2-F41B-F045-2B34E4DB3524}"/>
              </a:ext>
            </a:extLst>
          </p:cNvPr>
          <p:cNvSpPr txBox="1"/>
          <p:nvPr/>
        </p:nvSpPr>
        <p:spPr>
          <a:xfrm>
            <a:off x="2611086" y="3841852"/>
            <a:ext cx="2858475" cy="2423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스켈레톤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160cm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150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4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B438B6-8D2A-081B-5D44-28DF125D9E98}"/>
              </a:ext>
            </a:extLst>
          </p:cNvPr>
          <p:cNvSpPr txBox="1"/>
          <p:nvPr/>
        </p:nvSpPr>
        <p:spPr>
          <a:xfrm>
            <a:off x="8335259" y="3841852"/>
            <a:ext cx="3389069" cy="21467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골렘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키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400cm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0.5km/h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체력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500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공격속도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3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초에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번</a:t>
            </a: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데미지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: 100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  <a:p>
            <a:pPr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-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애니메이션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5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종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(Idle,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이동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1,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공격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2,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사망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  <a:cs typeface="맑은 고딕" panose="020B0503020000020004" charset="-127"/>
                <a:sym typeface="맑은 고딕" panose="020B0503020000020004" charset="-127"/>
              </a:rPr>
              <a:t>) </a:t>
            </a:r>
            <a:endParaRPr lang="ko-KR" altLang="en-US" sz="1200" dirty="0">
              <a:latin typeface="G마켓 산스 TTF Light" panose="02000000000000000000" pitchFamily="2" charset="-127"/>
              <a:ea typeface="G마켓 산스 TTF Light" panose="02000000000000000000" pitchFamily="2" charset="-127"/>
              <a:cs typeface="맑은 고딕" panose="020B0503020000020004" charset="-127"/>
              <a:sym typeface="맑은 고딕" panose="020B0503020000020004" charset="-127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BA9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/>
          <p:cNvSpPr/>
          <p:nvPr/>
        </p:nvSpPr>
        <p:spPr>
          <a:xfrm>
            <a:off x="469900" y="925976"/>
            <a:ext cx="11226800" cy="5617119"/>
          </a:xfrm>
          <a:prstGeom prst="rect">
            <a:avLst/>
          </a:prstGeom>
          <a:solidFill>
            <a:schemeClr val="bg1"/>
          </a:solidFill>
          <a:ln w="28575">
            <a:solidFill>
              <a:srgbClr val="A3BC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469900" y="260991"/>
            <a:ext cx="54127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02.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소개 </a:t>
            </a:r>
            <a:r>
              <a:rPr lang="en-US" altLang="ko-KR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– </a:t>
            </a:r>
            <a:r>
              <a:rPr lang="ko-KR" altLang="en-US" sz="3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게임 월드 </a:t>
            </a: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F44C8933-DA42-734A-2F13-AD96BF448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63688"/>
              </p:ext>
            </p:extLst>
          </p:nvPr>
        </p:nvGraphicFramePr>
        <p:xfrm>
          <a:off x="5597392" y="1740993"/>
          <a:ext cx="5766700" cy="40463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4540">
                  <a:extLst>
                    <a:ext uri="{9D8B030D-6E8A-4147-A177-3AD203B41FA5}">
                      <a16:colId xmlns:a16="http://schemas.microsoft.com/office/drawing/2014/main" val="2072520874"/>
                    </a:ext>
                  </a:extLst>
                </a:gridCol>
                <a:gridCol w="937549">
                  <a:extLst>
                    <a:ext uri="{9D8B030D-6E8A-4147-A177-3AD203B41FA5}">
                      <a16:colId xmlns:a16="http://schemas.microsoft.com/office/drawing/2014/main" val="1116006431"/>
                    </a:ext>
                  </a:extLst>
                </a:gridCol>
                <a:gridCol w="4484611">
                  <a:extLst>
                    <a:ext uri="{9D8B030D-6E8A-4147-A177-3AD203B41FA5}">
                      <a16:colId xmlns:a16="http://schemas.microsoft.com/office/drawing/2014/main" val="2017002332"/>
                    </a:ext>
                  </a:extLst>
                </a:gridCol>
              </a:tblGrid>
              <a:tr h="514584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1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5830213"/>
                  </a:ext>
                </a:extLst>
              </a:tr>
              <a:tr h="726472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2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플레이어들이 함께 다음 스테이지로 갈 수 있는 또 다른 통로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42797"/>
                  </a:ext>
                </a:extLst>
              </a:tr>
              <a:tr h="55070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3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다음 스테이지에서 나타날 몬스터에 대항할 무기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5406062"/>
                  </a:ext>
                </a:extLst>
              </a:tr>
              <a:tr h="563316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4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광원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열쇠와 검을 쉽게 찾기 위해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어두운 미궁을 밝히는 용도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 </a:t>
                      </a: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몬스터와의 전투에 사용하지 않음</a:t>
                      </a:r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.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200686"/>
                  </a:ext>
                </a:extLst>
              </a:tr>
              <a:tr h="6244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5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초록 문을 열 수 있는 열쇠</a:t>
                      </a:r>
                    </a:p>
                    <a:p>
                      <a:pPr algn="l" latinLnBrk="1"/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117174"/>
                  </a:ext>
                </a:extLst>
              </a:tr>
              <a:tr h="62446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6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열쇠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빨강 문을 열 수 있는 열쇠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412102"/>
                  </a:ext>
                </a:extLst>
              </a:tr>
              <a:tr h="44233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7</a:t>
                      </a:r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</a:rPr>
                        <a:t>플레이어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400" dirty="0"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39156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FE5DC17E-4F64-E509-8B84-6F2BDCDD09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486" y="1740992"/>
            <a:ext cx="4046349" cy="404634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876</Words>
  <Application>Microsoft Office PowerPoint</Application>
  <PresentationFormat>와이드스크린</PresentationFormat>
  <Paragraphs>165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31" baseType="lpstr">
      <vt:lpstr>G마켓 산스 TTF Bold</vt:lpstr>
      <vt:lpstr>G마켓 산스 TTF Light</vt:lpstr>
      <vt:lpstr>G마켓 산스 TTF Medium</vt:lpstr>
      <vt:lpstr>HBIOS-SYS</vt:lpstr>
      <vt:lpstr>넥슨Lv2고딕 Bold</vt:lpstr>
      <vt:lpstr>에스코어 드림 4 Regular</vt:lpstr>
      <vt:lpstr>여기어때 잘난체</vt:lpstr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경은 조</dc:creator>
  <cp:lastModifiedBy>Kim SunA</cp:lastModifiedBy>
  <cp:revision>36</cp:revision>
  <dcterms:created xsi:type="dcterms:W3CDTF">2020-03-03T05:40:00Z</dcterms:created>
  <dcterms:modified xsi:type="dcterms:W3CDTF">2022-09-24T07:21:29Z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C3E5A4B06E514CB1A9807BB63F30AB76</vt:lpwstr>
  </property>
  <property fmtid="{D5CDD505-2E9C-101B-9397-08002B2CF9AE}" pid="3" name="KSOProductBuildVer">
    <vt:lpwstr>1033-11.2.0.11306</vt:lpwstr>
  </property>
</Properties>
</file>