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6" r:id="rId5"/>
    <p:sldId id="260" r:id="rId6"/>
    <p:sldId id="267" r:id="rId7"/>
    <p:sldId id="268" r:id="rId8"/>
    <p:sldId id="274" r:id="rId9"/>
    <p:sldId id="269" r:id="rId10"/>
    <p:sldId id="276" r:id="rId11"/>
    <p:sldId id="290" r:id="rId12"/>
    <p:sldId id="289" r:id="rId13"/>
    <p:sldId id="277" r:id="rId14"/>
    <p:sldId id="272" r:id="rId15"/>
    <p:sldId id="273" r:id="rId16"/>
    <p:sldId id="271" r:id="rId17"/>
    <p:sldId id="279" r:id="rId18"/>
    <p:sldId id="278" r:id="rId19"/>
    <p:sldId id="264" r:id="rId20"/>
    <p:sldId id="280" r:id="rId21"/>
    <p:sldId id="28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C6C7"/>
    <a:srgbClr val="8BA9AB"/>
    <a:srgbClr val="E9EFEF"/>
    <a:srgbClr val="EAABA4"/>
    <a:srgbClr val="F1C6C1"/>
    <a:srgbClr val="FAC7A0"/>
    <a:srgbClr val="FFDBB7"/>
    <a:srgbClr val="FFCD9B"/>
    <a:srgbClr val="FFE6CC"/>
    <a:srgbClr val="FCD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986" autoAdjust="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5178-EA5D-4D99-A2BC-F1725EA1756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7CC0-69B9-4142-A9E6-868B02BEFE50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8.png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39" Type="http://schemas.openxmlformats.org/officeDocument/2006/relationships/vmlDrawing" Target="../drawings/vmlDrawing1.vml"/><Relationship Id="rId38" Type="http://schemas.openxmlformats.org/officeDocument/2006/relationships/slideLayout" Target="../slideLayouts/slideLayout1.xml"/><Relationship Id="rId37" Type="http://schemas.openxmlformats.org/officeDocument/2006/relationships/image" Target="../media/image12.wmf"/><Relationship Id="rId36" Type="http://schemas.openxmlformats.org/officeDocument/2006/relationships/oleObject" Target="../embeddings/oleObject29.bin"/><Relationship Id="rId35" Type="http://schemas.openxmlformats.org/officeDocument/2006/relationships/oleObject" Target="../embeddings/oleObject28.bin"/><Relationship Id="rId34" Type="http://schemas.openxmlformats.org/officeDocument/2006/relationships/oleObject" Target="../embeddings/oleObject27.bin"/><Relationship Id="rId33" Type="http://schemas.openxmlformats.org/officeDocument/2006/relationships/oleObject" Target="../embeddings/oleObject26.bin"/><Relationship Id="rId32" Type="http://schemas.openxmlformats.org/officeDocument/2006/relationships/oleObject" Target="../embeddings/oleObject25.bin"/><Relationship Id="rId31" Type="http://schemas.openxmlformats.org/officeDocument/2006/relationships/oleObject" Target="../embeddings/oleObject24.bin"/><Relationship Id="rId30" Type="http://schemas.openxmlformats.org/officeDocument/2006/relationships/oleObject" Target="../embeddings/oleObject23.bin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22.bin"/><Relationship Id="rId28" Type="http://schemas.openxmlformats.org/officeDocument/2006/relationships/oleObject" Target="../embeddings/oleObject21.bin"/><Relationship Id="rId27" Type="http://schemas.openxmlformats.org/officeDocument/2006/relationships/image" Target="../media/image11.wmf"/><Relationship Id="rId26" Type="http://schemas.openxmlformats.org/officeDocument/2006/relationships/oleObject" Target="../embeddings/oleObject20.bin"/><Relationship Id="rId25" Type="http://schemas.openxmlformats.org/officeDocument/2006/relationships/oleObject" Target="../embeddings/oleObject19.bin"/><Relationship Id="rId24" Type="http://schemas.openxmlformats.org/officeDocument/2006/relationships/oleObject" Target="../embeddings/oleObject18.bin"/><Relationship Id="rId23" Type="http://schemas.openxmlformats.org/officeDocument/2006/relationships/oleObject" Target="../embeddings/oleObject17.bin"/><Relationship Id="rId22" Type="http://schemas.openxmlformats.org/officeDocument/2006/relationships/oleObject" Target="../embeddings/oleObject16.bin"/><Relationship Id="rId21" Type="http://schemas.openxmlformats.org/officeDocument/2006/relationships/oleObject" Target="../embeddings/oleObject15.bin"/><Relationship Id="rId20" Type="http://schemas.openxmlformats.org/officeDocument/2006/relationships/oleObject" Target="../embeddings/oleObject14.bin"/><Relationship Id="rId2" Type="http://schemas.openxmlformats.org/officeDocument/2006/relationships/image" Target="../media/image5.wmf"/><Relationship Id="rId19" Type="http://schemas.openxmlformats.org/officeDocument/2006/relationships/oleObject" Target="../embeddings/oleObject13.bin"/><Relationship Id="rId18" Type="http://schemas.openxmlformats.org/officeDocument/2006/relationships/oleObject" Target="../embeddings/oleObject12.bin"/><Relationship Id="rId17" Type="http://schemas.openxmlformats.org/officeDocument/2006/relationships/oleObject" Target="../embeddings/oleObject11.bin"/><Relationship Id="rId16" Type="http://schemas.openxmlformats.org/officeDocument/2006/relationships/oleObject" Target="../embeddings/oleObject10.bin"/><Relationship Id="rId15" Type="http://schemas.openxmlformats.org/officeDocument/2006/relationships/oleObject" Target="../embeddings/oleObject9.bin"/><Relationship Id="rId14" Type="http://schemas.openxmlformats.org/officeDocument/2006/relationships/oleObject" Target="../embeddings/oleObject8.bin"/><Relationship Id="rId13" Type="http://schemas.openxmlformats.org/officeDocument/2006/relationships/oleObject" Target="../embeddings/oleObject7.bin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14.wdp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1.png"/><Relationship Id="rId6" Type="http://schemas.microsoft.com/office/2007/relationships/hdphoto" Target="../media/image20.wdp"/><Relationship Id="rId5" Type="http://schemas.openxmlformats.org/officeDocument/2006/relationships/image" Target="../media/image19.png"/><Relationship Id="rId4" Type="http://schemas.microsoft.com/office/2007/relationships/hdphoto" Target="../media/image18.wdp"/><Relationship Id="rId3" Type="http://schemas.openxmlformats.org/officeDocument/2006/relationships/image" Target="../media/image17.png"/><Relationship Id="rId2" Type="http://schemas.microsoft.com/office/2007/relationships/hdphoto" Target="../media/image16.wdp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395114"/>
            <a:ext cx="11226800" cy="606777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8611" y="217173"/>
            <a:ext cx="4517385" cy="369332"/>
          </a:xfrm>
          <a:prstGeom prst="rect">
            <a:avLst/>
          </a:prstGeom>
          <a:solidFill>
            <a:srgbClr val="B1C6C7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THIS IS THE HOTTEST PPT TEMPLATE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25600"/>
            <a:ext cx="9372600" cy="2175339"/>
          </a:xfrm>
          <a:prstGeom prst="rect">
            <a:avLst/>
          </a:prstGeom>
          <a:solidFill>
            <a:srgbClr val="B1C6C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2261" y="1761850"/>
            <a:ext cx="808747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제목을 크게 씁니다</a:t>
            </a:r>
            <a:endParaRPr lang="en-US" altLang="ko-KR" sz="72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부제도 써볼까요</a:t>
            </a:r>
            <a:endParaRPr lang="ko-KR" altLang="en-US" sz="4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몬스터</a:t>
            </a:r>
            <a:endParaRPr lang="ko-KR" altLang="en-US" sz="32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69583" y="1067118"/>
            <a:ext cx="2143125" cy="214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2522855" y="1209040"/>
            <a:ext cx="3111500" cy="200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고블린</a:t>
            </a:r>
            <a:endParaRPr sz="1600" b="1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키 : 100cm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이동속도 : 1km/h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체력 : 100</a:t>
            </a:r>
            <a:endParaRPr lang="en-US"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: 1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데미지 : 20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애니메이션 4종(Idle,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5769610" y="943610"/>
            <a:ext cx="2186305" cy="2390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Google Shape;138;p21"/>
          <p:cNvSpPr txBox="1"/>
          <p:nvPr/>
        </p:nvSpPr>
        <p:spPr>
          <a:xfrm>
            <a:off x="8091170" y="1209040"/>
            <a:ext cx="3211195" cy="185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오거</a:t>
            </a:r>
            <a:endParaRPr sz="1600" b="1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키 : 200cm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이동속도 : 0.7km/h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체력 : 300</a:t>
            </a:r>
            <a:endParaRPr lang="en-US"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: 2.5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데미지 : 50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애니메이션 4종(Idle,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6298248" y="3743643"/>
            <a:ext cx="1800225" cy="254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Google Shape;138;p21"/>
          <p:cNvSpPr txBox="1"/>
          <p:nvPr/>
        </p:nvSpPr>
        <p:spPr>
          <a:xfrm>
            <a:off x="8472805" y="4085590"/>
            <a:ext cx="2829560" cy="199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골렘</a:t>
            </a:r>
            <a:endParaRPr sz="1600" b="1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키 : 400cm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이동속도 : 0.5km/h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체력 : 500</a:t>
            </a:r>
            <a:endParaRPr lang="en-US"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: 100</a:t>
            </a:r>
            <a:endParaRPr lang="en-US"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애니메이션 5종(Idle,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1,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2,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718185" y="4085590"/>
            <a:ext cx="1957070" cy="204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Google Shape;138;p21"/>
          <p:cNvSpPr txBox="1"/>
          <p:nvPr/>
        </p:nvSpPr>
        <p:spPr>
          <a:xfrm>
            <a:off x="2613025" y="4015105"/>
            <a:ext cx="3111500" cy="200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      </a:t>
            </a:r>
            <a:r>
              <a:rPr lang="ko-KR" altLang="en-US" sz="1600" b="1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스켈레톤</a:t>
            </a:r>
            <a:endParaRPr sz="1600" b="1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키 : 160cm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이동속도 : 1km/h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체력 : 150</a:t>
            </a:r>
            <a:endParaRPr lang="en-US"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: 1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데미지 : 30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애니메이션 4종(Idle,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퍼즐</a:t>
            </a:r>
            <a:endParaRPr lang="ko-KR" altLang="en-US" sz="32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14" name="Object 13"/>
          <p:cNvGraphicFramePr/>
          <p:nvPr/>
        </p:nvGraphicFramePr>
        <p:xfrm>
          <a:off x="786765" y="5812155"/>
          <a:ext cx="44831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" imgW="447675" imgH="428625" progId="Paint.Picture">
                  <p:embed/>
                </p:oleObj>
              </mc:Choice>
              <mc:Fallback>
                <p:oleObj name="" r:id="rId1" imgW="447675" imgH="42862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6765" y="5812155"/>
                        <a:ext cx="44831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Google Shape;138;p21"/>
          <p:cNvSpPr txBox="1"/>
          <p:nvPr/>
        </p:nvSpPr>
        <p:spPr>
          <a:xfrm>
            <a:off x="1251585" y="5803900"/>
            <a:ext cx="122047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플레이어</a:t>
            </a:r>
            <a:endParaRPr sz="16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1" name="Google Shape;138;p21"/>
          <p:cNvSpPr txBox="1"/>
          <p:nvPr/>
        </p:nvSpPr>
        <p:spPr>
          <a:xfrm>
            <a:off x="2904490" y="5803900"/>
            <a:ext cx="165671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오브젝트</a:t>
            </a:r>
            <a:endParaRPr sz="16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graphicFrame>
        <p:nvGraphicFramePr>
          <p:cNvPr id="22" name="Object 21"/>
          <p:cNvGraphicFramePr/>
          <p:nvPr/>
        </p:nvGraphicFramePr>
        <p:xfrm>
          <a:off x="1770380" y="3002915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3" imgW="361950" imgH="342900" progId="Paint.Picture">
                  <p:embed/>
                </p:oleObj>
              </mc:Choice>
              <mc:Fallback>
                <p:oleObj name="" r:id="rId3" imgW="361950" imgH="342900" progId="Paint.Picture">
                  <p:embed/>
                  <p:pic>
                    <p:nvPicPr>
                      <p:cNvPr id="0" name="Picture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0380" y="3002915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/>
          <p:nvPr/>
        </p:nvGraphicFramePr>
        <p:xfrm>
          <a:off x="2498090" y="5855018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5" imgW="361950" imgH="342900" progId="Paint.Picture">
                  <p:embed/>
                </p:oleObj>
              </mc:Choice>
              <mc:Fallback>
                <p:oleObj name="" r:id="rId5" imgW="361950" imgH="342900" progId="Paint.Picture">
                  <p:embed/>
                  <p:pic>
                    <p:nvPicPr>
                      <p:cNvPr id="0" name="Picture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8090" y="5855018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Google Shape;138;p21"/>
          <p:cNvSpPr txBox="1"/>
          <p:nvPr/>
        </p:nvSpPr>
        <p:spPr>
          <a:xfrm>
            <a:off x="601345" y="4031615"/>
            <a:ext cx="2698750" cy="85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닫힌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앞에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다섯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개의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오브젝트가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배치되어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있다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  <a:endParaRPr lang="en-US" altLang="ko-KR"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5" name="Picture 104"/>
          <p:cNvPicPr/>
          <p:nvPr/>
        </p:nvPicPr>
        <p:blipFill>
          <a:blip r:embed="rId7"/>
          <a:stretch>
            <a:fillRect/>
          </a:stretch>
        </p:blipFill>
        <p:spPr>
          <a:xfrm>
            <a:off x="3690620" y="3288665"/>
            <a:ext cx="558800" cy="6032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7" name="Object 36"/>
          <p:cNvGraphicFramePr/>
          <p:nvPr/>
        </p:nvGraphicFramePr>
        <p:xfrm>
          <a:off x="4732020" y="5855018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8" imgW="361950" imgH="342900" progId="Paint.Picture">
                  <p:embed/>
                </p:oleObj>
              </mc:Choice>
              <mc:Fallback>
                <p:oleObj name="" r:id="rId8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2020" y="5855018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Google Shape;138;p21"/>
          <p:cNvSpPr txBox="1"/>
          <p:nvPr/>
        </p:nvSpPr>
        <p:spPr>
          <a:xfrm>
            <a:off x="5168900" y="5803900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오브젝트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(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활성화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endParaRPr sz="16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graphicFrame>
        <p:nvGraphicFramePr>
          <p:cNvPr id="117" name="Object 116"/>
          <p:cNvGraphicFramePr/>
          <p:nvPr/>
        </p:nvGraphicFramePr>
        <p:xfrm>
          <a:off x="691515" y="1425575"/>
          <a:ext cx="2456815" cy="59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" name="" r:id="rId10" imgW="2352675" imgH="409575" progId="Paint.Picture">
                  <p:embed/>
                </p:oleObj>
              </mc:Choice>
              <mc:Fallback>
                <p:oleObj name="" r:id="rId10" imgW="2352675" imgH="409575" progId="Paint.Picture">
                  <p:embed/>
                  <p:pic>
                    <p:nvPicPr>
                      <p:cNvPr id="0" name="Picture 11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1515" y="1425575"/>
                        <a:ext cx="2456815" cy="594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ct 130"/>
          <p:cNvGraphicFramePr/>
          <p:nvPr/>
        </p:nvGraphicFramePr>
        <p:xfrm>
          <a:off x="7699375" y="5821680"/>
          <a:ext cx="1267460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" name="" r:id="rId12" imgW="2352675" imgH="409575" progId="Paint.Picture">
                  <p:embed/>
                </p:oleObj>
              </mc:Choice>
              <mc:Fallback>
                <p:oleObj name="" r:id="rId12" imgW="2352675" imgH="409575" progId="Paint.Picture">
                  <p:embed/>
                  <p:pic>
                    <p:nvPicPr>
                      <p:cNvPr id="0" name="Picture 11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99375" y="5821680"/>
                        <a:ext cx="1267460" cy="41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Google Shape;138;p21"/>
          <p:cNvSpPr txBox="1"/>
          <p:nvPr/>
        </p:nvSpPr>
        <p:spPr>
          <a:xfrm>
            <a:off x="8966835" y="5803900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6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701040" y="2193290"/>
            <a:ext cx="2499360" cy="337820"/>
            <a:chOff x="1104" y="3454"/>
            <a:chExt cx="3936" cy="532"/>
          </a:xfrm>
        </p:grpSpPr>
        <p:graphicFrame>
          <p:nvGraphicFramePr>
            <p:cNvPr id="28" name="Object 27"/>
            <p:cNvGraphicFramePr/>
            <p:nvPr/>
          </p:nvGraphicFramePr>
          <p:xfrm>
            <a:off x="110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" name="" r:id="rId13" imgW="361950" imgH="342900" progId="Paint.Picture">
                    <p:embed/>
                  </p:oleObj>
                </mc:Choice>
                <mc:Fallback>
                  <p:oleObj name="" r:id="rId13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0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" name="Object 160"/>
            <p:cNvGraphicFramePr/>
            <p:nvPr/>
          </p:nvGraphicFramePr>
          <p:xfrm>
            <a:off x="365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" name="" r:id="rId14" imgW="361950" imgH="342900" progId="Paint.Picture">
                    <p:embed/>
                  </p:oleObj>
                </mc:Choice>
                <mc:Fallback>
                  <p:oleObj name="" r:id="rId14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5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" name="Object 162"/>
            <p:cNvGraphicFramePr/>
            <p:nvPr/>
          </p:nvGraphicFramePr>
          <p:xfrm>
            <a:off x="450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" name="" r:id="rId15" imgW="361950" imgH="342900" progId="Paint.Picture">
                    <p:embed/>
                  </p:oleObj>
                </mc:Choice>
                <mc:Fallback>
                  <p:oleObj name="" r:id="rId15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50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" name="Object 164"/>
            <p:cNvGraphicFramePr/>
            <p:nvPr/>
          </p:nvGraphicFramePr>
          <p:xfrm>
            <a:off x="195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" name="" r:id="rId16" imgW="361950" imgH="342900" progId="Paint.Picture">
                    <p:embed/>
                  </p:oleObj>
                </mc:Choice>
                <mc:Fallback>
                  <p:oleObj name="" r:id="rId16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5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" name="Object 166"/>
            <p:cNvGraphicFramePr/>
            <p:nvPr/>
          </p:nvGraphicFramePr>
          <p:xfrm>
            <a:off x="280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" name="" r:id="rId17" imgW="361950" imgH="342900" progId="Paint.Picture">
                    <p:embed/>
                  </p:oleObj>
                </mc:Choice>
                <mc:Fallback>
                  <p:oleObj name="" r:id="rId17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0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0" name="Object 169"/>
          <p:cNvGraphicFramePr/>
          <p:nvPr/>
        </p:nvGraphicFramePr>
        <p:xfrm>
          <a:off x="5807710" y="3025775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" name="" r:id="rId18" imgW="361950" imgH="342900" progId="Paint.Picture">
                  <p:embed/>
                </p:oleObj>
              </mc:Choice>
              <mc:Fallback>
                <p:oleObj name="" r:id="rId18" imgW="361950" imgH="342900" progId="Paint.Picture">
                  <p:embed/>
                  <p:pic>
                    <p:nvPicPr>
                      <p:cNvPr id="0" name="Picture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07710" y="3025775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" name="Google Shape;138;p21"/>
          <p:cNvSpPr txBox="1"/>
          <p:nvPr/>
        </p:nvSpPr>
        <p:spPr>
          <a:xfrm>
            <a:off x="4615815" y="4031615"/>
            <a:ext cx="291147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플레이어가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무기를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사용해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비석을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타격하면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비석이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활성화되며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색이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변한다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  <a:endParaRPr lang="en-US" altLang="ko-KR"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순서에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맞지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않게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타격할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경우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활성화되지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않는다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  <a:endParaRPr lang="en-US" altLang="ko-KR"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graphicFrame>
        <p:nvGraphicFramePr>
          <p:cNvPr id="173" name="Object 172"/>
          <p:cNvGraphicFramePr/>
          <p:nvPr/>
        </p:nvGraphicFramePr>
        <p:xfrm>
          <a:off x="4705985" y="1425575"/>
          <a:ext cx="2510155" cy="59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" name="" r:id="rId19" imgW="2352675" imgH="409575" progId="Paint.Picture">
                  <p:embed/>
                </p:oleObj>
              </mc:Choice>
              <mc:Fallback>
                <p:oleObj name="" r:id="rId19" imgW="2352675" imgH="409575" progId="Paint.Picture">
                  <p:embed/>
                  <p:pic>
                    <p:nvPicPr>
                      <p:cNvPr id="0" name="Picture 11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05985" y="1425575"/>
                        <a:ext cx="2510155" cy="594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" name="Group 174"/>
          <p:cNvGrpSpPr/>
          <p:nvPr/>
        </p:nvGrpSpPr>
        <p:grpSpPr>
          <a:xfrm>
            <a:off x="4715510" y="2193290"/>
            <a:ext cx="2499995" cy="337820"/>
            <a:chOff x="1104" y="3454"/>
            <a:chExt cx="3937" cy="532"/>
          </a:xfrm>
        </p:grpSpPr>
        <p:graphicFrame>
          <p:nvGraphicFramePr>
            <p:cNvPr id="176" name="Object 175"/>
            <p:cNvGraphicFramePr/>
            <p:nvPr/>
          </p:nvGraphicFramePr>
          <p:xfrm>
            <a:off x="110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" name="" r:id="rId20" imgW="361950" imgH="342900" progId="Paint.Picture">
                    <p:embed/>
                  </p:oleObj>
                </mc:Choice>
                <mc:Fallback>
                  <p:oleObj name="" r:id="rId20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0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8" name="Object 177"/>
            <p:cNvGraphicFramePr/>
            <p:nvPr/>
          </p:nvGraphicFramePr>
          <p:xfrm>
            <a:off x="365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" name="" r:id="rId21" imgW="361950" imgH="342900" progId="Paint.Picture">
                    <p:embed/>
                  </p:oleObj>
                </mc:Choice>
                <mc:Fallback>
                  <p:oleObj name="" r:id="rId21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5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" name="Object 179"/>
            <p:cNvGraphicFramePr/>
            <p:nvPr/>
          </p:nvGraphicFramePr>
          <p:xfrm>
            <a:off x="450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" name="" r:id="rId22" imgW="361950" imgH="342900" progId="Paint.Picture">
                    <p:embed/>
                  </p:oleObj>
                </mc:Choice>
                <mc:Fallback>
                  <p:oleObj name="" r:id="rId22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50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" name="Object 181"/>
            <p:cNvGraphicFramePr/>
            <p:nvPr/>
          </p:nvGraphicFramePr>
          <p:xfrm>
            <a:off x="195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" name="" r:id="rId23" imgW="361950" imgH="342900" progId="Paint.Picture">
                    <p:embed/>
                  </p:oleObj>
                </mc:Choice>
                <mc:Fallback>
                  <p:oleObj name="" r:id="rId23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5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6" name="Object 185"/>
          <p:cNvGraphicFramePr/>
          <p:nvPr/>
        </p:nvGraphicFramePr>
        <p:xfrm>
          <a:off x="9662795" y="3152140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" name="" r:id="rId24" imgW="361950" imgH="342900" progId="Paint.Picture">
                  <p:embed/>
                </p:oleObj>
              </mc:Choice>
              <mc:Fallback>
                <p:oleObj name="" r:id="rId24" imgW="361950" imgH="342900" progId="Paint.Picture">
                  <p:embed/>
                  <p:pic>
                    <p:nvPicPr>
                      <p:cNvPr id="0" name="Picture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62795" y="3152140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" name="Google Shape;138;p21"/>
          <p:cNvSpPr txBox="1"/>
          <p:nvPr/>
        </p:nvSpPr>
        <p:spPr>
          <a:xfrm>
            <a:off x="8525510" y="4031615"/>
            <a:ext cx="289750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비석을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모두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활성화하면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문이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열려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다음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스테이지로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진입이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가능해진다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  <a:endParaRPr lang="en-US" altLang="ko-KR"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202" name="Picture 201"/>
          <p:cNvPicPr/>
          <p:nvPr/>
        </p:nvPicPr>
        <p:blipFill>
          <a:blip r:embed="rId7"/>
          <a:stretch>
            <a:fillRect/>
          </a:stretch>
        </p:blipFill>
        <p:spPr>
          <a:xfrm>
            <a:off x="7940040" y="3288665"/>
            <a:ext cx="558800" cy="6032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03" name="Object 202"/>
          <p:cNvGraphicFramePr/>
          <p:nvPr/>
        </p:nvGraphicFramePr>
        <p:xfrm>
          <a:off x="5784215" y="2192973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" name="" r:id="rId25" imgW="361950" imgH="342900" progId="Paint.Picture">
                  <p:embed/>
                </p:oleObj>
              </mc:Choice>
              <mc:Fallback>
                <p:oleObj name="" r:id="rId25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84215" y="2192973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" name="Object 204"/>
          <p:cNvGraphicFramePr/>
          <p:nvPr/>
        </p:nvGraphicFramePr>
        <p:xfrm>
          <a:off x="8572500" y="1419860"/>
          <a:ext cx="924560" cy="60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" name="" r:id="rId26" imgW="923925" imgH="600075" progId="Paint.Picture">
                  <p:embed/>
                </p:oleObj>
              </mc:Choice>
              <mc:Fallback>
                <p:oleObj name="" r:id="rId26" imgW="923925" imgH="600075" progId="Paint.Picture">
                  <p:embed/>
                  <p:pic>
                    <p:nvPicPr>
                      <p:cNvPr id="0" name="Picture 20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572500" y="1419860"/>
                        <a:ext cx="924560" cy="60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" name="Object 208"/>
          <p:cNvGraphicFramePr/>
          <p:nvPr/>
        </p:nvGraphicFramePr>
        <p:xfrm>
          <a:off x="10259060" y="1425575"/>
          <a:ext cx="924560" cy="60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" name="" r:id="rId28" imgW="923925" imgH="600075" progId="Paint.Picture">
                  <p:embed/>
                </p:oleObj>
              </mc:Choice>
              <mc:Fallback>
                <p:oleObj name="" r:id="rId28" imgW="923925" imgH="600075" progId="Paint.Picture">
                  <p:embed/>
                  <p:pic>
                    <p:nvPicPr>
                      <p:cNvPr id="0" name="Picture 20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259060" y="1425575"/>
                        <a:ext cx="924560" cy="60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Object 210"/>
          <p:cNvGraphicFramePr/>
          <p:nvPr/>
        </p:nvGraphicFramePr>
        <p:xfrm>
          <a:off x="8602345" y="2187258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" name="" r:id="rId29" imgW="361950" imgH="342900" progId="Paint.Picture">
                  <p:embed/>
                </p:oleObj>
              </mc:Choice>
              <mc:Fallback>
                <p:oleObj name="" r:id="rId29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02345" y="2187258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Object 212"/>
          <p:cNvGraphicFramePr/>
          <p:nvPr/>
        </p:nvGraphicFramePr>
        <p:xfrm>
          <a:off x="9135110" y="2192973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" name="" r:id="rId30" imgW="361950" imgH="342900" progId="Paint.Picture">
                  <p:embed/>
                </p:oleObj>
              </mc:Choice>
              <mc:Fallback>
                <p:oleObj name="" r:id="rId30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35110" y="2192973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" name="Object 214"/>
          <p:cNvGraphicFramePr/>
          <p:nvPr/>
        </p:nvGraphicFramePr>
        <p:xfrm>
          <a:off x="9697085" y="2192973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" name="" r:id="rId31" imgW="361950" imgH="342900" progId="Paint.Picture">
                  <p:embed/>
                </p:oleObj>
              </mc:Choice>
              <mc:Fallback>
                <p:oleObj name="" r:id="rId31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697085" y="2192973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" name="Object 216"/>
          <p:cNvGraphicFramePr/>
          <p:nvPr/>
        </p:nvGraphicFramePr>
        <p:xfrm>
          <a:off x="10259060" y="2192973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" name="" r:id="rId32" imgW="361950" imgH="342900" progId="Paint.Picture">
                  <p:embed/>
                </p:oleObj>
              </mc:Choice>
              <mc:Fallback>
                <p:oleObj name="" r:id="rId32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259060" y="2192973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" name="Object 218"/>
          <p:cNvGraphicFramePr/>
          <p:nvPr/>
        </p:nvGraphicFramePr>
        <p:xfrm>
          <a:off x="10821035" y="2192973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" name="" r:id="rId33" imgW="361950" imgH="342900" progId="Paint.Picture">
                  <p:embed/>
                </p:oleObj>
              </mc:Choice>
              <mc:Fallback>
                <p:oleObj name="" r:id="rId33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821035" y="2192973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" name="Object 220"/>
          <p:cNvGraphicFramePr/>
          <p:nvPr/>
        </p:nvGraphicFramePr>
        <p:xfrm>
          <a:off x="8573135" y="2187258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" name="" r:id="rId34" imgW="361950" imgH="342900" progId="Paint.Picture">
                  <p:embed/>
                </p:oleObj>
              </mc:Choice>
              <mc:Fallback>
                <p:oleObj name="" r:id="rId34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73135" y="2187258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" name="Object 222"/>
          <p:cNvGraphicFramePr/>
          <p:nvPr/>
        </p:nvGraphicFramePr>
        <p:xfrm>
          <a:off x="9135110" y="2192973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" name="" r:id="rId35" imgW="361950" imgH="342900" progId="Paint.Picture">
                  <p:embed/>
                </p:oleObj>
              </mc:Choice>
              <mc:Fallback>
                <p:oleObj name="" r:id="rId35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35110" y="2192973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" name="Object 226"/>
          <p:cNvGraphicFramePr/>
          <p:nvPr/>
        </p:nvGraphicFramePr>
        <p:xfrm>
          <a:off x="5596255" y="2634615"/>
          <a:ext cx="44831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" name="" r:id="rId36" imgW="447675" imgH="361950" progId="Paint.Picture">
                  <p:embed/>
                </p:oleObj>
              </mc:Choice>
              <mc:Fallback>
                <p:oleObj name="" r:id="rId36" imgW="447675" imgH="361950" progId="Paint.Picture">
                  <p:embed/>
                  <p:pic>
                    <p:nvPicPr>
                      <p:cNvPr id="0" name="Picture 227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596255" y="2634615"/>
                        <a:ext cx="44831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Google Shape;138;p21"/>
          <p:cNvSpPr txBox="1"/>
          <p:nvPr/>
        </p:nvSpPr>
        <p:spPr>
          <a:xfrm>
            <a:off x="5967730" y="2558415"/>
            <a:ext cx="80137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gency FB" panose="020B0503020202020204" charset="0"/>
                <a:ea typeface="맑은 고딕" panose="020B0503020000020004" charset="-127"/>
                <a:cs typeface="Agency FB" panose="020B0503020202020204" charset="0"/>
                <a:sym typeface="맑은 고딕" panose="020B0503020000020004" charset="-127"/>
              </a:rPr>
              <a:t>Attack!</a:t>
            </a:r>
            <a:endParaRPr sz="1400">
              <a:latin typeface="Agency FB" panose="020B0503020202020204" charset="0"/>
              <a:ea typeface="맑은 고딕" panose="020B0503020000020004" charset="-127"/>
              <a:cs typeface="Agency FB" panose="020B0503020202020204" charset="0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gency FB" panose="020B0503020202020204" charset="0"/>
                <a:ea typeface="맑은 고딕" panose="020B0503020000020004" charset="-127"/>
                <a:cs typeface="Agency FB" panose="020B0503020202020204" charset="0"/>
                <a:sym typeface="맑은 고딕" panose="020B0503020000020004" charset="-127"/>
              </a:rPr>
              <a:t> </a:t>
            </a:r>
            <a:endParaRPr sz="1400">
              <a:latin typeface="Agency FB" panose="020B0503020202020204" charset="0"/>
              <a:ea typeface="맑은 고딕" panose="020B0503020000020004" charset="-127"/>
              <a:cs typeface="Agency FB" panose="020B0503020202020204" charset="0"/>
              <a:sym typeface="맑은 고딕" panose="020B0503020000020004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조작법</a:t>
            </a:r>
            <a:endParaRPr lang="ko-KR" altLang="en-US" sz="32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7343" b="74126" l="0" r="97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50" b="25146"/>
          <a:stretch>
            <a:fillRect/>
          </a:stretch>
        </p:blipFill>
        <p:spPr bwMode="auto">
          <a:xfrm>
            <a:off x="1919037" y="925976"/>
            <a:ext cx="8353926" cy="398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/>
          <p:cNvSpPr/>
          <p:nvPr/>
        </p:nvSpPr>
        <p:spPr>
          <a:xfrm>
            <a:off x="3571970" y="2317827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3175730" y="2831987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/>
          <p:cNvSpPr/>
          <p:nvPr/>
        </p:nvSpPr>
        <p:spPr>
          <a:xfrm>
            <a:off x="3716750" y="2831987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4257770" y="2831987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/>
          <p:cNvSpPr/>
          <p:nvPr/>
        </p:nvSpPr>
        <p:spPr>
          <a:xfrm>
            <a:off x="2779490" y="1800492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3316160" y="1799846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3850925" y="1799846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19037" y="4670316"/>
            <a:ext cx="8518359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플레이어 이동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| W, A, S, D (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좌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우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무기 변경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1, 2, 3 (1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누르면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2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누르면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아이템 줍기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Q</a:t>
            </a: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3044920" y="2317816"/>
            <a:ext cx="504000" cy="5040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88894" y="2750576"/>
            <a:ext cx="5414211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03.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  <a:endParaRPr lang="ko-KR" altLang="en-US" sz="3200" dirty="0">
              <a:solidFill>
                <a:srgbClr val="8BA9AB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" name="사각형: 둥근 모서리 3"/>
          <p:cNvSpPr/>
          <p:nvPr/>
        </p:nvSpPr>
        <p:spPr>
          <a:xfrm>
            <a:off x="1005601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It’s finally here. Bicep is in Visual Studio!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7429" b="83714" l="27679" r="7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44" t="15955" r="24136" b="11864"/>
          <a:stretch>
            <a:fillRect/>
          </a:stretch>
        </p:blipFill>
        <p:spPr bwMode="auto">
          <a:xfrm>
            <a:off x="1253405" y="2780007"/>
            <a:ext cx="1393172" cy="129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/>
          <p:cNvSpPr/>
          <p:nvPr/>
        </p:nvSpPr>
        <p:spPr>
          <a:xfrm>
            <a:off x="3768548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9580" y1="47899" x2="49580" y2="47899"/>
                        <a14:foregroundMark x1="37815" y1="97479" x2="40336" y2="87395"/>
                        <a14:foregroundMark x1="40336" y1="87395" x2="40336" y2="87395"/>
                        <a14:foregroundMark x1="39496" y1="87395" x2="19328" y2="78992"/>
                        <a14:foregroundMark x1="19328" y1="78992" x2="19328" y2="78992"/>
                        <a14:foregroundMark x1="39496" y1="89076" x2="45378" y2="97479"/>
                        <a14:foregroundMark x1="43697" y1="97479" x2="61345" y2="97479"/>
                        <a14:foregroundMark x1="61345" y1="97479" x2="59664" y2="76471"/>
                        <a14:foregroundMark x1="58824" y1="72269" x2="78992" y2="63866"/>
                        <a14:foregroundMark x1="78992" y1="63866" x2="80672" y2="42857"/>
                        <a14:foregroundMark x1="80672" y1="42857" x2="77311" y2="23529"/>
                        <a14:foregroundMark x1="76471" y1="23529" x2="62185" y2="28571"/>
                        <a14:foregroundMark x1="61345" y1="28571" x2="55462" y2="25210"/>
                        <a14:foregroundMark x1="55462" y1="25210" x2="37815" y2="28571"/>
                        <a14:foregroundMark x1="37815" y1="28571" x2="26050" y2="22689"/>
                        <a14:foregroundMark x1="26050" y1="22689" x2="26050" y2="226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10" y="2862262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/>
          <p:cNvSpPr/>
          <p:nvPr/>
        </p:nvSpPr>
        <p:spPr>
          <a:xfrm>
            <a:off x="6398922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Google Shape;179;p23"/>
          <p:cNvPicPr preferRelativeResize="0"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6743" y="2857092"/>
            <a:ext cx="1684789" cy="12028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사각형: 둥근 모서리 13"/>
          <p:cNvSpPr/>
          <p:nvPr/>
        </p:nvSpPr>
        <p:spPr>
          <a:xfrm>
            <a:off x="9178168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176" b="-8378"/>
          <a:stretch>
            <a:fillRect/>
          </a:stretch>
        </p:blipFill>
        <p:spPr bwMode="auto">
          <a:xfrm>
            <a:off x="9626165" y="3076334"/>
            <a:ext cx="1066565" cy="91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17566" y="1978669"/>
            <a:ext cx="8770754" cy="288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</a:t>
            </a: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			        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중점 연구 분야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중점 연구 분야</a:t>
            </a:r>
            <a:endParaRPr lang="ko-KR" altLang="en-US" sz="32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34126" y="2750576"/>
            <a:ext cx="7523748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05.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73333" y="418405"/>
            <a:ext cx="3645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  <a:endParaRPr lang="ko-KR" altLang="en-US" sz="3200" dirty="0">
              <a:solidFill>
                <a:srgbClr val="8BA9AB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026" name="Picture 2" descr="휴먼: 폴 플랫 (Human: Fall Flat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6" y="2335012"/>
            <a:ext cx="3552972" cy="199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3"/>
          <p:cNvGraphicFramePr>
            <a:graphicFrameLocks noGrp="1"/>
          </p:cNvGraphicFramePr>
          <p:nvPr/>
        </p:nvGraphicFramePr>
        <p:xfrm>
          <a:off x="4273333" y="1819922"/>
          <a:ext cx="7649379" cy="4619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8"/>
                <a:gridCol w="3034125"/>
                <a:gridCol w="3258106"/>
              </a:tblGrid>
              <a:tr h="430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타게임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6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유사점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6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개선하고 싶은 점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6C7"/>
                    </a:solidFill>
                  </a:tcPr>
                </a:tc>
              </a:tr>
              <a:tr h="20947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휴먼 폴 플랫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유저들 간의 협동을 통해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사물 혹은 지형을 이용하여 길을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단순히 길을 이동하는 것 뿐만이 아니라 몬스터를 추가 시켜 전투가 가능하게끔 컨텐츠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47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젤다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3941" y="1424748"/>
            <a:ext cx="7396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선정 이유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여러 유저들 간의 협동 혹은 경쟁을 통해 스테이지를 뚫어 나아가는 게임이라 선정하였습니다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57211" y="2750576"/>
            <a:ext cx="5477577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06.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일정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목차</a:t>
            </a:r>
            <a:endParaRPr lang="ko-KR" altLang="en-US" sz="4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34046" y="691878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부제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추가내용은 여기</a:t>
            </a:r>
            <a:endParaRPr lang="ko-KR" altLang="en-US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2722" y="1513981"/>
            <a:ext cx="5358063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연구 목적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개발환경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기술적 요소와 중점 연구분야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 게임과 비교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참고문헌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6. </a:t>
            </a:r>
            <a:r>
              <a:rPr lang="ko-KR" altLang="en-US" sz="24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 일정</a:t>
            </a:r>
            <a:endParaRPr lang="ko-KR" altLang="en-US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06.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일정</a:t>
            </a:r>
            <a:endParaRPr lang="ko-KR" altLang="en-US" sz="32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587375" y="477443"/>
            <a:ext cx="11017251" cy="5903114"/>
            <a:chOff x="431800" y="577304"/>
            <a:chExt cx="5187949" cy="5907315"/>
          </a:xfrm>
        </p:grpSpPr>
        <p:sp>
          <p:nvSpPr>
            <p:cNvPr id="21" name="직사각형 20"/>
            <p:cNvSpPr/>
            <p:nvPr/>
          </p:nvSpPr>
          <p:spPr>
            <a:xfrm>
              <a:off x="450849" y="1482234"/>
              <a:ext cx="5168900" cy="50023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3BC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1800" y="577304"/>
              <a:ext cx="5168900" cy="769442"/>
            </a:xfrm>
            <a:prstGeom prst="rect">
              <a:avLst/>
            </a:prstGeom>
            <a:solidFill>
              <a:srgbClr val="A3BCB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0849" y="577305"/>
              <a:ext cx="4273753" cy="708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참고문헌</a:t>
              </a:r>
              <a:endParaRPr lang="ko-KR" altLang="en-US" sz="4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6968" y="2750577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 목적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연구목적</a:t>
            </a:r>
            <a:endParaRPr lang="ko-KR" altLang="en-US" sz="32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808" y="2192538"/>
            <a:ext cx="851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제작을 통해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DirectX12 API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대한 이해 </a:t>
            </a: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9809" y="1497702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DirectX12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사용한 다중 접속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3D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게임을 제작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9808" y="3693772"/>
            <a:ext cx="851835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쉐이더와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렌더링 파이프라인에 대한 이해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그림자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조명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모델 애니메이션에 대한 이해</a:t>
            </a: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809" y="2994324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그래픽 처리 장치를 활용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6968" y="2750576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장르 및 컨셉</a:t>
            </a:r>
            <a:endParaRPr lang="ko-KR" altLang="en-US" sz="32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891541" y="1426429"/>
            <a:ext cx="9379018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장르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퍼즐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RPG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컨셉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방식의 어드벤처 게임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맵에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배치되어 있는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몬스터들과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전투를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진행 중 획득한 아이템 혹은 무기들을 이용해 퍼즐 요소를 풀어 나가며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플레이어는 총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종류의 무기 중 원하는 것을 선택하여 전투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전투 중에 자유롭게 무기 변경이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흐름도</a:t>
            </a:r>
            <a:endParaRPr lang="ko-KR" altLang="en-US" sz="32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650868" y="2130834"/>
            <a:ext cx="2364740" cy="1169551"/>
          </a:xfrm>
          <a:prstGeom prst="rect">
            <a:avLst/>
          </a:prstGeom>
          <a:noFill/>
          <a:ln w="3175"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유저들이 협력하여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맵의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고저 혹은 사물들을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이용하여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6273814" y="266308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몬스터들과의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466823" y="4312272"/>
            <a:ext cx="2164680" cy="800219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퍼즐을 해결하고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길로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772653" y="3764033"/>
            <a:ext cx="7401024" cy="2"/>
          </a:xfrm>
          <a:prstGeom prst="straightConnector1">
            <a:avLst/>
          </a:prstGeom>
          <a:ln w="57150">
            <a:solidFill>
              <a:srgbClr val="8BA9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>
            <a:spLocks noChangeAspect="1"/>
          </p:cNvSpPr>
          <p:nvPr/>
        </p:nvSpPr>
        <p:spPr>
          <a:xfrm>
            <a:off x="1602750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4379261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7186252" y="3602943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 flipH="1">
            <a:off x="9180530" y="354859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보스 몬스터와의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412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 </a:t>
            </a:r>
            <a:endParaRPr lang="ko-KR" altLang="en-US" sz="32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플레이어 </a:t>
            </a:r>
            <a:endParaRPr lang="ko-KR" altLang="en-US" sz="32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1587</Words>
  <Application>WPS Presentation</Application>
  <PresentationFormat>와이드스크린</PresentationFormat>
  <Paragraphs>162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29</vt:i4>
      </vt:variant>
      <vt:variant>
        <vt:lpstr>幻灯片标题</vt:lpstr>
      </vt:variant>
      <vt:variant>
        <vt:i4>21</vt:i4>
      </vt:variant>
    </vt:vector>
  </HeadingPairs>
  <TitlesOfParts>
    <vt:vector size="67" baseType="lpstr">
      <vt:lpstr>Arial</vt:lpstr>
      <vt:lpstr>SimSun</vt:lpstr>
      <vt:lpstr>Wingdings</vt:lpstr>
      <vt:lpstr>넥슨Lv2고딕 Bold</vt:lpstr>
      <vt:lpstr>맑은 고딕</vt:lpstr>
      <vt:lpstr>여기어때 잘난체</vt:lpstr>
      <vt:lpstr>돋움체</vt:lpstr>
      <vt:lpstr>에스코어 드림 4 Regular</vt:lpstr>
      <vt:lpstr>G마켓 산스 TTF Medium</vt:lpstr>
      <vt:lpstr>G마켓 산스 TTF Light</vt:lpstr>
      <vt:lpstr>Calibri</vt:lpstr>
      <vt:lpstr>Microsoft YaHei</vt:lpstr>
      <vt:lpstr>Arial Unicode MS</vt:lpstr>
      <vt:lpstr>Calibri Light</vt:lpstr>
      <vt:lpstr>Agency FB</vt:lpstr>
      <vt:lpstr>바탕체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경은 조</dc:creator>
  <cp:lastModifiedBy>gnslg</cp:lastModifiedBy>
  <cp:revision>21</cp:revision>
  <dcterms:created xsi:type="dcterms:W3CDTF">2020-03-03T05:40:00Z</dcterms:created>
  <dcterms:modified xsi:type="dcterms:W3CDTF">2022-09-22T16:11:24Z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C3E5A4B06E514CB1A9807BB63F30AB76</vt:lpwstr>
  </property>
  <property fmtid="{D5CDD505-2E9C-101B-9397-08002B2CF9AE}" pid="3" name="KSOProductBuildVer">
    <vt:lpwstr>1033-11.2.0.11306</vt:lpwstr>
  </property>
</Properties>
</file>