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6" r:id="rId4"/>
    <p:sldId id="260" r:id="rId5"/>
    <p:sldId id="267" r:id="rId6"/>
    <p:sldId id="268" r:id="rId7"/>
    <p:sldId id="274" r:id="rId8"/>
    <p:sldId id="269" r:id="rId9"/>
    <p:sldId id="276" r:id="rId10"/>
    <p:sldId id="275" r:id="rId11"/>
    <p:sldId id="277" r:id="rId12"/>
    <p:sldId id="272" r:id="rId13"/>
    <p:sldId id="273" r:id="rId14"/>
    <p:sldId id="271" r:id="rId15"/>
    <p:sldId id="279" r:id="rId16"/>
    <p:sldId id="278" r:id="rId17"/>
    <p:sldId id="264" r:id="rId18"/>
    <p:sldId id="280" r:id="rId19"/>
    <p:sldId id="281" r:id="rId20"/>
    <p:sldId id="26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A9AB"/>
    <a:srgbClr val="B1C6C7"/>
    <a:srgbClr val="E9EFEF"/>
    <a:srgbClr val="EAABA4"/>
    <a:srgbClr val="F1C6C1"/>
    <a:srgbClr val="FAC7A0"/>
    <a:srgbClr val="FFDBB7"/>
    <a:srgbClr val="FFCD9B"/>
    <a:srgbClr val="FFE6CC"/>
    <a:srgbClr val="FCDC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548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406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63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540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361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352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890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83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88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666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41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F5178-EA5D-4D99-A2BC-F1725EA1756D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060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47EC21-B0E7-41E9-A316-8791FAADD044}"/>
              </a:ext>
            </a:extLst>
          </p:cNvPr>
          <p:cNvSpPr/>
          <p:nvPr/>
        </p:nvSpPr>
        <p:spPr>
          <a:xfrm>
            <a:off x="469900" y="395114"/>
            <a:ext cx="11226800" cy="606777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B44C33-0DDE-4BEB-A84E-45EA0C988372}"/>
              </a:ext>
            </a:extLst>
          </p:cNvPr>
          <p:cNvSpPr txBox="1"/>
          <p:nvPr/>
        </p:nvSpPr>
        <p:spPr>
          <a:xfrm>
            <a:off x="308611" y="217173"/>
            <a:ext cx="4517385" cy="369332"/>
          </a:xfrm>
          <a:prstGeom prst="rect">
            <a:avLst/>
          </a:prstGeom>
          <a:solidFill>
            <a:srgbClr val="B1C6C7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THIS IS THE HOTTEST PPT TEMPLATE</a:t>
            </a:r>
            <a:endParaRPr lang="ko-KR" altLang="en-US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E890796-8474-4F30-8303-67D502294A52}"/>
              </a:ext>
            </a:extLst>
          </p:cNvPr>
          <p:cNvSpPr/>
          <p:nvPr/>
        </p:nvSpPr>
        <p:spPr>
          <a:xfrm>
            <a:off x="0" y="1625600"/>
            <a:ext cx="9372600" cy="2175339"/>
          </a:xfrm>
          <a:prstGeom prst="rect">
            <a:avLst/>
          </a:prstGeom>
          <a:solidFill>
            <a:srgbClr val="B1C6C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6B889D-6283-4B7F-8672-D8F2209C56F5}"/>
              </a:ext>
            </a:extLst>
          </p:cNvPr>
          <p:cNvSpPr txBox="1"/>
          <p:nvPr/>
        </p:nvSpPr>
        <p:spPr>
          <a:xfrm>
            <a:off x="782261" y="1761850"/>
            <a:ext cx="8087470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제목을 크게 씁니다</a:t>
            </a:r>
            <a:endParaRPr lang="en-US" altLang="ko-KR" sz="72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4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부제도 써볼까요</a:t>
            </a:r>
          </a:p>
        </p:txBody>
      </p:sp>
    </p:spTree>
    <p:extLst>
      <p:ext uri="{BB962C8B-B14F-4D97-AF65-F5344CB8AC3E}">
        <p14:creationId xmlns:p14="http://schemas.microsoft.com/office/powerpoint/2010/main" val="585567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47EC21-B0E7-41E9-A316-8791FAADD044}"/>
              </a:ext>
            </a:extLst>
          </p:cNvPr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6B889D-6283-4B7F-8672-D8F2209C56F5}"/>
              </a:ext>
            </a:extLst>
          </p:cNvPr>
          <p:cNvSpPr txBox="1"/>
          <p:nvPr/>
        </p:nvSpPr>
        <p:spPr>
          <a:xfrm>
            <a:off x="469900" y="260991"/>
            <a:ext cx="6692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몬스터 및 자연물</a:t>
            </a:r>
          </a:p>
        </p:txBody>
      </p:sp>
    </p:spTree>
    <p:extLst>
      <p:ext uri="{BB962C8B-B14F-4D97-AF65-F5344CB8AC3E}">
        <p14:creationId xmlns:p14="http://schemas.microsoft.com/office/powerpoint/2010/main" val="668342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47EC21-B0E7-41E9-A316-8791FAADD044}"/>
              </a:ext>
            </a:extLst>
          </p:cNvPr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6B889D-6283-4B7F-8672-D8F2209C56F5}"/>
              </a:ext>
            </a:extLst>
          </p:cNvPr>
          <p:cNvSpPr txBox="1"/>
          <p:nvPr/>
        </p:nvSpPr>
        <p:spPr>
          <a:xfrm>
            <a:off x="469900" y="260991"/>
            <a:ext cx="6692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조작법</a:t>
            </a:r>
          </a:p>
        </p:txBody>
      </p:sp>
    </p:spTree>
    <p:extLst>
      <p:ext uri="{BB962C8B-B14F-4D97-AF65-F5344CB8AC3E}">
        <p14:creationId xmlns:p14="http://schemas.microsoft.com/office/powerpoint/2010/main" val="72109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47EC21-B0E7-41E9-A316-8791FAADD044}"/>
              </a:ext>
            </a:extLst>
          </p:cNvPr>
          <p:cNvSpPr/>
          <p:nvPr/>
        </p:nvSpPr>
        <p:spPr>
          <a:xfrm>
            <a:off x="482600" y="349957"/>
            <a:ext cx="11226800" cy="615808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1D606B-08B1-EDFE-5BB3-54A81FA56665}"/>
              </a:ext>
            </a:extLst>
          </p:cNvPr>
          <p:cNvSpPr txBox="1"/>
          <p:nvPr/>
        </p:nvSpPr>
        <p:spPr>
          <a:xfrm>
            <a:off x="3388894" y="2750576"/>
            <a:ext cx="5414211" cy="13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03. </a:t>
            </a:r>
            <a:r>
              <a:rPr lang="ko-KR" altLang="en-US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개발 환경</a:t>
            </a:r>
            <a:endParaRPr lang="en-US" altLang="ko-KR" sz="6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4633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47EC21-B0E7-41E9-A316-8791FAADD044}"/>
              </a:ext>
            </a:extLst>
          </p:cNvPr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6B889D-6283-4B7F-8672-D8F2209C56F5}"/>
              </a:ext>
            </a:extLst>
          </p:cNvPr>
          <p:cNvSpPr txBox="1"/>
          <p:nvPr/>
        </p:nvSpPr>
        <p:spPr>
          <a:xfrm>
            <a:off x="469900" y="260991"/>
            <a:ext cx="4273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8BA9AB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04. </a:t>
            </a:r>
            <a:r>
              <a:rPr lang="ko-KR" altLang="en-US" sz="3200" dirty="0">
                <a:solidFill>
                  <a:srgbClr val="8BA9AB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개발 환경</a:t>
            </a:r>
          </a:p>
        </p:txBody>
      </p:sp>
    </p:spTree>
    <p:extLst>
      <p:ext uri="{BB962C8B-B14F-4D97-AF65-F5344CB8AC3E}">
        <p14:creationId xmlns:p14="http://schemas.microsoft.com/office/powerpoint/2010/main" val="4129116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47EC21-B0E7-41E9-A316-8791FAADD044}"/>
              </a:ext>
            </a:extLst>
          </p:cNvPr>
          <p:cNvSpPr/>
          <p:nvPr/>
        </p:nvSpPr>
        <p:spPr>
          <a:xfrm>
            <a:off x="482600" y="349957"/>
            <a:ext cx="11226800" cy="615808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1D606B-08B1-EDFE-5BB3-54A81FA56665}"/>
              </a:ext>
            </a:extLst>
          </p:cNvPr>
          <p:cNvSpPr txBox="1"/>
          <p:nvPr/>
        </p:nvSpPr>
        <p:spPr>
          <a:xfrm>
            <a:off x="1917566" y="1978669"/>
            <a:ext cx="8770754" cy="2880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04. </a:t>
            </a:r>
            <a:r>
              <a:rPr lang="ko-KR" altLang="en-US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기술적 요소와 </a:t>
            </a:r>
            <a:r>
              <a:rPr lang="en-US" altLang="ko-KR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				         </a:t>
            </a:r>
            <a:r>
              <a:rPr lang="ko-KR" altLang="en-US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중점 연구 분야</a:t>
            </a:r>
            <a:endParaRPr lang="en-US" altLang="ko-KR" sz="6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6881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47EC21-B0E7-41E9-A316-8791FAADD044}"/>
              </a:ext>
            </a:extLst>
          </p:cNvPr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6B889D-6283-4B7F-8672-D8F2209C56F5}"/>
              </a:ext>
            </a:extLst>
          </p:cNvPr>
          <p:cNvSpPr txBox="1"/>
          <p:nvPr/>
        </p:nvSpPr>
        <p:spPr>
          <a:xfrm>
            <a:off x="469900" y="260991"/>
            <a:ext cx="6692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04.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기술적 요소와 중점 연구 분야</a:t>
            </a:r>
          </a:p>
        </p:txBody>
      </p:sp>
    </p:spTree>
    <p:extLst>
      <p:ext uri="{BB962C8B-B14F-4D97-AF65-F5344CB8AC3E}">
        <p14:creationId xmlns:p14="http://schemas.microsoft.com/office/powerpoint/2010/main" val="2233896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47EC21-B0E7-41E9-A316-8791FAADD044}"/>
              </a:ext>
            </a:extLst>
          </p:cNvPr>
          <p:cNvSpPr/>
          <p:nvPr/>
        </p:nvSpPr>
        <p:spPr>
          <a:xfrm>
            <a:off x="482600" y="349957"/>
            <a:ext cx="11226800" cy="615808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1D606B-08B1-EDFE-5BB3-54A81FA56665}"/>
              </a:ext>
            </a:extLst>
          </p:cNvPr>
          <p:cNvSpPr txBox="1"/>
          <p:nvPr/>
        </p:nvSpPr>
        <p:spPr>
          <a:xfrm>
            <a:off x="2334126" y="2750576"/>
            <a:ext cx="7523748" cy="13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05. </a:t>
            </a:r>
            <a:r>
              <a:rPr lang="ko-KR" altLang="en-US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타 게임과 비교</a:t>
            </a:r>
            <a:endParaRPr lang="en-US" altLang="ko-KR" sz="6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5646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7D1F61E-EC4F-4A40-9B5F-638A91D20E99}"/>
              </a:ext>
            </a:extLst>
          </p:cNvPr>
          <p:cNvSpPr txBox="1"/>
          <p:nvPr/>
        </p:nvSpPr>
        <p:spPr>
          <a:xfrm>
            <a:off x="4273333" y="418405"/>
            <a:ext cx="3645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8BA9AB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04. </a:t>
            </a:r>
            <a:r>
              <a:rPr lang="ko-KR" altLang="en-US" sz="3200" dirty="0">
                <a:solidFill>
                  <a:srgbClr val="8BA9AB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타 게임과 비교</a:t>
            </a:r>
          </a:p>
        </p:txBody>
      </p:sp>
      <p:pic>
        <p:nvPicPr>
          <p:cNvPr id="1026" name="Picture 2" descr="휴먼: 폴 플랫 (Human: Fall Flat)">
            <a:extLst>
              <a:ext uri="{FF2B5EF4-FFF2-40B4-BE49-F238E27FC236}">
                <a16:creationId xmlns:a16="http://schemas.microsoft.com/office/drawing/2014/main" id="{604F595E-4CCD-B508-3500-48B5E7855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46" y="2335012"/>
            <a:ext cx="3552972" cy="1998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BEB2D015-8D2A-2464-497A-A73A450A0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481439"/>
              </p:ext>
            </p:extLst>
          </p:nvPr>
        </p:nvGraphicFramePr>
        <p:xfrm>
          <a:off x="4273333" y="1819922"/>
          <a:ext cx="7649379" cy="4619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148">
                  <a:extLst>
                    <a:ext uri="{9D8B030D-6E8A-4147-A177-3AD203B41FA5}">
                      <a16:colId xmlns:a16="http://schemas.microsoft.com/office/drawing/2014/main" val="2823426906"/>
                    </a:ext>
                  </a:extLst>
                </a:gridCol>
                <a:gridCol w="3034125">
                  <a:extLst>
                    <a:ext uri="{9D8B030D-6E8A-4147-A177-3AD203B41FA5}">
                      <a16:colId xmlns:a16="http://schemas.microsoft.com/office/drawing/2014/main" val="1508043737"/>
                    </a:ext>
                  </a:extLst>
                </a:gridCol>
                <a:gridCol w="3258106">
                  <a:extLst>
                    <a:ext uri="{9D8B030D-6E8A-4147-A177-3AD203B41FA5}">
                      <a16:colId xmlns:a16="http://schemas.microsoft.com/office/drawing/2014/main" val="3995569401"/>
                    </a:ext>
                  </a:extLst>
                </a:gridCol>
              </a:tblGrid>
              <a:tr h="4300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타게임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8B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C6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유사점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8B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C6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개선하고 싶은 점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8B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C6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512283"/>
                  </a:ext>
                </a:extLst>
              </a:tr>
              <a:tr h="20947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휴먼 폴 플랫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B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B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유저들 간의 협동을 통해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사물 혹은 지형을 이용하여 길을 이동한다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B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B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단순히 길을 이동하는 것 뿐만이 아니라 몬스터를 추가 시켜 전투가 가능하게끔 컨텐츠 추가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B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B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0088"/>
                  </a:ext>
                </a:extLst>
              </a:tr>
              <a:tr h="20947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젤다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B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B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B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B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B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B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1264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0719D95-B889-7FC0-748B-480224DC4A46}"/>
              </a:ext>
            </a:extLst>
          </p:cNvPr>
          <p:cNvSpPr txBox="1"/>
          <p:nvPr/>
        </p:nvSpPr>
        <p:spPr>
          <a:xfrm>
            <a:off x="4793941" y="1424748"/>
            <a:ext cx="73965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선정 이유</a:t>
            </a:r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</a:t>
            </a: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여러 유저들 간의 협동 혹은 경쟁을 통해 스테이지를 뚫어 나아가는 게임이라 선정하였습니다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1313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47EC21-B0E7-41E9-A316-8791FAADD044}"/>
              </a:ext>
            </a:extLst>
          </p:cNvPr>
          <p:cNvSpPr/>
          <p:nvPr/>
        </p:nvSpPr>
        <p:spPr>
          <a:xfrm>
            <a:off x="482600" y="349957"/>
            <a:ext cx="11226800" cy="615808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1D606B-08B1-EDFE-5BB3-54A81FA56665}"/>
              </a:ext>
            </a:extLst>
          </p:cNvPr>
          <p:cNvSpPr txBox="1"/>
          <p:nvPr/>
        </p:nvSpPr>
        <p:spPr>
          <a:xfrm>
            <a:off x="3357211" y="2750576"/>
            <a:ext cx="5477577" cy="13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06. </a:t>
            </a:r>
            <a:r>
              <a:rPr lang="ko-KR" altLang="en-US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개발 일정</a:t>
            </a:r>
            <a:endParaRPr lang="en-US" altLang="ko-KR" sz="6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1784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47EC21-B0E7-41E9-A316-8791FAADD044}"/>
              </a:ext>
            </a:extLst>
          </p:cNvPr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6B889D-6283-4B7F-8672-D8F2209C56F5}"/>
              </a:ext>
            </a:extLst>
          </p:cNvPr>
          <p:cNvSpPr txBox="1"/>
          <p:nvPr/>
        </p:nvSpPr>
        <p:spPr>
          <a:xfrm>
            <a:off x="469900" y="260991"/>
            <a:ext cx="6692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06.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개발 일정</a:t>
            </a:r>
          </a:p>
        </p:txBody>
      </p:sp>
    </p:spTree>
    <p:extLst>
      <p:ext uri="{BB962C8B-B14F-4D97-AF65-F5344CB8AC3E}">
        <p14:creationId xmlns:p14="http://schemas.microsoft.com/office/powerpoint/2010/main" val="2029649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47EC21-B0E7-41E9-A316-8791FAADD044}"/>
              </a:ext>
            </a:extLst>
          </p:cNvPr>
          <p:cNvSpPr/>
          <p:nvPr/>
        </p:nvSpPr>
        <p:spPr>
          <a:xfrm>
            <a:off x="469900" y="1123376"/>
            <a:ext cx="11226800" cy="533950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6B889D-6283-4B7F-8672-D8F2209C56F5}"/>
              </a:ext>
            </a:extLst>
          </p:cNvPr>
          <p:cNvSpPr txBox="1"/>
          <p:nvPr/>
        </p:nvSpPr>
        <p:spPr>
          <a:xfrm>
            <a:off x="469900" y="260991"/>
            <a:ext cx="4273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목차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22C3C8-D39B-42DF-8353-40B2E9E79A6B}"/>
              </a:ext>
            </a:extLst>
          </p:cNvPr>
          <p:cNvSpPr txBox="1"/>
          <p:nvPr/>
        </p:nvSpPr>
        <p:spPr>
          <a:xfrm>
            <a:off x="9434046" y="691878"/>
            <a:ext cx="2313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부제 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 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추가내용은 여기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1D606B-08B1-EDFE-5BB3-54A81FA56665}"/>
              </a:ext>
            </a:extLst>
          </p:cNvPr>
          <p:cNvSpPr txBox="1"/>
          <p:nvPr/>
        </p:nvSpPr>
        <p:spPr>
          <a:xfrm>
            <a:off x="832722" y="1513981"/>
            <a:ext cx="5358063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연구 목적</a:t>
            </a:r>
            <a:endParaRPr lang="en-US" altLang="ko-KR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게임 소개</a:t>
            </a:r>
            <a:endParaRPr lang="en-US" altLang="ko-KR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개발환경</a:t>
            </a:r>
            <a:endParaRPr lang="en-US" altLang="ko-KR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기술적 요소와 중점 연구분야</a:t>
            </a:r>
            <a:endParaRPr lang="en-US" altLang="ko-KR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타 게임과 비교</a:t>
            </a:r>
            <a:endParaRPr lang="en-US" altLang="ko-KR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5. </a:t>
            </a: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참고문헌</a:t>
            </a:r>
            <a:endParaRPr lang="en-US" altLang="ko-KR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6. </a:t>
            </a:r>
            <a:r>
              <a:rPr lang="ko-KR" altLang="en-US" sz="240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개발 일정</a:t>
            </a:r>
            <a:endParaRPr lang="ko-KR" altLang="en-US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7878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396B73CE-F800-4A1D-AE24-9D8E12DDA712}"/>
              </a:ext>
            </a:extLst>
          </p:cNvPr>
          <p:cNvGrpSpPr/>
          <p:nvPr/>
        </p:nvGrpSpPr>
        <p:grpSpPr>
          <a:xfrm>
            <a:off x="587375" y="477443"/>
            <a:ext cx="11017251" cy="5903114"/>
            <a:chOff x="431800" y="577304"/>
            <a:chExt cx="5187949" cy="590731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0BA65FB-7E08-41E7-A78D-7AFB3E109FE8}"/>
                </a:ext>
              </a:extLst>
            </p:cNvPr>
            <p:cNvSpPr/>
            <p:nvPr/>
          </p:nvSpPr>
          <p:spPr>
            <a:xfrm>
              <a:off x="450849" y="1482234"/>
              <a:ext cx="5168900" cy="50023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A3BC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238623C-05F9-43A9-97A5-B63E9AF83BE9}"/>
                </a:ext>
              </a:extLst>
            </p:cNvPr>
            <p:cNvSpPr/>
            <p:nvPr/>
          </p:nvSpPr>
          <p:spPr>
            <a:xfrm>
              <a:off x="431800" y="577304"/>
              <a:ext cx="5168900" cy="769442"/>
            </a:xfrm>
            <a:prstGeom prst="rect">
              <a:avLst/>
            </a:prstGeom>
            <a:solidFill>
              <a:srgbClr val="A3BCB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C6B889D-6283-4B7F-8672-D8F2209C56F5}"/>
                </a:ext>
              </a:extLst>
            </p:cNvPr>
            <p:cNvSpPr txBox="1"/>
            <p:nvPr/>
          </p:nvSpPr>
          <p:spPr>
            <a:xfrm>
              <a:off x="450849" y="577305"/>
              <a:ext cx="4273753" cy="708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참고문헌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7088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47EC21-B0E7-41E9-A316-8791FAADD044}"/>
              </a:ext>
            </a:extLst>
          </p:cNvPr>
          <p:cNvSpPr/>
          <p:nvPr/>
        </p:nvSpPr>
        <p:spPr>
          <a:xfrm>
            <a:off x="482600" y="349957"/>
            <a:ext cx="11226800" cy="615808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1D606B-08B1-EDFE-5BB3-54A81FA56665}"/>
              </a:ext>
            </a:extLst>
          </p:cNvPr>
          <p:cNvSpPr txBox="1"/>
          <p:nvPr/>
        </p:nvSpPr>
        <p:spPr>
          <a:xfrm>
            <a:off x="3416968" y="2750577"/>
            <a:ext cx="5358063" cy="13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01. </a:t>
            </a:r>
            <a:r>
              <a:rPr lang="ko-KR" altLang="en-US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연구 목적</a:t>
            </a:r>
            <a:endParaRPr lang="en-US" altLang="ko-KR" sz="6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9568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47EC21-B0E7-41E9-A316-8791FAADD044}"/>
              </a:ext>
            </a:extLst>
          </p:cNvPr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6B889D-6283-4B7F-8672-D8F2209C56F5}"/>
              </a:ext>
            </a:extLst>
          </p:cNvPr>
          <p:cNvSpPr txBox="1"/>
          <p:nvPr/>
        </p:nvSpPr>
        <p:spPr>
          <a:xfrm>
            <a:off x="469900" y="260991"/>
            <a:ext cx="4273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01.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연구목적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681DFC-7825-B27F-CDE3-7A215212CAF2}"/>
              </a:ext>
            </a:extLst>
          </p:cNvPr>
          <p:cNvSpPr txBox="1"/>
          <p:nvPr/>
        </p:nvSpPr>
        <p:spPr>
          <a:xfrm>
            <a:off x="689808" y="2192538"/>
            <a:ext cx="851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- 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게임 제작을 통해 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DirectX12 API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에 대한 이해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9C2B75-B77D-6A45-895F-A74357F6CD0B}"/>
              </a:ext>
            </a:extLst>
          </p:cNvPr>
          <p:cNvSpPr txBox="1"/>
          <p:nvPr/>
        </p:nvSpPr>
        <p:spPr>
          <a:xfrm>
            <a:off x="689809" y="1497702"/>
            <a:ext cx="7748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DirectX12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사용한 다중 접속 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3D 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게임을 제작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C856D3-1FE1-6674-A5D7-68014DAFC5BF}"/>
              </a:ext>
            </a:extLst>
          </p:cNvPr>
          <p:cNvSpPr txBox="1"/>
          <p:nvPr/>
        </p:nvSpPr>
        <p:spPr>
          <a:xfrm>
            <a:off x="689808" y="3693772"/>
            <a:ext cx="8518359" cy="82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쉐이더와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렌더링 파이프라인에 대한 이해</a:t>
            </a:r>
            <a:endParaRPr lang="en-US" altLang="ko-KR" sz="2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그림자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조명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모델 애니메이션에 대한 이해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29A9BF-4DA5-6D55-8B5A-88B3F778045F}"/>
              </a:ext>
            </a:extLst>
          </p:cNvPr>
          <p:cNvSpPr txBox="1"/>
          <p:nvPr/>
        </p:nvSpPr>
        <p:spPr>
          <a:xfrm>
            <a:off x="689809" y="2994324"/>
            <a:ext cx="7748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그래픽 처리 장치를 활용</a:t>
            </a:r>
          </a:p>
        </p:txBody>
      </p:sp>
    </p:spTree>
    <p:extLst>
      <p:ext uri="{BB962C8B-B14F-4D97-AF65-F5344CB8AC3E}">
        <p14:creationId xmlns:p14="http://schemas.microsoft.com/office/powerpoint/2010/main" val="959963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47EC21-B0E7-41E9-A316-8791FAADD044}"/>
              </a:ext>
            </a:extLst>
          </p:cNvPr>
          <p:cNvSpPr/>
          <p:nvPr/>
        </p:nvSpPr>
        <p:spPr>
          <a:xfrm>
            <a:off x="482600" y="349957"/>
            <a:ext cx="11226800" cy="615808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1D606B-08B1-EDFE-5BB3-54A81FA56665}"/>
              </a:ext>
            </a:extLst>
          </p:cNvPr>
          <p:cNvSpPr txBox="1"/>
          <p:nvPr/>
        </p:nvSpPr>
        <p:spPr>
          <a:xfrm>
            <a:off x="3416968" y="2750576"/>
            <a:ext cx="5358063" cy="13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</a:t>
            </a:r>
            <a:endParaRPr lang="en-US" altLang="ko-KR" sz="6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5462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47EC21-B0E7-41E9-A316-8791FAADD044}"/>
              </a:ext>
            </a:extLst>
          </p:cNvPr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6B889D-6283-4B7F-8672-D8F2209C56F5}"/>
              </a:ext>
            </a:extLst>
          </p:cNvPr>
          <p:cNvSpPr txBox="1"/>
          <p:nvPr/>
        </p:nvSpPr>
        <p:spPr>
          <a:xfrm>
            <a:off x="469900" y="260991"/>
            <a:ext cx="5626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장르 및 컨셉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893B50-8D69-1C29-841F-1BC244DEB221}"/>
              </a:ext>
            </a:extLst>
          </p:cNvPr>
          <p:cNvSpPr txBox="1"/>
          <p:nvPr/>
        </p:nvSpPr>
        <p:spPr>
          <a:xfrm flipH="1">
            <a:off x="891541" y="1426429"/>
            <a:ext cx="9379018" cy="3381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장르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: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다중 접속 퍼즐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RPG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컨셉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: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다중 접속 방식의 어드벤처 게임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 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맵에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배치되어 있는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몬스터들과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전투를 진행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 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게임 진행 중 획득한 아이템 혹은 무기들을 이용해 퍼즐 요소를 풀어 나가며 진행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 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플레이어는 총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종류의 무기 중 원하는 것을 선택하여 전투 가능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 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전투 중에 자유롭게 무기 변경이 가능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0082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47EC21-B0E7-41E9-A316-8791FAADD044}"/>
              </a:ext>
            </a:extLst>
          </p:cNvPr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6B889D-6283-4B7F-8672-D8F2209C56F5}"/>
              </a:ext>
            </a:extLst>
          </p:cNvPr>
          <p:cNvSpPr txBox="1"/>
          <p:nvPr/>
        </p:nvSpPr>
        <p:spPr>
          <a:xfrm>
            <a:off x="469900" y="260991"/>
            <a:ext cx="5626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흐름도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893B50-8D69-1C29-841F-1BC244DEB221}"/>
              </a:ext>
            </a:extLst>
          </p:cNvPr>
          <p:cNvSpPr txBox="1"/>
          <p:nvPr/>
        </p:nvSpPr>
        <p:spPr>
          <a:xfrm flipH="1">
            <a:off x="650868" y="2130834"/>
            <a:ext cx="2364740" cy="1169551"/>
          </a:xfrm>
          <a:prstGeom prst="rect">
            <a:avLst/>
          </a:prstGeom>
          <a:noFill/>
          <a:ln w="3175">
            <a:solidFill>
              <a:srgbClr val="8BA9AB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유저들이 협력하여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맵의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고저 혹은 사물들을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이용하여 이동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315056-4920-9B12-ADF7-747C5731EF0C}"/>
              </a:ext>
            </a:extLst>
          </p:cNvPr>
          <p:cNvSpPr txBox="1"/>
          <p:nvPr/>
        </p:nvSpPr>
        <p:spPr>
          <a:xfrm flipH="1">
            <a:off x="6273814" y="2663080"/>
            <a:ext cx="2164680" cy="430887"/>
          </a:xfrm>
          <a:prstGeom prst="rect">
            <a:avLst/>
          </a:prstGeom>
          <a:noFill/>
          <a:ln>
            <a:solidFill>
              <a:srgbClr val="8BA9AB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몬스터들과의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전투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E054FF-7C02-C04B-A8A3-30CF453D64ED}"/>
              </a:ext>
            </a:extLst>
          </p:cNvPr>
          <p:cNvSpPr txBox="1"/>
          <p:nvPr/>
        </p:nvSpPr>
        <p:spPr>
          <a:xfrm flipH="1">
            <a:off x="3466823" y="4312272"/>
            <a:ext cx="2164680" cy="800219"/>
          </a:xfrm>
          <a:prstGeom prst="rect">
            <a:avLst/>
          </a:prstGeom>
          <a:noFill/>
          <a:ln>
            <a:solidFill>
              <a:srgbClr val="8BA9AB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퍼즐을 해결하고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다음 길로 이동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77EE4A8-1D8A-4383-AC78-C5DF4275D6B2}"/>
              </a:ext>
            </a:extLst>
          </p:cNvPr>
          <p:cNvCxnSpPr>
            <a:cxnSpLocks/>
          </p:cNvCxnSpPr>
          <p:nvPr/>
        </p:nvCxnSpPr>
        <p:spPr>
          <a:xfrm flipV="1">
            <a:off x="1772653" y="3764033"/>
            <a:ext cx="7401024" cy="2"/>
          </a:xfrm>
          <a:prstGeom prst="straightConnector1">
            <a:avLst/>
          </a:prstGeom>
          <a:ln w="57150">
            <a:solidFill>
              <a:srgbClr val="8BA9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8764B53F-E117-7BB5-61BA-8CBE952F1CD3}"/>
              </a:ext>
            </a:extLst>
          </p:cNvPr>
          <p:cNvSpPr>
            <a:spLocks noChangeAspect="1"/>
          </p:cNvSpPr>
          <p:nvPr/>
        </p:nvSpPr>
        <p:spPr>
          <a:xfrm>
            <a:off x="1602750" y="3594132"/>
            <a:ext cx="339805" cy="339805"/>
          </a:xfrm>
          <a:prstGeom prst="ellipse">
            <a:avLst/>
          </a:prstGeom>
          <a:solidFill>
            <a:srgbClr val="8BA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D7C5B11-36F9-894E-A068-469E4709A360}"/>
              </a:ext>
            </a:extLst>
          </p:cNvPr>
          <p:cNvSpPr>
            <a:spLocks noChangeAspect="1"/>
          </p:cNvSpPr>
          <p:nvPr/>
        </p:nvSpPr>
        <p:spPr>
          <a:xfrm>
            <a:off x="4379261" y="3594132"/>
            <a:ext cx="339805" cy="339805"/>
          </a:xfrm>
          <a:prstGeom prst="ellipse">
            <a:avLst/>
          </a:prstGeom>
          <a:solidFill>
            <a:srgbClr val="8BA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1BCA141-BC55-68CF-1C73-BA98CE605ACB}"/>
              </a:ext>
            </a:extLst>
          </p:cNvPr>
          <p:cNvSpPr>
            <a:spLocks noChangeAspect="1"/>
          </p:cNvSpPr>
          <p:nvPr/>
        </p:nvSpPr>
        <p:spPr>
          <a:xfrm>
            <a:off x="7186252" y="3602943"/>
            <a:ext cx="339805" cy="339805"/>
          </a:xfrm>
          <a:prstGeom prst="ellipse">
            <a:avLst/>
          </a:prstGeom>
          <a:solidFill>
            <a:srgbClr val="8BA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5269FC-1EA2-368B-B797-AD8E4EBA5BBF}"/>
              </a:ext>
            </a:extLst>
          </p:cNvPr>
          <p:cNvSpPr txBox="1"/>
          <p:nvPr/>
        </p:nvSpPr>
        <p:spPr>
          <a:xfrm flipH="1">
            <a:off x="9180530" y="3548590"/>
            <a:ext cx="2164680" cy="430887"/>
          </a:xfrm>
          <a:prstGeom prst="rect">
            <a:avLst/>
          </a:prstGeom>
          <a:noFill/>
          <a:ln>
            <a:solidFill>
              <a:srgbClr val="8BA9AB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보스 몬스터와의 전투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9564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47EC21-B0E7-41E9-A316-8791FAADD044}"/>
              </a:ext>
            </a:extLst>
          </p:cNvPr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6B889D-6283-4B7F-8672-D8F2209C56F5}"/>
              </a:ext>
            </a:extLst>
          </p:cNvPr>
          <p:cNvSpPr txBox="1"/>
          <p:nvPr/>
        </p:nvSpPr>
        <p:spPr>
          <a:xfrm>
            <a:off x="469900" y="260991"/>
            <a:ext cx="5412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월드 </a:t>
            </a:r>
          </a:p>
        </p:txBody>
      </p:sp>
    </p:spTree>
    <p:extLst>
      <p:ext uri="{BB962C8B-B14F-4D97-AF65-F5344CB8AC3E}">
        <p14:creationId xmlns:p14="http://schemas.microsoft.com/office/powerpoint/2010/main" val="4134140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47EC21-B0E7-41E9-A316-8791FAADD044}"/>
              </a:ext>
            </a:extLst>
          </p:cNvPr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6B889D-6283-4B7F-8672-D8F2209C56F5}"/>
              </a:ext>
            </a:extLst>
          </p:cNvPr>
          <p:cNvSpPr txBox="1"/>
          <p:nvPr/>
        </p:nvSpPr>
        <p:spPr>
          <a:xfrm>
            <a:off x="469900" y="260991"/>
            <a:ext cx="6692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플레이어 </a:t>
            </a:r>
          </a:p>
        </p:txBody>
      </p:sp>
    </p:spTree>
    <p:extLst>
      <p:ext uri="{BB962C8B-B14F-4D97-AF65-F5344CB8AC3E}">
        <p14:creationId xmlns:p14="http://schemas.microsoft.com/office/powerpoint/2010/main" val="1256522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421</TotalTime>
  <Words>307</Words>
  <Application>Microsoft Office PowerPoint</Application>
  <PresentationFormat>와이드스크린</PresentationFormat>
  <Paragraphs>58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G마켓 산스 TTF Light</vt:lpstr>
      <vt:lpstr>G마켓 산스 TTF Medium</vt:lpstr>
      <vt:lpstr>넥슨Lv2고딕 Bold</vt:lpstr>
      <vt:lpstr>에스코어 드림 4 Regular</vt:lpstr>
      <vt:lpstr>여기어때 잘난체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경은 조</dc:creator>
  <cp:lastModifiedBy>Kim SunA</cp:lastModifiedBy>
  <cp:revision>18</cp:revision>
  <dcterms:created xsi:type="dcterms:W3CDTF">2020-03-03T05:40:27Z</dcterms:created>
  <dcterms:modified xsi:type="dcterms:W3CDTF">2022-09-21T16:22:33Z</dcterms:modified>
</cp:coreProperties>
</file>