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64" r:id="rId6"/>
    <p:sldId id="259" r:id="rId7"/>
    <p:sldId id="266" r:id="rId8"/>
    <p:sldId id="267" r:id="rId9"/>
    <p:sldId id="268" r:id="rId10"/>
    <p:sldId id="262" r:id="rId11"/>
    <p:sldId id="269" r:id="rId12"/>
    <p:sldId id="270" r:id="rId13"/>
    <p:sldId id="263" r:id="rId14"/>
    <p:sldId id="272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SunA" initials="KS" lastIdx="1" clrIdx="0">
    <p:extLst>
      <p:ext uri="{19B8F6BF-5375-455C-9EA6-DF929625EA0E}">
        <p15:presenceInfo xmlns:p15="http://schemas.microsoft.com/office/powerpoint/2012/main" userId="18132f9546c5ea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1D1"/>
    <a:srgbClr val="920000"/>
    <a:srgbClr val="ECECEC"/>
    <a:srgbClr val="9E0000"/>
    <a:srgbClr val="740000"/>
    <a:srgbClr val="640000"/>
    <a:srgbClr val="6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>
        <p:scale>
          <a:sx n="100" d="100"/>
          <a:sy n="100" d="100"/>
        </p:scale>
        <p:origin x="-648" y="-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6E698-3193-8BD6-BFA0-D6261E9DE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035927-26AB-0AE5-8C02-E42472D04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C85A0-7850-D297-2D3C-99528383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3D6-7416-485F-884C-5C36CF5C1AA1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0A781-6503-6583-106C-DD013373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83372-2BC4-4DBB-470A-41B4C7E9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DFC4-01D2-4203-8B95-1740D7E1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98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3C0E2-C128-BB32-5A39-DD6B7C91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6FE7AD-0D43-48E0-0511-B6E135363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38A86F-9508-1B14-4370-D1BF675B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3D6-7416-485F-884C-5C36CF5C1AA1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358BE-DBE1-54E0-643B-A09907B6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8E8CB1-4D5F-B79B-5E41-D2E4980E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DFC4-01D2-4203-8B95-1740D7E1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4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39796A-3255-68F6-C165-D3A904124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29F0C3-2611-369C-8896-7E063F51C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D86DD2-D30D-6013-F254-56A35F9E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3D6-7416-485F-884C-5C36CF5C1AA1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ADF60-428A-E2DB-C891-0242A382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7F5BE-8721-57CD-AF8E-DD21B708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DFC4-01D2-4203-8B95-1740D7E1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32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A9265-4116-400D-8918-BE228B52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A7B94-8CD9-9753-F0B9-F455450B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3042C5-7B91-B919-E0C2-26BD0258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3D6-7416-485F-884C-5C36CF5C1AA1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6031C-D12E-394A-A4E5-C055DD75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A1745-B6B8-E6D8-175C-1F83019C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DFC4-01D2-4203-8B95-1740D7E1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84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BD290-26E0-BE5D-A4E1-EC55A0CF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61402A-928F-09E3-78F5-28C1DBFDC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63FF4-E03F-165B-DEF7-F9B12FCA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3D6-7416-485F-884C-5C36CF5C1AA1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FEC00-764E-1380-E748-C9E164BF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127730-89AD-7B98-5112-CD189387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DFC4-01D2-4203-8B95-1740D7E1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72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61D65-3E86-A852-77CE-6C70A7BC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F61D77-A18C-0237-F99D-14659B39A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40D46F-CDF8-3FE2-2B4E-8605AA243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AB81F-7C69-66B9-83EF-B6775951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3D6-7416-485F-884C-5C36CF5C1AA1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F38B85-0FA9-A7C8-6AF5-91459DF2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330780-9548-437D-A430-2AF040CF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DFC4-01D2-4203-8B95-1740D7E1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7C384-F65C-1D06-C1F6-262497D7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D674C-28D7-3308-3B61-1C7878CDE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862F11-17E0-FDBB-4FBD-1972BE536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EEBA5C-7BF7-FC0F-6BDA-C057909B0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2F96BE-4945-6B70-8FC2-A3686F394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CCAC77-12F1-3ACE-E386-EFD5C703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3D6-7416-485F-884C-5C36CF5C1AA1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25DC11-8C17-FA7A-772E-C3E21270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C9721F-F0A2-2E29-673B-2805651E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DFC4-01D2-4203-8B95-1740D7E1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98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E9192-C3AD-844C-0817-56455EA3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E9360B-3C32-2428-6CE3-DD0D1E86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3D6-7416-485F-884C-5C36CF5C1AA1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C1CA9-C1DB-93EB-078D-C72B06D8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7D2C05-F596-48CF-5578-E7248C1F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DFC4-01D2-4203-8B95-1740D7E1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95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A9EF2A-881F-5B1E-1163-C1BD22A7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3D6-7416-485F-884C-5C36CF5C1AA1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E0D5A4-91F6-EDE0-3E92-326EBCAC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E65C10-C694-6284-1654-45481120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DFC4-01D2-4203-8B95-1740D7E1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70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F4802-A350-85AA-A81F-18F2F2494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9FA18-E28D-0BB2-5C3F-86B124D94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F3740A-EEEC-DA1B-E721-19368C6A7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653AD-977A-ED56-F932-94ECA550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3D6-7416-485F-884C-5C36CF5C1AA1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209CEC-DD14-82CA-6B0C-0E33ACCA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A7EBC8-3AF7-E582-7E3B-20B97078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DFC4-01D2-4203-8B95-1740D7E1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28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CB786-FA5E-C821-733F-2D484F44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C8CA3B-558E-0DC9-A3AD-3E01C6168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E937C5-03BA-8E5D-3B03-1415C6006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23C45-C7D4-96DE-49CB-A63285FC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3D6-7416-485F-884C-5C36CF5C1AA1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A82996-6E53-504D-1A91-14D97A6E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268080-7035-4D7B-0DDF-C1D7E288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DFC4-01D2-4203-8B95-1740D7E1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3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25ADD7-802C-E94C-F9FA-59340C44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330E69-2CF4-0F95-6825-B3A1FAC49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74A3D-4B39-90D9-4C7F-3D731570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EA3D6-7416-485F-884C-5C36CF5C1AA1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A4624-FE36-3921-E143-E9582D1CE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51973D-F453-A084-B2B8-0A8E4B09B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7DFC4-01D2-4203-8B95-1740D7E1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26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1.wdp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microsoft.com/office/2007/relationships/hdphoto" Target="../media/hdphoto6.wdp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chjockey.com/detail/autodesk-3ds-max" TargetMode="External"/><Relationship Id="rId3" Type="http://schemas.microsoft.com/office/2007/relationships/hdphoto" Target="../media/hdphoto1.wdp"/><Relationship Id="rId7" Type="http://schemas.openxmlformats.org/officeDocument/2006/relationships/hyperlink" Target="https://www.pcworld.com/article/2952172/directx-12-faq-all-about-windows-10s-supercharged-graphics-tech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isualstudio.microsoft.com/ko/" TargetMode="External"/><Relationship Id="rId5" Type="http://schemas.openxmlformats.org/officeDocument/2006/relationships/hyperlink" Target="https://www.apple.com/kr/shop/mac/accessories/mice-keyboards" TargetMode="External"/><Relationship Id="rId10" Type="http://schemas.openxmlformats.org/officeDocument/2006/relationships/hyperlink" Target="https://www.flaticon.com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github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 rot="175891">
            <a:off x="1972789" y="997939"/>
            <a:ext cx="8246420" cy="282956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E2CB6E-7961-91AA-DBE7-81ACF3EA767C}"/>
              </a:ext>
            </a:extLst>
          </p:cNvPr>
          <p:cNvSpPr/>
          <p:nvPr/>
        </p:nvSpPr>
        <p:spPr>
          <a:xfrm rot="20284210">
            <a:off x="1041499" y="736872"/>
            <a:ext cx="3100099" cy="3014322"/>
          </a:xfrm>
          <a:prstGeom prst="rect">
            <a:avLst/>
          </a:prstGeom>
          <a:blipFill dpi="0" rotWithShape="1">
            <a:blip r:embed="rId3">
              <a:alphaModFix amt="2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3AA09C-F45E-BB81-C55B-F878E728FEBC}"/>
              </a:ext>
            </a:extLst>
          </p:cNvPr>
          <p:cNvSpPr txBox="1"/>
          <p:nvPr/>
        </p:nvSpPr>
        <p:spPr>
          <a:xfrm>
            <a:off x="3506717" y="1812554"/>
            <a:ext cx="5262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VODOO  DOLL</a:t>
            </a:r>
            <a:endParaRPr lang="ko-KR" altLang="en-US" sz="72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70368-1C55-FDF5-3293-ADFAFA2B59E8}"/>
              </a:ext>
            </a:extLst>
          </p:cNvPr>
          <p:cNvSpPr txBox="1"/>
          <p:nvPr/>
        </p:nvSpPr>
        <p:spPr>
          <a:xfrm>
            <a:off x="3464509" y="1812553"/>
            <a:ext cx="5262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VODOO  DOLL</a:t>
            </a:r>
            <a:endParaRPr lang="ko-KR" altLang="en-US" sz="7200" dirty="0">
              <a:solidFill>
                <a:srgbClr val="92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3B5A85-F280-6A07-E16F-E4F71F841C32}"/>
              </a:ext>
            </a:extLst>
          </p:cNvPr>
          <p:cNvSpPr txBox="1"/>
          <p:nvPr/>
        </p:nvSpPr>
        <p:spPr>
          <a:xfrm flipH="1">
            <a:off x="9063653" y="4764878"/>
            <a:ext cx="2842259" cy="171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2018180005	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 명훈</a:t>
            </a:r>
            <a:endParaRPr lang="en-US" altLang="ko-KR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2019184003	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선아</a:t>
            </a:r>
            <a:endParaRPr lang="en-US" altLang="ko-KR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2019184020	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윤 은지</a:t>
            </a:r>
            <a:endParaRPr lang="en-US" altLang="ko-KR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지도 교수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	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장 지웅</a:t>
            </a:r>
            <a:endParaRPr lang="en-US" altLang="ko-KR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132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E2CB6E-7961-91AA-DBE7-81ACF3EA767C}"/>
              </a:ext>
            </a:extLst>
          </p:cNvPr>
          <p:cNvSpPr/>
          <p:nvPr/>
        </p:nvSpPr>
        <p:spPr>
          <a:xfrm rot="600766">
            <a:off x="7425094" y="2339379"/>
            <a:ext cx="5778050" cy="5871754"/>
          </a:xfrm>
          <a:prstGeom prst="rect">
            <a:avLst/>
          </a:prstGeom>
          <a:blipFill dpi="0" rotWithShape="1">
            <a:blip r:embed="rId2">
              <a:alphaModFix amt="2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4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6758F2-ABE5-C60D-0CFD-9655AA65D152}"/>
              </a:ext>
            </a:extLst>
          </p:cNvPr>
          <p:cNvSpPr txBox="1"/>
          <p:nvPr/>
        </p:nvSpPr>
        <p:spPr>
          <a:xfrm>
            <a:off x="787078" y="308662"/>
            <a:ext cx="2744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3. </a:t>
            </a:r>
            <a:r>
              <a:rPr lang="ko-KR" altLang="en-US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개발 환경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6F133CB-808B-8F93-172A-EBB002739800}"/>
              </a:ext>
            </a:extLst>
          </p:cNvPr>
          <p:cNvSpPr/>
          <p:nvPr/>
        </p:nvSpPr>
        <p:spPr>
          <a:xfrm>
            <a:off x="1005601" y="2529000"/>
            <a:ext cx="1800000" cy="1800000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6" descr="It’s finally here. Bicep is in Visual Studio!">
            <a:extLst>
              <a:ext uri="{FF2B5EF4-FFF2-40B4-BE49-F238E27FC236}">
                <a16:creationId xmlns:a16="http://schemas.microsoft.com/office/drawing/2014/main" id="{CA187FB8-BDD9-EBF0-865C-0AC9924C9E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429" b="83714" l="27679" r="73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44" t="15955" r="24136" b="11864"/>
          <a:stretch>
            <a:fillRect/>
          </a:stretch>
        </p:blipFill>
        <p:spPr bwMode="auto">
          <a:xfrm>
            <a:off x="1253405" y="2780007"/>
            <a:ext cx="1393172" cy="129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623B0E4-AC8F-6CAC-6B22-F6EC3A5F81CA}"/>
              </a:ext>
            </a:extLst>
          </p:cNvPr>
          <p:cNvSpPr/>
          <p:nvPr/>
        </p:nvSpPr>
        <p:spPr>
          <a:xfrm>
            <a:off x="3768548" y="2529000"/>
            <a:ext cx="1800000" cy="1800000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C953A9A0-3542-0968-BC41-E139ABD9A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49580" y1="47899" x2="49580" y2="47899"/>
                        <a14:foregroundMark x1="37815" y1="97479" x2="40336" y2="87395"/>
                        <a14:foregroundMark x1="40336" y1="87395" x2="40336" y2="87395"/>
                        <a14:foregroundMark x1="39496" y1="87395" x2="19328" y2="78992"/>
                        <a14:foregroundMark x1="19328" y1="78992" x2="19328" y2="78992"/>
                        <a14:foregroundMark x1="39496" y1="89076" x2="45378" y2="97479"/>
                        <a14:foregroundMark x1="43697" y1="97479" x2="61345" y2="97479"/>
                        <a14:foregroundMark x1="61345" y1="97479" x2="59664" y2="76471"/>
                        <a14:foregroundMark x1="58824" y1="72269" x2="78992" y2="63866"/>
                        <a14:foregroundMark x1="78992" y1="63866" x2="80672" y2="42857"/>
                        <a14:foregroundMark x1="80672" y1="42857" x2="77311" y2="23529"/>
                        <a14:foregroundMark x1="76471" y1="23529" x2="62185" y2="28571"/>
                        <a14:foregroundMark x1="61345" y1="28571" x2="55462" y2="25210"/>
                        <a14:foregroundMark x1="55462" y1="25210" x2="37815" y2="28571"/>
                        <a14:foregroundMark x1="37815" y1="28571" x2="26050" y2="22689"/>
                        <a14:foregroundMark x1="26050" y1="22689" x2="26050" y2="226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810" y="2862262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8416C06-910B-E002-5A92-0A43654851F6}"/>
              </a:ext>
            </a:extLst>
          </p:cNvPr>
          <p:cNvSpPr/>
          <p:nvPr/>
        </p:nvSpPr>
        <p:spPr>
          <a:xfrm>
            <a:off x="6398922" y="2558526"/>
            <a:ext cx="1800000" cy="1800000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Google Shape;179;p23">
            <a:extLst>
              <a:ext uri="{FF2B5EF4-FFF2-40B4-BE49-F238E27FC236}">
                <a16:creationId xmlns:a16="http://schemas.microsoft.com/office/drawing/2014/main" id="{BA840EF9-BB00-5CF5-F347-4C3C79C79F4F}"/>
              </a:ext>
            </a:extLst>
          </p:cNvPr>
          <p:cNvPicPr preferRelativeResize="0"/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6743" y="2857092"/>
            <a:ext cx="1684789" cy="120286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4B13570-D11F-A591-0659-9BEBD0D18F68}"/>
              </a:ext>
            </a:extLst>
          </p:cNvPr>
          <p:cNvSpPr/>
          <p:nvPr/>
        </p:nvSpPr>
        <p:spPr>
          <a:xfrm>
            <a:off x="9178168" y="2558526"/>
            <a:ext cx="1800000" cy="1800000"/>
          </a:xfrm>
          <a:prstGeom prst="round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0374D2-147D-FBEF-18AE-A4D07550FB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176" b="-8378"/>
          <a:stretch>
            <a:fillRect/>
          </a:stretch>
        </p:blipFill>
        <p:spPr bwMode="auto">
          <a:xfrm>
            <a:off x="9601626" y="3065220"/>
            <a:ext cx="1066565" cy="91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592BABE-59C8-0365-4A7C-2AB3C1CDDD0B}"/>
              </a:ext>
            </a:extLst>
          </p:cNvPr>
          <p:cNvSpPr>
            <a:spLocks noChangeAspect="1"/>
          </p:cNvSpPr>
          <p:nvPr/>
        </p:nvSpPr>
        <p:spPr>
          <a:xfrm>
            <a:off x="1062539" y="2585937"/>
            <a:ext cx="1686123" cy="1686123"/>
          </a:xfrm>
          <a:prstGeom prst="roundRect">
            <a:avLst/>
          </a:prstGeom>
          <a:noFill/>
          <a:ln w="19050">
            <a:solidFill>
              <a:srgbClr val="9E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106249A-6C7E-8DD7-AF1D-5A6A36572CAF}"/>
              </a:ext>
            </a:extLst>
          </p:cNvPr>
          <p:cNvSpPr>
            <a:spLocks noChangeAspect="1"/>
          </p:cNvSpPr>
          <p:nvPr/>
        </p:nvSpPr>
        <p:spPr>
          <a:xfrm>
            <a:off x="3820789" y="2585937"/>
            <a:ext cx="1686123" cy="1686123"/>
          </a:xfrm>
          <a:prstGeom prst="roundRect">
            <a:avLst/>
          </a:prstGeom>
          <a:noFill/>
          <a:ln w="19050">
            <a:solidFill>
              <a:srgbClr val="9E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348A57D-866E-ABBA-B222-AE32E1E883FE}"/>
              </a:ext>
            </a:extLst>
          </p:cNvPr>
          <p:cNvSpPr>
            <a:spLocks noChangeAspect="1"/>
          </p:cNvSpPr>
          <p:nvPr/>
        </p:nvSpPr>
        <p:spPr>
          <a:xfrm>
            <a:off x="6455860" y="2615464"/>
            <a:ext cx="1686123" cy="1686123"/>
          </a:xfrm>
          <a:prstGeom prst="roundRect">
            <a:avLst/>
          </a:prstGeom>
          <a:noFill/>
          <a:ln w="19050">
            <a:solidFill>
              <a:srgbClr val="9E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8491721-A02A-7211-5696-E3F059C219E5}"/>
              </a:ext>
            </a:extLst>
          </p:cNvPr>
          <p:cNvSpPr>
            <a:spLocks noChangeAspect="1"/>
          </p:cNvSpPr>
          <p:nvPr/>
        </p:nvSpPr>
        <p:spPr>
          <a:xfrm>
            <a:off x="9235106" y="2585937"/>
            <a:ext cx="1686123" cy="1686123"/>
          </a:xfrm>
          <a:prstGeom prst="roundRect">
            <a:avLst/>
          </a:prstGeom>
          <a:noFill/>
          <a:ln w="19050">
            <a:solidFill>
              <a:srgbClr val="9E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513E9-9269-AD1B-A15B-167C2A33C164}"/>
              </a:ext>
            </a:extLst>
          </p:cNvPr>
          <p:cNvSpPr txBox="1"/>
          <p:nvPr/>
        </p:nvSpPr>
        <p:spPr>
          <a:xfrm>
            <a:off x="11643452" y="6596390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10/15</a:t>
            </a:r>
            <a:endParaRPr lang="ko-KR" altLang="en-US" sz="1100" dirty="0">
              <a:solidFill>
                <a:srgbClr val="C00000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659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E2CB6E-7961-91AA-DBE7-81ACF3EA767C}"/>
              </a:ext>
            </a:extLst>
          </p:cNvPr>
          <p:cNvSpPr/>
          <p:nvPr/>
        </p:nvSpPr>
        <p:spPr>
          <a:xfrm rot="19570246">
            <a:off x="-2189268" y="1203104"/>
            <a:ext cx="7144735" cy="7204059"/>
          </a:xfrm>
          <a:prstGeom prst="rect">
            <a:avLst/>
          </a:prstGeom>
          <a:blipFill dpi="0" rotWithShape="1">
            <a:blip r:embed="rId2">
              <a:alphaModFix amt="2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4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3E100A-65F9-6DD8-1BBE-A0DE9AC568A0}"/>
              </a:ext>
            </a:extLst>
          </p:cNvPr>
          <p:cNvSpPr/>
          <p:nvPr/>
        </p:nvSpPr>
        <p:spPr>
          <a:xfrm>
            <a:off x="723326" y="1561750"/>
            <a:ext cx="10733919" cy="2248811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6EDD64-52C7-E792-774F-5CFFE335EC56}"/>
              </a:ext>
            </a:extLst>
          </p:cNvPr>
          <p:cNvSpPr txBox="1"/>
          <p:nvPr/>
        </p:nvSpPr>
        <p:spPr>
          <a:xfrm>
            <a:off x="787078" y="308662"/>
            <a:ext cx="6861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4. </a:t>
            </a:r>
            <a:r>
              <a:rPr lang="ko-KR" altLang="en-US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기술적 요소와 중점 연구 분야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CC7736-46A1-8A38-453D-11212358914A}"/>
              </a:ext>
            </a:extLst>
          </p:cNvPr>
          <p:cNvSpPr txBox="1"/>
          <p:nvPr/>
        </p:nvSpPr>
        <p:spPr>
          <a:xfrm>
            <a:off x="723325" y="1695146"/>
            <a:ext cx="9860392" cy="1530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클라이언트</a:t>
            </a:r>
            <a:endParaRPr lang="en-US" altLang="ko-KR" sz="32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제한된 기능의 다이내믹 라이트를 훨씬 효율적으로 </a:t>
            </a:r>
            <a:r>
              <a:rPr lang="ko-KR" altLang="en-US" sz="16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렌더해서</a:t>
            </a:r>
            <a:r>
              <a:rPr lang="ko-KR" altLang="en-US" sz="16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수많은 동적 </a:t>
            </a:r>
            <a:r>
              <a:rPr lang="ko-KR" altLang="en-US" sz="16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라이팅을</a:t>
            </a:r>
            <a:r>
              <a:rPr lang="ko-KR" altLang="en-US" sz="16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보여줄 수 있는 </a:t>
            </a:r>
            <a:r>
              <a:rPr lang="ko-KR" altLang="en-US" sz="16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디퍼드</a:t>
            </a:r>
            <a:r>
              <a:rPr lang="ko-KR" altLang="en-US" sz="16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ko-KR" altLang="en-US" sz="16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셰이딩</a:t>
            </a:r>
            <a:endParaRPr lang="en-US" altLang="ko-KR" sz="16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몬스터에게 잡혀 공격을 당했을 때 현실감을 높여주기 위한 모션 </a:t>
            </a:r>
            <a:r>
              <a:rPr lang="ko-KR" altLang="en-US" sz="16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블러</a:t>
            </a:r>
            <a:endParaRPr lang="en-US" altLang="ko-KR" sz="16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FB9992-9535-E72A-999A-B3F156B4CF78}"/>
              </a:ext>
            </a:extLst>
          </p:cNvPr>
          <p:cNvSpPr txBox="1"/>
          <p:nvPr/>
        </p:nvSpPr>
        <p:spPr>
          <a:xfrm>
            <a:off x="11643452" y="6596390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11/15</a:t>
            </a:r>
            <a:endParaRPr lang="ko-KR" altLang="en-US" sz="1100" dirty="0">
              <a:solidFill>
                <a:srgbClr val="C00000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D62735-EE8D-B132-A1E4-D0C4AD797F74}"/>
              </a:ext>
            </a:extLst>
          </p:cNvPr>
          <p:cNvSpPr/>
          <p:nvPr/>
        </p:nvSpPr>
        <p:spPr>
          <a:xfrm>
            <a:off x="723325" y="4132363"/>
            <a:ext cx="10733919" cy="2248811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B01541-9CBD-D7B6-CA21-D2052BFED022}"/>
              </a:ext>
            </a:extLst>
          </p:cNvPr>
          <p:cNvSpPr txBox="1"/>
          <p:nvPr/>
        </p:nvSpPr>
        <p:spPr>
          <a:xfrm>
            <a:off x="676816" y="4402032"/>
            <a:ext cx="1412566" cy="1161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서버</a:t>
            </a:r>
            <a:endParaRPr lang="en-US" altLang="ko-KR" sz="32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IOCP </a:t>
            </a:r>
            <a:r>
              <a:rPr lang="ko-KR" altLang="en-US" sz="16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서버</a:t>
            </a:r>
            <a:endParaRPr lang="en-US" altLang="ko-KR" sz="16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667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E2CB6E-7961-91AA-DBE7-81ACF3EA767C}"/>
              </a:ext>
            </a:extLst>
          </p:cNvPr>
          <p:cNvSpPr/>
          <p:nvPr/>
        </p:nvSpPr>
        <p:spPr>
          <a:xfrm rot="600766">
            <a:off x="7425094" y="2339379"/>
            <a:ext cx="5778050" cy="5871754"/>
          </a:xfrm>
          <a:prstGeom prst="rect">
            <a:avLst/>
          </a:prstGeom>
          <a:blipFill dpi="0" rotWithShape="1">
            <a:blip r:embed="rId2">
              <a:alphaModFix amt="2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4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3E100A-65F9-6DD8-1BBE-A0DE9AC568A0}"/>
              </a:ext>
            </a:extLst>
          </p:cNvPr>
          <p:cNvSpPr/>
          <p:nvPr/>
        </p:nvSpPr>
        <p:spPr>
          <a:xfrm>
            <a:off x="0" y="1395727"/>
            <a:ext cx="12192001" cy="5177793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EC3045-EC6D-E353-B835-78C375CD620B}"/>
              </a:ext>
            </a:extLst>
          </p:cNvPr>
          <p:cNvSpPr txBox="1"/>
          <p:nvPr/>
        </p:nvSpPr>
        <p:spPr>
          <a:xfrm>
            <a:off x="787078" y="308662"/>
            <a:ext cx="3802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5. </a:t>
            </a:r>
            <a:r>
              <a:rPr lang="ko-KR" altLang="en-US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타 게임과 비교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0200B-4780-F079-BFEF-2BAB36FD7BD7}"/>
              </a:ext>
            </a:extLst>
          </p:cNvPr>
          <p:cNvSpPr txBox="1"/>
          <p:nvPr/>
        </p:nvSpPr>
        <p:spPr>
          <a:xfrm>
            <a:off x="11643452" y="6596390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12/15</a:t>
            </a:r>
            <a:endParaRPr lang="ko-KR" altLang="en-US" sz="1100" dirty="0">
              <a:solidFill>
                <a:srgbClr val="C00000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24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E2CB6E-7961-91AA-DBE7-81ACF3EA767C}"/>
              </a:ext>
            </a:extLst>
          </p:cNvPr>
          <p:cNvSpPr/>
          <p:nvPr/>
        </p:nvSpPr>
        <p:spPr>
          <a:xfrm rot="19931519">
            <a:off x="-1998045" y="972247"/>
            <a:ext cx="6896358" cy="6973856"/>
          </a:xfrm>
          <a:prstGeom prst="rect">
            <a:avLst/>
          </a:prstGeom>
          <a:blipFill dpi="0" rotWithShape="1">
            <a:blip r:embed="rId2">
              <a:alphaModFix amt="2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4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51B62-CFA8-573D-88B2-0A811F01C804}"/>
              </a:ext>
            </a:extLst>
          </p:cNvPr>
          <p:cNvSpPr txBox="1"/>
          <p:nvPr/>
        </p:nvSpPr>
        <p:spPr>
          <a:xfrm>
            <a:off x="787078" y="308662"/>
            <a:ext cx="4273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6. </a:t>
            </a:r>
            <a:r>
              <a:rPr lang="ko-KR" altLang="en-US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개인별 준비 현황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AC30E0-04D1-E7CB-420E-FE7A5DAAECC9}"/>
              </a:ext>
            </a:extLst>
          </p:cNvPr>
          <p:cNvSpPr txBox="1"/>
          <p:nvPr/>
        </p:nvSpPr>
        <p:spPr>
          <a:xfrm>
            <a:off x="11643452" y="6596390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13/15</a:t>
            </a:r>
            <a:endParaRPr lang="ko-KR" altLang="en-US" sz="1100" dirty="0">
              <a:solidFill>
                <a:srgbClr val="C00000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6E51A8-4DFC-055B-ED0F-93F40448104E}"/>
              </a:ext>
            </a:extLst>
          </p:cNvPr>
          <p:cNvSpPr/>
          <p:nvPr/>
        </p:nvSpPr>
        <p:spPr>
          <a:xfrm>
            <a:off x="787078" y="2001520"/>
            <a:ext cx="3088640" cy="3897263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249B27-3862-DA70-A6DE-5EF2FB05689F}"/>
              </a:ext>
            </a:extLst>
          </p:cNvPr>
          <p:cNvSpPr/>
          <p:nvPr/>
        </p:nvSpPr>
        <p:spPr>
          <a:xfrm>
            <a:off x="4545966" y="2001519"/>
            <a:ext cx="3088640" cy="3897263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1298E4-58F2-6637-3416-E2C758D574B3}"/>
              </a:ext>
            </a:extLst>
          </p:cNvPr>
          <p:cNvSpPr/>
          <p:nvPr/>
        </p:nvSpPr>
        <p:spPr>
          <a:xfrm>
            <a:off x="8304854" y="2001519"/>
            <a:ext cx="3088640" cy="3897263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35FBDDB-4FDF-357A-7C70-2B081F5CD2FF}"/>
              </a:ext>
            </a:extLst>
          </p:cNvPr>
          <p:cNvSpPr/>
          <p:nvPr/>
        </p:nvSpPr>
        <p:spPr>
          <a:xfrm>
            <a:off x="1618928" y="1736811"/>
            <a:ext cx="1424940" cy="525780"/>
          </a:xfrm>
          <a:prstGeom prst="roundRect">
            <a:avLst/>
          </a:prstGeom>
          <a:solidFill>
            <a:srgbClr val="D1D1D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DD14530-A69F-577A-907B-6C129D049558}"/>
              </a:ext>
            </a:extLst>
          </p:cNvPr>
          <p:cNvSpPr/>
          <p:nvPr/>
        </p:nvSpPr>
        <p:spPr>
          <a:xfrm>
            <a:off x="5414322" y="1739692"/>
            <a:ext cx="1424940" cy="525780"/>
          </a:xfrm>
          <a:prstGeom prst="roundRect">
            <a:avLst/>
          </a:prstGeom>
          <a:solidFill>
            <a:srgbClr val="D1D1D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8A95DC2-B531-09CC-5E90-2359733E57B8}"/>
              </a:ext>
            </a:extLst>
          </p:cNvPr>
          <p:cNvSpPr/>
          <p:nvPr/>
        </p:nvSpPr>
        <p:spPr>
          <a:xfrm>
            <a:off x="9136704" y="1736811"/>
            <a:ext cx="1424940" cy="525780"/>
          </a:xfrm>
          <a:prstGeom prst="roundRect">
            <a:avLst/>
          </a:prstGeom>
          <a:solidFill>
            <a:srgbClr val="D1D1D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500A6-7EF4-81A0-5F60-9EAF60165914}"/>
              </a:ext>
            </a:extLst>
          </p:cNvPr>
          <p:cNvSpPr txBox="1"/>
          <p:nvPr/>
        </p:nvSpPr>
        <p:spPr>
          <a:xfrm>
            <a:off x="1921670" y="181503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김명훈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B7698-89AE-56B3-47B8-91E3B4ECE151}"/>
              </a:ext>
            </a:extLst>
          </p:cNvPr>
          <p:cNvSpPr txBox="1"/>
          <p:nvPr/>
        </p:nvSpPr>
        <p:spPr>
          <a:xfrm>
            <a:off x="5717064" y="182413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윤은지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81F87-E5E0-0A7B-0435-5254FC05352E}"/>
              </a:ext>
            </a:extLst>
          </p:cNvPr>
          <p:cNvSpPr txBox="1"/>
          <p:nvPr/>
        </p:nvSpPr>
        <p:spPr>
          <a:xfrm>
            <a:off x="9439446" y="182708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김선아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9D3841-38E8-1FD6-99C6-3191FAF1CA9D}"/>
              </a:ext>
            </a:extLst>
          </p:cNvPr>
          <p:cNvSpPr txBox="1"/>
          <p:nvPr/>
        </p:nvSpPr>
        <p:spPr>
          <a:xfrm>
            <a:off x="931013" y="2527300"/>
            <a:ext cx="2800767" cy="2956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C++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프로그래밍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윈도우 프로그래밍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2D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게임프로그래밍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STL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3D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게임프로그래밍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네트워크게임프로그래밍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게임서버프로그래밍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6D2B9A-6651-F832-7204-86947321915A}"/>
              </a:ext>
            </a:extLst>
          </p:cNvPr>
          <p:cNvSpPr txBox="1"/>
          <p:nvPr/>
        </p:nvSpPr>
        <p:spPr>
          <a:xfrm>
            <a:off x="4612077" y="2527300"/>
            <a:ext cx="2428870" cy="2956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프로그래밍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3D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게임프로그래밍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3D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게임프로그래밍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윈도우프로그래밍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게임기획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3D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모델링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게임사운드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E8CE58-D847-288A-4883-F6D36DE169B3}"/>
              </a:ext>
            </a:extLst>
          </p:cNvPr>
          <p:cNvSpPr txBox="1"/>
          <p:nvPr/>
        </p:nvSpPr>
        <p:spPr>
          <a:xfrm>
            <a:off x="8453331" y="2527300"/>
            <a:ext cx="2369559" cy="2956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프로그래밍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2D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게임프로그래밍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3D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게임프로그래밍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3D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게임프로그래밍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게임기획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3D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모델링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3D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애니메이션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971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E2CB6E-7961-91AA-DBE7-81ACF3EA767C}"/>
              </a:ext>
            </a:extLst>
          </p:cNvPr>
          <p:cNvSpPr/>
          <p:nvPr/>
        </p:nvSpPr>
        <p:spPr>
          <a:xfrm rot="600766">
            <a:off x="7425094" y="2339379"/>
            <a:ext cx="5778050" cy="5871754"/>
          </a:xfrm>
          <a:prstGeom prst="rect">
            <a:avLst/>
          </a:prstGeom>
          <a:blipFill dpi="0" rotWithShape="1">
            <a:blip r:embed="rId2">
              <a:alphaModFix amt="2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4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51B62-CFA8-573D-88B2-0A811F01C804}"/>
              </a:ext>
            </a:extLst>
          </p:cNvPr>
          <p:cNvSpPr txBox="1"/>
          <p:nvPr/>
        </p:nvSpPr>
        <p:spPr>
          <a:xfrm>
            <a:off x="787078" y="308662"/>
            <a:ext cx="2744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7. </a:t>
            </a:r>
            <a:r>
              <a:rPr lang="ko-KR" altLang="en-US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개발 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AC30E0-04D1-E7CB-420E-FE7A5DAAECC9}"/>
              </a:ext>
            </a:extLst>
          </p:cNvPr>
          <p:cNvSpPr txBox="1"/>
          <p:nvPr/>
        </p:nvSpPr>
        <p:spPr>
          <a:xfrm>
            <a:off x="11643452" y="6596390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13/15</a:t>
            </a:r>
            <a:endParaRPr lang="ko-KR" altLang="en-US" sz="1100" dirty="0">
              <a:solidFill>
                <a:srgbClr val="C00000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1554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E2CB6E-7961-91AA-DBE7-81ACF3EA767C}"/>
              </a:ext>
            </a:extLst>
          </p:cNvPr>
          <p:cNvSpPr/>
          <p:nvPr/>
        </p:nvSpPr>
        <p:spPr>
          <a:xfrm rot="8152476">
            <a:off x="-2355796" y="-2561298"/>
            <a:ext cx="6803777" cy="7475269"/>
          </a:xfrm>
          <a:prstGeom prst="rect">
            <a:avLst/>
          </a:prstGeom>
          <a:blipFill dpi="0" rotWithShape="1">
            <a:blip r:embed="rId2">
              <a:alphaModFix amt="2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4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3E100A-65F9-6DD8-1BBE-A0DE9AC568A0}"/>
              </a:ext>
            </a:extLst>
          </p:cNvPr>
          <p:cNvSpPr/>
          <p:nvPr/>
        </p:nvSpPr>
        <p:spPr>
          <a:xfrm>
            <a:off x="787078" y="1382393"/>
            <a:ext cx="10531162" cy="5177793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CDAC8B-3855-09AB-7C5C-C1F1BB7DE7B9}"/>
              </a:ext>
            </a:extLst>
          </p:cNvPr>
          <p:cNvSpPr txBox="1"/>
          <p:nvPr/>
        </p:nvSpPr>
        <p:spPr>
          <a:xfrm>
            <a:off x="787078" y="308662"/>
            <a:ext cx="2744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8. </a:t>
            </a:r>
            <a:r>
              <a:rPr lang="ko-KR" altLang="en-US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참고 문헌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07B6B8-31BE-87F8-26EA-D498984A4AEA}"/>
              </a:ext>
            </a:extLst>
          </p:cNvPr>
          <p:cNvSpPr txBox="1"/>
          <p:nvPr/>
        </p:nvSpPr>
        <p:spPr>
          <a:xfrm>
            <a:off x="1006997" y="1599847"/>
            <a:ext cx="10712443" cy="2510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dirty="0">
                <a:solidFill>
                  <a:schemeClr val="dk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</a:rPr>
              <a:t>키보드 이미지</a:t>
            </a:r>
            <a:r>
              <a:rPr lang="en-US" altLang="ko-KR" sz="1000" dirty="0">
                <a:solidFill>
                  <a:schemeClr val="dk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</a:rPr>
              <a:t>		| </a:t>
            </a:r>
            <a:r>
              <a:rPr lang="en-US" altLang="ko-KR" sz="1000" dirty="0">
                <a:solidFill>
                  <a:schemeClr val="dk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  <a:hlinkClick r:id="rId5"/>
              </a:rPr>
              <a:t>https://www.apple.com/kr/shop/mac/accessories/mice-keyboards</a:t>
            </a:r>
            <a:endParaRPr lang="en-US" altLang="ko-KR" sz="1000" dirty="0">
              <a:solidFill>
                <a:schemeClr val="dk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en-US" altLang="ko" sz="1000" dirty="0">
                <a:solidFill>
                  <a:schemeClr val="dk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</a:rPr>
              <a:t>Visual Studio2022	| </a:t>
            </a:r>
            <a:r>
              <a:rPr lang="en-US" altLang="ko" sz="1000" dirty="0">
                <a:solidFill>
                  <a:schemeClr val="dk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  <a:hlinkClick r:id="rId6"/>
              </a:rPr>
              <a:t>https://visualstudio.microsoft.com/ko/</a:t>
            </a:r>
            <a:endParaRPr lang="en-US" altLang="ko" sz="1000" dirty="0">
              <a:solidFill>
                <a:schemeClr val="dk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ko" altLang="ko-KR" sz="1000" dirty="0">
                <a:solidFill>
                  <a:schemeClr val="dk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</a:rPr>
              <a:t>DirectX12</a:t>
            </a:r>
            <a:r>
              <a:rPr lang="en-US" altLang="ko" sz="1000" dirty="0">
                <a:solidFill>
                  <a:schemeClr val="dk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</a:rPr>
              <a:t>		| </a:t>
            </a:r>
            <a:r>
              <a:rPr lang="ko" altLang="ko-KR" sz="1000" dirty="0">
                <a:solidFill>
                  <a:schemeClr val="dk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</a:rPr>
              <a:t> </a:t>
            </a:r>
            <a:r>
              <a:rPr lang="ko" altLang="ko-KR" sz="1000" u="sng" dirty="0">
                <a:solidFill>
                  <a:schemeClr val="hlin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  <a:hlinkClick r:id="rId7"/>
              </a:rPr>
              <a:t>https://www.pcworld.com/article/2952172/directx-12-faq-all-about-windows-10s-supercharged-graphics-tech.html</a:t>
            </a:r>
            <a:r>
              <a:rPr lang="ko" altLang="ko-KR" sz="1000" dirty="0">
                <a:solidFill>
                  <a:schemeClr val="dk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</a:rPr>
              <a:t> </a:t>
            </a:r>
            <a:endParaRPr lang="en-US" altLang="ko" sz="1000" dirty="0">
              <a:solidFill>
                <a:schemeClr val="dk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ko" altLang="ko-KR" sz="1000" dirty="0">
                <a:solidFill>
                  <a:schemeClr val="dk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</a:rPr>
              <a:t>3D Max</a:t>
            </a:r>
            <a:r>
              <a:rPr lang="en-US" altLang="ko" sz="1000" dirty="0">
                <a:solidFill>
                  <a:schemeClr val="dk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</a:rPr>
              <a:t>		| </a:t>
            </a:r>
            <a:r>
              <a:rPr lang="ko" altLang="ko-KR" sz="1000" u="sng" dirty="0">
                <a:solidFill>
                  <a:schemeClr val="hlin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"/>
                <a:sym typeface="Malgun Gothic"/>
                <a:hlinkClick r:id="rId8"/>
              </a:rPr>
              <a:t>https://www.techjockey.com/detail/autodesk-3ds-max</a:t>
            </a:r>
            <a:endParaRPr lang="en-US" altLang="ko" sz="1000" u="sng" dirty="0">
              <a:solidFill>
                <a:schemeClr val="hlin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GitHub		| 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  <a:hlinkClick r:id="rId9"/>
              </a:rPr>
              <a:t>https://github.com/</a:t>
            </a:r>
            <a:endParaRPr lang="en-US" altLang="ko" sz="1000" u="sng" dirty="0">
              <a:solidFill>
                <a:schemeClr val="hlin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그 외 아이콘들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		| 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  <a:hlinkClick r:id="rId10"/>
              </a:rPr>
              <a:t>https://www.flaticon.com/</a:t>
            </a:r>
            <a:endParaRPr lang="en-US" altLang="ko-KR" sz="1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200000"/>
              </a:lnSpc>
            </a:pPr>
            <a:endParaRPr lang="en-US" altLang="ko-KR" sz="1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200000"/>
              </a:lnSpc>
            </a:pPr>
            <a:endParaRPr lang="ko-KR" altLang="en-US" sz="1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6AAC8-9468-63F1-3BC2-A9768D58A188}"/>
              </a:ext>
            </a:extLst>
          </p:cNvPr>
          <p:cNvSpPr txBox="1"/>
          <p:nvPr/>
        </p:nvSpPr>
        <p:spPr>
          <a:xfrm>
            <a:off x="11643452" y="6596390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15/15</a:t>
            </a:r>
            <a:endParaRPr lang="ko-KR" altLang="en-US" sz="1100" dirty="0">
              <a:solidFill>
                <a:srgbClr val="C00000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9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E2CB6E-7961-91AA-DBE7-81ACF3EA767C}"/>
              </a:ext>
            </a:extLst>
          </p:cNvPr>
          <p:cNvSpPr/>
          <p:nvPr/>
        </p:nvSpPr>
        <p:spPr>
          <a:xfrm rot="600766">
            <a:off x="8419935" y="1868044"/>
            <a:ext cx="5778050" cy="5871754"/>
          </a:xfrm>
          <a:prstGeom prst="rect">
            <a:avLst/>
          </a:prstGeom>
          <a:blipFill dpi="0" rotWithShape="1">
            <a:blip r:embed="rId2">
              <a:alphaModFix amt="2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4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E3A6A-3C7A-85CB-5314-814CA8807C1E}"/>
              </a:ext>
            </a:extLst>
          </p:cNvPr>
          <p:cNvSpPr txBox="1"/>
          <p:nvPr/>
        </p:nvSpPr>
        <p:spPr>
          <a:xfrm>
            <a:off x="787078" y="297814"/>
            <a:ext cx="1693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INDEX</a:t>
            </a:r>
            <a:endParaRPr lang="ko-KR" altLang="en-US" sz="4000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둥근모꼴" panose="020B05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B10A6-481D-4C10-0E13-9266DE182874}"/>
              </a:ext>
            </a:extLst>
          </p:cNvPr>
          <p:cNvSpPr txBox="1"/>
          <p:nvPr/>
        </p:nvSpPr>
        <p:spPr>
          <a:xfrm>
            <a:off x="451413" y="1472830"/>
            <a:ext cx="2028758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</a:t>
            </a:r>
            <a:r>
              <a:rPr lang="ko-KR" altLang="en-US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연구 목적</a:t>
            </a:r>
            <a:endParaRPr lang="en-US" altLang="ko-KR" sz="20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9F9345-E195-F55E-60E0-D336A224FC2C}"/>
              </a:ext>
            </a:extLst>
          </p:cNvPr>
          <p:cNvSpPr txBox="1"/>
          <p:nvPr/>
        </p:nvSpPr>
        <p:spPr>
          <a:xfrm>
            <a:off x="451410" y="4711371"/>
            <a:ext cx="5358063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개발환경</a:t>
            </a:r>
            <a:endParaRPr lang="en-US" altLang="ko-KR" sz="20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7F221-2BD5-3C3B-D4ED-8DC127562DBD}"/>
              </a:ext>
            </a:extLst>
          </p:cNvPr>
          <p:cNvSpPr txBox="1"/>
          <p:nvPr/>
        </p:nvSpPr>
        <p:spPr>
          <a:xfrm>
            <a:off x="451411" y="2098910"/>
            <a:ext cx="5358063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게임 소개</a:t>
            </a:r>
            <a:endParaRPr lang="en-US" altLang="ko-KR" sz="20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21753-2DB1-A89A-5847-09A10445E40A}"/>
              </a:ext>
            </a:extLst>
          </p:cNvPr>
          <p:cNvSpPr txBox="1"/>
          <p:nvPr/>
        </p:nvSpPr>
        <p:spPr>
          <a:xfrm>
            <a:off x="451409" y="5337451"/>
            <a:ext cx="5358063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기술적 요소와 중점 연구분야</a:t>
            </a:r>
            <a:endParaRPr lang="en-US" altLang="ko-KR" sz="20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D3C215-B6FA-140F-C10B-1C17F65008D9}"/>
              </a:ext>
            </a:extLst>
          </p:cNvPr>
          <p:cNvSpPr txBox="1"/>
          <p:nvPr/>
        </p:nvSpPr>
        <p:spPr>
          <a:xfrm>
            <a:off x="6382523" y="1470428"/>
            <a:ext cx="5358063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타 게임과 비교</a:t>
            </a:r>
            <a:endParaRPr lang="en-US" altLang="ko-KR" sz="20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A1FED1-9760-0B3C-A9ED-17704D92DE31}"/>
              </a:ext>
            </a:extLst>
          </p:cNvPr>
          <p:cNvSpPr txBox="1"/>
          <p:nvPr/>
        </p:nvSpPr>
        <p:spPr>
          <a:xfrm>
            <a:off x="6382523" y="2098910"/>
            <a:ext cx="2448961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개인별 준비현황</a:t>
            </a:r>
            <a:endParaRPr lang="en-US" altLang="ko-KR" sz="20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43694C-C047-46FE-5803-DD3AAE2B32B5}"/>
              </a:ext>
            </a:extLst>
          </p:cNvPr>
          <p:cNvSpPr txBox="1"/>
          <p:nvPr/>
        </p:nvSpPr>
        <p:spPr>
          <a:xfrm>
            <a:off x="6382523" y="4711371"/>
            <a:ext cx="2086969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20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515B13-B7CB-97A8-6F6C-30874C233107}"/>
              </a:ext>
            </a:extLst>
          </p:cNvPr>
          <p:cNvSpPr txBox="1"/>
          <p:nvPr/>
        </p:nvSpPr>
        <p:spPr>
          <a:xfrm>
            <a:off x="787078" y="2598727"/>
            <a:ext cx="5358063" cy="1993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1. </a:t>
            </a:r>
            <a:r>
              <a:rPr lang="ko-KR" altLang="en-US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게임 개요 및 스토리</a:t>
            </a:r>
            <a:endParaRPr lang="en-US" altLang="ko-KR" sz="14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2. </a:t>
            </a:r>
            <a:r>
              <a:rPr lang="ko-KR" altLang="en-US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주인공 소개</a:t>
            </a:r>
            <a:endParaRPr lang="en-US" altLang="ko-KR" sz="14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3.  </a:t>
            </a:r>
            <a:r>
              <a:rPr lang="ko-KR" altLang="en-US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몬스터 소개</a:t>
            </a:r>
            <a:endParaRPr lang="en-US" altLang="ko-KR" sz="14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4. </a:t>
            </a:r>
            <a:r>
              <a:rPr lang="ko-KR" altLang="en-US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게임 흐름</a:t>
            </a:r>
            <a:endParaRPr lang="en-US" altLang="ko-KR" sz="14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5. </a:t>
            </a:r>
            <a:r>
              <a:rPr lang="ko-KR" altLang="en-US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맵 디자인</a:t>
            </a:r>
            <a:endParaRPr lang="en-US" altLang="ko-KR" sz="14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6. </a:t>
            </a:r>
            <a:r>
              <a:rPr lang="ko-KR" altLang="en-US" sz="14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게임 조작법</a:t>
            </a:r>
            <a:endParaRPr lang="en-US" altLang="ko-KR" sz="14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035427F-CDE4-582D-FD08-839FBB0D1A0E}"/>
              </a:ext>
            </a:extLst>
          </p:cNvPr>
          <p:cNvCxnSpPr>
            <a:stCxn id="4" idx="3"/>
          </p:cNvCxnSpPr>
          <p:nvPr/>
        </p:nvCxnSpPr>
        <p:spPr>
          <a:xfrm flipV="1">
            <a:off x="2480171" y="1720336"/>
            <a:ext cx="2213749" cy="2403"/>
          </a:xfrm>
          <a:prstGeom prst="line">
            <a:avLst/>
          </a:prstGeom>
          <a:ln w="12700">
            <a:solidFill>
              <a:srgbClr val="9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1AD123A-6993-C2D6-9EE4-9FD34DE299EC}"/>
              </a:ext>
            </a:extLst>
          </p:cNvPr>
          <p:cNvCxnSpPr/>
          <p:nvPr/>
        </p:nvCxnSpPr>
        <p:spPr>
          <a:xfrm flipV="1">
            <a:off x="2480171" y="2344124"/>
            <a:ext cx="2213749" cy="2403"/>
          </a:xfrm>
          <a:prstGeom prst="line">
            <a:avLst/>
          </a:prstGeom>
          <a:ln w="12700">
            <a:solidFill>
              <a:srgbClr val="9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BB493EC-34BE-845B-1C9E-08250330692C}"/>
              </a:ext>
            </a:extLst>
          </p:cNvPr>
          <p:cNvCxnSpPr>
            <a:cxnSpLocks/>
          </p:cNvCxnSpPr>
          <p:nvPr/>
        </p:nvCxnSpPr>
        <p:spPr>
          <a:xfrm>
            <a:off x="3931920" y="5591913"/>
            <a:ext cx="707136" cy="0"/>
          </a:xfrm>
          <a:prstGeom prst="line">
            <a:avLst/>
          </a:prstGeom>
          <a:ln w="12700">
            <a:solidFill>
              <a:srgbClr val="9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EBD87A5-C0A5-3A6C-BF1A-3516184BBAF0}"/>
              </a:ext>
            </a:extLst>
          </p:cNvPr>
          <p:cNvCxnSpPr/>
          <p:nvPr/>
        </p:nvCxnSpPr>
        <p:spPr>
          <a:xfrm flipV="1">
            <a:off x="2480171" y="4958876"/>
            <a:ext cx="2213749" cy="2403"/>
          </a:xfrm>
          <a:prstGeom prst="line">
            <a:avLst/>
          </a:prstGeom>
          <a:ln w="12700">
            <a:solidFill>
              <a:srgbClr val="9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E5B9B2D-0A2C-27CD-1E59-CE4C8541C45B}"/>
              </a:ext>
            </a:extLst>
          </p:cNvPr>
          <p:cNvSpPr txBox="1"/>
          <p:nvPr/>
        </p:nvSpPr>
        <p:spPr>
          <a:xfrm>
            <a:off x="6382523" y="5337451"/>
            <a:ext cx="2086969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참고 문헌</a:t>
            </a:r>
            <a:endParaRPr lang="en-US" altLang="ko-KR" sz="20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407DF56-EB07-A2CC-9442-50C914D552A7}"/>
              </a:ext>
            </a:extLst>
          </p:cNvPr>
          <p:cNvCxnSpPr/>
          <p:nvPr/>
        </p:nvCxnSpPr>
        <p:spPr>
          <a:xfrm flipV="1">
            <a:off x="8825495" y="1720336"/>
            <a:ext cx="2213749" cy="2403"/>
          </a:xfrm>
          <a:prstGeom prst="line">
            <a:avLst/>
          </a:prstGeom>
          <a:ln w="12700">
            <a:solidFill>
              <a:srgbClr val="9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FE90E6C-1D49-F38A-4E4E-B87ED198C02A}"/>
              </a:ext>
            </a:extLst>
          </p:cNvPr>
          <p:cNvCxnSpPr/>
          <p:nvPr/>
        </p:nvCxnSpPr>
        <p:spPr>
          <a:xfrm flipV="1">
            <a:off x="8825495" y="2344124"/>
            <a:ext cx="2213749" cy="2403"/>
          </a:xfrm>
          <a:prstGeom prst="line">
            <a:avLst/>
          </a:prstGeom>
          <a:ln w="12700">
            <a:solidFill>
              <a:srgbClr val="9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84CCE93-1CA2-3D12-3131-20E84AC47A77}"/>
              </a:ext>
            </a:extLst>
          </p:cNvPr>
          <p:cNvCxnSpPr/>
          <p:nvPr/>
        </p:nvCxnSpPr>
        <p:spPr>
          <a:xfrm flipV="1">
            <a:off x="8825495" y="4958876"/>
            <a:ext cx="2213749" cy="2403"/>
          </a:xfrm>
          <a:prstGeom prst="line">
            <a:avLst/>
          </a:prstGeom>
          <a:ln w="12700">
            <a:solidFill>
              <a:srgbClr val="9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DF9613C-74B2-4B87-5968-4B082DAC0887}"/>
              </a:ext>
            </a:extLst>
          </p:cNvPr>
          <p:cNvCxnSpPr/>
          <p:nvPr/>
        </p:nvCxnSpPr>
        <p:spPr>
          <a:xfrm flipV="1">
            <a:off x="8825495" y="5587359"/>
            <a:ext cx="2213749" cy="2403"/>
          </a:xfrm>
          <a:prstGeom prst="line">
            <a:avLst/>
          </a:prstGeom>
          <a:ln w="12700">
            <a:solidFill>
              <a:srgbClr val="9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28C58E-DF53-787A-A45F-0A50C14A7887}"/>
              </a:ext>
            </a:extLst>
          </p:cNvPr>
          <p:cNvSpPr txBox="1"/>
          <p:nvPr/>
        </p:nvSpPr>
        <p:spPr>
          <a:xfrm>
            <a:off x="4688306" y="158739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92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p03</a:t>
            </a:r>
            <a:endParaRPr lang="ko-KR" altLang="en-US" sz="1100" dirty="0">
              <a:solidFill>
                <a:srgbClr val="920000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D8CDB0-47DB-0B5A-7BDA-98ECC2EDABD5}"/>
              </a:ext>
            </a:extLst>
          </p:cNvPr>
          <p:cNvSpPr txBox="1"/>
          <p:nvPr/>
        </p:nvSpPr>
        <p:spPr>
          <a:xfrm>
            <a:off x="4693920" y="2204505"/>
            <a:ext cx="739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92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p04 - 09 </a:t>
            </a:r>
            <a:endParaRPr lang="ko-KR" altLang="en-US" sz="1100" dirty="0">
              <a:solidFill>
                <a:srgbClr val="920000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14C61D-6321-E017-764A-49AADB5F0B89}"/>
              </a:ext>
            </a:extLst>
          </p:cNvPr>
          <p:cNvSpPr txBox="1"/>
          <p:nvPr/>
        </p:nvSpPr>
        <p:spPr>
          <a:xfrm>
            <a:off x="4688306" y="482364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92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p10</a:t>
            </a:r>
            <a:endParaRPr lang="ko-KR" altLang="en-US" sz="1100" dirty="0">
              <a:solidFill>
                <a:srgbClr val="920000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6BFB2-FCFA-BB50-2EAC-0B1B71B5A61C}"/>
              </a:ext>
            </a:extLst>
          </p:cNvPr>
          <p:cNvSpPr txBox="1"/>
          <p:nvPr/>
        </p:nvSpPr>
        <p:spPr>
          <a:xfrm>
            <a:off x="4688306" y="544972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92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p11</a:t>
            </a:r>
            <a:endParaRPr lang="ko-KR" altLang="en-US" sz="1100" dirty="0">
              <a:solidFill>
                <a:srgbClr val="920000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B24885-92F8-CB86-C597-750C468D1AEC}"/>
              </a:ext>
            </a:extLst>
          </p:cNvPr>
          <p:cNvSpPr txBox="1"/>
          <p:nvPr/>
        </p:nvSpPr>
        <p:spPr>
          <a:xfrm>
            <a:off x="11039244" y="158739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92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p12</a:t>
            </a:r>
            <a:endParaRPr lang="ko-KR" altLang="en-US" sz="1100" dirty="0">
              <a:solidFill>
                <a:srgbClr val="920000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B1E6D-6E25-6A5B-1AB4-DFB12DBB1DCE}"/>
              </a:ext>
            </a:extLst>
          </p:cNvPr>
          <p:cNvSpPr txBox="1"/>
          <p:nvPr/>
        </p:nvSpPr>
        <p:spPr>
          <a:xfrm>
            <a:off x="11039244" y="220298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92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p13</a:t>
            </a:r>
            <a:endParaRPr lang="ko-KR" altLang="en-US" sz="1100" dirty="0">
              <a:solidFill>
                <a:srgbClr val="920000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4FAE90-C838-52E8-B1DE-4EA172D12893}"/>
              </a:ext>
            </a:extLst>
          </p:cNvPr>
          <p:cNvSpPr txBox="1"/>
          <p:nvPr/>
        </p:nvSpPr>
        <p:spPr>
          <a:xfrm>
            <a:off x="11039244" y="482927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92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p14</a:t>
            </a:r>
            <a:endParaRPr lang="ko-KR" altLang="en-US" sz="1100" dirty="0">
              <a:solidFill>
                <a:srgbClr val="920000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2EEC28-5307-21AA-C99C-E450DD4BC31D}"/>
              </a:ext>
            </a:extLst>
          </p:cNvPr>
          <p:cNvSpPr txBox="1"/>
          <p:nvPr/>
        </p:nvSpPr>
        <p:spPr>
          <a:xfrm>
            <a:off x="11039244" y="5447548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92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p15</a:t>
            </a:r>
            <a:endParaRPr lang="ko-KR" altLang="en-US" sz="1100" dirty="0">
              <a:solidFill>
                <a:srgbClr val="920000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6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E2CB6E-7961-91AA-DBE7-81ACF3EA767C}"/>
              </a:ext>
            </a:extLst>
          </p:cNvPr>
          <p:cNvSpPr/>
          <p:nvPr/>
        </p:nvSpPr>
        <p:spPr>
          <a:xfrm rot="600766">
            <a:off x="7425094" y="2339379"/>
            <a:ext cx="5778050" cy="5871754"/>
          </a:xfrm>
          <a:prstGeom prst="rect">
            <a:avLst/>
          </a:prstGeom>
          <a:blipFill dpi="0" rotWithShape="1">
            <a:blip r:embed="rId2">
              <a:alphaModFix amt="2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4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3E100A-65F9-6DD8-1BBE-A0DE9AC568A0}"/>
              </a:ext>
            </a:extLst>
          </p:cNvPr>
          <p:cNvSpPr/>
          <p:nvPr/>
        </p:nvSpPr>
        <p:spPr>
          <a:xfrm>
            <a:off x="0" y="1395727"/>
            <a:ext cx="12192001" cy="5177793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376BD-6A08-953D-9378-E234949F6CF0}"/>
              </a:ext>
            </a:extLst>
          </p:cNvPr>
          <p:cNvSpPr txBox="1"/>
          <p:nvPr/>
        </p:nvSpPr>
        <p:spPr>
          <a:xfrm>
            <a:off x="787078" y="250227"/>
            <a:ext cx="27719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1. </a:t>
            </a:r>
            <a:r>
              <a:rPr lang="ko-KR" altLang="en-US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연구 목적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345734-531C-5AEA-1D03-00EFB08CFBE4}"/>
              </a:ext>
            </a:extLst>
          </p:cNvPr>
          <p:cNvSpPr txBox="1"/>
          <p:nvPr/>
        </p:nvSpPr>
        <p:spPr>
          <a:xfrm>
            <a:off x="451412" y="1791886"/>
            <a:ext cx="8980513" cy="1787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Direct3D 12</a:t>
            </a:r>
            <a:r>
              <a:rPr lang="ko-KR" altLang="en-US" sz="2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및 </a:t>
            </a:r>
            <a:r>
              <a:rPr lang="en-US" altLang="ko-KR" sz="2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FBX </a:t>
            </a:r>
            <a:r>
              <a:rPr lang="ko-KR" altLang="en-US" sz="2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파일을 이용한 게임 제작 능력 향상</a:t>
            </a:r>
            <a:endParaRPr lang="en-US" altLang="ko-KR" sz="2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Git</a:t>
            </a:r>
            <a:r>
              <a:rPr lang="ko-KR" altLang="en-US" sz="2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을 이용한 장기간의 팀 프로젝트를 관리 및 경험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E26D0-0767-FA93-E1ED-206B9E026A24}"/>
              </a:ext>
            </a:extLst>
          </p:cNvPr>
          <p:cNvSpPr txBox="1"/>
          <p:nvPr/>
        </p:nvSpPr>
        <p:spPr>
          <a:xfrm>
            <a:off x="11643452" y="6596390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03/15</a:t>
            </a:r>
            <a:endParaRPr lang="ko-KR" altLang="en-US" sz="1100" dirty="0">
              <a:solidFill>
                <a:srgbClr val="C00000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01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2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AA806D-E2F2-441F-2BD0-5770331AF421}"/>
              </a:ext>
            </a:extLst>
          </p:cNvPr>
          <p:cNvSpPr/>
          <p:nvPr/>
        </p:nvSpPr>
        <p:spPr>
          <a:xfrm rot="994394">
            <a:off x="7185942" y="1523690"/>
            <a:ext cx="5432362" cy="6401628"/>
          </a:xfrm>
          <a:prstGeom prst="rect">
            <a:avLst/>
          </a:prstGeom>
          <a:blipFill>
            <a:blip r:embed="rId3">
              <a:grayscl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9EF79-AD3A-7D7F-5FE1-A8DEA213E438}"/>
              </a:ext>
            </a:extLst>
          </p:cNvPr>
          <p:cNvSpPr txBox="1"/>
          <p:nvPr/>
        </p:nvSpPr>
        <p:spPr>
          <a:xfrm rot="411349">
            <a:off x="6545553" y="2784975"/>
            <a:ext cx="6668789" cy="3107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어둠이 깊은 밤이 찾아오면</a:t>
            </a:r>
            <a:endParaRPr lang="en-US" altLang="ko-KR" sz="1100" dirty="0">
              <a:solidFill>
                <a:srgbClr val="92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인형의 집 속 인형들의 일상이 시작된다</a:t>
            </a:r>
            <a:r>
              <a:rPr lang="en-US" altLang="ko-KR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사람들이 모두 잠든 집을 누비며</a:t>
            </a:r>
            <a:endParaRPr lang="en-US" altLang="ko-KR" sz="1100" dirty="0">
              <a:solidFill>
                <a:srgbClr val="92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함께 놀고 달빛 아래 산책을 즐기고</a:t>
            </a:r>
            <a:r>
              <a:rPr lang="en-US" altLang="ko-KR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rgbClr val="92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인형들의 평화로운 나날들을 보내던 중</a:t>
            </a:r>
            <a:r>
              <a:rPr lang="en-US" altLang="ko-KR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불청객이 등장한다</a:t>
            </a:r>
            <a:r>
              <a:rPr lang="en-US" altLang="ko-KR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저주인형들은</a:t>
            </a:r>
            <a:r>
              <a:rPr lang="en-US" altLang="ko-KR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자신과 같은 저주인형으로 만들기 위해</a:t>
            </a:r>
            <a:endParaRPr lang="en-US" altLang="ko-KR" sz="1100" dirty="0">
              <a:solidFill>
                <a:srgbClr val="92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평화롭던 인형의 집을 공격하기 시작한다</a:t>
            </a:r>
            <a:r>
              <a:rPr lang="en-US" altLang="ko-KR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rgbClr val="92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저주인형의 공격으로부터 살아남기 위해</a:t>
            </a:r>
            <a:endParaRPr lang="en-US" altLang="ko-KR" sz="1100" dirty="0">
              <a:solidFill>
                <a:srgbClr val="92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인형들을 서로 도우며 도망치기 시작하는데</a:t>
            </a:r>
            <a:endParaRPr lang="en-US" altLang="ko-KR" sz="1100" dirty="0">
              <a:solidFill>
                <a:srgbClr val="92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0D79C-28FA-10A1-E810-9A117610DD47}"/>
              </a:ext>
            </a:extLst>
          </p:cNvPr>
          <p:cNvSpPr txBox="1"/>
          <p:nvPr/>
        </p:nvSpPr>
        <p:spPr>
          <a:xfrm>
            <a:off x="626298" y="2195451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VODOO DOLL</a:t>
            </a:r>
            <a:endParaRPr lang="ko-KR" altLang="en-US" sz="72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5D8168-12F4-40AE-6646-E3FBDE899DA1}"/>
              </a:ext>
            </a:extLst>
          </p:cNvPr>
          <p:cNvSpPr txBox="1"/>
          <p:nvPr/>
        </p:nvSpPr>
        <p:spPr>
          <a:xfrm>
            <a:off x="503067" y="2171425"/>
            <a:ext cx="5262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92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VODOO DOLL</a:t>
            </a:r>
            <a:endParaRPr lang="ko-KR" altLang="en-US" sz="7200" dirty="0">
              <a:solidFill>
                <a:srgbClr val="92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FEA31F-28BB-A2A2-9A4D-47F290449B75}"/>
              </a:ext>
            </a:extLst>
          </p:cNvPr>
          <p:cNvSpPr txBox="1"/>
          <p:nvPr/>
        </p:nvSpPr>
        <p:spPr>
          <a:xfrm>
            <a:off x="742451" y="3556622"/>
            <a:ext cx="5819222" cy="1675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장르 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	: </a:t>
            </a: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다중 접속 어드벤처 게임 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 </a:t>
            </a: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전투 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+ </a:t>
            </a: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퍼즐 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플레이 시간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: 10 – 15</a:t>
            </a: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</a:t>
            </a:r>
            <a:endParaRPr lang="en-US" altLang="ko-KR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플레이 인원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: 3</a:t>
            </a: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명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1B03D7-EC69-3CFF-1D99-F83E6434F42A}"/>
              </a:ext>
            </a:extLst>
          </p:cNvPr>
          <p:cNvSpPr/>
          <p:nvPr/>
        </p:nvSpPr>
        <p:spPr>
          <a:xfrm rot="20719028">
            <a:off x="3691564" y="1847801"/>
            <a:ext cx="2281739" cy="2070940"/>
          </a:xfrm>
          <a:prstGeom prst="rect">
            <a:avLst/>
          </a:prstGeom>
          <a:blipFill dpi="0" rotWithShape="1">
            <a:blip r:embed="rId4">
              <a:alphaModFix amt="2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D55439-ECA6-6383-0668-87657A5A03E7}"/>
              </a:ext>
            </a:extLst>
          </p:cNvPr>
          <p:cNvSpPr txBox="1"/>
          <p:nvPr/>
        </p:nvSpPr>
        <p:spPr>
          <a:xfrm>
            <a:off x="3531740" y="526985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- 1.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게임 개요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&amp;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스토리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9AC22-D59A-A01B-4D57-A790A183356E}"/>
              </a:ext>
            </a:extLst>
          </p:cNvPr>
          <p:cNvSpPr txBox="1"/>
          <p:nvPr/>
        </p:nvSpPr>
        <p:spPr>
          <a:xfrm>
            <a:off x="787078" y="308662"/>
            <a:ext cx="2744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2. </a:t>
            </a:r>
            <a:r>
              <a:rPr lang="ko-KR" altLang="en-US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게임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AA63C1-0386-7F91-4BF4-9CE6EA4B03FF}"/>
              </a:ext>
            </a:extLst>
          </p:cNvPr>
          <p:cNvSpPr txBox="1"/>
          <p:nvPr/>
        </p:nvSpPr>
        <p:spPr>
          <a:xfrm>
            <a:off x="11643452" y="6596390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04/15</a:t>
            </a:r>
            <a:endParaRPr lang="ko-KR" altLang="en-US" sz="1100" dirty="0">
              <a:solidFill>
                <a:srgbClr val="C00000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92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2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잘린 대각선 방향 모서리 23">
            <a:extLst>
              <a:ext uri="{FF2B5EF4-FFF2-40B4-BE49-F238E27FC236}">
                <a16:creationId xmlns:a16="http://schemas.microsoft.com/office/drawing/2014/main" id="{8E3E100A-65F9-6DD8-1BBE-A0DE9AC568A0}"/>
              </a:ext>
            </a:extLst>
          </p:cNvPr>
          <p:cNvSpPr/>
          <p:nvPr/>
        </p:nvSpPr>
        <p:spPr>
          <a:xfrm>
            <a:off x="451412" y="1639834"/>
            <a:ext cx="3837482" cy="475024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103BBB-EAF2-00D9-A176-B61320748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09" y="2373910"/>
            <a:ext cx="3282088" cy="3282088"/>
          </a:xfrm>
          <a:prstGeom prst="rect">
            <a:avLst/>
          </a:prstGeom>
        </p:spPr>
      </p:pic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5F6C88A3-0318-32A0-41C6-B83AA10C076B}"/>
              </a:ext>
            </a:extLst>
          </p:cNvPr>
          <p:cNvSpPr/>
          <p:nvPr/>
        </p:nvSpPr>
        <p:spPr>
          <a:xfrm>
            <a:off x="590261" y="1751762"/>
            <a:ext cx="3559784" cy="4526384"/>
          </a:xfrm>
          <a:prstGeom prst="snip2DiagRect">
            <a:avLst>
              <a:gd name="adj1" fmla="val 0"/>
              <a:gd name="adj2" fmla="val 16667"/>
            </a:avLst>
          </a:prstGeom>
          <a:noFill/>
          <a:ln w="38100">
            <a:solidFill>
              <a:srgbClr val="740000">
                <a:alpha val="67843"/>
              </a:srgb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5567E-9908-FB9F-5C6C-792BD4DE5273}"/>
              </a:ext>
            </a:extLst>
          </p:cNvPr>
          <p:cNvSpPr txBox="1"/>
          <p:nvPr/>
        </p:nvSpPr>
        <p:spPr>
          <a:xfrm>
            <a:off x="3531740" y="526397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- 2.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주인공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A682D-D958-9F4F-B9F1-199A02F4A9A0}"/>
              </a:ext>
            </a:extLst>
          </p:cNvPr>
          <p:cNvSpPr txBox="1"/>
          <p:nvPr/>
        </p:nvSpPr>
        <p:spPr>
          <a:xfrm>
            <a:off x="6090286" y="1343862"/>
            <a:ext cx="5083443" cy="957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“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저주인형의 공격을  피해</a:t>
            </a:r>
            <a:endParaRPr lang="en-US" altLang="ko-KR" sz="2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	   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해가 뜨기 전에 탈출해야 해</a:t>
            </a:r>
            <a:r>
              <a:rPr lang="en-US" altLang="ko-KR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!”</a:t>
            </a:r>
            <a:endParaRPr lang="ko-KR" altLang="en-US" sz="2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084DBE8-2580-FB7D-F446-815ECE287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563281"/>
              </p:ext>
            </p:extLst>
          </p:nvPr>
        </p:nvGraphicFramePr>
        <p:xfrm>
          <a:off x="5912528" y="2574524"/>
          <a:ext cx="5308848" cy="3815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209">
                  <a:extLst>
                    <a:ext uri="{9D8B030D-6E8A-4147-A177-3AD203B41FA5}">
                      <a16:colId xmlns:a16="http://schemas.microsoft.com/office/drawing/2014/main" val="3941105876"/>
                    </a:ext>
                  </a:extLst>
                </a:gridCol>
                <a:gridCol w="4254639">
                  <a:extLst>
                    <a:ext uri="{9D8B030D-6E8A-4147-A177-3AD203B41FA5}">
                      <a16:colId xmlns:a16="http://schemas.microsoft.com/office/drawing/2014/main" val="2553746672"/>
                    </a:ext>
                  </a:extLst>
                </a:gridCol>
              </a:tblGrid>
              <a:tr h="6359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608572"/>
                  </a:ext>
                </a:extLst>
              </a:tr>
              <a:tr h="6359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나뭇가지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: 10,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: 20,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: 40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61229"/>
                  </a:ext>
                </a:extLst>
              </a:tr>
              <a:tr h="6359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150cm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924767"/>
                  </a:ext>
                </a:extLst>
              </a:tr>
              <a:tr h="6359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걷기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: 3km/h = 83cm/s 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뛰기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: 9km/h = 250cm/s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684567"/>
                  </a:ext>
                </a:extLst>
              </a:tr>
              <a:tr h="12718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Idle,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걷기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뛰기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점프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사망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활쏘기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검 휘두르기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몽둥이 내려치기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아이템 획득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오브젝트 옮기기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열쇠 꽂기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71427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E9C4876-957A-1159-5EA9-3322CA49EB19}"/>
              </a:ext>
            </a:extLst>
          </p:cNvPr>
          <p:cNvSpPr txBox="1"/>
          <p:nvPr/>
        </p:nvSpPr>
        <p:spPr>
          <a:xfrm>
            <a:off x="787078" y="308662"/>
            <a:ext cx="2744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2. </a:t>
            </a:r>
            <a:r>
              <a:rPr lang="ko-KR" altLang="en-US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게임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180A20-1052-A847-7F3B-65FB659BB9FE}"/>
              </a:ext>
            </a:extLst>
          </p:cNvPr>
          <p:cNvSpPr txBox="1"/>
          <p:nvPr/>
        </p:nvSpPr>
        <p:spPr>
          <a:xfrm>
            <a:off x="11643452" y="6596390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05/15</a:t>
            </a:r>
            <a:endParaRPr lang="ko-KR" altLang="en-US" sz="1100" dirty="0">
              <a:solidFill>
                <a:srgbClr val="C00000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470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E2CB6E-7961-91AA-DBE7-81ACF3EA767C}"/>
              </a:ext>
            </a:extLst>
          </p:cNvPr>
          <p:cNvSpPr/>
          <p:nvPr/>
        </p:nvSpPr>
        <p:spPr>
          <a:xfrm rot="8185671">
            <a:off x="-1824739" y="-1288200"/>
            <a:ext cx="5778050" cy="5871754"/>
          </a:xfrm>
          <a:prstGeom prst="rect">
            <a:avLst/>
          </a:prstGeom>
          <a:blipFill dpi="0" rotWithShape="1">
            <a:blip r:embed="rId2">
              <a:alphaModFix amt="2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4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잘린 한쪽 모서리 23">
            <a:extLst>
              <a:ext uri="{FF2B5EF4-FFF2-40B4-BE49-F238E27FC236}">
                <a16:creationId xmlns:a16="http://schemas.microsoft.com/office/drawing/2014/main" id="{8E3E100A-65F9-6DD8-1BBE-A0DE9AC568A0}"/>
              </a:ext>
            </a:extLst>
          </p:cNvPr>
          <p:cNvSpPr/>
          <p:nvPr/>
        </p:nvSpPr>
        <p:spPr>
          <a:xfrm>
            <a:off x="451413" y="1472830"/>
            <a:ext cx="2087602" cy="2387505"/>
          </a:xfrm>
          <a:prstGeom prst="snip1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153C5-0E0D-44BE-6541-612079B8EA2C}"/>
              </a:ext>
            </a:extLst>
          </p:cNvPr>
          <p:cNvSpPr txBox="1"/>
          <p:nvPr/>
        </p:nvSpPr>
        <p:spPr>
          <a:xfrm>
            <a:off x="3479485" y="526985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- 3.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몬스터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79B7EE-D907-9D2C-74A4-E025FA4AD5FD}"/>
              </a:ext>
            </a:extLst>
          </p:cNvPr>
          <p:cNvSpPr txBox="1"/>
          <p:nvPr/>
        </p:nvSpPr>
        <p:spPr>
          <a:xfrm>
            <a:off x="787078" y="308662"/>
            <a:ext cx="2744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2. </a:t>
            </a:r>
            <a:r>
              <a:rPr lang="ko-KR" altLang="en-US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게임 소개</a:t>
            </a: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F539949D-432B-56FC-7680-D9AB84A90EBE}"/>
              </a:ext>
            </a:extLst>
          </p:cNvPr>
          <p:cNvSpPr/>
          <p:nvPr/>
        </p:nvSpPr>
        <p:spPr>
          <a:xfrm>
            <a:off x="451413" y="4081503"/>
            <a:ext cx="2087602" cy="2387505"/>
          </a:xfrm>
          <a:prstGeom prst="snip1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23926B3F-32E0-5E94-9FEA-BFCDFBD8C7DE}"/>
              </a:ext>
            </a:extLst>
          </p:cNvPr>
          <p:cNvSpPr/>
          <p:nvPr/>
        </p:nvSpPr>
        <p:spPr>
          <a:xfrm>
            <a:off x="6250011" y="1472830"/>
            <a:ext cx="2087602" cy="2387505"/>
          </a:xfrm>
          <a:prstGeom prst="snip1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0385893E-6874-CD2D-3173-CA5BF3D8230E}"/>
              </a:ext>
            </a:extLst>
          </p:cNvPr>
          <p:cNvSpPr/>
          <p:nvPr/>
        </p:nvSpPr>
        <p:spPr>
          <a:xfrm>
            <a:off x="6250011" y="4081503"/>
            <a:ext cx="2087602" cy="2387505"/>
          </a:xfrm>
          <a:prstGeom prst="snip1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FD4450-0F31-3CA2-A65A-A3133E828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534" y="4767948"/>
            <a:ext cx="1556554" cy="15565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465D1A-9046-E762-BCA2-EB188236D1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534" y="2116575"/>
            <a:ext cx="1556554" cy="15565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035A365-0424-619A-3488-84828B1D75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20" y="2116575"/>
            <a:ext cx="1556967" cy="155696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0B8719A-D03A-4D60-0C58-660F6B9D42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20" y="4714336"/>
            <a:ext cx="1556967" cy="15569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7DF523B-C568-20F1-661C-69D4E46BDEE9}"/>
              </a:ext>
            </a:extLst>
          </p:cNvPr>
          <p:cNvSpPr txBox="1"/>
          <p:nvPr/>
        </p:nvSpPr>
        <p:spPr>
          <a:xfrm>
            <a:off x="2778949" y="1808331"/>
            <a:ext cx="2855269" cy="1725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키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100cm</a:t>
            </a:r>
            <a:endParaRPr lang="ko-KR" altLang="en-US" sz="1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이동속도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1km/h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체력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100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1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초에 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데미지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20</a:t>
            </a:r>
            <a:endParaRPr lang="ko-KR" altLang="en-US" sz="1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애니메이션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4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종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(Idle,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) </a:t>
            </a:r>
            <a:endParaRPr lang="ko-KR" altLang="en-US" sz="1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21BC39-2CA7-9075-F9EA-E3CA84DEC6C3}"/>
              </a:ext>
            </a:extLst>
          </p:cNvPr>
          <p:cNvSpPr txBox="1"/>
          <p:nvPr/>
        </p:nvSpPr>
        <p:spPr>
          <a:xfrm>
            <a:off x="965052" y="164578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몬스터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30FA23-B889-FFDB-D5E2-768081CC2FF2}"/>
              </a:ext>
            </a:extLst>
          </p:cNvPr>
          <p:cNvSpPr txBox="1"/>
          <p:nvPr/>
        </p:nvSpPr>
        <p:spPr>
          <a:xfrm>
            <a:off x="6818361" y="164578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몬스터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C35908-5E38-F3C9-4F40-159EF02B7045}"/>
              </a:ext>
            </a:extLst>
          </p:cNvPr>
          <p:cNvSpPr txBox="1"/>
          <p:nvPr/>
        </p:nvSpPr>
        <p:spPr>
          <a:xfrm>
            <a:off x="6646839" y="434500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보스 몬스터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286E2-DA6E-38D9-FF38-DE7383D15A62}"/>
              </a:ext>
            </a:extLst>
          </p:cNvPr>
          <p:cNvSpPr txBox="1"/>
          <p:nvPr/>
        </p:nvSpPr>
        <p:spPr>
          <a:xfrm>
            <a:off x="965052" y="428350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몬스터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1D157E-0A34-6622-0FC6-48689D6EA93E}"/>
              </a:ext>
            </a:extLst>
          </p:cNvPr>
          <p:cNvSpPr txBox="1"/>
          <p:nvPr/>
        </p:nvSpPr>
        <p:spPr>
          <a:xfrm>
            <a:off x="8603136" y="1808331"/>
            <a:ext cx="2855269" cy="1725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키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200cm</a:t>
            </a:r>
            <a:endParaRPr lang="ko-KR" altLang="en-US" sz="1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이동속도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0.7km/h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체력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300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2.5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초에 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데미지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50</a:t>
            </a:r>
            <a:endParaRPr lang="ko-KR" altLang="en-US" sz="1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애니메이션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4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종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(Idle,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) </a:t>
            </a:r>
            <a:endParaRPr lang="ko-KR" altLang="en-US" sz="1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BCAC29-D609-CE90-DAF2-5296B79D027C}"/>
              </a:ext>
            </a:extLst>
          </p:cNvPr>
          <p:cNvSpPr txBox="1"/>
          <p:nvPr/>
        </p:nvSpPr>
        <p:spPr>
          <a:xfrm>
            <a:off x="2800233" y="4412743"/>
            <a:ext cx="2855269" cy="1725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키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160cm</a:t>
            </a:r>
            <a:endParaRPr lang="ko-KR" altLang="en-US" sz="1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이동속도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1km/h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체력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150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1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초에 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데미지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40</a:t>
            </a:r>
            <a:endParaRPr lang="ko-KR" altLang="en-US" sz="1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애니메이션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4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종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(Idle,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) </a:t>
            </a:r>
            <a:endParaRPr lang="ko-KR" altLang="en-US" sz="1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6736D1-808C-5F87-CDB5-16E57D72961F}"/>
              </a:ext>
            </a:extLst>
          </p:cNvPr>
          <p:cNvSpPr txBox="1"/>
          <p:nvPr/>
        </p:nvSpPr>
        <p:spPr>
          <a:xfrm>
            <a:off x="8603135" y="4410517"/>
            <a:ext cx="3373039" cy="1725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키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400cm</a:t>
            </a:r>
            <a:endParaRPr lang="ko-KR" altLang="en-US" sz="1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이동속도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0.5km/h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체력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500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3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초에 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데미지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100</a:t>
            </a:r>
            <a:endParaRPr lang="ko-KR" altLang="en-US" sz="1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애니메이션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	: 4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종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(Idle,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1,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2, </a:t>
            </a:r>
            <a:r>
              <a:rPr lang="ko-KR" altLang="en-US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맑은 고딕" panose="020B0503020000020004" charset="-127"/>
                <a:sym typeface="맑은 고딕" panose="020B0503020000020004" charset="-127"/>
              </a:rPr>
              <a:t>) </a:t>
            </a:r>
            <a:endParaRPr lang="ko-KR" altLang="en-US" sz="1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7328B6-E358-4FE7-7EA3-3637B49CB20D}"/>
              </a:ext>
            </a:extLst>
          </p:cNvPr>
          <p:cNvSpPr txBox="1"/>
          <p:nvPr/>
        </p:nvSpPr>
        <p:spPr>
          <a:xfrm>
            <a:off x="11643452" y="6596390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06/15</a:t>
            </a:r>
            <a:endParaRPr lang="ko-KR" altLang="en-US" sz="1100" dirty="0">
              <a:solidFill>
                <a:srgbClr val="C00000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486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2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3E100A-65F9-6DD8-1BBE-A0DE9AC568A0}"/>
              </a:ext>
            </a:extLst>
          </p:cNvPr>
          <p:cNvSpPr/>
          <p:nvPr/>
        </p:nvSpPr>
        <p:spPr>
          <a:xfrm>
            <a:off x="787078" y="2250100"/>
            <a:ext cx="4032509" cy="492759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153C5-0E0D-44BE-6541-612079B8EA2C}"/>
              </a:ext>
            </a:extLst>
          </p:cNvPr>
          <p:cNvSpPr txBox="1"/>
          <p:nvPr/>
        </p:nvSpPr>
        <p:spPr>
          <a:xfrm>
            <a:off x="3531740" y="526985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- 4.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게임 흐름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8AF751-4AC6-6C7E-61D1-5E0812DFD430}"/>
              </a:ext>
            </a:extLst>
          </p:cNvPr>
          <p:cNvSpPr txBox="1"/>
          <p:nvPr/>
        </p:nvSpPr>
        <p:spPr>
          <a:xfrm>
            <a:off x="787078" y="308662"/>
            <a:ext cx="2744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2. </a:t>
            </a:r>
            <a:r>
              <a:rPr lang="ko-KR" altLang="en-US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게임 소개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0ED410-EFF6-1F65-97E4-A108DE29F12B}"/>
              </a:ext>
            </a:extLst>
          </p:cNvPr>
          <p:cNvSpPr/>
          <p:nvPr/>
        </p:nvSpPr>
        <p:spPr>
          <a:xfrm>
            <a:off x="787078" y="2906592"/>
            <a:ext cx="4032509" cy="492759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29901E-6A78-8156-E62E-3FC1B4DAEF50}"/>
              </a:ext>
            </a:extLst>
          </p:cNvPr>
          <p:cNvSpPr/>
          <p:nvPr/>
        </p:nvSpPr>
        <p:spPr>
          <a:xfrm>
            <a:off x="787078" y="3548947"/>
            <a:ext cx="4032509" cy="492759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DDDF42-A181-C345-E161-82EF3536B83C}"/>
              </a:ext>
            </a:extLst>
          </p:cNvPr>
          <p:cNvSpPr txBox="1"/>
          <p:nvPr/>
        </p:nvSpPr>
        <p:spPr>
          <a:xfrm>
            <a:off x="783331" y="3621548"/>
            <a:ext cx="3858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단서들을 모아 막혀 있는 장애물을 풀어 통과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C8C6FB-5A71-D1A1-F6EC-AFE4BD004D27}"/>
              </a:ext>
            </a:extLst>
          </p:cNvPr>
          <p:cNvSpPr/>
          <p:nvPr/>
        </p:nvSpPr>
        <p:spPr>
          <a:xfrm>
            <a:off x="787078" y="4179346"/>
            <a:ext cx="4032509" cy="492759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08749-1487-1C97-3EC8-49861436ED1E}"/>
              </a:ext>
            </a:extLst>
          </p:cNvPr>
          <p:cNvSpPr txBox="1"/>
          <p:nvPr/>
        </p:nvSpPr>
        <p:spPr>
          <a:xfrm>
            <a:off x="783331" y="2327202"/>
            <a:ext cx="2210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인형의 집 침대에서 출발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345E90-805D-04DA-F850-2AF9E42F0C3C}"/>
              </a:ext>
            </a:extLst>
          </p:cNvPr>
          <p:cNvSpPr txBox="1"/>
          <p:nvPr/>
        </p:nvSpPr>
        <p:spPr>
          <a:xfrm>
            <a:off x="783331" y="2990983"/>
            <a:ext cx="3345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등장하는 </a:t>
            </a:r>
            <a:r>
              <a:rPr lang="ko-KR" altLang="en-US" sz="16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몬스터들과의</a:t>
            </a:r>
            <a:r>
              <a:rPr lang="ko-KR" altLang="en-US" sz="16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전투에서 승리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6D6E7F-2CA0-3078-43B6-7DF94C1BB324}"/>
              </a:ext>
            </a:extLst>
          </p:cNvPr>
          <p:cNvSpPr txBox="1"/>
          <p:nvPr/>
        </p:nvSpPr>
        <p:spPr>
          <a:xfrm>
            <a:off x="783331" y="4252791"/>
            <a:ext cx="324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제한 시간 안에 출구까지 도착해야 함</a:t>
            </a:r>
          </a:p>
        </p:txBody>
      </p:sp>
      <p:sp>
        <p:nvSpPr>
          <p:cNvPr id="13" name="화살표: U자형 12">
            <a:extLst>
              <a:ext uri="{FF2B5EF4-FFF2-40B4-BE49-F238E27FC236}">
                <a16:creationId xmlns:a16="http://schemas.microsoft.com/office/drawing/2014/main" id="{F129F754-80C3-13BF-F866-FCFE16BE8AF6}"/>
              </a:ext>
            </a:extLst>
          </p:cNvPr>
          <p:cNvSpPr/>
          <p:nvPr/>
        </p:nvSpPr>
        <p:spPr>
          <a:xfrm>
            <a:off x="7971562" y="2696459"/>
            <a:ext cx="1352719" cy="399799"/>
          </a:xfrm>
          <a:prstGeom prst="uturnArrow">
            <a:avLst>
              <a:gd name="adj1" fmla="val 30373"/>
              <a:gd name="adj2" fmla="val 25000"/>
              <a:gd name="adj3" fmla="val 14742"/>
              <a:gd name="adj4" fmla="val 38439"/>
              <a:gd name="adj5" fmla="val 100000"/>
            </a:avLst>
          </a:prstGeom>
          <a:solidFill>
            <a:srgbClr val="ECECEC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964AB35-C848-1CBD-7F82-2B2565385D5E}"/>
              </a:ext>
            </a:extLst>
          </p:cNvPr>
          <p:cNvSpPr/>
          <p:nvPr/>
        </p:nvSpPr>
        <p:spPr>
          <a:xfrm>
            <a:off x="5207898" y="3203556"/>
            <a:ext cx="1643399" cy="588368"/>
          </a:xfrm>
          <a:prstGeom prst="roundRect">
            <a:avLst/>
          </a:prstGeom>
          <a:solidFill>
            <a:srgbClr val="ECECEC"/>
          </a:solidFill>
          <a:ln w="5715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45667-EF3D-AC21-41CA-CDF8E8B874BB}"/>
              </a:ext>
            </a:extLst>
          </p:cNvPr>
          <p:cNvSpPr txBox="1"/>
          <p:nvPr/>
        </p:nvSpPr>
        <p:spPr>
          <a:xfrm>
            <a:off x="5207898" y="3328463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인형의 집 속 침대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DF7E9E0-1536-8ADC-E2D0-3DAC81072D26}"/>
              </a:ext>
            </a:extLst>
          </p:cNvPr>
          <p:cNvSpPr/>
          <p:nvPr/>
        </p:nvSpPr>
        <p:spPr>
          <a:xfrm>
            <a:off x="10322615" y="3202457"/>
            <a:ext cx="1643399" cy="588368"/>
          </a:xfrm>
          <a:prstGeom prst="roundRect">
            <a:avLst/>
          </a:prstGeom>
          <a:solidFill>
            <a:srgbClr val="ECECEC"/>
          </a:solidFill>
          <a:ln w="5715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532F9A-2B85-CE7A-5327-AFCE1D54CA8A}"/>
              </a:ext>
            </a:extLst>
          </p:cNvPr>
          <p:cNvSpPr txBox="1"/>
          <p:nvPr/>
        </p:nvSpPr>
        <p:spPr>
          <a:xfrm>
            <a:off x="10439634" y="3327365"/>
            <a:ext cx="14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인형의 </a:t>
            </a:r>
            <a:r>
              <a:rPr lang="ko-KR" altLang="en-US" sz="160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집 출구</a:t>
            </a:r>
            <a:endParaRPr lang="ko-KR" altLang="en-US" sz="16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333197F-4776-7457-D846-6AB36A4A0937}"/>
              </a:ext>
            </a:extLst>
          </p:cNvPr>
          <p:cNvCxnSpPr>
            <a:cxnSpLocks/>
            <a:stCxn id="19" idx="3"/>
            <a:endCxn id="30" idx="2"/>
          </p:cNvCxnSpPr>
          <p:nvPr/>
        </p:nvCxnSpPr>
        <p:spPr>
          <a:xfrm>
            <a:off x="6851297" y="3497740"/>
            <a:ext cx="885019" cy="4893"/>
          </a:xfrm>
          <a:prstGeom prst="straightConnector1">
            <a:avLst/>
          </a:prstGeom>
          <a:ln w="57150">
            <a:solidFill>
              <a:srgbClr val="9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F54F424C-A7B7-7C90-C547-16C83108398A}"/>
              </a:ext>
            </a:extLst>
          </p:cNvPr>
          <p:cNvSpPr>
            <a:spLocks noChangeAspect="1"/>
          </p:cNvSpPr>
          <p:nvPr/>
        </p:nvSpPr>
        <p:spPr>
          <a:xfrm>
            <a:off x="7736316" y="3213341"/>
            <a:ext cx="578583" cy="578583"/>
          </a:xfrm>
          <a:prstGeom prst="ellipse">
            <a:avLst/>
          </a:prstGeom>
          <a:solidFill>
            <a:srgbClr val="ECECEC"/>
          </a:solidFill>
          <a:ln w="5715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7AB719AD-D2CC-5871-2F11-88F82FAC5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032" y="3314393"/>
            <a:ext cx="351526" cy="351526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8A41836B-F766-CA38-B460-DFA3726FB489}"/>
              </a:ext>
            </a:extLst>
          </p:cNvPr>
          <p:cNvSpPr/>
          <p:nvPr/>
        </p:nvSpPr>
        <p:spPr>
          <a:xfrm rot="21074113">
            <a:off x="228831" y="1737034"/>
            <a:ext cx="1571319" cy="574617"/>
          </a:xfrm>
          <a:prstGeom prst="rect">
            <a:avLst/>
          </a:prstGeom>
          <a:blipFill dpi="0" rotWithShape="1">
            <a:blip r:embed="rId4">
              <a:alphaModFix amt="9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B8D450-D7FD-14AE-AFDA-924AB7385BCB}"/>
              </a:ext>
            </a:extLst>
          </p:cNvPr>
          <p:cNvSpPr txBox="1"/>
          <p:nvPr/>
        </p:nvSpPr>
        <p:spPr>
          <a:xfrm rot="20882737">
            <a:off x="318549" y="1830375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게임 요약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B0AD50-3189-586A-D820-D3C9CD409BF0}"/>
              </a:ext>
            </a:extLst>
          </p:cNvPr>
          <p:cNvSpPr/>
          <p:nvPr/>
        </p:nvSpPr>
        <p:spPr>
          <a:xfrm>
            <a:off x="787078" y="4809745"/>
            <a:ext cx="4032509" cy="492759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96E540-E781-6BDC-81E9-FDEB6E48B7E1}"/>
              </a:ext>
            </a:extLst>
          </p:cNvPr>
          <p:cNvSpPr txBox="1"/>
          <p:nvPr/>
        </p:nvSpPr>
        <p:spPr>
          <a:xfrm>
            <a:off x="783331" y="4883190"/>
            <a:ext cx="3624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인형의 집 출구로 탈출하면 </a:t>
            </a:r>
            <a:r>
              <a:rPr lang="ko-KR" altLang="en-US" sz="160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스테이지 승리</a:t>
            </a:r>
            <a:endParaRPr lang="ko-KR" altLang="en-US" sz="16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200045-419B-A3C5-4A5B-02CF9B320C42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9496091" y="3496641"/>
            <a:ext cx="826524" cy="2632"/>
          </a:xfrm>
          <a:prstGeom prst="straightConnector1">
            <a:avLst/>
          </a:prstGeom>
          <a:ln w="57150">
            <a:solidFill>
              <a:srgbClr val="9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256904C8-5406-F45D-7634-414A14ADE928}"/>
              </a:ext>
            </a:extLst>
          </p:cNvPr>
          <p:cNvSpPr>
            <a:spLocks noChangeAspect="1"/>
          </p:cNvSpPr>
          <p:nvPr/>
        </p:nvSpPr>
        <p:spPr>
          <a:xfrm>
            <a:off x="8917508" y="3204138"/>
            <a:ext cx="578583" cy="578583"/>
          </a:xfrm>
          <a:prstGeom prst="ellipse">
            <a:avLst/>
          </a:prstGeom>
          <a:solidFill>
            <a:srgbClr val="ECECEC"/>
          </a:solidFill>
          <a:ln w="5715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204D020-F654-7B13-4FE7-BCC3F6D705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517" y="3327365"/>
            <a:ext cx="338554" cy="338554"/>
          </a:xfrm>
          <a:prstGeom prst="rect">
            <a:avLst/>
          </a:prstGeom>
        </p:spPr>
      </p:pic>
      <p:sp>
        <p:nvSpPr>
          <p:cNvPr id="26" name="화살표: U자형 25">
            <a:extLst>
              <a:ext uri="{FF2B5EF4-FFF2-40B4-BE49-F238E27FC236}">
                <a16:creationId xmlns:a16="http://schemas.microsoft.com/office/drawing/2014/main" id="{35D22599-172D-DDD0-12F7-9ECF6DCAF957}"/>
              </a:ext>
            </a:extLst>
          </p:cNvPr>
          <p:cNvSpPr/>
          <p:nvPr/>
        </p:nvSpPr>
        <p:spPr>
          <a:xfrm flipH="1" flipV="1">
            <a:off x="7971563" y="3899805"/>
            <a:ext cx="1352719" cy="399799"/>
          </a:xfrm>
          <a:prstGeom prst="uturnArrow">
            <a:avLst>
              <a:gd name="adj1" fmla="val 30373"/>
              <a:gd name="adj2" fmla="val 25000"/>
              <a:gd name="adj3" fmla="val 14742"/>
              <a:gd name="adj4" fmla="val 38439"/>
              <a:gd name="adj5" fmla="val 100000"/>
            </a:avLst>
          </a:prstGeom>
          <a:solidFill>
            <a:srgbClr val="ECECEC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83A73E3-1D62-1C07-7D62-A257CE7BADCE}"/>
              </a:ext>
            </a:extLst>
          </p:cNvPr>
          <p:cNvSpPr/>
          <p:nvPr/>
        </p:nvSpPr>
        <p:spPr>
          <a:xfrm>
            <a:off x="783331" y="5439591"/>
            <a:ext cx="4032509" cy="492759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2281D5-3A9F-7889-48B0-89E229825306}"/>
              </a:ext>
            </a:extLst>
          </p:cNvPr>
          <p:cNvSpPr txBox="1"/>
          <p:nvPr/>
        </p:nvSpPr>
        <p:spPr>
          <a:xfrm>
            <a:off x="783331" y="5516693"/>
            <a:ext cx="4092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해가 뜨기 전까지 탈출하지 못할 경우 게임 오버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83ACE8-455C-F8EE-DE9F-CF9441C42043}"/>
              </a:ext>
            </a:extLst>
          </p:cNvPr>
          <p:cNvSpPr txBox="1"/>
          <p:nvPr/>
        </p:nvSpPr>
        <p:spPr>
          <a:xfrm>
            <a:off x="11643452" y="6596390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07/15</a:t>
            </a:r>
            <a:endParaRPr lang="ko-KR" altLang="en-US" sz="1100" dirty="0">
              <a:solidFill>
                <a:srgbClr val="C00000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495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E2CB6E-7961-91AA-DBE7-81ACF3EA767C}"/>
              </a:ext>
            </a:extLst>
          </p:cNvPr>
          <p:cNvSpPr/>
          <p:nvPr/>
        </p:nvSpPr>
        <p:spPr>
          <a:xfrm rot="600766">
            <a:off x="7425094" y="2339379"/>
            <a:ext cx="5778050" cy="5871754"/>
          </a:xfrm>
          <a:prstGeom prst="rect">
            <a:avLst/>
          </a:prstGeom>
          <a:blipFill dpi="0" rotWithShape="1">
            <a:blip r:embed="rId2">
              <a:alphaModFix amt="2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4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153C5-0E0D-44BE-6541-612079B8EA2C}"/>
              </a:ext>
            </a:extLst>
          </p:cNvPr>
          <p:cNvSpPr txBox="1"/>
          <p:nvPr/>
        </p:nvSpPr>
        <p:spPr>
          <a:xfrm>
            <a:off x="3531740" y="526985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- 5.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맵 디자인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7303D4-6D3E-B527-BCF3-D355AA3BAC94}"/>
              </a:ext>
            </a:extLst>
          </p:cNvPr>
          <p:cNvSpPr txBox="1"/>
          <p:nvPr/>
        </p:nvSpPr>
        <p:spPr>
          <a:xfrm>
            <a:off x="787078" y="308662"/>
            <a:ext cx="2744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2. </a:t>
            </a:r>
            <a:r>
              <a:rPr lang="ko-KR" altLang="en-US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게임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169676-2B75-70B1-36B4-9970B76B5943}"/>
              </a:ext>
            </a:extLst>
          </p:cNvPr>
          <p:cNvSpPr txBox="1"/>
          <p:nvPr/>
        </p:nvSpPr>
        <p:spPr>
          <a:xfrm>
            <a:off x="11643452" y="6596390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08/15</a:t>
            </a:r>
            <a:endParaRPr lang="ko-KR" altLang="en-US" sz="1100" dirty="0">
              <a:solidFill>
                <a:srgbClr val="C00000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6D9B160-560B-D179-8307-A30E1A6271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12" y="1534997"/>
            <a:ext cx="4497885" cy="459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0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E2CB6E-7961-91AA-DBE7-81ACF3EA767C}"/>
              </a:ext>
            </a:extLst>
          </p:cNvPr>
          <p:cNvSpPr/>
          <p:nvPr/>
        </p:nvSpPr>
        <p:spPr>
          <a:xfrm rot="600766">
            <a:off x="7425094" y="2339379"/>
            <a:ext cx="5778050" cy="5871754"/>
          </a:xfrm>
          <a:prstGeom prst="rect">
            <a:avLst/>
          </a:prstGeom>
          <a:blipFill dpi="0" rotWithShape="1">
            <a:blip r:embed="rId2">
              <a:alphaModFix amt="2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8E0C7-3839-FF90-4E81-1B84F47A4015}"/>
              </a:ext>
            </a:extLst>
          </p:cNvPr>
          <p:cNvSpPr/>
          <p:nvPr/>
        </p:nvSpPr>
        <p:spPr>
          <a:xfrm>
            <a:off x="0" y="284480"/>
            <a:ext cx="12191999" cy="68579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ADB77E-9CD7-BA86-3BBF-9359194FB3B8}"/>
              </a:ext>
            </a:extLst>
          </p:cNvPr>
          <p:cNvSpPr/>
          <p:nvPr/>
        </p:nvSpPr>
        <p:spPr>
          <a:xfrm flipH="1">
            <a:off x="-104173" y="117476"/>
            <a:ext cx="1111170" cy="1188350"/>
          </a:xfrm>
          <a:prstGeom prst="rect">
            <a:avLst/>
          </a:prstGeom>
          <a:blipFill dpi="0" rotWithShape="1">
            <a:blip r:embed="rId4">
              <a:alphaModFix amt="8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3E100A-65F9-6DD8-1BBE-A0DE9AC568A0}"/>
              </a:ext>
            </a:extLst>
          </p:cNvPr>
          <p:cNvSpPr/>
          <p:nvPr/>
        </p:nvSpPr>
        <p:spPr>
          <a:xfrm>
            <a:off x="0" y="1395728"/>
            <a:ext cx="12192001" cy="4935287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8C188D-4F38-5251-4C6E-9678F772DFB3}"/>
              </a:ext>
            </a:extLst>
          </p:cNvPr>
          <p:cNvSpPr/>
          <p:nvPr/>
        </p:nvSpPr>
        <p:spPr>
          <a:xfrm>
            <a:off x="34291" y="297814"/>
            <a:ext cx="12111990" cy="655493"/>
          </a:xfrm>
          <a:prstGeom prst="roundRect">
            <a:avLst/>
          </a:prstGeom>
          <a:noFill/>
          <a:ln>
            <a:solidFill>
              <a:srgbClr val="6B6B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AE99B-1711-3466-48C9-732FB0F1EDB3}"/>
              </a:ext>
            </a:extLst>
          </p:cNvPr>
          <p:cNvSpPr txBox="1"/>
          <p:nvPr/>
        </p:nvSpPr>
        <p:spPr>
          <a:xfrm>
            <a:off x="787078" y="308662"/>
            <a:ext cx="2744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2. </a:t>
            </a:r>
            <a:r>
              <a:rPr lang="ko-KR" altLang="en-US" sz="40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게임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153C5-0E0D-44BE-6541-612079B8EA2C}"/>
              </a:ext>
            </a:extLst>
          </p:cNvPr>
          <p:cNvSpPr txBox="1"/>
          <p:nvPr/>
        </p:nvSpPr>
        <p:spPr>
          <a:xfrm>
            <a:off x="3531740" y="526985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- 6.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둥근모꼴" panose="020B0500000000000000" pitchFamily="50" charset="-127"/>
              </a:rPr>
              <a:t>게임 조작법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341F4EF-58B8-932E-AFB9-EF9F299B67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343" b="74126" l="0" r="977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150" b="25146"/>
          <a:stretch>
            <a:fillRect/>
          </a:stretch>
        </p:blipFill>
        <p:spPr bwMode="auto">
          <a:xfrm>
            <a:off x="138844" y="1395727"/>
            <a:ext cx="7132366" cy="340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CEF9FF9-AD76-6254-88E1-50A73853020F}"/>
              </a:ext>
            </a:extLst>
          </p:cNvPr>
          <p:cNvSpPr>
            <a:spLocks noChangeAspect="1"/>
          </p:cNvSpPr>
          <p:nvPr/>
        </p:nvSpPr>
        <p:spPr>
          <a:xfrm>
            <a:off x="1232444" y="3049120"/>
            <a:ext cx="401202" cy="401202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8D297E-B1BA-C216-0C52-68DA24F30E31}"/>
              </a:ext>
            </a:extLst>
          </p:cNvPr>
          <p:cNvSpPr txBox="1"/>
          <p:nvPr/>
        </p:nvSpPr>
        <p:spPr>
          <a:xfrm>
            <a:off x="1168991" y="4635527"/>
            <a:ext cx="5072072" cy="129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플레이어 이동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	| W, A, S, D (</a:t>
            </a: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상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좌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하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우 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무기 변경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		| 1, 2, 3 (1</a:t>
            </a: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을 누르면 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1</a:t>
            </a: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번 무기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점프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		| Space</a:t>
            </a:r>
            <a:endParaRPr lang="ko-KR" altLang="en-US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DB2EC68-60C4-4B75-1AB1-BF5FD5FD270E}"/>
              </a:ext>
            </a:extLst>
          </p:cNvPr>
          <p:cNvSpPr>
            <a:spLocks noChangeAspect="1"/>
          </p:cNvSpPr>
          <p:nvPr/>
        </p:nvSpPr>
        <p:spPr>
          <a:xfrm>
            <a:off x="1577943" y="2604620"/>
            <a:ext cx="401202" cy="401202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489A46F-3323-1D36-B276-C36A539869DE}"/>
              </a:ext>
            </a:extLst>
          </p:cNvPr>
          <p:cNvSpPr>
            <a:spLocks noChangeAspect="1"/>
          </p:cNvSpPr>
          <p:nvPr/>
        </p:nvSpPr>
        <p:spPr>
          <a:xfrm>
            <a:off x="1688936" y="3044126"/>
            <a:ext cx="401202" cy="401202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4CD9FD3-3D8D-0CBD-03A0-825D43843EAD}"/>
              </a:ext>
            </a:extLst>
          </p:cNvPr>
          <p:cNvSpPr>
            <a:spLocks noChangeAspect="1"/>
          </p:cNvSpPr>
          <p:nvPr/>
        </p:nvSpPr>
        <p:spPr>
          <a:xfrm>
            <a:off x="2140348" y="3044126"/>
            <a:ext cx="401202" cy="401202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395EFC2-7E9F-3433-DF7C-C6467A4C32DB}"/>
              </a:ext>
            </a:extLst>
          </p:cNvPr>
          <p:cNvSpPr>
            <a:spLocks noChangeAspect="1"/>
          </p:cNvSpPr>
          <p:nvPr/>
        </p:nvSpPr>
        <p:spPr>
          <a:xfrm>
            <a:off x="1123097" y="2602968"/>
            <a:ext cx="401202" cy="401202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FECB8BC-A0EB-81B3-167C-49BABC19C7FC}"/>
              </a:ext>
            </a:extLst>
          </p:cNvPr>
          <p:cNvSpPr>
            <a:spLocks noChangeAspect="1"/>
          </p:cNvSpPr>
          <p:nvPr/>
        </p:nvSpPr>
        <p:spPr>
          <a:xfrm>
            <a:off x="884972" y="2156816"/>
            <a:ext cx="401202" cy="401202"/>
          </a:xfrm>
          <a:prstGeom prst="round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0F25DFF-7337-0501-8057-2CCC5EC7BB9C}"/>
              </a:ext>
            </a:extLst>
          </p:cNvPr>
          <p:cNvSpPr>
            <a:spLocks noChangeAspect="1"/>
          </p:cNvSpPr>
          <p:nvPr/>
        </p:nvSpPr>
        <p:spPr>
          <a:xfrm>
            <a:off x="1344040" y="2156816"/>
            <a:ext cx="401202" cy="401202"/>
          </a:xfrm>
          <a:prstGeom prst="round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B37DB8C-D831-488F-25D3-CEF92BD2D544}"/>
              </a:ext>
            </a:extLst>
          </p:cNvPr>
          <p:cNvSpPr>
            <a:spLocks noChangeAspect="1"/>
          </p:cNvSpPr>
          <p:nvPr/>
        </p:nvSpPr>
        <p:spPr>
          <a:xfrm>
            <a:off x="1803109" y="2164853"/>
            <a:ext cx="401202" cy="401202"/>
          </a:xfrm>
          <a:prstGeom prst="round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DB04577-7263-EED3-2057-F7A0A351C5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5494" y="2280850"/>
            <a:ext cx="1897014" cy="2001412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48216EA-28E6-F977-720D-8759DA1C8DA9}"/>
              </a:ext>
            </a:extLst>
          </p:cNvPr>
          <p:cNvSpPr>
            <a:spLocks noChangeAspect="1"/>
          </p:cNvSpPr>
          <p:nvPr/>
        </p:nvSpPr>
        <p:spPr>
          <a:xfrm>
            <a:off x="2365147" y="3930105"/>
            <a:ext cx="2231470" cy="401202"/>
          </a:xfrm>
          <a:prstGeom prst="round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28D4D7-3C6A-B880-6A3A-C5640D7C952A}"/>
              </a:ext>
            </a:extLst>
          </p:cNvPr>
          <p:cNvSpPr txBox="1"/>
          <p:nvPr/>
        </p:nvSpPr>
        <p:spPr>
          <a:xfrm>
            <a:off x="7633481" y="4635527"/>
            <a:ext cx="5072072" cy="129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시선 변경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		| </a:t>
            </a: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마우스 움직이기</a:t>
            </a:r>
            <a:endParaRPr lang="en-US" altLang="ko-KR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아이템 들기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놓기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	| </a:t>
            </a:r>
            <a:r>
              <a:rPr lang="ko-KR" altLang="en-US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좌클릭</a:t>
            </a: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endParaRPr lang="en-US" altLang="ko-KR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2EBF5-1587-6800-4208-823CF6AA687A}"/>
              </a:ext>
            </a:extLst>
          </p:cNvPr>
          <p:cNvSpPr txBox="1"/>
          <p:nvPr/>
        </p:nvSpPr>
        <p:spPr>
          <a:xfrm>
            <a:off x="11643452" y="6596390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09/15</a:t>
            </a:r>
            <a:endParaRPr lang="ko-KR" altLang="en-US" sz="1100" dirty="0">
              <a:solidFill>
                <a:srgbClr val="C00000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23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813</Words>
  <Application>Microsoft Office PowerPoint</Application>
  <PresentationFormat>와이드스크린</PresentationFormat>
  <Paragraphs>171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Noto Sans CJK KR Bold</vt:lpstr>
      <vt:lpstr>Noto Sans CJK KR Light</vt:lpstr>
      <vt:lpstr>Noto Sans CJK KR Medium</vt:lpstr>
      <vt:lpstr>Noto Sans CJK KR Regular</vt:lpstr>
      <vt:lpstr>Noto Sans KR Medium</vt:lpstr>
      <vt:lpstr>둥근모꼴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SunA</dc:creator>
  <cp:lastModifiedBy>Kim SunA</cp:lastModifiedBy>
  <cp:revision>12</cp:revision>
  <dcterms:created xsi:type="dcterms:W3CDTF">2022-10-08T08:11:33Z</dcterms:created>
  <dcterms:modified xsi:type="dcterms:W3CDTF">2022-10-11T14:44:10Z</dcterms:modified>
</cp:coreProperties>
</file>