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59" r:id="rId7"/>
    <p:sldId id="266" r:id="rId8"/>
    <p:sldId id="267" r:id="rId9"/>
    <p:sldId id="268" r:id="rId10"/>
    <p:sldId id="262" r:id="rId11"/>
    <p:sldId id="269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CECEC"/>
    <a:srgbClr val="9E0000"/>
    <a:srgbClr val="740000"/>
    <a:srgbClr val="D1D1D1"/>
    <a:srgbClr val="64000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>
        <p:scale>
          <a:sx n="100" d="100"/>
          <a:sy n="100" d="100"/>
        </p:scale>
        <p:origin x="893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6E698-3193-8BD6-BFA0-D6261E9D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35927-26AB-0AE5-8C02-E42472D0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85A0-7850-D297-2D3C-99528383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0A781-6503-6583-106C-DD01337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83372-2BC4-4DBB-470A-41B4C7E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C0E2-C128-BB32-5A39-DD6B7C9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FE7AD-0D43-48E0-0511-B6E13536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8A86F-9508-1B14-4370-D1BF675B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58BE-DBE1-54E0-643B-A09907B6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E8CB1-4D5F-B79B-5E41-D2E4980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4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39796A-3255-68F6-C165-D3A90412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9F0C3-2611-369C-8896-7E063F51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86DD2-D30D-6013-F254-56A35F9E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ADF60-428A-E2DB-C891-0242A382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7F5BE-8721-57CD-AF8E-DD21B708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A9265-4116-400D-8918-BE228B52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A7B94-8CD9-9753-F0B9-F455450B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42C5-7B91-B919-E0C2-26BD0258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6031C-D12E-394A-A4E5-C055DD75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A1745-B6B8-E6D8-175C-1F83019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D290-26E0-BE5D-A4E1-EC55A0CF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1402A-928F-09E3-78F5-28C1DBFD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63FF4-E03F-165B-DEF7-F9B12FCA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FEC00-764E-1380-E748-C9E164B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27730-89AD-7B98-5112-CD18938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61D65-3E86-A852-77CE-6C70A7BC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61D77-A18C-0237-F99D-14659B39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0D46F-CDF8-3FE2-2B4E-8605AA24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AB81F-7C69-66B9-83EF-B6775951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38B85-0FA9-A7C8-6AF5-91459DF2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30780-9548-437D-A430-2AF040CF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C384-F65C-1D06-C1F6-262497D7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D674C-28D7-3308-3B61-1C7878CD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62F11-17E0-FDBB-4FBD-1972BE53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EBA5C-7BF7-FC0F-6BDA-C057909B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2F96BE-4945-6B70-8FC2-A3686F39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CAC77-12F1-3ACE-E386-EFD5C703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5DC11-8C17-FA7A-772E-C3E21270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9721F-F0A2-2E29-673B-2805651E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192-C3AD-844C-0817-56455E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9360B-3C32-2428-6CE3-DD0D1E8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C1CA9-C1DB-93EB-078D-C72B06D8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D2C05-F596-48CF-5578-E7248C1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9EF2A-881F-5B1E-1163-C1BD22A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0D5A4-91F6-EDE0-3E92-326EBCAC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65C10-C694-6284-1654-4548112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F4802-A350-85AA-A81F-18F2F249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9FA18-E28D-0BB2-5C3F-86B124D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3740A-EEEC-DA1B-E721-19368C6A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653AD-977A-ED56-F932-94ECA550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09CEC-DD14-82CA-6B0C-0E33ACCA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7EBC8-3AF7-E582-7E3B-20B9707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CB786-FA5E-C821-733F-2D484F4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8CA3B-558E-0DC9-A3AD-3E01C61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937C5-03BA-8E5D-3B03-1415C600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23C45-C7D4-96DE-49CB-A63285F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82996-6E53-504D-1A91-14D97A6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8080-7035-4D7B-0DDF-C1D7E28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5ADD7-802C-E94C-F9FA-59340C44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30E69-2CF4-0F95-6825-B3A1FAC4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4A3D-4B39-90D9-4C7F-3D731570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4624-FE36-3921-E143-E9582D1C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1973D-F453-A084-B2B8-0A8E4B09B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jockey.com/detail/autodesk-3ds-max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pcworld.com/article/2952172/directx-12-faq-all-about-windows-10s-supercharged-graphics-tech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studio.microsoft.com/ko/" TargetMode="External"/><Relationship Id="rId5" Type="http://schemas.openxmlformats.org/officeDocument/2006/relationships/hyperlink" Target="https://www.apple.com/kr/shop/mac/accessories/mice-keyboards" TargetMode="External"/><Relationship Id="rId10" Type="http://schemas.openxmlformats.org/officeDocument/2006/relationships/hyperlink" Target="https://www.flaticon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 rot="175891">
            <a:off x="1972789" y="997939"/>
            <a:ext cx="8246420" cy="282956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20284210">
            <a:off x="1041499" y="736872"/>
            <a:ext cx="3100099" cy="3014322"/>
          </a:xfrm>
          <a:prstGeom prst="rect">
            <a:avLst/>
          </a:prstGeom>
          <a:blipFill dpi="0" rotWithShape="1">
            <a:blip r:embed="rId3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AA09C-F45E-BB81-C55B-F878E728FEBC}"/>
              </a:ext>
            </a:extLst>
          </p:cNvPr>
          <p:cNvSpPr txBox="1"/>
          <p:nvPr/>
        </p:nvSpPr>
        <p:spPr>
          <a:xfrm>
            <a:off x="3506717" y="181255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 DOLL</a:t>
            </a:r>
            <a:endParaRPr lang="ko-KR" altLang="en-US" sz="7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0368-1C55-FDF5-3293-ADFAFA2B59E8}"/>
              </a:ext>
            </a:extLst>
          </p:cNvPr>
          <p:cNvSpPr txBox="1"/>
          <p:nvPr/>
        </p:nvSpPr>
        <p:spPr>
          <a:xfrm>
            <a:off x="3464509" y="1812553"/>
            <a:ext cx="526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 DOLL</a:t>
            </a:r>
            <a:endParaRPr lang="ko-KR" altLang="en-US" sz="72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B5A85-F280-6A07-E16F-E4F71F841C32}"/>
              </a:ext>
            </a:extLst>
          </p:cNvPr>
          <p:cNvSpPr txBox="1"/>
          <p:nvPr/>
        </p:nvSpPr>
        <p:spPr>
          <a:xfrm flipH="1">
            <a:off x="9063653" y="4764878"/>
            <a:ext cx="2842259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2018180005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 명훈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2019184003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선아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2019184020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윤 은지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지도 교수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 지웅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758F2-ABE5-C60D-0CFD-9655AA65D152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3.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개발 환경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F133CB-808B-8F93-172A-EBB002739800}"/>
              </a:ext>
            </a:extLst>
          </p:cNvPr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It’s finally here. Bicep is in Visual Studio!">
            <a:extLst>
              <a:ext uri="{FF2B5EF4-FFF2-40B4-BE49-F238E27FC236}">
                <a16:creationId xmlns:a16="http://schemas.microsoft.com/office/drawing/2014/main" id="{CA187FB8-BDD9-EBF0-865C-0AC9924C9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23B0E4-AC8F-6CAC-6B22-F6EC3A5F81CA}"/>
              </a:ext>
            </a:extLst>
          </p:cNvPr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953A9A0-3542-0968-BC41-E139ABD9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16C06-910B-E002-5A92-0A43654851F6}"/>
              </a:ext>
            </a:extLst>
          </p:cNvPr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179;p23">
            <a:extLst>
              <a:ext uri="{FF2B5EF4-FFF2-40B4-BE49-F238E27FC236}">
                <a16:creationId xmlns:a16="http://schemas.microsoft.com/office/drawing/2014/main" id="{BA840EF9-BB00-5CF5-F347-4C3C79C79F4F}"/>
              </a:ext>
            </a:extLst>
          </p:cNvPr>
          <p:cNvPicPr preferRelativeResize="0"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B13570-D11F-A591-0659-9BEBD0D18F68}"/>
              </a:ext>
            </a:extLst>
          </p:cNvPr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374D2-147D-FBEF-18AE-A4D07550F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01626" y="3065220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92BABE-59C8-0365-4A7C-2AB3C1CDDD0B}"/>
              </a:ext>
            </a:extLst>
          </p:cNvPr>
          <p:cNvSpPr>
            <a:spLocks noChangeAspect="1"/>
          </p:cNvSpPr>
          <p:nvPr/>
        </p:nvSpPr>
        <p:spPr>
          <a:xfrm>
            <a:off x="1062539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06249A-6C7E-8DD7-AF1D-5A6A36572CAF}"/>
              </a:ext>
            </a:extLst>
          </p:cNvPr>
          <p:cNvSpPr>
            <a:spLocks noChangeAspect="1"/>
          </p:cNvSpPr>
          <p:nvPr/>
        </p:nvSpPr>
        <p:spPr>
          <a:xfrm>
            <a:off x="3820789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48A57D-866E-ABBA-B222-AE32E1E883FE}"/>
              </a:ext>
            </a:extLst>
          </p:cNvPr>
          <p:cNvSpPr>
            <a:spLocks noChangeAspect="1"/>
          </p:cNvSpPr>
          <p:nvPr/>
        </p:nvSpPr>
        <p:spPr>
          <a:xfrm>
            <a:off x="6455860" y="2615464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491721-A02A-7211-5696-E3F059C219E5}"/>
              </a:ext>
            </a:extLst>
          </p:cNvPr>
          <p:cNvSpPr>
            <a:spLocks noChangeAspect="1"/>
          </p:cNvSpPr>
          <p:nvPr/>
        </p:nvSpPr>
        <p:spPr>
          <a:xfrm>
            <a:off x="9235106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513E9-9269-AD1B-A15B-167C2A33C164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10/14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5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19570246">
            <a:off x="-2158633" y="1203104"/>
            <a:ext cx="7144735" cy="7204059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1100015" y="1666240"/>
            <a:ext cx="4005580" cy="436601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EDD64-52C7-E792-774F-5CFFE335EC56}"/>
              </a:ext>
            </a:extLst>
          </p:cNvPr>
          <p:cNvSpPr txBox="1"/>
          <p:nvPr/>
        </p:nvSpPr>
        <p:spPr>
          <a:xfrm>
            <a:off x="787078" y="308662"/>
            <a:ext cx="6861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기술적 요소와 중점 연구 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A3F8F-73DE-0123-C785-152F4B461F68}"/>
              </a:ext>
            </a:extLst>
          </p:cNvPr>
          <p:cNvSpPr/>
          <p:nvPr/>
        </p:nvSpPr>
        <p:spPr>
          <a:xfrm>
            <a:off x="6586415" y="1666239"/>
            <a:ext cx="4005580" cy="436601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C7736-46A1-8A38-453D-11212358914A}"/>
              </a:ext>
            </a:extLst>
          </p:cNvPr>
          <p:cNvSpPr txBox="1"/>
          <p:nvPr/>
        </p:nvSpPr>
        <p:spPr>
          <a:xfrm>
            <a:off x="1600005" y="2068699"/>
            <a:ext cx="2295821" cy="290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카툰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렌더링 기법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디퍼드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블러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01541-9CBD-D7B6-CA21-D2052BFED022}"/>
              </a:ext>
            </a:extLst>
          </p:cNvPr>
          <p:cNvSpPr txBox="1"/>
          <p:nvPr/>
        </p:nvSpPr>
        <p:spPr>
          <a:xfrm>
            <a:off x="7092705" y="2068699"/>
            <a:ext cx="1633781" cy="1982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</a:t>
            </a: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IOCP 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서버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B9992-9535-E72A-999A-B3F156B4CF78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11/14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7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C3045-EC6D-E353-B835-78C375CD620B}"/>
              </a:ext>
            </a:extLst>
          </p:cNvPr>
          <p:cNvSpPr txBox="1"/>
          <p:nvPr/>
        </p:nvSpPr>
        <p:spPr>
          <a:xfrm>
            <a:off x="787078" y="308662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5.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타 게임과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0200B-4780-F079-BFEF-2BAB36FD7BD7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12/14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24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1B62-CFA8-573D-88B2-0A811F01C804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6.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개발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C30E0-04D1-E7CB-420E-FE7A5DAAECC9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13/14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97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8152476">
            <a:off x="-2355796" y="-2561298"/>
            <a:ext cx="6803777" cy="7475269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787078" y="1382393"/>
            <a:ext cx="10531162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DAC8B-3855-09AB-7C5C-C1F1BB7DE7B9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7.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참고 문헌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7B6B8-31BE-87F8-26EA-D498984A4AEA}"/>
              </a:ext>
            </a:extLst>
          </p:cNvPr>
          <p:cNvSpPr txBox="1"/>
          <p:nvPr/>
        </p:nvSpPr>
        <p:spPr>
          <a:xfrm>
            <a:off x="1006997" y="1599847"/>
            <a:ext cx="10712443" cy="251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키보드 이미지</a:t>
            </a:r>
            <a:r>
              <a:rPr lang="en-US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en-US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5"/>
              </a:rPr>
              <a:t>https://www.apple.com/kr/shop/mac/accessories/mice-keyboards</a:t>
            </a:r>
            <a:endParaRPr lang="en-US" altLang="ko-KR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Visual Studio2022	| 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6"/>
              </a:rPr>
              <a:t>https://visualstudio.microsoft.com/ko/</a:t>
            </a:r>
            <a:endParaRPr lang="en-US" altLang="ko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DirectX12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 </a:t>
            </a:r>
            <a:r>
              <a:rPr lang="ko" altLang="ko-KR" sz="1000" u="sng" dirty="0">
                <a:solidFill>
                  <a:schemeClr val="hlin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7"/>
              </a:rPr>
              <a:t>https://www.pcworld.com/article/2952172/directx-12-faq-all-about-windows-10s-supercharged-graphics-tech.html</a:t>
            </a: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 </a:t>
            </a:r>
            <a:endParaRPr lang="en-US" altLang="ko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3D Max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ko" altLang="ko-KR" sz="1000" u="sng" dirty="0">
                <a:solidFill>
                  <a:schemeClr val="hlin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8"/>
              </a:rPr>
              <a:t>https://www.techjockey.com/detail/autodesk-3ds-max</a:t>
            </a:r>
            <a:endParaRPr lang="en-US" altLang="ko" sz="1000" u="sng" dirty="0">
              <a:solidFill>
                <a:schemeClr val="hlin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GitHub		| 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  <a:hlinkClick r:id="rId9"/>
              </a:rPr>
              <a:t>https://github.com/</a:t>
            </a:r>
            <a:endParaRPr lang="en-US" altLang="ko" sz="1000" u="sng" dirty="0">
              <a:solidFill>
                <a:schemeClr val="hlin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 외 아이콘들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  <a:hlinkClick r:id="rId10"/>
              </a:rPr>
              <a:t>https://www.flaticon.com/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6AAC8-9468-63F1-3BC2-A9768D58A188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14/14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9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8421840" y="1868044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E3A6A-3C7A-85CB-5314-814CA8807C1E}"/>
              </a:ext>
            </a:extLst>
          </p:cNvPr>
          <p:cNvSpPr txBox="1"/>
          <p:nvPr/>
        </p:nvSpPr>
        <p:spPr>
          <a:xfrm>
            <a:off x="787078" y="297814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INDEX</a:t>
            </a:r>
            <a:endParaRPr lang="ko-KR" altLang="en-US" sz="40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B10A6-481D-4C10-0E13-9266DE182874}"/>
              </a:ext>
            </a:extLst>
          </p:cNvPr>
          <p:cNvSpPr txBox="1"/>
          <p:nvPr/>
        </p:nvSpPr>
        <p:spPr>
          <a:xfrm>
            <a:off x="451413" y="1472830"/>
            <a:ext cx="2028758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연구 목적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9345-E195-F55E-60E0-D336A224FC2C}"/>
              </a:ext>
            </a:extLst>
          </p:cNvPr>
          <p:cNvSpPr txBox="1"/>
          <p:nvPr/>
        </p:nvSpPr>
        <p:spPr>
          <a:xfrm>
            <a:off x="451410" y="4711371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개발환경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7F221-2BD5-3C3B-D4ED-8DC127562DBD}"/>
              </a:ext>
            </a:extLst>
          </p:cNvPr>
          <p:cNvSpPr txBox="1"/>
          <p:nvPr/>
        </p:nvSpPr>
        <p:spPr>
          <a:xfrm>
            <a:off x="451411" y="2098910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소개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21753-2DB1-A89A-5847-09A10445E40A}"/>
              </a:ext>
            </a:extLst>
          </p:cNvPr>
          <p:cNvSpPr txBox="1"/>
          <p:nvPr/>
        </p:nvSpPr>
        <p:spPr>
          <a:xfrm>
            <a:off x="451409" y="5337451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기술적 요소와 중점 연구분야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3C215-B6FA-140F-C10B-1C17F65008D9}"/>
              </a:ext>
            </a:extLst>
          </p:cNvPr>
          <p:cNvSpPr txBox="1"/>
          <p:nvPr/>
        </p:nvSpPr>
        <p:spPr>
          <a:xfrm>
            <a:off x="6382523" y="1470428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 게임과 비교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1FED1-9760-0B3C-A9ED-17704D92DE31}"/>
              </a:ext>
            </a:extLst>
          </p:cNvPr>
          <p:cNvSpPr txBox="1"/>
          <p:nvPr/>
        </p:nvSpPr>
        <p:spPr>
          <a:xfrm>
            <a:off x="6382523" y="2098910"/>
            <a:ext cx="208696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3694C-C047-46FE-5803-DD3AAE2B32B5}"/>
              </a:ext>
            </a:extLst>
          </p:cNvPr>
          <p:cNvSpPr txBox="1"/>
          <p:nvPr/>
        </p:nvSpPr>
        <p:spPr>
          <a:xfrm>
            <a:off x="6382523" y="4711371"/>
            <a:ext cx="208696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참고 문헌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15B13-B7CB-97A8-6F6C-30874C233107}"/>
              </a:ext>
            </a:extLst>
          </p:cNvPr>
          <p:cNvSpPr txBox="1"/>
          <p:nvPr/>
        </p:nvSpPr>
        <p:spPr>
          <a:xfrm>
            <a:off x="787078" y="2598727"/>
            <a:ext cx="5358063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개요 및 스토리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주인공 소개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3. 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 소개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흐름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맵 디자인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조작법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376BD-6A08-953D-9378-E234949F6CF0}"/>
              </a:ext>
            </a:extLst>
          </p:cNvPr>
          <p:cNvSpPr txBox="1"/>
          <p:nvPr/>
        </p:nvSpPr>
        <p:spPr>
          <a:xfrm>
            <a:off x="787078" y="250227"/>
            <a:ext cx="2771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45734-531C-5AEA-1D03-00EFB08CFBE4}"/>
              </a:ext>
            </a:extLst>
          </p:cNvPr>
          <p:cNvSpPr txBox="1"/>
          <p:nvPr/>
        </p:nvSpPr>
        <p:spPr>
          <a:xfrm>
            <a:off x="451412" y="1791886"/>
            <a:ext cx="8980513" cy="178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Direct3D 12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</a:t>
            </a: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FBX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파일을 이용한 게임 제작 능력 향상</a:t>
            </a:r>
            <a:endParaRPr lang="en-US" altLang="ko-KR" sz="2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이용한 장기간의 팀 프로젝트를 관리 및 경험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E26D0-0767-FA93-E1ED-206B9E026A24}"/>
              </a:ext>
            </a:extLst>
          </p:cNvPr>
          <p:cNvSpPr txBox="1"/>
          <p:nvPr/>
        </p:nvSpPr>
        <p:spPr>
          <a:xfrm>
            <a:off x="11643452" y="659639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03/14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A806D-E2F2-441F-2BD0-5770331AF421}"/>
              </a:ext>
            </a:extLst>
          </p:cNvPr>
          <p:cNvSpPr/>
          <p:nvPr/>
        </p:nvSpPr>
        <p:spPr>
          <a:xfrm rot="994394">
            <a:off x="7185942" y="1523690"/>
            <a:ext cx="5432362" cy="6401628"/>
          </a:xfrm>
          <a:prstGeom prst="rect">
            <a:avLst/>
          </a:prstGeom>
          <a:blipFill>
            <a:blip r:embed="rId3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EF79-AD3A-7D7F-5FE1-A8DEA213E438}"/>
              </a:ext>
            </a:extLst>
          </p:cNvPr>
          <p:cNvSpPr txBox="1"/>
          <p:nvPr/>
        </p:nvSpPr>
        <p:spPr>
          <a:xfrm rot="411349">
            <a:off x="6545553" y="2784975"/>
            <a:ext cx="6668789" cy="310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어둠이 깊은 밤이 찾아오면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인형의 집 속 인형들의 일상이 시작된다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사람들이 모두 잠든 집을 누비며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함께 놀고 달빛 아래 산책을 즐기고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인형들의 평화로운 나날들을 보내던 중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불청객이 등장한다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저주인형들은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자신과 같은 저주인형으로 만들기 위해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평화롭던 인형의 집을 공격하기 시작한다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저주인형의 공격으로부터 살아남기 위해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인형들을 서로 도우며 도망치기 시작하는데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0D79C-28FA-10A1-E810-9A117610DD47}"/>
              </a:ext>
            </a:extLst>
          </p:cNvPr>
          <p:cNvSpPr txBox="1"/>
          <p:nvPr/>
        </p:nvSpPr>
        <p:spPr>
          <a:xfrm>
            <a:off x="626298" y="219545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DOLL</a:t>
            </a:r>
            <a:endParaRPr lang="ko-KR" altLang="en-US" sz="7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D8168-12F4-40AE-6646-E3FBDE899DA1}"/>
              </a:ext>
            </a:extLst>
          </p:cNvPr>
          <p:cNvSpPr txBox="1"/>
          <p:nvPr/>
        </p:nvSpPr>
        <p:spPr>
          <a:xfrm>
            <a:off x="503067" y="2171425"/>
            <a:ext cx="526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DOLL</a:t>
            </a:r>
            <a:endParaRPr lang="ko-KR" altLang="en-US" sz="72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EA31F-28BB-A2A2-9A4D-47F290449B75}"/>
              </a:ext>
            </a:extLst>
          </p:cNvPr>
          <p:cNvSpPr txBox="1"/>
          <p:nvPr/>
        </p:nvSpPr>
        <p:spPr>
          <a:xfrm>
            <a:off x="742451" y="3556622"/>
            <a:ext cx="3562194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장르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	: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다중 접속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RPG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 시간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: 10 – 15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 인원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: 3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명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1B03D7-EC69-3CFF-1D99-F83E6434F42A}"/>
              </a:ext>
            </a:extLst>
          </p:cNvPr>
          <p:cNvSpPr/>
          <p:nvPr/>
        </p:nvSpPr>
        <p:spPr>
          <a:xfrm rot="20719028">
            <a:off x="3691564" y="1847801"/>
            <a:ext cx="2281739" cy="2070940"/>
          </a:xfrm>
          <a:prstGeom prst="rect">
            <a:avLst/>
          </a:prstGeom>
          <a:blipFill dpi="0" rotWithShape="1">
            <a:blip r:embed="rId4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55439-ECA6-6383-0668-87657A5A03E7}"/>
              </a:ext>
            </a:extLst>
          </p:cNvPr>
          <p:cNvSpPr txBox="1"/>
          <p:nvPr/>
        </p:nvSpPr>
        <p:spPr>
          <a:xfrm>
            <a:off x="3531740" y="52698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- 1.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개요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&amp;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스토리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9AC22-D59A-A01B-4D57-A790A183356E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A63C1-0386-7F91-4BF4-9CE6EA4B03FF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2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51412" y="1639834"/>
            <a:ext cx="3837482" cy="47502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03BBB-EAF2-00D9-A176-B6132074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" y="2373910"/>
            <a:ext cx="3282088" cy="3282088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5F6C88A3-0318-32A0-41C6-B83AA10C076B}"/>
              </a:ext>
            </a:extLst>
          </p:cNvPr>
          <p:cNvSpPr/>
          <p:nvPr/>
        </p:nvSpPr>
        <p:spPr>
          <a:xfrm>
            <a:off x="590261" y="1751762"/>
            <a:ext cx="3559784" cy="4526384"/>
          </a:xfrm>
          <a:prstGeom prst="snip2DiagRect">
            <a:avLst>
              <a:gd name="adj1" fmla="val 0"/>
              <a:gd name="adj2" fmla="val 16667"/>
            </a:avLst>
          </a:prstGeom>
          <a:noFill/>
          <a:ln w="38100">
            <a:solidFill>
              <a:srgbClr val="740000">
                <a:alpha val="67843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5567E-9908-FB9F-5C6C-792BD4DE5273}"/>
              </a:ext>
            </a:extLst>
          </p:cNvPr>
          <p:cNvSpPr txBox="1"/>
          <p:nvPr/>
        </p:nvSpPr>
        <p:spPr>
          <a:xfrm>
            <a:off x="3531740" y="52639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- 2.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주인공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A682D-D958-9F4F-B9F1-199A02F4A9A0}"/>
              </a:ext>
            </a:extLst>
          </p:cNvPr>
          <p:cNvSpPr txBox="1"/>
          <p:nvPr/>
        </p:nvSpPr>
        <p:spPr>
          <a:xfrm>
            <a:off x="6090286" y="1343862"/>
            <a:ext cx="5083443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저주인형의 공격을  피해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  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해가 뜨기 전에 탈출해야 해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!”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084DBE8-2580-FB7D-F446-815ECE287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3281"/>
              </p:ext>
            </p:extLst>
          </p:nvPr>
        </p:nvGraphicFramePr>
        <p:xfrm>
          <a:off x="5912528" y="2574524"/>
          <a:ext cx="5308848" cy="381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09">
                  <a:extLst>
                    <a:ext uri="{9D8B030D-6E8A-4147-A177-3AD203B41FA5}">
                      <a16:colId xmlns:a16="http://schemas.microsoft.com/office/drawing/2014/main" val="3941105876"/>
                    </a:ext>
                  </a:extLst>
                </a:gridCol>
                <a:gridCol w="4254639">
                  <a:extLst>
                    <a:ext uri="{9D8B030D-6E8A-4147-A177-3AD203B41FA5}">
                      <a16:colId xmlns:a16="http://schemas.microsoft.com/office/drawing/2014/main" val="2553746672"/>
                    </a:ext>
                  </a:extLst>
                </a:gridCol>
              </a:tblGrid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608572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나뭇가지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10,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20,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40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61229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150cm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24767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걷기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3km/h = 83cm/s 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뛰기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9km/h = 250cm/s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84567"/>
                  </a:ext>
                </a:extLst>
              </a:tr>
              <a:tr h="1271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Idle,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걷기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점프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활쏘기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검 휘두르기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몽둥이 내려치기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아이템 획득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오브젝트 옮기기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142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9C4876-957A-1159-5EA9-3322CA49EB19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80A20-1052-A847-7F3B-65FB659BB9FE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05/14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47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8185671">
            <a:off x="-1824739" y="-1288200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51413" y="1472830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479485" y="5269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- 3.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몬스터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B7EE-D907-9D2C-74A4-E025FA4AD5FD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F539949D-432B-56FC-7680-D9AB84A90EBE}"/>
              </a:ext>
            </a:extLst>
          </p:cNvPr>
          <p:cNvSpPr/>
          <p:nvPr/>
        </p:nvSpPr>
        <p:spPr>
          <a:xfrm>
            <a:off x="451413" y="4081503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3926B3F-32E0-5E94-9FEA-BFCDFBD8C7DE}"/>
              </a:ext>
            </a:extLst>
          </p:cNvPr>
          <p:cNvSpPr/>
          <p:nvPr/>
        </p:nvSpPr>
        <p:spPr>
          <a:xfrm>
            <a:off x="6250011" y="1472830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0385893E-6874-CD2D-3173-CA5BF3D8230E}"/>
              </a:ext>
            </a:extLst>
          </p:cNvPr>
          <p:cNvSpPr/>
          <p:nvPr/>
        </p:nvSpPr>
        <p:spPr>
          <a:xfrm>
            <a:off x="6250011" y="4081503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D4450-0F31-3CA2-A65A-A3133E828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34" y="4767948"/>
            <a:ext cx="1556554" cy="15565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465D1A-9046-E762-BCA2-EB188236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34" y="2116575"/>
            <a:ext cx="1556554" cy="1556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35A365-0424-619A-3488-84828B1D7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0" y="2116575"/>
            <a:ext cx="1556967" cy="1556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B8719A-D03A-4D60-0C58-660F6B9D4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0" y="4714336"/>
            <a:ext cx="1556967" cy="1556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DF523B-C568-20F1-661C-69D4E46BDEE9}"/>
              </a:ext>
            </a:extLst>
          </p:cNvPr>
          <p:cNvSpPr txBox="1"/>
          <p:nvPr/>
        </p:nvSpPr>
        <p:spPr>
          <a:xfrm>
            <a:off x="2778949" y="1808331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1BC39-2CA7-9075-F9EA-E3CA84DEC6C3}"/>
              </a:ext>
            </a:extLst>
          </p:cNvPr>
          <p:cNvSpPr txBox="1"/>
          <p:nvPr/>
        </p:nvSpPr>
        <p:spPr>
          <a:xfrm>
            <a:off x="965052" y="16457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0FA23-B889-FFDB-D5E2-768081CC2FF2}"/>
              </a:ext>
            </a:extLst>
          </p:cNvPr>
          <p:cNvSpPr txBox="1"/>
          <p:nvPr/>
        </p:nvSpPr>
        <p:spPr>
          <a:xfrm>
            <a:off x="6818361" y="16457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35908-5E38-F3C9-4F40-159EF02B7045}"/>
              </a:ext>
            </a:extLst>
          </p:cNvPr>
          <p:cNvSpPr txBox="1"/>
          <p:nvPr/>
        </p:nvSpPr>
        <p:spPr>
          <a:xfrm>
            <a:off x="6646839" y="43450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보스 몬스터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286E2-DA6E-38D9-FF38-DE7383D15A62}"/>
              </a:ext>
            </a:extLst>
          </p:cNvPr>
          <p:cNvSpPr txBox="1"/>
          <p:nvPr/>
        </p:nvSpPr>
        <p:spPr>
          <a:xfrm>
            <a:off x="965052" y="42835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D157E-0A34-6622-0FC6-48689D6EA93E}"/>
              </a:ext>
            </a:extLst>
          </p:cNvPr>
          <p:cNvSpPr txBox="1"/>
          <p:nvPr/>
        </p:nvSpPr>
        <p:spPr>
          <a:xfrm>
            <a:off x="8603136" y="1808331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0.7km/h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300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2.5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50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BCAC29-D609-CE90-DAF2-5296B79D027C}"/>
              </a:ext>
            </a:extLst>
          </p:cNvPr>
          <p:cNvSpPr txBox="1"/>
          <p:nvPr/>
        </p:nvSpPr>
        <p:spPr>
          <a:xfrm>
            <a:off x="2800233" y="4412743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160cm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150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736D1-808C-5F87-CDB5-16E57D72961F}"/>
              </a:ext>
            </a:extLst>
          </p:cNvPr>
          <p:cNvSpPr txBox="1"/>
          <p:nvPr/>
        </p:nvSpPr>
        <p:spPr>
          <a:xfrm>
            <a:off x="8603135" y="4410517"/>
            <a:ext cx="337303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0.5km/h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500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3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328B6-E358-4FE7-7EA3-3637B49CB20D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06/14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8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787078" y="2250100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- 4.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AF751-4AC6-6C7E-61D1-5E0812DFD430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ED410-EFF6-1F65-97E4-A108DE29F12B}"/>
              </a:ext>
            </a:extLst>
          </p:cNvPr>
          <p:cNvSpPr/>
          <p:nvPr/>
        </p:nvSpPr>
        <p:spPr>
          <a:xfrm>
            <a:off x="787078" y="2906592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9901E-6A78-8156-E62E-3FC1B4DAEF50}"/>
              </a:ext>
            </a:extLst>
          </p:cNvPr>
          <p:cNvSpPr/>
          <p:nvPr/>
        </p:nvSpPr>
        <p:spPr>
          <a:xfrm>
            <a:off x="787078" y="3548947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DDF42-A181-C345-E161-82EF3536B83C}"/>
              </a:ext>
            </a:extLst>
          </p:cNvPr>
          <p:cNvSpPr txBox="1"/>
          <p:nvPr/>
        </p:nvSpPr>
        <p:spPr>
          <a:xfrm>
            <a:off x="783331" y="3621548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단서들을 모아 막혀 있는 장애물을 풀어 통과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8C6FB-5A71-D1A1-F6EC-AFE4BD004D27}"/>
              </a:ext>
            </a:extLst>
          </p:cNvPr>
          <p:cNvSpPr/>
          <p:nvPr/>
        </p:nvSpPr>
        <p:spPr>
          <a:xfrm>
            <a:off x="787078" y="4179346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08749-1487-1C97-3EC8-49861436ED1E}"/>
              </a:ext>
            </a:extLst>
          </p:cNvPr>
          <p:cNvSpPr txBox="1"/>
          <p:nvPr/>
        </p:nvSpPr>
        <p:spPr>
          <a:xfrm>
            <a:off x="783331" y="2327202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침대에서 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5E90-805D-04DA-F850-2AF9E42F0C3C}"/>
              </a:ext>
            </a:extLst>
          </p:cNvPr>
          <p:cNvSpPr txBox="1"/>
          <p:nvPr/>
        </p:nvSpPr>
        <p:spPr>
          <a:xfrm>
            <a:off x="783331" y="2990983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등장하는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몬스터들과의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전투에서 승리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D6E7F-2CA0-3078-43B6-7DF94C1BB324}"/>
              </a:ext>
            </a:extLst>
          </p:cNvPr>
          <p:cNvSpPr txBox="1"/>
          <p:nvPr/>
        </p:nvSpPr>
        <p:spPr>
          <a:xfrm>
            <a:off x="783331" y="4252791"/>
            <a:ext cx="324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제한 시간 안에 출구까지 도착해야 함</a:t>
            </a: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F129F754-80C3-13BF-F866-FCFE16BE8AF6}"/>
              </a:ext>
            </a:extLst>
          </p:cNvPr>
          <p:cNvSpPr/>
          <p:nvPr/>
        </p:nvSpPr>
        <p:spPr>
          <a:xfrm>
            <a:off x="7971562" y="2696459"/>
            <a:ext cx="1352719" cy="399799"/>
          </a:xfrm>
          <a:prstGeom prst="uturnArrow">
            <a:avLst>
              <a:gd name="adj1" fmla="val 30373"/>
              <a:gd name="adj2" fmla="val 25000"/>
              <a:gd name="adj3" fmla="val 14742"/>
              <a:gd name="adj4" fmla="val 38439"/>
              <a:gd name="adj5" fmla="val 100000"/>
            </a:avLst>
          </a:prstGeom>
          <a:solidFill>
            <a:srgbClr val="ECECE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64AB35-C848-1CBD-7F82-2B2565385D5E}"/>
              </a:ext>
            </a:extLst>
          </p:cNvPr>
          <p:cNvSpPr/>
          <p:nvPr/>
        </p:nvSpPr>
        <p:spPr>
          <a:xfrm>
            <a:off x="5207898" y="3203556"/>
            <a:ext cx="1643399" cy="588368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45667-EF3D-AC21-41CA-CDF8E8B874BB}"/>
              </a:ext>
            </a:extLst>
          </p:cNvPr>
          <p:cNvSpPr txBox="1"/>
          <p:nvPr/>
        </p:nvSpPr>
        <p:spPr>
          <a:xfrm>
            <a:off x="5207898" y="3328463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속 침대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DF7E9E0-1536-8ADC-E2D0-3DAC81072D26}"/>
              </a:ext>
            </a:extLst>
          </p:cNvPr>
          <p:cNvSpPr/>
          <p:nvPr/>
        </p:nvSpPr>
        <p:spPr>
          <a:xfrm>
            <a:off x="10322615" y="3202457"/>
            <a:ext cx="1643399" cy="588368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32F9A-2B85-CE7A-5327-AFCE1D54CA8A}"/>
              </a:ext>
            </a:extLst>
          </p:cNvPr>
          <p:cNvSpPr txBox="1"/>
          <p:nvPr/>
        </p:nvSpPr>
        <p:spPr>
          <a:xfrm>
            <a:off x="10439634" y="3327365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</a:t>
            </a:r>
            <a:r>
              <a:rPr lang="ko-KR" altLang="en-US" sz="16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집 출구</a:t>
            </a:r>
            <a:endParaRPr lang="ko-KR" altLang="en-US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33197F-4776-7457-D846-6AB36A4A0937}"/>
              </a:ext>
            </a:extLst>
          </p:cNvPr>
          <p:cNvCxnSpPr>
            <a:cxnSpLocks/>
            <a:stCxn id="19" idx="3"/>
            <a:endCxn id="30" idx="2"/>
          </p:cNvCxnSpPr>
          <p:nvPr/>
        </p:nvCxnSpPr>
        <p:spPr>
          <a:xfrm>
            <a:off x="6851297" y="3497740"/>
            <a:ext cx="885019" cy="4893"/>
          </a:xfrm>
          <a:prstGeom prst="straightConnector1">
            <a:avLst/>
          </a:prstGeom>
          <a:ln w="57150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54F424C-A7B7-7C90-C547-16C83108398A}"/>
              </a:ext>
            </a:extLst>
          </p:cNvPr>
          <p:cNvSpPr>
            <a:spLocks noChangeAspect="1"/>
          </p:cNvSpPr>
          <p:nvPr/>
        </p:nvSpPr>
        <p:spPr>
          <a:xfrm>
            <a:off x="7736316" y="3213341"/>
            <a:ext cx="578583" cy="578583"/>
          </a:xfrm>
          <a:prstGeom prst="ellipse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AB719AD-D2CC-5871-2F11-88F82FAC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32" y="3314393"/>
            <a:ext cx="351526" cy="3515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41836B-F766-CA38-B460-DFA3726FB489}"/>
              </a:ext>
            </a:extLst>
          </p:cNvPr>
          <p:cNvSpPr/>
          <p:nvPr/>
        </p:nvSpPr>
        <p:spPr>
          <a:xfrm rot="21074113">
            <a:off x="228831" y="1737034"/>
            <a:ext cx="1571319" cy="574617"/>
          </a:xfrm>
          <a:prstGeom prst="rect">
            <a:avLst/>
          </a:prstGeom>
          <a:blipFill dpi="0" rotWithShape="1">
            <a:blip r:embed="rId4">
              <a:alphaModFix amt="9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B8D450-D7FD-14AE-AFDA-924AB7385BCB}"/>
              </a:ext>
            </a:extLst>
          </p:cNvPr>
          <p:cNvSpPr txBox="1"/>
          <p:nvPr/>
        </p:nvSpPr>
        <p:spPr>
          <a:xfrm rot="20882737">
            <a:off x="318549" y="183037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 요약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B0AD50-3189-586A-D820-D3C9CD409BF0}"/>
              </a:ext>
            </a:extLst>
          </p:cNvPr>
          <p:cNvSpPr/>
          <p:nvPr/>
        </p:nvSpPr>
        <p:spPr>
          <a:xfrm>
            <a:off x="787078" y="4809745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6E540-E781-6BDC-81E9-FDEB6E48B7E1}"/>
              </a:ext>
            </a:extLst>
          </p:cNvPr>
          <p:cNvSpPr txBox="1"/>
          <p:nvPr/>
        </p:nvSpPr>
        <p:spPr>
          <a:xfrm>
            <a:off x="783331" y="4883190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출구로 탈출하면 </a:t>
            </a:r>
            <a:r>
              <a:rPr lang="ko-KR" altLang="en-US" sz="16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스테이지 승리</a:t>
            </a:r>
            <a:endParaRPr lang="ko-KR" altLang="en-US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200045-419B-A3C5-4A5B-02CF9B320C4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496091" y="3496641"/>
            <a:ext cx="826524" cy="2632"/>
          </a:xfrm>
          <a:prstGeom prst="straightConnector1">
            <a:avLst/>
          </a:prstGeom>
          <a:ln w="57150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56904C8-5406-F45D-7634-414A14ADE928}"/>
              </a:ext>
            </a:extLst>
          </p:cNvPr>
          <p:cNvSpPr>
            <a:spLocks noChangeAspect="1"/>
          </p:cNvSpPr>
          <p:nvPr/>
        </p:nvSpPr>
        <p:spPr>
          <a:xfrm>
            <a:off x="8917508" y="3204138"/>
            <a:ext cx="578583" cy="578583"/>
          </a:xfrm>
          <a:prstGeom prst="ellipse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04D020-F654-7B13-4FE7-BCC3F6D70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17" y="3327365"/>
            <a:ext cx="338554" cy="338554"/>
          </a:xfrm>
          <a:prstGeom prst="rect">
            <a:avLst/>
          </a:prstGeom>
        </p:spPr>
      </p:pic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35D22599-172D-DDD0-12F7-9ECF6DCAF957}"/>
              </a:ext>
            </a:extLst>
          </p:cNvPr>
          <p:cNvSpPr/>
          <p:nvPr/>
        </p:nvSpPr>
        <p:spPr>
          <a:xfrm flipH="1" flipV="1">
            <a:off x="7971563" y="3899805"/>
            <a:ext cx="1352719" cy="399799"/>
          </a:xfrm>
          <a:prstGeom prst="uturnArrow">
            <a:avLst>
              <a:gd name="adj1" fmla="val 30373"/>
              <a:gd name="adj2" fmla="val 25000"/>
              <a:gd name="adj3" fmla="val 14742"/>
              <a:gd name="adj4" fmla="val 38439"/>
              <a:gd name="adj5" fmla="val 100000"/>
            </a:avLst>
          </a:prstGeom>
          <a:solidFill>
            <a:srgbClr val="ECECE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3A73E3-1D62-1C07-7D62-A257CE7BADCE}"/>
              </a:ext>
            </a:extLst>
          </p:cNvPr>
          <p:cNvSpPr/>
          <p:nvPr/>
        </p:nvSpPr>
        <p:spPr>
          <a:xfrm>
            <a:off x="783331" y="5439591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2281D5-3A9F-7889-48B0-89E229825306}"/>
              </a:ext>
            </a:extLst>
          </p:cNvPr>
          <p:cNvSpPr txBox="1"/>
          <p:nvPr/>
        </p:nvSpPr>
        <p:spPr>
          <a:xfrm>
            <a:off x="783331" y="5516693"/>
            <a:ext cx="4092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해가 뜨기 전까지 탈출하지 못할 경우 게임 오버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3ACE8-455C-F8EE-DE9F-CF9441C42043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07/14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9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- 5.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맵 디자인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03D4-6D3E-B527-BCF3-D355AA3BAC94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69676-2B75-70B1-36B4-9970B76B5943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08/14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3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8"/>
            <a:ext cx="12192001" cy="4935287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AE99B-1711-3466-48C9-732FB0F1EDB3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- 6.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41F4EF-58B8-932E-AFB9-EF9F299B6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38844" y="1395727"/>
            <a:ext cx="7132366" cy="34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CEF9FF9-AD76-6254-88E1-50A73853020F}"/>
              </a:ext>
            </a:extLst>
          </p:cNvPr>
          <p:cNvSpPr>
            <a:spLocks noChangeAspect="1"/>
          </p:cNvSpPr>
          <p:nvPr/>
        </p:nvSpPr>
        <p:spPr>
          <a:xfrm>
            <a:off x="1232444" y="3049120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D297E-B1BA-C216-0C52-68DA24F30E31}"/>
              </a:ext>
            </a:extLst>
          </p:cNvPr>
          <p:cNvSpPr txBox="1"/>
          <p:nvPr/>
        </p:nvSpPr>
        <p:spPr>
          <a:xfrm>
            <a:off x="1168991" y="4635527"/>
            <a:ext cx="5072072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플레이어 이동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| W, A, S, D (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좌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하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우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무기 변경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1, 2, 3 (1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누르면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무기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점프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Space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B2EC68-60C4-4B75-1AB1-BF5FD5FD270E}"/>
              </a:ext>
            </a:extLst>
          </p:cNvPr>
          <p:cNvSpPr>
            <a:spLocks noChangeAspect="1"/>
          </p:cNvSpPr>
          <p:nvPr/>
        </p:nvSpPr>
        <p:spPr>
          <a:xfrm>
            <a:off x="1577943" y="2604620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89A46F-3323-1D36-B276-C36A539869DE}"/>
              </a:ext>
            </a:extLst>
          </p:cNvPr>
          <p:cNvSpPr>
            <a:spLocks noChangeAspect="1"/>
          </p:cNvSpPr>
          <p:nvPr/>
        </p:nvSpPr>
        <p:spPr>
          <a:xfrm>
            <a:off x="1688936" y="3044126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CD9FD3-3D8D-0CBD-03A0-825D43843EAD}"/>
              </a:ext>
            </a:extLst>
          </p:cNvPr>
          <p:cNvSpPr>
            <a:spLocks noChangeAspect="1"/>
          </p:cNvSpPr>
          <p:nvPr/>
        </p:nvSpPr>
        <p:spPr>
          <a:xfrm>
            <a:off x="2140348" y="3044126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95EFC2-7E9F-3433-DF7C-C6467A4C32DB}"/>
              </a:ext>
            </a:extLst>
          </p:cNvPr>
          <p:cNvSpPr>
            <a:spLocks noChangeAspect="1"/>
          </p:cNvSpPr>
          <p:nvPr/>
        </p:nvSpPr>
        <p:spPr>
          <a:xfrm>
            <a:off x="1123097" y="2602968"/>
            <a:ext cx="401202" cy="401202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FECB8BC-A0EB-81B3-167C-49BABC19C7FC}"/>
              </a:ext>
            </a:extLst>
          </p:cNvPr>
          <p:cNvSpPr>
            <a:spLocks noChangeAspect="1"/>
          </p:cNvSpPr>
          <p:nvPr/>
        </p:nvSpPr>
        <p:spPr>
          <a:xfrm>
            <a:off x="884972" y="2156816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F25DFF-7337-0501-8057-2CCC5EC7BB9C}"/>
              </a:ext>
            </a:extLst>
          </p:cNvPr>
          <p:cNvSpPr>
            <a:spLocks noChangeAspect="1"/>
          </p:cNvSpPr>
          <p:nvPr/>
        </p:nvSpPr>
        <p:spPr>
          <a:xfrm>
            <a:off x="1344040" y="2156816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37DB8C-D831-488F-25D3-CEF92BD2D544}"/>
              </a:ext>
            </a:extLst>
          </p:cNvPr>
          <p:cNvSpPr>
            <a:spLocks noChangeAspect="1"/>
          </p:cNvSpPr>
          <p:nvPr/>
        </p:nvSpPr>
        <p:spPr>
          <a:xfrm>
            <a:off x="1803109" y="2164853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B04577-7263-EED3-2057-F7A0A351C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5494" y="2280850"/>
            <a:ext cx="1897014" cy="200141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8216EA-28E6-F977-720D-8759DA1C8DA9}"/>
              </a:ext>
            </a:extLst>
          </p:cNvPr>
          <p:cNvSpPr>
            <a:spLocks noChangeAspect="1"/>
          </p:cNvSpPr>
          <p:nvPr/>
        </p:nvSpPr>
        <p:spPr>
          <a:xfrm>
            <a:off x="2365147" y="3930105"/>
            <a:ext cx="2231470" cy="401202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8D4D7-3C6A-B880-6A3A-C5640D7C952A}"/>
              </a:ext>
            </a:extLst>
          </p:cNvPr>
          <p:cNvSpPr txBox="1"/>
          <p:nvPr/>
        </p:nvSpPr>
        <p:spPr>
          <a:xfrm>
            <a:off x="7633481" y="4635527"/>
            <a:ext cx="5072072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시선 변경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마우스 움직이기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아이템 들기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놓기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| </a:t>
            </a:r>
            <a:r>
              <a:rPr lang="ko-KR" altLang="en-US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좌클릭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2EBF5-1587-6800-4208-823CF6AA687A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09/14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718</Words>
  <Application>Microsoft Office PowerPoint</Application>
  <PresentationFormat>와이드스크린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Light</vt:lpstr>
      <vt:lpstr>Noto Sans CJK KR Medium</vt:lpstr>
      <vt:lpstr>Noto Sans CJK KR Regular</vt:lpstr>
      <vt:lpstr>Noto Sans KR Medium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SunA</dc:creator>
  <cp:lastModifiedBy>Kim SunA</cp:lastModifiedBy>
  <cp:revision>8</cp:revision>
  <dcterms:created xsi:type="dcterms:W3CDTF">2022-10-08T08:11:33Z</dcterms:created>
  <dcterms:modified xsi:type="dcterms:W3CDTF">2022-10-10T15:23:32Z</dcterms:modified>
</cp:coreProperties>
</file>