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65" r:id="rId4"/>
    <p:sldId id="267" r:id="rId5"/>
    <p:sldId id="262" r:id="rId6"/>
    <p:sldId id="268" r:id="rId7"/>
    <p:sldId id="263" r:id="rId8"/>
    <p:sldId id="269" r:id="rId9"/>
    <p:sldId id="271" r:id="rId10"/>
    <p:sldId id="272" r:id="rId11"/>
    <p:sldId id="270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은정" initials="김" lastIdx="1" clrIdx="0">
    <p:extLst>
      <p:ext uri="{19B8F6BF-5375-455C-9EA6-DF929625EA0E}">
        <p15:presenceInfo xmlns:p15="http://schemas.microsoft.com/office/powerpoint/2012/main" userId="김은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F57"/>
    <a:srgbClr val="EEA81B"/>
    <a:srgbClr val="8F1605"/>
    <a:srgbClr val="C53800"/>
    <a:srgbClr val="F8E9D6"/>
    <a:srgbClr val="8C635A"/>
    <a:srgbClr val="73071B"/>
    <a:srgbClr val="425359"/>
    <a:srgbClr val="79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4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97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7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6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7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3331-F28A-4F3C-A50C-925F10851F61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sv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7TmcXYp8xu4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nzcwTyr6cE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3363" y="251943"/>
            <a:ext cx="7170841" cy="5851238"/>
            <a:chOff x="2483363" y="251943"/>
            <a:chExt cx="7170841" cy="5851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6687">
              <a:off x="3318034" y="2265737"/>
              <a:ext cx="1162859" cy="1867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7583077" y="1113817"/>
              <a:ext cx="1123810" cy="14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328" y="708485"/>
              <a:ext cx="1400000" cy="1495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598" y="343443"/>
              <a:ext cx="1723810" cy="1657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7933685" y="2326214"/>
              <a:ext cx="780953" cy="15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2947">
              <a:off x="3885937" y="1007632"/>
              <a:ext cx="590477" cy="11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6769">
              <a:off x="4037838" y="334246"/>
              <a:ext cx="999685" cy="2233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7074124" y="251943"/>
              <a:ext cx="904762" cy="20190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3553137" y="3755966"/>
              <a:ext cx="400486" cy="708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22" y="3482514"/>
              <a:ext cx="811680" cy="780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40702">
              <a:off x="2483363" y="1766086"/>
              <a:ext cx="637822" cy="6812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9236924" y="5149850"/>
              <a:ext cx="417280" cy="8294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3133248" y="5057116"/>
              <a:ext cx="399660" cy="8918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7282">
              <a:off x="8976045" y="1843892"/>
              <a:ext cx="326715" cy="641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6294">
              <a:off x="3082991" y="4125952"/>
              <a:ext cx="455800" cy="731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75235">
              <a:off x="4137763" y="5679179"/>
              <a:ext cx="441060" cy="4240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779">
              <a:off x="8551736" y="655989"/>
              <a:ext cx="566914" cy="544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4128">
              <a:off x="2728193" y="3062173"/>
              <a:ext cx="294163" cy="57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3902639" y="1235639"/>
            <a:ext cx="4386723" cy="4386723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19551" y="1452551"/>
            <a:ext cx="3952898" cy="3952898"/>
          </a:xfrm>
          <a:prstGeom prst="round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3706695" y="1684721"/>
            <a:ext cx="742857" cy="1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494485" y="3998328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8140">
            <a:off x="3909317" y="4782813"/>
            <a:ext cx="259609" cy="516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0368">
            <a:off x="7185070" y="5051535"/>
            <a:ext cx="661126" cy="63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110412" y="2593056"/>
            <a:ext cx="39631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과학기술과 </a:t>
            </a:r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에콜로지</a:t>
            </a:r>
            <a:endParaRPr lang="en-US" altLang="ko-KR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4400" b="1" dirty="0">
                <a:solidFill>
                  <a:srgbClr val="C0000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2</a:t>
            </a:r>
            <a:r>
              <a:rPr lang="ko-KR" altLang="en-US" sz="4400" b="1" dirty="0">
                <a:solidFill>
                  <a:srgbClr val="C0000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조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219919" y="3586524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60133" y="3836830"/>
            <a:ext cx="268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GMO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유전자 가위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강세운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박현우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김은정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이민우</a:t>
            </a:r>
          </a:p>
        </p:txBody>
      </p:sp>
    </p:spTree>
    <p:extLst>
      <p:ext uri="{BB962C8B-B14F-4D97-AF65-F5344CB8AC3E}">
        <p14:creationId xmlns:p14="http://schemas.microsoft.com/office/powerpoint/2010/main" val="174509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120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답변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기업의 입장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정부의 입장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개인의 입장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5217281" y="212698"/>
            <a:ext cx="1983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왜 우리는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ko-KR" altLang="en-US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4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D2313-AF39-4E6D-A014-EF92726DDB1D}"/>
              </a:ext>
            </a:extLst>
          </p:cNvPr>
          <p:cNvSpPr/>
          <p:nvPr/>
        </p:nvSpPr>
        <p:spPr>
          <a:xfrm>
            <a:off x="3519483" y="1581270"/>
            <a:ext cx="5378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표시제  왜 쉽게 정착하지 못할까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" name="그래픽 4" descr="서류 가방">
            <a:extLst>
              <a:ext uri="{FF2B5EF4-FFF2-40B4-BE49-F238E27FC236}">
                <a16:creationId xmlns:a16="http://schemas.microsoft.com/office/drawing/2014/main" id="{D81518B1-13E0-4898-A029-CBF4E6188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0806" y="3035658"/>
            <a:ext cx="657225" cy="657225"/>
          </a:xfrm>
          <a:prstGeom prst="rect">
            <a:avLst/>
          </a:prstGeom>
        </p:spPr>
      </p:pic>
      <p:pic>
        <p:nvPicPr>
          <p:cNvPr id="7" name="그래픽 6" descr="법원">
            <a:extLst>
              <a:ext uri="{FF2B5EF4-FFF2-40B4-BE49-F238E27FC236}">
                <a16:creationId xmlns:a16="http://schemas.microsoft.com/office/drawing/2014/main" id="{0B4E1D70-9C40-4826-96B4-74883A521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50805" y="3842747"/>
            <a:ext cx="657226" cy="657226"/>
          </a:xfrm>
          <a:prstGeom prst="rect">
            <a:avLst/>
          </a:prstGeom>
        </p:spPr>
      </p:pic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17EA7970-3319-4C48-8AF0-6450C82A6E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50806" y="4649837"/>
            <a:ext cx="657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120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답변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NO, 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아니요 기술은 가치 중립적이지 않습니다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5217281" y="212698"/>
            <a:ext cx="1983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왜 우리는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ko-KR" altLang="en-US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4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D2313-AF39-4E6D-A014-EF92726DDB1D}"/>
              </a:ext>
            </a:extLst>
          </p:cNvPr>
          <p:cNvSpPr/>
          <p:nvPr/>
        </p:nvSpPr>
        <p:spPr>
          <a:xfrm>
            <a:off x="3519483" y="1581270"/>
            <a:ext cx="5378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기술은 과연 가치 중립적인가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5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3363" y="251943"/>
            <a:ext cx="7170841" cy="5851238"/>
            <a:chOff x="2483363" y="251943"/>
            <a:chExt cx="7170841" cy="5851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6687">
              <a:off x="3318034" y="2265737"/>
              <a:ext cx="1162859" cy="1867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7583077" y="1113817"/>
              <a:ext cx="1123810" cy="14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328" y="708485"/>
              <a:ext cx="1400000" cy="1495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598" y="343443"/>
              <a:ext cx="1723810" cy="1657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7933685" y="2326214"/>
              <a:ext cx="780953" cy="15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2947">
              <a:off x="3885937" y="1007632"/>
              <a:ext cx="590477" cy="11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6769">
              <a:off x="4037838" y="334246"/>
              <a:ext cx="999685" cy="2233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7074124" y="251943"/>
              <a:ext cx="904762" cy="20190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3553137" y="3755966"/>
              <a:ext cx="400486" cy="708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22" y="3482514"/>
              <a:ext cx="811680" cy="780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40702">
              <a:off x="2483363" y="1766086"/>
              <a:ext cx="637822" cy="6812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9236924" y="5149850"/>
              <a:ext cx="417280" cy="8294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3133248" y="5057116"/>
              <a:ext cx="399660" cy="8918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7282">
              <a:off x="8976045" y="1843892"/>
              <a:ext cx="326715" cy="641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6294">
              <a:off x="3082991" y="4125952"/>
              <a:ext cx="455800" cy="731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75235">
              <a:off x="4137763" y="5679179"/>
              <a:ext cx="441060" cy="4240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779">
              <a:off x="8551736" y="655989"/>
              <a:ext cx="566914" cy="544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4128">
              <a:off x="2728193" y="3062173"/>
              <a:ext cx="294163" cy="57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3902639" y="1235639"/>
            <a:ext cx="4386723" cy="4386723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19551" y="1452551"/>
            <a:ext cx="3952898" cy="3952898"/>
          </a:xfrm>
          <a:prstGeom prst="round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3706695" y="1684721"/>
            <a:ext cx="742857" cy="1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494485" y="3998328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8140">
            <a:off x="3909317" y="4782813"/>
            <a:ext cx="259609" cy="516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0368">
            <a:off x="7185070" y="5051535"/>
            <a:ext cx="661126" cy="63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110412" y="2593056"/>
            <a:ext cx="39631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경청해주셔서</a:t>
            </a:r>
            <a:endParaRPr lang="en-US" altLang="ko-KR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endParaRPr lang="ko-KR" altLang="en-US" sz="8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2198" y="1990846"/>
            <a:ext cx="10787604" cy="3912243"/>
          </a:xfrm>
          <a:prstGeom prst="round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8" y="0"/>
            <a:ext cx="4251765" cy="245818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568312" y="2988700"/>
            <a:ext cx="600594" cy="6005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1133802" y="2899409"/>
            <a:ext cx="630213" cy="11149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80482" y="3104331"/>
            <a:ext cx="20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GMO?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유전자 가위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8070" y="3721682"/>
            <a:ext cx="2375360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GMO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유전자 가위 소개</a:t>
            </a:r>
          </a:p>
        </p:txBody>
      </p:sp>
      <p:sp>
        <p:nvSpPr>
          <p:cNvPr id="13" name="타원 12"/>
          <p:cNvSpPr/>
          <p:nvPr/>
        </p:nvSpPr>
        <p:spPr>
          <a:xfrm>
            <a:off x="4972531" y="2988700"/>
            <a:ext cx="600594" cy="6005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4701" y="3104331"/>
            <a:ext cx="20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아무도 몰랐어요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3125" y="3733753"/>
            <a:ext cx="2375360" cy="47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우리의 알 권리</a:t>
            </a:r>
          </a:p>
        </p:txBody>
      </p:sp>
      <p:sp>
        <p:nvSpPr>
          <p:cNvPr id="16" name="타원 15"/>
          <p:cNvSpPr/>
          <p:nvPr/>
        </p:nvSpPr>
        <p:spPr>
          <a:xfrm>
            <a:off x="8376750" y="2988700"/>
            <a:ext cx="600594" cy="6005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8920" y="3104331"/>
            <a:ext cx="20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왜 우리는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6508" y="3721682"/>
            <a:ext cx="2485745" cy="213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GMO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먹는 것은 싫지만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기술은 개발하라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왜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GMO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표시제는 정착하     기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힘든가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36080">
            <a:off x="8090735" y="2447802"/>
            <a:ext cx="768702" cy="957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89061">
            <a:off x="4570339" y="3329482"/>
            <a:ext cx="808913" cy="784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8515648" y="557307"/>
            <a:ext cx="262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en-US" altLang="ko-KR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Contents</a:t>
            </a:r>
            <a:endParaRPr lang="ko-KR" altLang="en-US" sz="320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pic>
        <p:nvPicPr>
          <p:cNvPr id="12" name="그래픽 11" descr="두 아이가 있는 가족">
            <a:extLst>
              <a:ext uri="{FF2B5EF4-FFF2-40B4-BE49-F238E27FC236}">
                <a16:creationId xmlns:a16="http://schemas.microsoft.com/office/drawing/2014/main" id="{ACD5A7E9-5066-4867-B717-FBC019EC1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0551" y="2611901"/>
            <a:ext cx="629422" cy="629422"/>
          </a:xfrm>
          <a:prstGeom prst="rect">
            <a:avLst/>
          </a:prstGeom>
        </p:spPr>
      </p:pic>
      <p:pic>
        <p:nvPicPr>
          <p:cNvPr id="21" name="그래픽 20" descr="식물">
            <a:extLst>
              <a:ext uri="{FF2B5EF4-FFF2-40B4-BE49-F238E27FC236}">
                <a16:creationId xmlns:a16="http://schemas.microsoft.com/office/drawing/2014/main" id="{163312EF-3170-4390-BE07-3FA0A7AC5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8609" y="2541601"/>
            <a:ext cx="629422" cy="629422"/>
          </a:xfrm>
          <a:prstGeom prst="rect">
            <a:avLst/>
          </a:prstGeom>
        </p:spPr>
      </p:pic>
      <p:pic>
        <p:nvPicPr>
          <p:cNvPr id="23" name="그래픽 22" descr="가위">
            <a:extLst>
              <a:ext uri="{FF2B5EF4-FFF2-40B4-BE49-F238E27FC236}">
                <a16:creationId xmlns:a16="http://schemas.microsoft.com/office/drawing/2014/main" id="{878CDEC3-D873-4B76-B1DD-3654C738D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386628">
            <a:off x="2174124" y="2572379"/>
            <a:ext cx="629422" cy="6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2409652" y="372631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‘GMO’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 도대체 </a:t>
            </a:r>
            <a:r>
              <a:rPr lang="ko-KR" altLang="en-US" sz="2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뭐예요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78851" y="3269223"/>
            <a:ext cx="1583927" cy="319553"/>
          </a:xfrm>
          <a:prstGeom prst="rect">
            <a:avLst/>
          </a:prstGeom>
          <a:solidFill>
            <a:srgbClr val="F3B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59397" y="3269223"/>
            <a:ext cx="3569827" cy="319553"/>
          </a:xfrm>
          <a:prstGeom prst="rect">
            <a:avLst/>
          </a:prstGeom>
          <a:solidFill>
            <a:srgbClr val="F3B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87660" y="3144165"/>
            <a:ext cx="9016680" cy="12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GMO </a:t>
            </a:r>
            <a:r>
              <a:rPr lang="en-US" altLang="ko-KR" dirty="0"/>
              <a:t>[Genetically Modified Organism]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유전자 변형 농산물로서 일반적으로 생산량 증대 또는 유통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·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가공상의 편의를 위하여 유전공학기술을 이용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기존의 육종방법으로는 나타날 수 없는 형질이나 유전자를 지니도록 개발된 농산물을 말한다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41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2409652" y="334531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유전자 가위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는 또 </a:t>
            </a:r>
            <a:r>
              <a:rPr lang="ko-KR" altLang="en-US" sz="2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뭔가요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92926" y="3628493"/>
            <a:ext cx="3669899" cy="311021"/>
          </a:xfrm>
          <a:prstGeom prst="rect">
            <a:avLst/>
          </a:prstGeom>
          <a:solidFill>
            <a:srgbClr val="F3B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1621" y="3194179"/>
            <a:ext cx="4615029" cy="311021"/>
          </a:xfrm>
          <a:prstGeom prst="rect">
            <a:avLst/>
          </a:prstGeom>
          <a:solidFill>
            <a:srgbClr val="F3B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87660" y="3054814"/>
            <a:ext cx="9016680" cy="213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인간세포와 동식물세포의 유전자를 교정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(genome editing)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 데 사용하는 기술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동식물 유전자에 결합해 특정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DNA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부위를 자르는데 사용하는 인공 효소로 유전자의 잘못된 부분을 제거해 문제를 해결한다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유전자가위는 쉽게 말해 ‘지퍼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(DNA)’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고장 났을 때 이빨이 나간 부위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유전자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 잘라내고 새로운 지퍼 조각을 갈아 끼우는 ‘유전자 짜깁기’ 기술로 불리기도 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ko-KR" altLang="en-US" dirty="0"/>
            </a:b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87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4259667" y="408175"/>
            <a:ext cx="3877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‘GMO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식품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2800" b="1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spc="-1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나쁜건가요</a:t>
            </a:r>
            <a:r>
              <a:rPr lang="en-US" altLang="ko-KR" sz="2800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온라인 미디어 2" title="Are GMOs Good or Bad? Genetic Engineering &amp; Our Food">
            <a:hlinkClick r:id="" action="ppaction://media"/>
            <a:extLst>
              <a:ext uri="{FF2B5EF4-FFF2-40B4-BE49-F238E27FC236}">
                <a16:creationId xmlns:a16="http://schemas.microsoft.com/office/drawing/2014/main" id="{CCC31148-28B6-4A20-91BA-EFC8CF4662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590503" y="1312947"/>
            <a:ext cx="8788400" cy="494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2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013292" y="425396"/>
            <a:ext cx="647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유전자 가위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2800" b="1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조금만 더 쉽게 설명해 주세요</a:t>
            </a:r>
            <a:r>
              <a:rPr lang="en-US" altLang="ko-KR" sz="2800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온라인 미디어 3" title="Genetic Engineering and Diseases – Gene Drive &amp; Malaria">
            <a:hlinkClick r:id="" action="ppaction://media"/>
            <a:extLst>
              <a:ext uri="{FF2B5EF4-FFF2-40B4-BE49-F238E27FC236}">
                <a16:creationId xmlns:a16="http://schemas.microsoft.com/office/drawing/2014/main" id="{C0817C61-36D4-4419-83C7-6A174A6334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899085" y="1393804"/>
            <a:ext cx="8553450" cy="48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8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GMO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 생태적으로나 건강상으로나 안전하다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아니다 결론을 내리기에는 좀 이르다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GMO 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작물에 행해지는 변형 방법이나 기술이 천차만별이기 때문에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GMO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 안전하다고 단정짓는 것은 매우 위험한 일반화다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1942781" y="277295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아무도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가르쳐 주지않은 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GMO, 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알 권리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4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D2313-AF39-4E6D-A014-EF92726DDB1D}"/>
              </a:ext>
            </a:extLst>
          </p:cNvPr>
          <p:cNvSpPr/>
          <p:nvPr/>
        </p:nvSpPr>
        <p:spPr>
          <a:xfrm>
            <a:off x="1146303" y="1721666"/>
            <a:ext cx="5378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GMO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안전함을 판단할 수 있다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없다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?!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63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뉴스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공익광고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교과서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게임</a:t>
            </a:r>
            <a:endParaRPr lang="ko-KR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1942781" y="277295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아무도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가르쳐 주지않은 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GMO, 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알 권리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r>
              <a:rPr lang="ko-KR" altLang="en-US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4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D2313-AF39-4E6D-A014-EF92726DDB1D}"/>
              </a:ext>
            </a:extLst>
          </p:cNvPr>
          <p:cNvSpPr/>
          <p:nvPr/>
        </p:nvSpPr>
        <p:spPr>
          <a:xfrm>
            <a:off x="1146303" y="1721666"/>
            <a:ext cx="5378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알 권리 도대체 어떻게 보장받아야 할까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31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120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답변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자기애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愛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ko-KR" altLang="en-US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관련되어있지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않았을까 싶습니다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동시에 문명의 발전 역시 </a:t>
            </a:r>
            <a:r>
              <a:rPr lang="ko-KR" altLang="en-US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누리고픈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이기심이 있었을 것이라 생각합니다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5217281" y="212698"/>
            <a:ext cx="1983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왜 우리는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ko-KR" altLang="en-US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4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D2313-AF39-4E6D-A014-EF92726DDB1D}"/>
              </a:ext>
            </a:extLst>
          </p:cNvPr>
          <p:cNvSpPr/>
          <p:nvPr/>
        </p:nvSpPr>
        <p:spPr>
          <a:xfrm>
            <a:off x="3519483" y="1581270"/>
            <a:ext cx="537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GMO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먹는 것은 싫지만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기술은 개발해라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?</a:t>
            </a:r>
          </a:p>
          <a:p>
            <a:pPr algn="ctr"/>
            <a:endParaRPr lang="en-US" altLang="ko-K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왜 사람들은 먹는 것을 싫어할까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112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260</Words>
  <Application>Microsoft Office PowerPoint</Application>
  <PresentationFormat>와이드스크린</PresentationFormat>
  <Paragraphs>59</Paragraphs>
  <Slides>12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나눔바른펜</vt:lpstr>
      <vt:lpstr>더페이스샵 잉크립퀴드체</vt:lpstr>
      <vt:lpstr>맑은 고딕</vt:lpstr>
      <vt:lpstr>상상토끼 꽃길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김은정</cp:lastModifiedBy>
  <cp:revision>40</cp:revision>
  <dcterms:created xsi:type="dcterms:W3CDTF">2018-09-20T07:24:13Z</dcterms:created>
  <dcterms:modified xsi:type="dcterms:W3CDTF">2018-10-11T12:33:35Z</dcterms:modified>
</cp:coreProperties>
</file>