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4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76" r:id="rId3"/>
    <p:sldId id="370" r:id="rId4"/>
    <p:sldId id="372" r:id="rId5"/>
    <p:sldId id="374" r:id="rId6"/>
    <p:sldId id="377" r:id="rId7"/>
    <p:sldId id="379" r:id="rId8"/>
    <p:sldId id="3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333F50"/>
    <a:srgbClr val="FF6766"/>
    <a:srgbClr val="FAC6C8"/>
    <a:srgbClr val="F48E93"/>
    <a:srgbClr val="595959"/>
    <a:srgbClr val="94A4AB"/>
    <a:srgbClr val="FCEBEC"/>
    <a:srgbClr val="ECE8E4"/>
    <a:srgbClr val="F14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5-465D-B65C-B4DF062F6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774800"/>
        <c:axId val="194775360"/>
      </c:radarChart>
      <c:catAx>
        <c:axId val="194774800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194775360"/>
        <c:crosses val="autoZero"/>
        <c:auto val="1"/>
        <c:lblAlgn val="ctr"/>
        <c:lblOffset val="100"/>
        <c:noMultiLvlLbl val="0"/>
      </c:catAx>
      <c:valAx>
        <c:axId val="194775360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477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268459" y="2925327"/>
            <a:ext cx="7492757" cy="11344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i="1" dirty="0">
                <a:solidFill>
                  <a:schemeClr val="bg1"/>
                </a:solidFill>
              </a:rPr>
              <a:t>대</a:t>
            </a:r>
            <a:r>
              <a:rPr lang="en-US" altLang="ko-KR" sz="3600" i="1" dirty="0">
                <a:solidFill>
                  <a:schemeClr val="bg1"/>
                </a:solidFill>
              </a:rPr>
              <a:t>.</a:t>
            </a:r>
            <a:r>
              <a:rPr lang="ko-KR" altLang="en-US" sz="3600" i="1" dirty="0">
                <a:solidFill>
                  <a:schemeClr val="bg1"/>
                </a:solidFill>
              </a:rPr>
              <a:t>생</a:t>
            </a:r>
            <a:r>
              <a:rPr lang="en-US" altLang="ko-KR" sz="3600" i="1" dirty="0">
                <a:solidFill>
                  <a:schemeClr val="bg1"/>
                </a:solidFill>
              </a:rPr>
              <a:t>.</a:t>
            </a:r>
            <a:r>
              <a:rPr lang="ko-KR" altLang="en-US" sz="3600" i="1" dirty="0">
                <a:solidFill>
                  <a:schemeClr val="bg1"/>
                </a:solidFill>
              </a:rPr>
              <a:t>세  </a:t>
            </a:r>
            <a:r>
              <a:rPr lang="en-US" altLang="ko-KR" sz="3600" b="1" i="1" dirty="0">
                <a:solidFill>
                  <a:srgbClr val="FF6766"/>
                </a:solidFill>
              </a:rPr>
              <a:t>-</a:t>
            </a:r>
            <a:r>
              <a:rPr lang="ko-KR" altLang="en-US" sz="3600" b="1" i="1" dirty="0">
                <a:solidFill>
                  <a:srgbClr val="FF6766"/>
                </a:solidFill>
              </a:rPr>
              <a:t>나의 책을 찾아서</a:t>
            </a:r>
            <a:r>
              <a:rPr lang="en-US" altLang="ko-KR" sz="3600" b="1" i="1" dirty="0">
                <a:solidFill>
                  <a:srgbClr val="FF6766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      201814003 </a:t>
            </a:r>
            <a:r>
              <a:rPr lang="ko-KR" altLang="en-US" sz="1050" dirty="0">
                <a:solidFill>
                  <a:schemeClr val="bg1"/>
                </a:solidFill>
              </a:rPr>
              <a:t>김은정</a:t>
            </a:r>
            <a:endParaRPr lang="ko-KR" altLang="en-US" sz="3200" dirty="0">
              <a:solidFill>
                <a:srgbClr val="FF6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 rot="16200000">
            <a:off x="5008940" y="1527010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9756" y="2924910"/>
            <a:ext cx="16657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어렸을 적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7" name="육각형 6"/>
          <p:cNvSpPr/>
          <p:nvPr/>
        </p:nvSpPr>
        <p:spPr>
          <a:xfrm rot="16200000">
            <a:off x="6138712" y="3443232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8" name="육각형 7"/>
          <p:cNvSpPr/>
          <p:nvPr/>
        </p:nvSpPr>
        <p:spPr>
          <a:xfrm rot="16200000">
            <a:off x="3883931" y="3462286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8160" y="4971808"/>
            <a:ext cx="261444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고등학생 시절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216" y="4971808"/>
            <a:ext cx="152343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성인이 된 지금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925" y="206020"/>
            <a:ext cx="6080480" cy="11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책과 나 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우리는 무슨 </a:t>
            </a:r>
            <a:r>
              <a:rPr lang="ko-KR" altLang="en-US" sz="28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관계였니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5962737" y="3522345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 rot="18000000">
            <a:off x="6147408" y="3855306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 rot="3600000" flipH="1">
            <a:off x="5782828" y="3874360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책">
            <a:extLst>
              <a:ext uri="{FF2B5EF4-FFF2-40B4-BE49-F238E27FC236}">
                <a16:creationId xmlns:a16="http://schemas.microsoft.com/office/drawing/2014/main" id="{5F778C9E-695A-4B89-A103-9A971ACF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789" y="4057408"/>
            <a:ext cx="914400" cy="914400"/>
          </a:xfrm>
          <a:prstGeom prst="rect">
            <a:avLst/>
          </a:prstGeom>
        </p:spPr>
      </p:pic>
      <p:pic>
        <p:nvPicPr>
          <p:cNvPr id="17" name="그래픽 16" descr="생각 풍선">
            <a:extLst>
              <a:ext uri="{FF2B5EF4-FFF2-40B4-BE49-F238E27FC236}">
                <a16:creationId xmlns:a16="http://schemas.microsoft.com/office/drawing/2014/main" id="{43B1D3A0-6A83-4999-B838-B473205C4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038970"/>
            <a:ext cx="914400" cy="914400"/>
          </a:xfrm>
          <a:prstGeom prst="rect">
            <a:avLst/>
          </a:prstGeom>
        </p:spPr>
      </p:pic>
      <p:pic>
        <p:nvPicPr>
          <p:cNvPr id="19" name="그래픽 18" descr="추가">
            <a:extLst>
              <a:ext uri="{FF2B5EF4-FFF2-40B4-BE49-F238E27FC236}">
                <a16:creationId xmlns:a16="http://schemas.microsoft.com/office/drawing/2014/main" id="{4117AF2F-914A-4084-8299-B3BF7D6CD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0117" y="2166396"/>
            <a:ext cx="557287" cy="557287"/>
          </a:xfrm>
          <a:prstGeom prst="rect">
            <a:avLst/>
          </a:prstGeom>
        </p:spPr>
      </p:pic>
      <p:pic>
        <p:nvPicPr>
          <p:cNvPr id="22" name="그래픽 21" descr="그림판">
            <a:extLst>
              <a:ext uri="{FF2B5EF4-FFF2-40B4-BE49-F238E27FC236}">
                <a16:creationId xmlns:a16="http://schemas.microsoft.com/office/drawing/2014/main" id="{6C257296-AEAF-43A4-8ED7-9CFF364B1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6801" y="1991456"/>
            <a:ext cx="914400" cy="914400"/>
          </a:xfrm>
          <a:prstGeom prst="rect">
            <a:avLst/>
          </a:prstGeom>
        </p:spPr>
      </p:pic>
      <p:pic>
        <p:nvPicPr>
          <p:cNvPr id="24" name="그래픽 23" descr="펼쳐진 책">
            <a:extLst>
              <a:ext uri="{FF2B5EF4-FFF2-40B4-BE49-F238E27FC236}">
                <a16:creationId xmlns:a16="http://schemas.microsoft.com/office/drawing/2014/main" id="{DEDC4B4B-EC77-4812-A5D9-38AFA811E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4733" y="40544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522196303"/>
              </p:ext>
            </p:extLst>
          </p:nvPr>
        </p:nvGraphicFramePr>
        <p:xfrm>
          <a:off x="4467767" y="100612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자유형 8"/>
          <p:cNvSpPr/>
          <p:nvPr/>
        </p:nvSpPr>
        <p:spPr>
          <a:xfrm>
            <a:off x="7791579" y="2133600"/>
            <a:ext cx="2401401" cy="2451893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1401" h="2429496">
                <a:moveTo>
                  <a:pt x="753364" y="2308"/>
                </a:moveTo>
                <a:cubicBezTo>
                  <a:pt x="357547" y="48875"/>
                  <a:pt x="86614" y="944225"/>
                  <a:pt x="16764" y="1297708"/>
                </a:cubicBezTo>
                <a:cubicBezTo>
                  <a:pt x="-53086" y="1651191"/>
                  <a:pt x="103547" y="1945408"/>
                  <a:pt x="334264" y="2123208"/>
                </a:cubicBezTo>
                <a:cubicBezTo>
                  <a:pt x="564981" y="2301008"/>
                  <a:pt x="1058164" y="2548658"/>
                  <a:pt x="1401064" y="2364508"/>
                </a:cubicBezTo>
                <a:cubicBezTo>
                  <a:pt x="1743964" y="2180358"/>
                  <a:pt x="2495381" y="1412008"/>
                  <a:pt x="2391664" y="1018308"/>
                </a:cubicBezTo>
                <a:cubicBezTo>
                  <a:pt x="2287947" y="624608"/>
                  <a:pt x="1149181" y="-44259"/>
                  <a:pt x="753364" y="2308"/>
                </a:cubicBezTo>
                <a:close/>
              </a:path>
            </a:pathLst>
          </a:custGeom>
          <a:solidFill>
            <a:srgbClr val="FCEBEC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1925" y="701320"/>
            <a:ext cx="608048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책장르</a:t>
            </a: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평가</a:t>
            </a:r>
            <a:endParaRPr lang="en-US" altLang="ko-KR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책을 많이 읽을까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109C1-87CF-491E-BC8C-780F6B4627CA}"/>
              </a:ext>
            </a:extLst>
          </p:cNvPr>
          <p:cNvSpPr txBox="1"/>
          <p:nvPr/>
        </p:nvSpPr>
        <p:spPr>
          <a:xfrm>
            <a:off x="9906000" y="164773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소설</a:t>
            </a:r>
            <a:r>
              <a:rPr lang="en-US" altLang="ko-KR" dirty="0"/>
              <a:t>(</a:t>
            </a:r>
            <a:r>
              <a:rPr lang="ko-KR" altLang="en-US" dirty="0"/>
              <a:t>인문학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888DC-40DA-40FC-A65B-9D374D308BE5}"/>
              </a:ext>
            </a:extLst>
          </p:cNvPr>
          <p:cNvSpPr txBox="1"/>
          <p:nvPr/>
        </p:nvSpPr>
        <p:spPr>
          <a:xfrm>
            <a:off x="5391150" y="4276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1774E-39D5-456F-8A08-8283BC663633}"/>
              </a:ext>
            </a:extLst>
          </p:cNvPr>
          <p:cNvSpPr txBox="1"/>
          <p:nvPr/>
        </p:nvSpPr>
        <p:spPr>
          <a:xfrm>
            <a:off x="7653451" y="61434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자기개발서</a:t>
            </a:r>
          </a:p>
        </p:txBody>
      </p:sp>
    </p:spTree>
    <p:extLst>
      <p:ext uri="{BB962C8B-B14F-4D97-AF65-F5344CB8AC3E}">
        <p14:creationId xmlns:p14="http://schemas.microsoft.com/office/powerpoint/2010/main" val="221981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1925" y="206020"/>
            <a:ext cx="608048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읽고 있는 책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::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비행운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9548" y="1311639"/>
            <a:ext cx="1829085" cy="1829085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55351" y="3301407"/>
            <a:ext cx="2953593" cy="1714271"/>
            <a:chOff x="6905407" y="3192004"/>
            <a:chExt cx="4186755" cy="2430001"/>
          </a:xfrm>
        </p:grpSpPr>
        <p:sp>
          <p:nvSpPr>
            <p:cNvPr id="41" name="타원 40"/>
            <p:cNvSpPr/>
            <p:nvPr/>
          </p:nvSpPr>
          <p:spPr>
            <a:xfrm>
              <a:off x="8663921" y="3193764"/>
              <a:ext cx="2428241" cy="2428241"/>
            </a:xfrm>
            <a:prstGeom prst="ellipse">
              <a:avLst/>
            </a:prstGeom>
            <a:solidFill>
              <a:srgbClr val="FF676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05407" y="3193765"/>
              <a:ext cx="2428240" cy="2428240"/>
            </a:xfrm>
            <a:prstGeom prst="ellipse">
              <a:avLst/>
            </a:prstGeom>
            <a:solidFill>
              <a:srgbClr val="FF676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7782903" y="3192004"/>
              <a:ext cx="2430001" cy="2430001"/>
            </a:xfrm>
            <a:prstGeom prst="ellipse">
              <a:avLst/>
            </a:prstGeom>
            <a:solidFill>
              <a:schemeClr val="bg1">
                <a:alpha val="86000"/>
              </a:schemeClr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2400" b="1" dirty="0">
                  <a:solidFill>
                    <a:srgbClr val="FF6766"/>
                  </a:solidFill>
                  <a:latin typeface="맑은 고딕" panose="020B0503020000020004" pitchFamily="50" charset="-127"/>
                </a:rPr>
                <a:t>비행운</a:t>
              </a:r>
              <a:endParaRPr lang="en-US" altLang="ko-KR" sz="2400" b="1" dirty="0">
                <a:solidFill>
                  <a:srgbClr val="FF6766"/>
                </a:solidFill>
                <a:latin typeface="맑은 고딕" panose="020B0503020000020004" pitchFamily="50" charset="-127"/>
              </a:endParaRPr>
            </a:p>
            <a:p>
              <a:pPr lvl="0" algn="ctr"/>
              <a:r>
                <a:rPr lang="en-US" altLang="ko-KR" sz="1200" b="1" dirty="0">
                  <a:solidFill>
                    <a:srgbClr val="FF6766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solidFill>
                    <a:srgbClr val="FF6766"/>
                  </a:solidFill>
                  <a:latin typeface="맑은 고딕" panose="020B0503020000020004" pitchFamily="50" charset="-127"/>
                </a:rPr>
                <a:t>非幸運</a:t>
              </a:r>
              <a:r>
                <a:rPr lang="en-US" altLang="ko-KR" sz="1200" b="1" dirty="0">
                  <a:solidFill>
                    <a:srgbClr val="FF6766"/>
                  </a:solidFill>
                  <a:latin typeface="맑은 고딕" panose="020B0503020000020004" pitchFamily="50" charset="-127"/>
                </a:rPr>
                <a:t>)</a:t>
              </a:r>
            </a:p>
            <a:p>
              <a:pPr lvl="0" algn="ctr"/>
              <a:r>
                <a:rPr lang="en-US" altLang="ko-KR" sz="1200" b="1" dirty="0">
                  <a:solidFill>
                    <a:srgbClr val="FF6766"/>
                  </a:solidFill>
                  <a:latin typeface="맑은 고딕" panose="020B0503020000020004" pitchFamily="50" charset="-127"/>
                </a:rPr>
                <a:t>:: </a:t>
              </a:r>
              <a:r>
                <a:rPr lang="ko-KR" altLang="en-US" sz="1200" b="1" dirty="0">
                  <a:solidFill>
                    <a:srgbClr val="FF6766"/>
                  </a:solidFill>
                  <a:latin typeface="맑은 고딕" panose="020B0503020000020004" pitchFamily="50" charset="-127"/>
                </a:rPr>
                <a:t>행운이 따르지 않는</a:t>
              </a:r>
              <a:r>
                <a:rPr lang="en-US" altLang="ko-KR" sz="1200" b="1">
                  <a:solidFill>
                    <a:srgbClr val="FF6766"/>
                  </a:solidFill>
                  <a:latin typeface="맑은 고딕" panose="020B0503020000020004" pitchFamily="50" charset="-127"/>
                </a:rPr>
                <a:t>.</a:t>
              </a:r>
              <a:endParaRPr lang="en-US" altLang="ko-KR" sz="1200" b="1" dirty="0">
                <a:solidFill>
                  <a:srgbClr val="FF6766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평행 사변형 1"/>
          <p:cNvSpPr/>
          <p:nvPr/>
        </p:nvSpPr>
        <p:spPr>
          <a:xfrm>
            <a:off x="4942610" y="3511665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/>
          <p:cNvSpPr/>
          <p:nvPr/>
        </p:nvSpPr>
        <p:spPr>
          <a:xfrm>
            <a:off x="4700484" y="3756476"/>
            <a:ext cx="1640093" cy="126664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204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523392" y="1151038"/>
            <a:ext cx="2616269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단편 소설이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모여있는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소설집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:: 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개의 단편 소설들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번째 단편소설을 읽는 중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23392" y="5490555"/>
            <a:ext cx="2616269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비행운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감상과 작가의 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1E58EB-1439-4B6F-9996-78576D03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00" y="1844049"/>
            <a:ext cx="2655066" cy="4078181"/>
          </a:xfrm>
          <a:prstGeom prst="rect">
            <a:avLst/>
          </a:prstGeom>
        </p:spPr>
      </p:pic>
      <p:sp>
        <p:nvSpPr>
          <p:cNvPr id="33" name="자유형 32"/>
          <p:cNvSpPr/>
          <p:nvPr/>
        </p:nvSpPr>
        <p:spPr>
          <a:xfrm rot="3600000">
            <a:off x="1308452" y="1930827"/>
            <a:ext cx="660745" cy="194746"/>
          </a:xfrm>
          <a:custGeom>
            <a:avLst/>
            <a:gdLst>
              <a:gd name="connsiteX0" fmla="*/ 10669 w 921241"/>
              <a:gd name="connsiteY0" fmla="*/ 82917 h 271524"/>
              <a:gd name="connsiteX1" fmla="*/ 135762 w 921241"/>
              <a:gd name="connsiteY1" fmla="*/ 0 h 271524"/>
              <a:gd name="connsiteX2" fmla="*/ 785479 w 921241"/>
              <a:gd name="connsiteY2" fmla="*/ 0 h 271524"/>
              <a:gd name="connsiteX3" fmla="*/ 921241 w 921241"/>
              <a:gd name="connsiteY3" fmla="*/ 135762 h 271524"/>
              <a:gd name="connsiteX4" fmla="*/ 785479 w 921241"/>
              <a:gd name="connsiteY4" fmla="*/ 271524 h 271524"/>
              <a:gd name="connsiteX5" fmla="*/ 341893 w 921241"/>
              <a:gd name="connsiteY5" fmla="*/ 271524 h 271524"/>
              <a:gd name="connsiteX6" fmla="*/ 341893 w 921241"/>
              <a:gd name="connsiteY6" fmla="*/ 259631 h 271524"/>
              <a:gd name="connsiteX7" fmla="*/ 783659 w 921241"/>
              <a:gd name="connsiteY7" fmla="*/ 259632 h 271524"/>
              <a:gd name="connsiteX8" fmla="*/ 907528 w 921241"/>
              <a:gd name="connsiteY8" fmla="*/ 135762 h 271524"/>
              <a:gd name="connsiteX9" fmla="*/ 783659 w 921241"/>
              <a:gd name="connsiteY9" fmla="*/ 11893 h 271524"/>
              <a:gd name="connsiteX10" fmla="*/ 137582 w 921241"/>
              <a:gd name="connsiteY10" fmla="*/ 11893 h 271524"/>
              <a:gd name="connsiteX11" fmla="*/ 13712 w 921241"/>
              <a:gd name="connsiteY11" fmla="*/ 135762 h 271524"/>
              <a:gd name="connsiteX12" fmla="*/ 89366 w 921241"/>
              <a:gd name="connsiteY12" fmla="*/ 249897 h 271524"/>
              <a:gd name="connsiteX13" fmla="*/ 129124 w 921241"/>
              <a:gd name="connsiteY13" fmla="*/ 257924 h 271524"/>
              <a:gd name="connsiteX14" fmla="*/ 129124 w 921241"/>
              <a:gd name="connsiteY14" fmla="*/ 270184 h 271524"/>
              <a:gd name="connsiteX15" fmla="*/ 82917 w 921241"/>
              <a:gd name="connsiteY15" fmla="*/ 260855 h 271524"/>
              <a:gd name="connsiteX16" fmla="*/ 0 w 921241"/>
              <a:gd name="connsiteY16" fmla="*/ 135762 h 271524"/>
              <a:gd name="connsiteX17" fmla="*/ 10669 w 921241"/>
              <a:gd name="connsiteY17" fmla="*/ 82917 h 27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21241" h="271524">
                <a:moveTo>
                  <a:pt x="10669" y="82917"/>
                </a:moveTo>
                <a:cubicBezTo>
                  <a:pt x="31279" y="34190"/>
                  <a:pt x="79528" y="0"/>
                  <a:pt x="135762" y="0"/>
                </a:cubicBezTo>
                <a:lnTo>
                  <a:pt x="785479" y="0"/>
                </a:lnTo>
                <a:cubicBezTo>
                  <a:pt x="860458" y="0"/>
                  <a:pt x="921241" y="60783"/>
                  <a:pt x="921241" y="135762"/>
                </a:cubicBezTo>
                <a:cubicBezTo>
                  <a:pt x="921241" y="210741"/>
                  <a:pt x="860458" y="271524"/>
                  <a:pt x="785479" y="271524"/>
                </a:cubicBezTo>
                <a:lnTo>
                  <a:pt x="341893" y="271524"/>
                </a:lnTo>
                <a:lnTo>
                  <a:pt x="341893" y="259631"/>
                </a:lnTo>
                <a:lnTo>
                  <a:pt x="783659" y="259632"/>
                </a:lnTo>
                <a:cubicBezTo>
                  <a:pt x="852070" y="259631"/>
                  <a:pt x="907528" y="204173"/>
                  <a:pt x="907528" y="135762"/>
                </a:cubicBezTo>
                <a:cubicBezTo>
                  <a:pt x="907528" y="67351"/>
                  <a:pt x="852070" y="11892"/>
                  <a:pt x="783659" y="11893"/>
                </a:cubicBezTo>
                <a:lnTo>
                  <a:pt x="137582" y="11893"/>
                </a:lnTo>
                <a:cubicBezTo>
                  <a:pt x="69170" y="11893"/>
                  <a:pt x="13712" y="67351"/>
                  <a:pt x="13712" y="135762"/>
                </a:cubicBezTo>
                <a:cubicBezTo>
                  <a:pt x="13713" y="187071"/>
                  <a:pt x="44908" y="231093"/>
                  <a:pt x="89366" y="249897"/>
                </a:cubicBezTo>
                <a:lnTo>
                  <a:pt x="129124" y="257924"/>
                </a:lnTo>
                <a:lnTo>
                  <a:pt x="129124" y="270184"/>
                </a:lnTo>
                <a:lnTo>
                  <a:pt x="82917" y="260855"/>
                </a:lnTo>
                <a:cubicBezTo>
                  <a:pt x="34190" y="240245"/>
                  <a:pt x="0" y="191996"/>
                  <a:pt x="0" y="135762"/>
                </a:cubicBezTo>
                <a:cubicBezTo>
                  <a:pt x="0" y="117017"/>
                  <a:pt x="3799" y="99160"/>
                  <a:pt x="10669" y="829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1925" y="206020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</a:t>
            </a: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나만의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범주화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937210" y="6165827"/>
            <a:ext cx="5153296" cy="0"/>
          </a:xfrm>
          <a:prstGeom prst="straightConnector1">
            <a:avLst/>
          </a:prstGeom>
          <a:ln>
            <a:solidFill>
              <a:srgbClr val="94A4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937210" y="1590010"/>
            <a:ext cx="0" cy="4575818"/>
          </a:xfrm>
          <a:prstGeom prst="straightConnector1">
            <a:avLst/>
          </a:prstGeom>
          <a:ln>
            <a:solidFill>
              <a:srgbClr val="94A4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277250" y="1981896"/>
            <a:ext cx="2097674" cy="1953938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지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智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277250" y="4037717"/>
            <a:ext cx="2097674" cy="1953938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6766"/>
                </a:solidFill>
                <a:latin typeface="+mn-ea"/>
              </a:rPr>
              <a:t>인</a:t>
            </a:r>
            <a:r>
              <a:rPr lang="en-US" altLang="ko-KR" b="1" dirty="0">
                <a:solidFill>
                  <a:srgbClr val="FF6766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6766"/>
                </a:solidFill>
                <a:latin typeface="+mn-ea"/>
              </a:rPr>
              <a:t>人</a:t>
            </a:r>
            <a:r>
              <a:rPr lang="en-US" altLang="ko-KR" b="1" dirty="0">
                <a:solidFill>
                  <a:srgbClr val="FF6766"/>
                </a:solidFill>
                <a:latin typeface="+mn-ea"/>
              </a:rPr>
              <a:t>)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513856" y="4037717"/>
            <a:ext cx="2097674" cy="1953938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6766"/>
                </a:solidFill>
                <a:latin typeface="+mn-ea"/>
              </a:rPr>
              <a:t>고</a:t>
            </a:r>
            <a:r>
              <a:rPr lang="en-US" altLang="ko-KR" b="1" dirty="0">
                <a:solidFill>
                  <a:srgbClr val="FF6766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6766"/>
                </a:solidFill>
                <a:latin typeface="+mn-ea"/>
              </a:rPr>
              <a:t>古</a:t>
            </a:r>
            <a:r>
              <a:rPr lang="en-US" altLang="ko-KR" b="1" dirty="0">
                <a:solidFill>
                  <a:srgbClr val="FF6766"/>
                </a:solidFill>
                <a:latin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51127" y="1809436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6766"/>
                </a:solidFill>
              </a:rPr>
              <a:t>사</a:t>
            </a:r>
            <a:r>
              <a:rPr lang="ko-KR" altLang="en-US" sz="1600" dirty="0">
                <a:solidFill>
                  <a:srgbClr val="FF6766"/>
                </a:solidFill>
              </a:rPr>
              <a:t>람을 바탕으로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1127" y="3073077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6766"/>
                </a:solidFill>
              </a:rPr>
              <a:t>지</a:t>
            </a:r>
            <a:r>
              <a:rPr lang="ko-KR" altLang="en-US" sz="1600" dirty="0">
                <a:solidFill>
                  <a:srgbClr val="FF6766"/>
                </a:solidFill>
              </a:rPr>
              <a:t>식과</a:t>
            </a:r>
            <a:r>
              <a:rPr lang="ko-KR" altLang="en-US" dirty="0">
                <a:solidFill>
                  <a:srgbClr val="FF6766"/>
                </a:solidFill>
              </a:rPr>
              <a:t> </a:t>
            </a:r>
            <a:r>
              <a:rPr lang="ko-KR" altLang="en-US" sz="1600" dirty="0">
                <a:solidFill>
                  <a:srgbClr val="FF6766"/>
                </a:solidFill>
              </a:rPr>
              <a:t>옛 것을 찾아서</a:t>
            </a:r>
            <a:r>
              <a:rPr lang="en-US" altLang="ko-KR" sz="1600" dirty="0">
                <a:solidFill>
                  <a:srgbClr val="FF6766"/>
                </a:solidFill>
              </a:rPr>
              <a:t>.</a:t>
            </a:r>
            <a:endParaRPr lang="ko-KR" altLang="en-US" sz="1600" dirty="0">
              <a:solidFill>
                <a:srgbClr val="FF6766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2" y="2528878"/>
            <a:ext cx="285004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people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51127" y="3805803"/>
            <a:ext cx="285004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knowledge and old things.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503581" y="3463792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B840E0EA-2E90-49BD-A19C-D852FB1F4B82}"/>
              </a:ext>
            </a:extLst>
          </p:cNvPr>
          <p:cNvSpPr>
            <a:spLocks/>
          </p:cNvSpPr>
          <p:nvPr/>
        </p:nvSpPr>
        <p:spPr bwMode="auto">
          <a:xfrm>
            <a:off x="7249441" y="2689486"/>
            <a:ext cx="2270681" cy="106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이반 일리치의 죽음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843605" y="2689486"/>
            <a:ext cx="2270681" cy="106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혼자 잘해주지 상처받지 마라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3915625" y="3565982"/>
            <a:ext cx="180000" cy="1800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4557185" y="2689487"/>
            <a:ext cx="2270681" cy="106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나미야 잡화점의 기적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6648603" y="3590251"/>
            <a:ext cx="180000" cy="1800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346938" y="3572118"/>
            <a:ext cx="180000" cy="1800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1853278" y="5512302"/>
            <a:ext cx="2270681" cy="106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미움받을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용기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3943959" y="6407459"/>
            <a:ext cx="180000" cy="1800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4566859" y="5512303"/>
            <a:ext cx="2256172" cy="106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미등록자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6643032" y="6398389"/>
            <a:ext cx="180000" cy="1800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7265930" y="5512303"/>
            <a:ext cx="2237705" cy="106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자기만의 방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9323636" y="6398389"/>
            <a:ext cx="180000" cy="1800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842868" y="12255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4557185" y="12479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7245847" y="1225534"/>
            <a:ext cx="2281091" cy="14639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1853278" y="40483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4564809" y="4025817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7276340" y="403928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10775" y="347169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읽고 싶은 책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목록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가지를 소개합니다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F076A-65B7-4025-8BDD-4AC153C5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58" y="1225534"/>
            <a:ext cx="2291501" cy="1486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15E6FE-F72C-4CEC-B2FC-C4275D129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77" y="4025817"/>
            <a:ext cx="2281092" cy="1486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A14BEA-306C-41B0-B348-2E3AC8290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7" y="1247934"/>
            <a:ext cx="2301103" cy="16060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BBF393-0100-48A8-B9FA-A3DF64EA2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7" y="4004004"/>
            <a:ext cx="2301103" cy="15081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86990F-DE05-4F5A-B60B-132AA68EC3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04" y="1231727"/>
            <a:ext cx="2270680" cy="16384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8165CE-4E9B-4461-BDC4-12D6FEEC9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29" y="4039202"/>
            <a:ext cx="2291502" cy="15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 rot="16200000">
            <a:off x="5008940" y="1527010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5896" y="2889770"/>
            <a:ext cx="16657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conversation</a:t>
            </a:r>
          </a:p>
        </p:txBody>
      </p:sp>
      <p:sp>
        <p:nvSpPr>
          <p:cNvPr id="7" name="육각형 6"/>
          <p:cNvSpPr/>
          <p:nvPr/>
        </p:nvSpPr>
        <p:spPr>
          <a:xfrm rot="16200000">
            <a:off x="6138712" y="3443232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8" name="육각형 7"/>
          <p:cNvSpPr/>
          <p:nvPr/>
        </p:nvSpPr>
        <p:spPr>
          <a:xfrm rot="16200000">
            <a:off x="3883931" y="3462286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8160" y="4971808"/>
            <a:ext cx="261444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we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216" y="4971808"/>
            <a:ext cx="152343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art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925" y="206020"/>
            <a:ext cx="6080480" cy="11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책과 나 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우리 어떤 관계가 될까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5962737" y="3522345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 rot="18000000">
            <a:off x="6147408" y="3855306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 rot="3600000" flipH="1">
            <a:off x="5782828" y="3874360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채팅">
            <a:extLst>
              <a:ext uri="{FF2B5EF4-FFF2-40B4-BE49-F238E27FC236}">
                <a16:creationId xmlns:a16="http://schemas.microsoft.com/office/drawing/2014/main" id="{B04E5DD1-899E-4B28-88B8-981444D6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1561" y="1947618"/>
            <a:ext cx="914400" cy="914400"/>
          </a:xfrm>
          <a:prstGeom prst="rect">
            <a:avLst/>
          </a:prstGeom>
        </p:spPr>
      </p:pic>
      <p:pic>
        <p:nvPicPr>
          <p:cNvPr id="11" name="그래픽 10" descr="모임">
            <a:extLst>
              <a:ext uri="{FF2B5EF4-FFF2-40B4-BE49-F238E27FC236}">
                <a16:creationId xmlns:a16="http://schemas.microsoft.com/office/drawing/2014/main" id="{C753D747-8540-483F-B3C8-3702A0296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8029" y="4028827"/>
            <a:ext cx="914400" cy="914400"/>
          </a:xfrm>
          <a:prstGeom prst="rect">
            <a:avLst/>
          </a:prstGeom>
        </p:spPr>
      </p:pic>
      <p:pic>
        <p:nvPicPr>
          <p:cNvPr id="20" name="그래픽 19" descr="그림판">
            <a:extLst>
              <a:ext uri="{FF2B5EF4-FFF2-40B4-BE49-F238E27FC236}">
                <a16:creationId xmlns:a16="http://schemas.microsoft.com/office/drawing/2014/main" id="{7E603CAA-CAEF-4BD5-A29F-2388FADB5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4289" y="39563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 rot="16200000">
            <a:off x="5008940" y="1527010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육각형 6"/>
          <p:cNvSpPr/>
          <p:nvPr/>
        </p:nvSpPr>
        <p:spPr>
          <a:xfrm rot="16200000">
            <a:off x="6138712" y="3443232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8" name="육각형 7"/>
          <p:cNvSpPr/>
          <p:nvPr/>
        </p:nvSpPr>
        <p:spPr>
          <a:xfrm rot="16200000">
            <a:off x="3883931" y="3462286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8160" y="4971808"/>
            <a:ext cx="2614446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925" y="206020"/>
            <a:ext cx="6080480" cy="11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책을 통해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얻고 싶은 것은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5962737" y="3522345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 rot="18000000">
            <a:off x="6147408" y="3855306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 rot="3600000" flipH="1">
            <a:off x="5782828" y="3874360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그룹">
            <a:extLst>
              <a:ext uri="{FF2B5EF4-FFF2-40B4-BE49-F238E27FC236}">
                <a16:creationId xmlns:a16="http://schemas.microsoft.com/office/drawing/2014/main" id="{63532C22-3930-45AF-9410-C64CCCE6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3039" y="2239987"/>
            <a:ext cx="914400" cy="914400"/>
          </a:xfrm>
          <a:prstGeom prst="rect">
            <a:avLst/>
          </a:prstGeom>
        </p:spPr>
      </p:pic>
      <p:pic>
        <p:nvPicPr>
          <p:cNvPr id="15" name="그래픽 14" descr="악수">
            <a:extLst>
              <a:ext uri="{FF2B5EF4-FFF2-40B4-BE49-F238E27FC236}">
                <a16:creationId xmlns:a16="http://schemas.microsoft.com/office/drawing/2014/main" id="{8E6148AB-F49D-402C-8EFD-3EAD7FF81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8029" y="4116335"/>
            <a:ext cx="914400" cy="914400"/>
          </a:xfrm>
          <a:prstGeom prst="rect">
            <a:avLst/>
          </a:prstGeom>
        </p:spPr>
      </p:pic>
      <p:pic>
        <p:nvPicPr>
          <p:cNvPr id="17" name="그래픽 16" descr="열린 폴더">
            <a:extLst>
              <a:ext uri="{FF2B5EF4-FFF2-40B4-BE49-F238E27FC236}">
                <a16:creationId xmlns:a16="http://schemas.microsoft.com/office/drawing/2014/main" id="{FB7C758E-2943-4D60-BE5F-91F8716A4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2558" y="4097281"/>
            <a:ext cx="914400" cy="91440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45350FDA-768A-4DCB-B600-0FB92901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792" y="3058021"/>
            <a:ext cx="90922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222222"/>
                </a:solidFill>
              </a:rPr>
              <a:t>사회에 관하여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6B7FC70-6111-4E55-B71B-1A881BCB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57" y="4968425"/>
            <a:ext cx="169790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>
                <a:solidFill>
                  <a:srgbClr val="222222"/>
                </a:solidFill>
              </a:rPr>
              <a:t>누군가에게 소개해 줄 수 있는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026FBC3B-95E8-4B8B-B1D4-580D5ADF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224" y="5004611"/>
            <a:ext cx="146706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222222"/>
                </a:solidFill>
              </a:rPr>
              <a:t>기억에 오래 남을 수 있는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167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은정 김</cp:lastModifiedBy>
  <cp:revision>226</cp:revision>
  <dcterms:created xsi:type="dcterms:W3CDTF">2018-08-02T07:05:36Z</dcterms:created>
  <dcterms:modified xsi:type="dcterms:W3CDTF">2018-11-18T16:50:59Z</dcterms:modified>
</cp:coreProperties>
</file>