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1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CF6"/>
          </a:solidFill>
        </a:fill>
      </a:tcStyle>
    </a:wholeTbl>
    <a:band2H>
      <a:tcTxStyle b="def" i="def"/>
      <a:tcStyle>
        <a:tcBdr/>
        <a:fill>
          <a:solidFill>
            <a:srgbClr val="E8F6FB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1"/>
          </a:solidFill>
        </a:fill>
      </a:tcStyle>
    </a:wholeTbl>
    <a:band2H>
      <a:tcTxStyle b="def" i="def"/>
      <a:tcStyle>
        <a:tcBdr/>
        <a:fill>
          <a:solidFill>
            <a:srgbClr val="E8EE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직사각형 6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제목 텍스트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0" name="본문 첫 번째 줄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" name="슬라이드 번호"/>
          <p:cNvSpPr txBox="1"/>
          <p:nvPr>
            <p:ph type="sldNum" sz="quarter" idx="2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27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28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29" name="직사각형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0" name="제목 텍스트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1" name="본문 첫 번째 줄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  <a:lvl2pPr>
              <a:defRPr>
                <a:latin typeface="나눔고딕"/>
                <a:ea typeface="나눔고딕"/>
                <a:cs typeface="나눔고딕"/>
                <a:sym typeface="나눔고딕"/>
              </a:defRPr>
            </a:lvl2pPr>
            <a:lvl3pPr>
              <a:defRPr>
                <a:latin typeface="나눔고딕"/>
                <a:ea typeface="나눔고딕"/>
                <a:cs typeface="나눔고딕"/>
                <a:sym typeface="나눔고딕"/>
              </a:defRPr>
            </a:lvl3pPr>
            <a:lvl4pPr>
              <a:defRPr>
                <a:latin typeface="나눔고딕"/>
                <a:ea typeface="나눔고딕"/>
                <a:cs typeface="나눔고딕"/>
                <a:sym typeface="나눔고딕"/>
              </a:defRPr>
            </a:lvl4pPr>
            <a:lvl5pPr>
              <a:defRPr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2" name="슬라이드 번호"/>
          <p:cNvSpPr txBox="1"/>
          <p:nvPr>
            <p:ph type="sldNum" sz="quarter" idx="2"/>
          </p:nvPr>
        </p:nvSpPr>
        <p:spPr>
          <a:xfrm>
            <a:off x="11368138" y="6029479"/>
            <a:ext cx="242672" cy="218441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직사각형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제목 텍스트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3" name="본문 첫 번째 줄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직사각형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제목 텍스트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6" name="본문 첫 번째 줄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직사각형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제목 텍스트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본문 첫 번째 줄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직사각형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제목 텍스트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2" name="본문 첫 번째 줄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" name="텍스트 개체 틀 4"/>
          <p:cNvSpPr/>
          <p:nvPr>
            <p:ph type="body" sz="quarter" idx="21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직사각형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제목 텍스트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2F5AA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본문 첫 번째 줄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텍스트 개체 틀 3"/>
          <p:cNvSpPr/>
          <p:nvPr>
            <p:ph type="body" sz="quarter" idx="21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제목 텍스트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7" name="그림 개체 틀 2"/>
          <p:cNvSpPr/>
          <p:nvPr>
            <p:ph type="pic" idx="21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8" name="본문 첫 번째 줄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직사각형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직사각형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직사각형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제목 텍스트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7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pic>
        <p:nvPicPr>
          <p:cNvPr id="142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rcRect l="13265" t="9091" r="3501" b="0"/>
          <a:stretch>
            <a:fillRect/>
          </a:stretch>
        </p:blipFill>
        <p:spPr>
          <a:xfrm>
            <a:off x="19" y="10"/>
            <a:ext cx="12191982" cy="68579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그룹 16"/>
          <p:cNvGrpSpPr/>
          <p:nvPr/>
        </p:nvGrpSpPr>
        <p:grpSpPr>
          <a:xfrm>
            <a:off x="446533" y="453642"/>
            <a:ext cx="11298935" cy="98555"/>
            <a:chOff x="0" y="0"/>
            <a:chExt cx="11298933" cy="98554"/>
          </a:xfrm>
        </p:grpSpPr>
        <p:sp>
          <p:nvSpPr>
            <p:cNvPr id="143" name="직사각형 17"/>
            <p:cNvSpPr/>
            <p:nvPr/>
          </p:nvSpPr>
          <p:spPr>
            <a:xfrm>
              <a:off x="-1" y="3557"/>
              <a:ext cx="3703321" cy="9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직사각형 18"/>
            <p:cNvSpPr/>
            <p:nvPr/>
          </p:nvSpPr>
          <p:spPr>
            <a:xfrm>
              <a:off x="7595613" y="-1"/>
              <a:ext cx="3703321" cy="98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직사각형 19"/>
            <p:cNvSpPr/>
            <p:nvPr/>
          </p:nvSpPr>
          <p:spPr>
            <a:xfrm>
              <a:off x="3795295" y="3556"/>
              <a:ext cx="3703321" cy="9144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7" name="직사각형 21"/>
          <p:cNvSpPr/>
          <p:nvPr/>
        </p:nvSpPr>
        <p:spPr>
          <a:xfrm>
            <a:off x="448732" y="4428066"/>
            <a:ext cx="11260667" cy="1962498"/>
          </a:xfrm>
          <a:prstGeom prst="rect">
            <a:avLst/>
          </a:prstGeom>
          <a:solidFill>
            <a:schemeClr val="accent1">
              <a:alpha val="97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제목 1"/>
          <p:cNvSpPr txBox="1"/>
          <p:nvPr>
            <p:ph type="ctrTitle"/>
          </p:nvPr>
        </p:nvSpPr>
        <p:spPr>
          <a:xfrm>
            <a:off x="581190" y="4572000"/>
            <a:ext cx="10993551" cy="895244"/>
          </a:xfrm>
          <a:prstGeom prst="rect">
            <a:avLst/>
          </a:prstGeom>
        </p:spPr>
        <p:txBody>
          <a:bodyPr/>
          <a:lstStyle/>
          <a:p>
            <a:pPr lvl="1" defTabSz="379475">
              <a:defRPr sz="4980"/>
            </a:pPr>
            <a:r>
              <a:t>조명 제어를 위한 스마트 상황 센서</a:t>
            </a:r>
          </a:p>
        </p:txBody>
      </p:sp>
      <p:sp>
        <p:nvSpPr>
          <p:cNvPr id="149" name="부제목 2"/>
          <p:cNvSpPr txBox="1"/>
          <p:nvPr>
            <p:ph type="subTitle" sz="quarter" idx="1"/>
          </p:nvPr>
        </p:nvSpPr>
        <p:spPr>
          <a:xfrm>
            <a:off x="581193" y="5467246"/>
            <a:ext cx="10993548" cy="48482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7CEB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개발 개요 및 기술 개발 필요성</a:t>
            </a:r>
          </a:p>
        </p:txBody>
      </p:sp>
      <p:sp>
        <p:nvSpPr>
          <p:cNvPr id="152" name="현재 스마트홈 기술은 IFTTT에서 시작된 트리거-액션 형태의 자동화를 사용하고 있습니다.…"/>
          <p:cNvSpPr txBox="1"/>
          <p:nvPr/>
        </p:nvSpPr>
        <p:spPr>
          <a:xfrm>
            <a:off x="412626" y="4616945"/>
            <a:ext cx="10479152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현재 스마트홈 기술은 </a:t>
            </a:r>
            <a:r>
              <a:rPr b="1"/>
              <a:t>IFTTT</a:t>
            </a:r>
            <a:r>
              <a:t>에서 시작된 트리거-액션 형태의 자동화를 사용하고 있습니다. 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이런 방법은 일반 사용자들에게 논리적 사고를 요구하여 스마트홈 세상에 깊이 진입하는 데에 방해가 되고 있습니다.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저희는 이런 </a:t>
            </a:r>
            <a:r>
              <a:rPr b="1"/>
              <a:t>논리적 과정</a:t>
            </a:r>
            <a:r>
              <a:t>을 사용자들에게 숨기고 싶었습니다.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공간에 있는 사물과 사람 등의 </a:t>
            </a:r>
            <a:r>
              <a:rPr b="1"/>
              <a:t>물리적이고 표면적인 요소</a:t>
            </a:r>
            <a:r>
              <a:t>에 집중할 수 있도록 유도한다면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스마트홈 시장의 발전을 이룰 수 있다고 생각합니다.</a:t>
            </a:r>
          </a:p>
        </p:txBody>
      </p:sp>
      <p:sp>
        <p:nvSpPr>
          <p:cNvPr id="153" name="개발 필요성"/>
          <p:cNvSpPr txBox="1"/>
          <p:nvPr/>
        </p:nvSpPr>
        <p:spPr>
          <a:xfrm>
            <a:off x="434854" y="4057590"/>
            <a:ext cx="14986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개발 필요성</a:t>
            </a:r>
          </a:p>
        </p:txBody>
      </p:sp>
      <p:sp>
        <p:nvSpPr>
          <p:cNvPr id="154" name="객체 인식과 포즈 인식 프레임워크를 활용하여 각 객체가 어떤 속성을 갖고…"/>
          <p:cNvSpPr txBox="1"/>
          <p:nvPr/>
        </p:nvSpPr>
        <p:spPr>
          <a:xfrm>
            <a:off x="412626" y="2607675"/>
            <a:ext cx="912812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객체 인식과 포즈 인식 프레임워크를 활용하여 각 객체가 어떤 속성을 갖고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공간에 얼마나 오래 상주하는 지, 또 사람과 상호작용 되고 있는 지를 확인합니다.</a:t>
            </a:r>
          </a:p>
          <a:p>
            <a:pPr lvl="1" indent="228600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 정보들을 사용하여 현재 상황이 어떤 상황인지를 파악하여 스마트홈 플랫폼에 정보를 제공합니다.</a:t>
            </a:r>
          </a:p>
        </p:txBody>
      </p:sp>
      <p:sp>
        <p:nvSpPr>
          <p:cNvPr id="155" name="개발 개요"/>
          <p:cNvSpPr txBox="1"/>
          <p:nvPr/>
        </p:nvSpPr>
        <p:spPr>
          <a:xfrm>
            <a:off x="434854" y="2048320"/>
            <a:ext cx="123494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개발 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기존 관련 기술 및 차별성</a:t>
            </a:r>
          </a:p>
        </p:txBody>
      </p:sp>
      <p:sp>
        <p:nvSpPr>
          <p:cNvPr id="158" name="기존 자동화"/>
          <p:cNvSpPr txBox="1"/>
          <p:nvPr/>
        </p:nvSpPr>
        <p:spPr>
          <a:xfrm>
            <a:off x="5429414" y="3025650"/>
            <a:ext cx="14986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기존 자동화</a:t>
            </a:r>
          </a:p>
        </p:txBody>
      </p:sp>
      <p:pic>
        <p:nvPicPr>
          <p:cNvPr id="159" name="Samsung-SmartThings-9-1620x1169.jpeg" descr="Samsung-SmartThings-9-1620x1169.jpeg"/>
          <p:cNvPicPr>
            <a:picLocks noChangeAspect="1"/>
          </p:cNvPicPr>
          <p:nvPr/>
        </p:nvPicPr>
        <p:blipFill>
          <a:blip r:embed="rId2">
            <a:extLst/>
          </a:blip>
          <a:srcRect l="15945" t="2407" r="15945" b="0"/>
          <a:stretch>
            <a:fillRect/>
          </a:stretch>
        </p:blipFill>
        <p:spPr>
          <a:xfrm>
            <a:off x="938182" y="2314482"/>
            <a:ext cx="3853054" cy="398404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If This Then That 방식을 사용한다.…"/>
          <p:cNvSpPr txBox="1"/>
          <p:nvPr/>
        </p:nvSpPr>
        <p:spPr>
          <a:xfrm>
            <a:off x="5113975" y="3625876"/>
            <a:ext cx="5283947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If This Then That 방식을 사용한다.</a:t>
            </a:r>
          </a:p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동작의 논리 과정이 사용자에게 그대로 노출된다.</a:t>
            </a:r>
          </a:p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미리 설정한 동작들에 대응되는 반응만 가능하다.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기존 관련 기술 및 차별성</a:t>
            </a:r>
          </a:p>
        </p:txBody>
      </p:sp>
      <p:sp>
        <p:nvSpPr>
          <p:cNvPr id="163" name="개발 자동화"/>
          <p:cNvSpPr txBox="1"/>
          <p:nvPr/>
        </p:nvSpPr>
        <p:spPr>
          <a:xfrm>
            <a:off x="6242214" y="3025650"/>
            <a:ext cx="14986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개발 자동화</a:t>
            </a:r>
          </a:p>
        </p:txBody>
      </p:sp>
      <p:sp>
        <p:nvSpPr>
          <p:cNvPr id="164" name="종합 스코어 방식…"/>
          <p:cNvSpPr txBox="1"/>
          <p:nvPr/>
        </p:nvSpPr>
        <p:spPr>
          <a:xfrm>
            <a:off x="5926775" y="3625876"/>
            <a:ext cx="5283947" cy="1837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종합 스코어 방식</a:t>
            </a:r>
          </a:p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논리 과정을 사용자에게서 숨긴다.</a:t>
            </a:r>
          </a:p>
          <a:p>
            <a:pPr lvl="1" marL="282073" indent="-180473">
              <a:lnSpc>
                <a:spcPct val="150000"/>
              </a:lnSpc>
              <a:buSzPct val="100000"/>
              <a:buChar char="•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같은 조건이여도 이전 상황과 환경들에 의해 다른 동작으로 반응한다.</a:t>
            </a:r>
          </a:p>
        </p:txBody>
      </p:sp>
      <p:pic>
        <p:nvPicPr>
          <p:cNvPr id="165" name="스크린샷 2022-11-10 22.22.50.png" descr="스크린샷 2022-11-10 22.22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969" y="3154679"/>
            <a:ext cx="5313508" cy="1996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/>
          <p:nvPr>
            <p:ph type="title"/>
          </p:nvPr>
        </p:nvSpPr>
        <p:spPr>
          <a:xfrm>
            <a:off x="581192" y="5264487"/>
            <a:ext cx="11029616" cy="71887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EFF"/>
                </a:solidFill>
              </a:defRPr>
            </a:pPr>
            <a:r>
              <a:t>앱 </a:t>
            </a:r>
            <a:r>
              <a:t>&lt;-&gt; </a:t>
            </a:r>
            <a:r>
              <a:t>허브 통신</a:t>
            </a:r>
          </a:p>
        </p:txBody>
      </p:sp>
      <p:sp>
        <p:nvSpPr>
          <p:cNvPr id="168" name="제목 1"/>
          <p:cNvSpPr txBox="1"/>
          <p:nvPr/>
        </p:nvSpPr>
        <p:spPr>
          <a:xfrm>
            <a:off x="735769" y="931972"/>
            <a:ext cx="10938176" cy="7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>
              <a:defRPr cap="all" sz="2400">
                <a:solidFill>
                  <a:srgbClr val="FFFEFF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개발 목표 </a:t>
            </a:r>
            <a:r>
              <a:t>– </a:t>
            </a:r>
            <a:r>
              <a:t>전체 시스템 구성도</a:t>
            </a:r>
          </a:p>
        </p:txBody>
      </p:sp>
      <p:pic>
        <p:nvPicPr>
          <p:cNvPr id="169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844" y="2080469"/>
            <a:ext cx="4174311" cy="449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0349" y="0"/>
            <a:ext cx="6361651" cy="6846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70" grpId="3"/>
      <p:bldP build="whole" bldLvl="1" animBg="1" rev="0" advAuto="0" spid="1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 txBox="1"/>
          <p:nvPr/>
        </p:nvSpPr>
        <p:spPr>
          <a:xfrm>
            <a:off x="735769" y="931972"/>
            <a:ext cx="10938176" cy="7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cap="all" sz="2400">
                <a:solidFill>
                  <a:srgbClr val="FFFEFF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개발 세부 내용</a:t>
            </a:r>
          </a:p>
        </p:txBody>
      </p:sp>
      <p:pic>
        <p:nvPicPr>
          <p:cNvPr id="173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6492" y="3786"/>
            <a:ext cx="6365508" cy="685042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직사각형 5"/>
          <p:cNvSpPr/>
          <p:nvPr/>
        </p:nvSpPr>
        <p:spPr>
          <a:xfrm>
            <a:off x="8514826" y="-1"/>
            <a:ext cx="1090569" cy="453008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직사각형 12"/>
          <p:cNvSpPr/>
          <p:nvPr/>
        </p:nvSpPr>
        <p:spPr>
          <a:xfrm>
            <a:off x="8514826" y="1194259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직사각형 14"/>
          <p:cNvSpPr/>
          <p:nvPr/>
        </p:nvSpPr>
        <p:spPr>
          <a:xfrm>
            <a:off x="8514826" y="1811210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직사각형 15"/>
          <p:cNvSpPr/>
          <p:nvPr/>
        </p:nvSpPr>
        <p:spPr>
          <a:xfrm>
            <a:off x="8523214" y="2499735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직사각형 16"/>
          <p:cNvSpPr/>
          <p:nvPr/>
        </p:nvSpPr>
        <p:spPr>
          <a:xfrm>
            <a:off x="8523214" y="3202496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직사각형 18"/>
          <p:cNvSpPr/>
          <p:nvPr/>
        </p:nvSpPr>
        <p:spPr>
          <a:xfrm>
            <a:off x="8506437" y="3957401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직사각형 21"/>
          <p:cNvSpPr/>
          <p:nvPr/>
        </p:nvSpPr>
        <p:spPr>
          <a:xfrm>
            <a:off x="8506437" y="3968967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직사각형 22"/>
          <p:cNvSpPr/>
          <p:nvPr/>
        </p:nvSpPr>
        <p:spPr>
          <a:xfrm>
            <a:off x="7918677" y="4669342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직사각형 23"/>
          <p:cNvSpPr/>
          <p:nvPr/>
        </p:nvSpPr>
        <p:spPr>
          <a:xfrm>
            <a:off x="9144000" y="4669342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직사각형 25"/>
          <p:cNvSpPr/>
          <p:nvPr/>
        </p:nvSpPr>
        <p:spPr>
          <a:xfrm>
            <a:off x="8506437" y="5369719"/>
            <a:ext cx="1090569" cy="45300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4" name="그림 27" descr="그림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575" y="2726238"/>
            <a:ext cx="4534886" cy="2380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그림 31" descr="그림 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259" y="2834602"/>
            <a:ext cx="4075184" cy="2164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77551" origin="layout" pathEditMode="relative">
                                      <p:cBhvr>
                                        <p:cTn id="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88670" origin="layout" pathEditMode="relative">
                                      <p:cBhvr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651 0.104860" origin="layout" pathEditMode="relative">
                                      <p:cBhvr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650 0.104860" origin="layout" pathEditMode="relative">
                                      <p:cBhvr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650 0.104860" origin="layout" pathEditMode="relative">
                                      <p:cBhvr>
                                        <p:cTn id="5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50910 0.104870" origin="layout" pathEditMode="relative">
                                      <p:cBhvr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with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0909 0.104861" origin="layout" pathEditMode="relative">
                                      <p:cBhvr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9091 0.095369" origin="layout" pathEditMode="relative">
                                      <p:cBhvr>
                                        <p:cTn id="9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with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50909 0.094669" origin="layout" pathEditMode="relative">
                                      <p:cBhvr>
                                        <p:cTn id="9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32 0.104862" origin="layout" pathEditMode="relative">
                                      <p:cBhvr>
                                        <p:cTn id="1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3"/>
      <p:bldP build="whole" bldLvl="1" animBg="1" rev="0" advAuto="0" spid="174" grpId="3"/>
      <p:bldP build="whole" bldLvl="1" animBg="1" rev="0" advAuto="0" spid="178" grpId="17"/>
      <p:bldP build="whole" bldLvl="1" animBg="1" rev="0" advAuto="0" spid="179" grpId="18"/>
      <p:bldP build="whole" bldLvl="1" animBg="1" rev="0" advAuto="0" spid="184" grpId="15"/>
      <p:bldP build="whole" bldLvl="1" animBg="1" rev="0" advAuto="0" spid="179" grpId="22"/>
      <p:bldP build="whole" bldLvl="1" animBg="1" rev="0" advAuto="0" spid="183" grpId="30"/>
      <p:bldP build="whole" bldLvl="1" animBg="1" rev="0" advAuto="0" spid="176" grpId="7"/>
      <p:bldP build="whole" bldLvl="1" animBg="1" rev="0" advAuto="0" spid="185" grpId="16"/>
      <p:bldP build="whole" bldLvl="1" animBg="1" rev="0" advAuto="0" spid="176" grpId="9"/>
      <p:bldP build="whole" bldLvl="1" animBg="1" rev="0" advAuto="0" spid="181" grpId="24"/>
      <p:bldP build="whole" bldLvl="1" animBg="1" rev="0" advAuto="0" spid="180" grpId="19"/>
      <p:bldP build="whole" bldLvl="1" animBg="1" rev="0" advAuto="0" spid="180" grpId="23"/>
      <p:bldP build="whole" bldLvl="1" animBg="1" rev="0" advAuto="0" spid="181" grpId="28"/>
      <p:bldP build="whole" bldLvl="1" animBg="1" rev="0" advAuto="0" spid="177" grpId="10"/>
      <p:bldP build="whole" bldLvl="1" animBg="1" rev="0" advAuto="0" spid="182" grpId="25"/>
      <p:bldP build="whole" bldLvl="1" animBg="1" rev="0" advAuto="0" spid="177" grpId="12"/>
      <p:bldP build="whole" bldLvl="1" animBg="1" rev="0" advAuto="0" spid="182" grpId="29"/>
      <p:bldP build="whole" bldLvl="1" animBg="1" rev="0" advAuto="0" spid="184" grpId="2"/>
      <p:bldP build="whole" bldLvl="1" animBg="1" rev="0" advAuto="0" spid="175" grpId="4"/>
      <p:bldP build="whole" bldLvl="1" animBg="1" rev="0" advAuto="0" spid="175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제목 1"/>
          <p:cNvSpPr txBox="1"/>
          <p:nvPr/>
        </p:nvSpPr>
        <p:spPr>
          <a:xfrm>
            <a:off x="735769" y="931972"/>
            <a:ext cx="10938176" cy="7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cap="all" sz="2800">
                <a:solidFill>
                  <a:srgbClr val="FFFEFF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Experiences</a:t>
            </a:r>
          </a:p>
        </p:txBody>
      </p:sp>
      <p:sp>
        <p:nvSpPr>
          <p:cNvPr id="188" name="내용 개체 틀 3"/>
          <p:cNvSpPr txBox="1"/>
          <p:nvPr>
            <p:ph type="body" sz="quarter" idx="1"/>
          </p:nvPr>
        </p:nvSpPr>
        <p:spPr>
          <a:xfrm>
            <a:off x="581191" y="2298583"/>
            <a:ext cx="3504248" cy="1395213"/>
          </a:xfrm>
          <a:prstGeom prst="rect">
            <a:avLst/>
          </a:prstGeom>
        </p:spPr>
        <p:txBody>
          <a:bodyPr/>
          <a:lstStyle/>
          <a:p>
            <a:pPr/>
            <a:r>
              <a:t>허브</a:t>
            </a:r>
          </a:p>
        </p:txBody>
      </p:sp>
      <p:sp>
        <p:nvSpPr>
          <p:cNvPr id="189" name="내용 개체 틀 3"/>
          <p:cNvSpPr txBox="1"/>
          <p:nvPr/>
        </p:nvSpPr>
        <p:spPr>
          <a:xfrm>
            <a:off x="4431341" y="2298583"/>
            <a:ext cx="3412807" cy="1395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>
                <a:solidFill>
                  <a:srgbClr val="3D3D3D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라즈베리 파이</a:t>
            </a:r>
          </a:p>
        </p:txBody>
      </p:sp>
      <p:sp>
        <p:nvSpPr>
          <p:cNvPr id="190" name="내용 개체 틀 3"/>
          <p:cNvSpPr txBox="1"/>
          <p:nvPr/>
        </p:nvSpPr>
        <p:spPr>
          <a:xfrm>
            <a:off x="8261137" y="2298583"/>
            <a:ext cx="3412808" cy="1395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>
                <a:solidFill>
                  <a:srgbClr val="3D3D3D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통신방법 변경</a:t>
            </a:r>
          </a:p>
        </p:txBody>
      </p:sp>
      <p:pic>
        <p:nvPicPr>
          <p:cNvPr id="191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191" y="3429000"/>
            <a:ext cx="2543388" cy="2042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709" y="3318538"/>
            <a:ext cx="4021129" cy="226364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12"/>
          <p:cNvSpPr txBox="1"/>
          <p:nvPr/>
        </p:nvSpPr>
        <p:spPr>
          <a:xfrm>
            <a:off x="8261137" y="3693795"/>
            <a:ext cx="2491493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/>
            </a:lvl1pPr>
          </a:lstStyle>
          <a:p>
            <a:pPr/>
            <a:r>
              <a:t>HTTP</a:t>
            </a:r>
          </a:p>
        </p:txBody>
      </p:sp>
      <p:sp>
        <p:nvSpPr>
          <p:cNvPr id="194" name="TextBox 13"/>
          <p:cNvSpPr txBox="1"/>
          <p:nvPr/>
        </p:nvSpPr>
        <p:spPr>
          <a:xfrm>
            <a:off x="303488" y="3942527"/>
            <a:ext cx="328065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Home Assistant</a:t>
            </a:r>
          </a:p>
        </p:txBody>
      </p:sp>
      <p:pic>
        <p:nvPicPr>
          <p:cNvPr id="195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4190" y="3219275"/>
            <a:ext cx="2462169" cy="246216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Box 16"/>
          <p:cNvSpPr txBox="1"/>
          <p:nvPr/>
        </p:nvSpPr>
        <p:spPr>
          <a:xfrm>
            <a:off x="8140238" y="3693795"/>
            <a:ext cx="289958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/>
            </a:lvl1pPr>
          </a:lstStyle>
          <a:p>
            <a:pPr/>
            <a:r>
              <a:t>Socket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5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" dur="5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5"/>
      <p:bldP build="whole" bldLvl="1" animBg="1" rev="0" advAuto="0" spid="195" grpId="4"/>
      <p:bldP build="whole" bldLvl="1" animBg="1" rev="0" advAuto="0" spid="192" grpId="3"/>
      <p:bldP build="whole" bldLvl="1" animBg="1" rev="0" advAuto="0" spid="194" grpId="2"/>
      <p:bldP build="whole" bldLvl="1" animBg="1" rev="0" advAuto="0" spid="196" grpId="6"/>
      <p:bldP build="whole" bldLvl="1" animBg="1" rev="0" advAuto="0" spid="19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제목 1"/>
          <p:cNvSpPr txBox="1"/>
          <p:nvPr>
            <p:ph type="title"/>
          </p:nvPr>
        </p:nvSpPr>
        <p:spPr>
          <a:xfrm>
            <a:off x="905042" y="5264487"/>
            <a:ext cx="11029616" cy="71887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EFF"/>
                </a:solidFill>
              </a:defRPr>
            </a:pPr>
            <a:r>
              <a:t>앱 </a:t>
            </a:r>
            <a:r>
              <a:t>&lt;-&gt; </a:t>
            </a:r>
            <a:r>
              <a:t>허브 통신</a:t>
            </a:r>
          </a:p>
        </p:txBody>
      </p:sp>
      <p:sp>
        <p:nvSpPr>
          <p:cNvPr id="199" name="제목 1"/>
          <p:cNvSpPr txBox="1"/>
          <p:nvPr/>
        </p:nvSpPr>
        <p:spPr>
          <a:xfrm>
            <a:off x="735769" y="931972"/>
            <a:ext cx="10938176" cy="7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cap="all" sz="2800">
                <a:solidFill>
                  <a:srgbClr val="FFFEFF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데모 시나리오 및 환경</a:t>
            </a:r>
          </a:p>
        </p:txBody>
      </p:sp>
      <p:grpSp>
        <p:nvGrpSpPr>
          <p:cNvPr id="203" name="그룹 39"/>
          <p:cNvGrpSpPr/>
          <p:nvPr/>
        </p:nvGrpSpPr>
        <p:grpSpPr>
          <a:xfrm>
            <a:off x="442296" y="3036964"/>
            <a:ext cx="6654895" cy="3413853"/>
            <a:chOff x="0" y="0"/>
            <a:chExt cx="6654893" cy="3413852"/>
          </a:xfrm>
        </p:grpSpPr>
        <p:pic>
          <p:nvPicPr>
            <p:cNvPr id="200" name="그림 30" descr="그림 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33964" y="76200"/>
              <a:ext cx="2946404" cy="2946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그림 34" descr="그림 3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3413853" cy="3413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그림 36" descr="그림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9996" y="1073906"/>
              <a:ext cx="1954898" cy="19548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그룹 40"/>
          <p:cNvGrpSpPr/>
          <p:nvPr/>
        </p:nvGrpSpPr>
        <p:grpSpPr>
          <a:xfrm>
            <a:off x="7811565" y="3897081"/>
            <a:ext cx="3920456" cy="2086276"/>
            <a:chOff x="0" y="0"/>
            <a:chExt cx="3920454" cy="2086274"/>
          </a:xfrm>
        </p:grpSpPr>
        <p:sp>
          <p:nvSpPr>
            <p:cNvPr id="204" name="사각형: 둥근 위쪽 모서리 2"/>
            <p:cNvSpPr/>
            <p:nvPr/>
          </p:nvSpPr>
          <p:spPr>
            <a:xfrm>
              <a:off x="699082" y="0"/>
              <a:ext cx="2558643" cy="119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6" y="0"/>
                  </a:move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50" y="0"/>
                    <a:pt x="1676" y="0"/>
                  </a:cubicBezTo>
                  <a:close/>
                </a:path>
              </a:pathLst>
            </a:custGeom>
            <a:solidFill>
              <a:srgbClr val="3B3B3B"/>
            </a:solidFill>
            <a:ln w="5715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직사각형 4"/>
            <p:cNvSpPr/>
            <p:nvPr/>
          </p:nvSpPr>
          <p:spPr>
            <a:xfrm>
              <a:off x="0" y="1258350"/>
              <a:ext cx="3920455" cy="109057"/>
            </a:xfrm>
            <a:prstGeom prst="rect">
              <a:avLst/>
            </a:prstGeom>
            <a:solidFill>
              <a:srgbClr val="6B471F"/>
            </a:solidFill>
            <a:ln w="22225" cap="rnd">
              <a:solidFill>
                <a:srgbClr val="6B47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직사각형 5"/>
            <p:cNvSpPr/>
            <p:nvPr/>
          </p:nvSpPr>
          <p:spPr>
            <a:xfrm>
              <a:off x="345347" y="1367405"/>
              <a:ext cx="85289" cy="718870"/>
            </a:xfrm>
            <a:prstGeom prst="rect">
              <a:avLst/>
            </a:prstGeom>
            <a:solidFill>
              <a:srgbClr val="6B471F"/>
            </a:solidFill>
            <a:ln w="22225" cap="rnd">
              <a:solidFill>
                <a:srgbClr val="6B47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직사각형 7"/>
            <p:cNvSpPr/>
            <p:nvPr/>
          </p:nvSpPr>
          <p:spPr>
            <a:xfrm>
              <a:off x="3507997" y="1367405"/>
              <a:ext cx="85289" cy="718870"/>
            </a:xfrm>
            <a:prstGeom prst="rect">
              <a:avLst/>
            </a:prstGeom>
            <a:solidFill>
              <a:srgbClr val="6B471F"/>
            </a:solidFill>
            <a:ln w="22225" cap="rnd">
              <a:solidFill>
                <a:srgbClr val="6B47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사각형: 둥근 모서리 9"/>
            <p:cNvSpPr/>
            <p:nvPr/>
          </p:nvSpPr>
          <p:spPr>
            <a:xfrm>
              <a:off x="886435" y="146413"/>
              <a:ext cx="2183937" cy="6082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50800" cap="rnd">
              <a:solidFill>
                <a:srgbClr val="FFDF7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직선 연결선 13"/>
            <p:cNvSpPr/>
            <p:nvPr/>
          </p:nvSpPr>
          <p:spPr>
            <a:xfrm>
              <a:off x="2016154" y="335558"/>
              <a:ext cx="1" cy="243281"/>
            </a:xfrm>
            <a:prstGeom prst="line">
              <a:avLst/>
            </a:prstGeom>
            <a:noFill/>
            <a:ln w="12700" cap="rnd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직선 연결선 14"/>
            <p:cNvSpPr/>
            <p:nvPr/>
          </p:nvSpPr>
          <p:spPr>
            <a:xfrm flipH="1">
              <a:off x="1702397" y="335477"/>
              <a:ext cx="100669" cy="201338"/>
            </a:xfrm>
            <a:prstGeom prst="line">
              <a:avLst/>
            </a:prstGeom>
            <a:noFill/>
            <a:ln w="12700" cap="rnd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직선 연결선 16"/>
            <p:cNvSpPr/>
            <p:nvPr/>
          </p:nvSpPr>
          <p:spPr>
            <a:xfrm>
              <a:off x="2229242" y="332810"/>
              <a:ext cx="99031" cy="204004"/>
            </a:xfrm>
            <a:prstGeom prst="line">
              <a:avLst/>
            </a:prstGeom>
            <a:noFill/>
            <a:ln w="12700" cap="rnd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12" name="그림 32" descr="그림 3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4700" y="767924"/>
              <a:ext cx="422907" cy="407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그림 37" descr="그림 3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8734" y="778456"/>
              <a:ext cx="431007" cy="431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그림 38" descr="그림 3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83633" y="826666"/>
              <a:ext cx="353639" cy="3536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2" grpId="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2" grpId="2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1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/>
          <p:nvPr/>
        </p:nvSpPr>
        <p:spPr>
          <a:xfrm>
            <a:off x="735769" y="931972"/>
            <a:ext cx="10938176" cy="7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cap="all" sz="2800">
                <a:solidFill>
                  <a:srgbClr val="FFFEFF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최종 작품 동영상 제작 설계도</a:t>
            </a:r>
          </a:p>
        </p:txBody>
      </p:sp>
      <p:sp>
        <p:nvSpPr>
          <p:cNvPr id="218" name="TextBox 2"/>
          <p:cNvSpPr txBox="1"/>
          <p:nvPr/>
        </p:nvSpPr>
        <p:spPr>
          <a:xfrm>
            <a:off x="1541144" y="3072984"/>
            <a:ext cx="2718437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1. </a:t>
            </a:r>
            <a:r>
              <a:t>조원 소개</a:t>
            </a:r>
          </a:p>
        </p:txBody>
      </p:sp>
      <p:sp>
        <p:nvSpPr>
          <p:cNvPr id="219" name="TextBox 4"/>
          <p:cNvSpPr txBox="1"/>
          <p:nvPr/>
        </p:nvSpPr>
        <p:spPr>
          <a:xfrm>
            <a:off x="1541144" y="3782547"/>
            <a:ext cx="2718437" cy="849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2. </a:t>
            </a:r>
            <a:r>
              <a:t>필요성 및 개발 목표</a:t>
            </a:r>
          </a:p>
        </p:txBody>
      </p:sp>
      <p:sp>
        <p:nvSpPr>
          <p:cNvPr id="220" name="TextBox 5"/>
          <p:cNvSpPr txBox="1"/>
          <p:nvPr/>
        </p:nvSpPr>
        <p:spPr>
          <a:xfrm>
            <a:off x="1541144" y="4492109"/>
            <a:ext cx="2718437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3. </a:t>
            </a:r>
            <a:r>
              <a:t>관련 기술</a:t>
            </a:r>
          </a:p>
        </p:txBody>
      </p:sp>
      <p:sp>
        <p:nvSpPr>
          <p:cNvPr id="221" name="TextBox 7"/>
          <p:cNvSpPr txBox="1"/>
          <p:nvPr/>
        </p:nvSpPr>
        <p:spPr>
          <a:xfrm>
            <a:off x="4927281" y="3078718"/>
            <a:ext cx="27184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4. </a:t>
            </a:r>
            <a:r>
              <a:t>차별성</a:t>
            </a:r>
          </a:p>
        </p:txBody>
      </p:sp>
      <p:sp>
        <p:nvSpPr>
          <p:cNvPr id="222" name="TextBox 8"/>
          <p:cNvSpPr txBox="1"/>
          <p:nvPr/>
        </p:nvSpPr>
        <p:spPr>
          <a:xfrm>
            <a:off x="4927280" y="3779035"/>
            <a:ext cx="2718436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5. </a:t>
            </a:r>
            <a:r>
              <a:t>시스템 구조</a:t>
            </a:r>
          </a:p>
        </p:txBody>
      </p:sp>
      <p:sp>
        <p:nvSpPr>
          <p:cNvPr id="223" name="TextBox 9"/>
          <p:cNvSpPr txBox="1"/>
          <p:nvPr/>
        </p:nvSpPr>
        <p:spPr>
          <a:xfrm>
            <a:off x="4927280" y="4497942"/>
            <a:ext cx="2718436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6. </a:t>
            </a:r>
            <a:r>
              <a:t>시스템 동작 원리</a:t>
            </a:r>
          </a:p>
        </p:txBody>
      </p:sp>
      <p:sp>
        <p:nvSpPr>
          <p:cNvPr id="224" name="TextBox 10"/>
          <p:cNvSpPr txBox="1"/>
          <p:nvPr/>
        </p:nvSpPr>
        <p:spPr>
          <a:xfrm>
            <a:off x="8313418" y="3078718"/>
            <a:ext cx="27184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7. </a:t>
            </a:r>
            <a:r>
              <a:t>시나리오</a:t>
            </a:r>
          </a:p>
        </p:txBody>
      </p:sp>
      <p:sp>
        <p:nvSpPr>
          <p:cNvPr id="225" name="TextBox 11"/>
          <p:cNvSpPr txBox="1"/>
          <p:nvPr/>
        </p:nvSpPr>
        <p:spPr>
          <a:xfrm>
            <a:off x="8313418" y="3770633"/>
            <a:ext cx="27184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8. </a:t>
            </a:r>
            <a:r>
              <a:t>시연 동영상</a:t>
            </a:r>
          </a:p>
        </p:txBody>
      </p:sp>
      <p:sp>
        <p:nvSpPr>
          <p:cNvPr id="226" name="TextBox 12"/>
          <p:cNvSpPr txBox="1"/>
          <p:nvPr/>
        </p:nvSpPr>
        <p:spPr>
          <a:xfrm>
            <a:off x="8313415" y="4492109"/>
            <a:ext cx="27184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9. </a:t>
            </a:r>
            <a:r>
              <a:t>느낀 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분할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분할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분할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분할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