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9"/>
  </p:notesMasterIdLst>
  <p:sldIdLst>
    <p:sldId id="268" r:id="rId5"/>
    <p:sldId id="269" r:id="rId6"/>
    <p:sldId id="270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76EB8F4-9E37-8EAF-029E-A97193B5EBC7}" v="1" dt="2025-03-27T18:23:54.338"/>
    <p1510:client id="{C654C7A5-7208-E953-5B0F-65CBDFA2F79F}" v="2" dt="2025-03-28T18:45:28.8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sin GÜNEŞ" userId="S::ersin.gunes@std.yildiz.edu.tr::91835a1e-3687-4761-ad85-36f8bb7e831b" providerId="AD" clId="Web-{C654C7A5-7208-E953-5B0F-65CBDFA2F79F}"/>
    <pc:docChg chg="sldOrd">
      <pc:chgData name="Ersin GÜNEŞ" userId="S::ersin.gunes@std.yildiz.edu.tr::91835a1e-3687-4761-ad85-36f8bb7e831b" providerId="AD" clId="Web-{C654C7A5-7208-E953-5B0F-65CBDFA2F79F}" dt="2025-03-28T18:45:28.811" v="1"/>
      <pc:docMkLst>
        <pc:docMk/>
      </pc:docMkLst>
      <pc:sldChg chg="ord">
        <pc:chgData name="Ersin GÜNEŞ" userId="S::ersin.gunes@std.yildiz.edu.tr::91835a1e-3687-4761-ad85-36f8bb7e831b" providerId="AD" clId="Web-{C654C7A5-7208-E953-5B0F-65CBDFA2F79F}" dt="2025-03-28T18:45:28.811" v="1"/>
        <pc:sldMkLst>
          <pc:docMk/>
          <pc:sldMk cId="685999066" sldId="257"/>
        </pc:sldMkLst>
      </pc:sldChg>
    </pc:docChg>
  </pc:docChgLst>
  <pc:docChgLst>
    <pc:chgData name="FARUK EMRE YILDIZ" userId="S::emre.yildiz4@std.yildiz.edu.tr::64188686-d6f5-4cc8-8d48-eca88828456f" providerId="AD" clId="Web-{676EB8F4-9E37-8EAF-029E-A97193B5EBC7}"/>
    <pc:docChg chg="modSld">
      <pc:chgData name="FARUK EMRE YILDIZ" userId="S::emre.yildiz4@std.yildiz.edu.tr::64188686-d6f5-4cc8-8d48-eca88828456f" providerId="AD" clId="Web-{676EB8F4-9E37-8EAF-029E-A97193B5EBC7}" dt="2025-03-27T18:23:54.338" v="0" actId="1076"/>
      <pc:docMkLst>
        <pc:docMk/>
      </pc:docMkLst>
      <pc:sldChg chg="modSp">
        <pc:chgData name="FARUK EMRE YILDIZ" userId="S::emre.yildiz4@std.yildiz.edu.tr::64188686-d6f5-4cc8-8d48-eca88828456f" providerId="AD" clId="Web-{676EB8F4-9E37-8EAF-029E-A97193B5EBC7}" dt="2025-03-27T18:23:54.338" v="0" actId="1076"/>
        <pc:sldMkLst>
          <pc:docMk/>
          <pc:sldMk cId="3622329816" sldId="268"/>
        </pc:sldMkLst>
        <pc:spChg chg="mod">
          <ac:chgData name="FARUK EMRE YILDIZ" userId="S::emre.yildiz4@std.yildiz.edu.tr::64188686-d6f5-4cc8-8d48-eca88828456f" providerId="AD" clId="Web-{676EB8F4-9E37-8EAF-029E-A97193B5EBC7}" dt="2025-03-27T18:23:54.338" v="0" actId="1076"/>
          <ac:spMkLst>
            <pc:docMk/>
            <pc:sldMk cId="3622329816" sldId="268"/>
            <ac:spMk id="10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43ADF2-F0EF-48AF-926E-94FF35301677}" type="datetimeFigureOut">
              <a:rPr lang="tr-TR" smtClean="0"/>
              <a:t>28.03.2025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4B842A-349F-429E-A250-4E1F0638FC1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18237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8E5839-3B7B-4724-A6DA-680369EC5F6D}" type="slidenum">
              <a:rPr lang="tr-TR" smtClean="0"/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989561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8E5839-3B7B-4724-A6DA-680369EC5F6D}" type="slidenum">
              <a:rPr lang="tr-TR" smtClean="0"/>
              <a:t>10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845262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8E5839-3B7B-4724-A6DA-680369EC5F6D}" type="slidenum">
              <a:rPr lang="tr-TR" smtClean="0"/>
              <a:t>11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861794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8E5839-3B7B-4724-A6DA-680369EC5F6D}" type="slidenum">
              <a:rPr lang="tr-TR" smtClean="0"/>
              <a:t>12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072746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8E5839-3B7B-4724-A6DA-680369EC5F6D}" type="slidenum">
              <a:rPr lang="tr-TR" smtClean="0"/>
              <a:t>13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52574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8E5839-3B7B-4724-A6DA-680369EC5F6D}" type="slidenum">
              <a:rPr lang="tr-TR" smtClean="0"/>
              <a:t>14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883459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8E5839-3B7B-4724-A6DA-680369EC5F6D}" type="slidenum">
              <a:rPr lang="tr-TR" smtClean="0"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493677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8E5839-3B7B-4724-A6DA-680369EC5F6D}" type="slidenum">
              <a:rPr lang="tr-TR" smtClean="0"/>
              <a:t>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832685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8E5839-3B7B-4724-A6DA-680369EC5F6D}" type="slidenum">
              <a:rPr lang="tr-TR" smtClean="0"/>
              <a:t>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442595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8E5839-3B7B-4724-A6DA-680369EC5F6D}" type="slidenum">
              <a:rPr lang="tr-TR" smtClean="0"/>
              <a:t>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627362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8E5839-3B7B-4724-A6DA-680369EC5F6D}" type="slidenum">
              <a:rPr lang="tr-TR" smtClean="0"/>
              <a:t>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593138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8E5839-3B7B-4724-A6DA-680369EC5F6D}" type="slidenum">
              <a:rPr lang="tr-TR" smtClean="0"/>
              <a:t>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2240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8E5839-3B7B-4724-A6DA-680369EC5F6D}" type="slidenum">
              <a:rPr lang="tr-TR" smtClean="0"/>
              <a:t>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713617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8E5839-3B7B-4724-A6DA-680369EC5F6D}" type="slidenum">
              <a:rPr lang="tr-TR" smtClean="0"/>
              <a:t>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602884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BC778-FD41-4C2C-A111-6470CC82A95E}" type="datetimeFigureOut">
              <a:rPr lang="tr-TR" smtClean="0"/>
              <a:t>28.03.2025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033B2-08EE-4B44-BF55-A031B2F4203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44723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BC778-FD41-4C2C-A111-6470CC82A95E}" type="datetimeFigureOut">
              <a:rPr lang="tr-TR" smtClean="0"/>
              <a:t>28.03.2025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033B2-08EE-4B44-BF55-A031B2F4203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61076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BC778-FD41-4C2C-A111-6470CC82A95E}" type="datetimeFigureOut">
              <a:rPr lang="tr-TR" smtClean="0"/>
              <a:t>28.03.2025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033B2-08EE-4B44-BF55-A031B2F4203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69994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BC778-FD41-4C2C-A111-6470CC82A95E}" type="datetimeFigureOut">
              <a:rPr lang="tr-TR" smtClean="0"/>
              <a:t>28.03.2025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033B2-08EE-4B44-BF55-A031B2F4203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83509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BC778-FD41-4C2C-A111-6470CC82A95E}" type="datetimeFigureOut">
              <a:rPr lang="tr-TR" smtClean="0"/>
              <a:t>28.03.2025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033B2-08EE-4B44-BF55-A031B2F4203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97448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BC778-FD41-4C2C-A111-6470CC82A95E}" type="datetimeFigureOut">
              <a:rPr lang="tr-TR" smtClean="0"/>
              <a:t>28.03.2025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033B2-08EE-4B44-BF55-A031B2F4203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3404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BC778-FD41-4C2C-A111-6470CC82A95E}" type="datetimeFigureOut">
              <a:rPr lang="tr-TR" smtClean="0"/>
              <a:t>28.03.2025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033B2-08EE-4B44-BF55-A031B2F4203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05995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BC778-FD41-4C2C-A111-6470CC82A95E}" type="datetimeFigureOut">
              <a:rPr lang="tr-TR" smtClean="0"/>
              <a:t>28.03.2025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033B2-08EE-4B44-BF55-A031B2F4203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01915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BC778-FD41-4C2C-A111-6470CC82A95E}" type="datetimeFigureOut">
              <a:rPr lang="tr-TR" smtClean="0"/>
              <a:t>28.03.2025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033B2-08EE-4B44-BF55-A031B2F4203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86557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BC778-FD41-4C2C-A111-6470CC82A95E}" type="datetimeFigureOut">
              <a:rPr lang="tr-TR" smtClean="0"/>
              <a:t>28.03.2025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033B2-08EE-4B44-BF55-A031B2F4203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94348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BC778-FD41-4C2C-A111-6470CC82A95E}" type="datetimeFigureOut">
              <a:rPr lang="tr-TR" smtClean="0"/>
              <a:t>28.03.2025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033B2-08EE-4B44-BF55-A031B2F4203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70240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BC778-FD41-4C2C-A111-6470CC82A95E}" type="datetimeFigureOut">
              <a:rPr lang="tr-TR" smtClean="0"/>
              <a:t>28.03.2025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5033B2-08EE-4B44-BF55-A031B2F4203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5209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3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02.png"/><Relationship Id="rId4" Type="http://schemas.openxmlformats.org/officeDocument/2006/relationships/image" Target="../media/image10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5.png"/><Relationship Id="rId4" Type="http://schemas.openxmlformats.org/officeDocument/2006/relationships/image" Target="../media/image10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png"/><Relationship Id="rId3" Type="http://schemas.openxmlformats.org/officeDocument/2006/relationships/image" Target="../media/image107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60.png"/><Relationship Id="rId11" Type="http://schemas.openxmlformats.org/officeDocument/2006/relationships/image" Target="../media/image114.png"/><Relationship Id="rId5" Type="http://schemas.openxmlformats.org/officeDocument/2006/relationships/image" Target="../media/image14.png"/><Relationship Id="rId10" Type="http://schemas.openxmlformats.org/officeDocument/2006/relationships/image" Target="../media/image17.png"/><Relationship Id="rId4" Type="http://schemas.openxmlformats.org/officeDocument/2006/relationships/image" Target="../media/image108.png"/><Relationship Id="rId9" Type="http://schemas.openxmlformats.org/officeDocument/2006/relationships/image" Target="../media/image11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07.png"/><Relationship Id="rId7" Type="http://schemas.openxmlformats.org/officeDocument/2006/relationships/image" Target="../media/image1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3.png"/><Relationship Id="rId5" Type="http://schemas.openxmlformats.org/officeDocument/2006/relationships/image" Target="../media/image14.png"/><Relationship Id="rId4" Type="http://schemas.openxmlformats.org/officeDocument/2006/relationships/image" Target="../media/image10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4.png"/><Relationship Id="rId4" Type="http://schemas.openxmlformats.org/officeDocument/2006/relationships/image" Target="../media/image10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0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1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3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20.png"/><Relationship Id="rId7" Type="http://schemas.openxmlformats.org/officeDocument/2006/relationships/image" Target="../media/image56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0.png"/><Relationship Id="rId5" Type="http://schemas.openxmlformats.org/officeDocument/2006/relationships/image" Target="../media/image540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1.png"/><Relationship Id="rId5" Type="http://schemas.openxmlformats.org/officeDocument/2006/relationships/image" Target="../media/image90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93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6.png"/><Relationship Id="rId5" Type="http://schemas.openxmlformats.org/officeDocument/2006/relationships/image" Target="../media/image95.png"/><Relationship Id="rId4" Type="http://schemas.openxmlformats.org/officeDocument/2006/relationships/image" Target="../media/image94.png"/><Relationship Id="rId9" Type="http://schemas.openxmlformats.org/officeDocument/2006/relationships/image" Target="../media/image9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Unvan 1"/>
          <p:cNvSpPr txBox="1">
            <a:spLocks/>
          </p:cNvSpPr>
          <p:nvPr/>
        </p:nvSpPr>
        <p:spPr>
          <a:xfrm>
            <a:off x="1161590" y="759725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just"/>
            <a:r>
              <a:rPr lang="tr-TR" sz="2800"/>
              <a:t>Ayrık Zamanlı Sistemlerde Konvolüsyon Toplamı Gösterimi</a:t>
            </a:r>
          </a:p>
        </p:txBody>
      </p:sp>
      <p:sp>
        <p:nvSpPr>
          <p:cNvPr id="8" name="Metin kutusu 7"/>
          <p:cNvSpPr txBox="1"/>
          <p:nvPr/>
        </p:nvSpPr>
        <p:spPr>
          <a:xfrm>
            <a:off x="1217913" y="2447513"/>
            <a:ext cx="547015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u="sng"/>
              <a:t>Örnek: </a:t>
            </a:r>
            <a:r>
              <a:rPr lang="tr-TR"/>
              <a:t>Birim dürtü yanıtı </a:t>
            </a:r>
            <a:r>
              <a:rPr lang="tr-TR" i="1"/>
              <a:t>h</a:t>
            </a:r>
            <a:r>
              <a:rPr lang="tr-TR"/>
              <a:t>[n] ve giriş sinyali </a:t>
            </a:r>
            <a:r>
              <a:rPr lang="tr-TR" i="1"/>
              <a:t>x</a:t>
            </a:r>
            <a:r>
              <a:rPr lang="tr-TR"/>
              <a:t>[n] old.</a:t>
            </a:r>
          </a:p>
          <a:p>
            <a:endParaRPr lang="tr-TR"/>
          </a:p>
          <a:p>
            <a:pPr marL="342900" indent="-342900">
              <a:buAutoNum type="alphaLcParenR"/>
            </a:pPr>
            <a:r>
              <a:rPr lang="tr-TR"/>
              <a:t>İşaretlerin matematiksel ifadesini yazınız.  </a:t>
            </a:r>
          </a:p>
          <a:p>
            <a:pPr marL="342900" indent="-342900">
              <a:buAutoNum type="alphaLcParenR"/>
            </a:pPr>
            <a:endParaRPr lang="tr-TR"/>
          </a:p>
          <a:p>
            <a:pPr marL="342900" indent="-342900">
              <a:buAutoNum type="alphaLcParenR"/>
            </a:pPr>
            <a:r>
              <a:rPr lang="tr-TR"/>
              <a:t>y[n] çıkış ifadesini hesaplayınız.</a:t>
            </a:r>
          </a:p>
          <a:p>
            <a:pPr marL="342900" indent="-342900">
              <a:buAutoNum type="alphaLcParenR"/>
            </a:pPr>
            <a:endParaRPr lang="tr-TR"/>
          </a:p>
          <a:p>
            <a:pPr marL="342900" indent="-342900">
              <a:buAutoNum type="alphaLcParenR"/>
            </a:pPr>
            <a:r>
              <a:rPr lang="tr-TR"/>
              <a:t>Çıkış işaretini çiziniz.</a:t>
            </a:r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9540" y="2551147"/>
            <a:ext cx="3219450" cy="23717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Dikdörtgen 5"/>
              <p:cNvSpPr/>
              <p:nvPr/>
            </p:nvSpPr>
            <p:spPr>
              <a:xfrm>
                <a:off x="1317784" y="5063904"/>
                <a:ext cx="291727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tr-TR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tr-TR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tr-TR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tr-TR" i="1" smtClean="0">
                        <a:latin typeface="Cambria Math" panose="02040503050406030204" pitchFamily="18" charset="0"/>
                      </a:rPr>
                      <m:t>]=</m:t>
                    </m:r>
                  </m:oMath>
                </a14:m>
                <a:r>
                  <a:rPr lang="tr-TR"/>
                  <a:t> 0.5</a:t>
                </a:r>
                <a14:m>
                  <m:oMath xmlns:m="http://schemas.openxmlformats.org/officeDocument/2006/math">
                    <m:r>
                      <a:rPr lang="tr-T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begChr m:val="["/>
                        <m:endChr m:val="]"/>
                        <m:ctrlP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tr-T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m:rPr>
                        <m:nor/>
                      </m:rPr>
                      <a:rPr lang="tr-T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tr-T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begChr m:val="["/>
                        <m:endChr m:val="]"/>
                        <m:ctrlP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endParaRPr lang="tr-TR"/>
              </a:p>
            </p:txBody>
          </p:sp>
        </mc:Choice>
        <mc:Fallback xmlns="">
          <p:sp>
            <p:nvSpPr>
              <p:cNvPr id="6" name="Dikdörtgen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7784" y="5063904"/>
                <a:ext cx="2917273" cy="369332"/>
              </a:xfrm>
              <a:prstGeom prst="rect">
                <a:avLst/>
              </a:prstGeom>
              <a:blipFill rotWithShape="0">
                <a:blip r:embed="rId4"/>
                <a:stretch>
                  <a:fillRect t="-11667" b="-25000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Dikdörtgen 9"/>
              <p:cNvSpPr/>
              <p:nvPr/>
            </p:nvSpPr>
            <p:spPr>
              <a:xfrm>
                <a:off x="1259295" y="5663569"/>
                <a:ext cx="3572966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tr-TR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tr-TR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tr-TR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tr-TR" i="1" smtClean="0">
                        <a:latin typeface="Cambria Math" panose="02040503050406030204" pitchFamily="18" charset="0"/>
                      </a:rPr>
                      <m:t>]=</m:t>
                    </m:r>
                  </m:oMath>
                </a14:m>
                <a:r>
                  <a:rPr lang="tr-TR"/>
                  <a:t> </a:t>
                </a:r>
                <a14:m>
                  <m:oMath xmlns:m="http://schemas.openxmlformats.org/officeDocument/2006/math">
                    <m:r>
                      <a:rPr lang="tr-T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begChr m:val="["/>
                        <m:endChr m:val="]"/>
                        <m:ctrlP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tr-T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tr-T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begChr m:val="["/>
                        <m:endChr m:val="]"/>
                        <m:ctrlP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tr-T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tr-T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begChr m:val="["/>
                        <m:endChr m:val="]"/>
                        <m:ctrlP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</m:d>
                  </m:oMath>
                </a14:m>
                <a:endParaRPr lang="tr-TR"/>
              </a:p>
              <a:p>
                <a:endParaRPr lang="tr-TR"/>
              </a:p>
            </p:txBody>
          </p:sp>
        </mc:Choice>
        <mc:Fallback xmlns="">
          <p:sp>
            <p:nvSpPr>
              <p:cNvPr id="10" name="Dikdörtgen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295" y="5663569"/>
                <a:ext cx="3572966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23298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Dikdörtgen 15"/>
          <p:cNvSpPr/>
          <p:nvPr/>
        </p:nvSpPr>
        <p:spPr>
          <a:xfrm>
            <a:off x="847284" y="1397481"/>
            <a:ext cx="10951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i="1"/>
              <a:t>Örnek-2: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Metin kutusu 1"/>
              <p:cNvSpPr txBox="1"/>
              <p:nvPr/>
            </p:nvSpPr>
            <p:spPr>
              <a:xfrm>
                <a:off x="2692400" y="1651000"/>
                <a:ext cx="2368982" cy="6178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e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0&lt;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</m:mr>
                            <m:mr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0,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tr-TR" b="0" i="0" smtClean="0">
                                    <a:latin typeface="Cambria Math" panose="02040503050406030204" pitchFamily="18" charset="0"/>
                                  </a:rPr>
                                  <m:t>aksi</m:t>
                                </m:r>
                                <m:r>
                                  <a:rPr lang="tr-TR" b="0" i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tr-TR" b="0" i="0" smtClean="0">
                                    <a:latin typeface="Cambria Math" panose="02040503050406030204" pitchFamily="18" charset="0"/>
                                  </a:rPr>
                                  <m:t>halde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tr-TR"/>
              </a:p>
            </p:txBody>
          </p:sp>
        </mc:Choice>
        <mc:Fallback xmlns="">
          <p:sp>
            <p:nvSpPr>
              <p:cNvPr id="2" name="Metin kutusu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2400" y="1651000"/>
                <a:ext cx="2368982" cy="617861"/>
              </a:xfrm>
              <a:prstGeom prst="rect">
                <a:avLst/>
              </a:prstGeom>
              <a:blipFill rotWithShape="0">
                <a:blip r:embed="rId3"/>
                <a:stretch>
                  <a:fillRect b="-990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Dikdörtgen 9"/>
              <p:cNvSpPr/>
              <p:nvPr/>
            </p:nvSpPr>
            <p:spPr>
              <a:xfrm>
                <a:off x="2900049" y="2568614"/>
                <a:ext cx="3008965" cy="90338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limLoc m:val="undOvr"/>
                          <m:ctrlPr>
                            <a:rPr lang="tr-T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tr-T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=−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</m:e>
                      </m:nary>
                      <m:r>
                        <a:rPr lang="tr-T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tr-T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tr-T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</m:d>
                      <m:r>
                        <a:rPr lang="tr-T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r>
                        <a:rPr lang="tr-T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</m:oMath>
                  </m:oMathPara>
                </a14:m>
                <a:endParaRPr lang="tr-TR"/>
              </a:p>
            </p:txBody>
          </p:sp>
        </mc:Choice>
        <mc:Fallback xmlns="">
          <p:sp>
            <p:nvSpPr>
              <p:cNvPr id="10" name="Dikdörtgen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0049" y="2568614"/>
                <a:ext cx="3008965" cy="903389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ikdörtgen 4"/>
          <p:cNvSpPr/>
          <p:nvPr/>
        </p:nvSpPr>
        <p:spPr>
          <a:xfrm>
            <a:off x="7772930" y="1664091"/>
            <a:ext cx="34867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/>
              <a:t>ise DZD sistemin çıkışını bulunuz.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Metin kutusu 10"/>
              <p:cNvSpPr txBox="1"/>
              <p:nvPr/>
            </p:nvSpPr>
            <p:spPr>
              <a:xfrm>
                <a:off x="5308600" y="1612900"/>
                <a:ext cx="2392963" cy="6178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e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0&lt;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&lt;2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</m:mr>
                            <m:mr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0,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tr-TR" b="0" i="0" smtClean="0">
                                    <a:latin typeface="Cambria Math" panose="02040503050406030204" pitchFamily="18" charset="0"/>
                                  </a:rPr>
                                  <m:t>aksi</m:t>
                                </m:r>
                                <m:r>
                                  <a:rPr lang="tr-TR" b="0" i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tr-TR" b="0" i="0" smtClean="0">
                                    <a:latin typeface="Cambria Math" panose="02040503050406030204" pitchFamily="18" charset="0"/>
                                  </a:rPr>
                                  <m:t>halde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tr-TR"/>
              </a:p>
            </p:txBody>
          </p:sp>
        </mc:Choice>
        <mc:Fallback xmlns="">
          <p:sp>
            <p:nvSpPr>
              <p:cNvPr id="11" name="Metin kutusu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8600" y="1612900"/>
                <a:ext cx="2392963" cy="61786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Resim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89646" y="2933700"/>
            <a:ext cx="4662641" cy="2749550"/>
          </a:xfrm>
          <a:prstGeom prst="rect">
            <a:avLst/>
          </a:prstGeom>
        </p:spPr>
      </p:pic>
      <p:sp>
        <p:nvSpPr>
          <p:cNvPr id="13" name="Dikdörtgen 12"/>
          <p:cNvSpPr/>
          <p:nvPr/>
        </p:nvSpPr>
        <p:spPr>
          <a:xfrm>
            <a:off x="930375" y="3888752"/>
            <a:ext cx="10534038" cy="286232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tr-TR"/>
              <a:t>* İntegral alınırken farklı zaman aralıkları belirleyip</a:t>
            </a:r>
          </a:p>
          <a:p>
            <a:pPr algn="just"/>
            <a:endParaRPr lang="tr-TR"/>
          </a:p>
          <a:p>
            <a:r>
              <a:rPr lang="tr-TR"/>
              <a:t>bu aralıktaki sonuçların integral yardımıyla hesaplanması</a:t>
            </a:r>
          </a:p>
          <a:p>
            <a:endParaRPr lang="tr-TR"/>
          </a:p>
          <a:p>
            <a:r>
              <a:rPr lang="tr-TR"/>
              <a:t>gerekmektedir.</a:t>
            </a:r>
          </a:p>
          <a:p>
            <a:endParaRPr lang="tr-TR"/>
          </a:p>
          <a:p>
            <a:endParaRPr lang="tr-TR"/>
          </a:p>
          <a:p>
            <a:r>
              <a:rPr lang="tr-TR"/>
              <a:t>         ** Fonksiyonların hangi aralıklarda kesiştiğini bilmediğimiz için önce aralıkların belirlenmesi gerekir.</a:t>
            </a:r>
          </a:p>
          <a:p>
            <a:endParaRPr lang="tr-TR" i="1"/>
          </a:p>
          <a:p>
            <a:endParaRPr lang="tr-TR" i="1"/>
          </a:p>
        </p:txBody>
      </p:sp>
    </p:spTree>
    <p:extLst>
      <p:ext uri="{BB962C8B-B14F-4D97-AF65-F5344CB8AC3E}">
        <p14:creationId xmlns:p14="http://schemas.microsoft.com/office/powerpoint/2010/main" val="16368141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Metin kutusu 1"/>
              <p:cNvSpPr txBox="1"/>
              <p:nvPr/>
            </p:nvSpPr>
            <p:spPr>
              <a:xfrm>
                <a:off x="7747000" y="990600"/>
                <a:ext cx="2368982" cy="6178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e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0&lt;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</m:mr>
                            <m:mr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0,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tr-TR" b="0" i="0" smtClean="0">
                                    <a:latin typeface="Cambria Math" panose="02040503050406030204" pitchFamily="18" charset="0"/>
                                  </a:rPr>
                                  <m:t>aksi</m:t>
                                </m:r>
                                <m:r>
                                  <a:rPr lang="tr-TR" b="0" i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tr-TR" b="0" i="0" smtClean="0">
                                    <a:latin typeface="Cambria Math" panose="02040503050406030204" pitchFamily="18" charset="0"/>
                                  </a:rPr>
                                  <m:t>halde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tr-TR"/>
              </a:p>
            </p:txBody>
          </p:sp>
        </mc:Choice>
        <mc:Fallback xmlns="">
          <p:sp>
            <p:nvSpPr>
              <p:cNvPr id="2" name="Metin kutusu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7000" y="990600"/>
                <a:ext cx="2368982" cy="61786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Metin kutusu 10"/>
              <p:cNvSpPr txBox="1"/>
              <p:nvPr/>
            </p:nvSpPr>
            <p:spPr>
              <a:xfrm>
                <a:off x="7785100" y="1905000"/>
                <a:ext cx="2392963" cy="6178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e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0&lt;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&lt;2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</m:mr>
                            <m:mr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0,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tr-TR" b="0" i="0" smtClean="0">
                                    <a:latin typeface="Cambria Math" panose="02040503050406030204" pitchFamily="18" charset="0"/>
                                  </a:rPr>
                                  <m:t>aksi</m:t>
                                </m:r>
                                <m:r>
                                  <a:rPr lang="tr-TR" b="0" i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tr-TR" b="0" i="0" smtClean="0">
                                    <a:latin typeface="Cambria Math" panose="02040503050406030204" pitchFamily="18" charset="0"/>
                                  </a:rPr>
                                  <m:t>halde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tr-TR"/>
              </a:p>
            </p:txBody>
          </p:sp>
        </mc:Choice>
        <mc:Fallback xmlns="">
          <p:sp>
            <p:nvSpPr>
              <p:cNvPr id="11" name="Metin kutusu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5100" y="1905000"/>
                <a:ext cx="2392963" cy="61786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Resim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33155" y="0"/>
            <a:ext cx="3947489" cy="6858000"/>
          </a:xfrm>
          <a:prstGeom prst="rect">
            <a:avLst/>
          </a:prstGeom>
        </p:spPr>
      </p:pic>
      <p:pic>
        <p:nvPicPr>
          <p:cNvPr id="14" name="Resim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00746" y="2908300"/>
            <a:ext cx="4662641" cy="2749550"/>
          </a:xfrm>
          <a:prstGeom prst="rect">
            <a:avLst/>
          </a:prstGeom>
        </p:spPr>
      </p:pic>
      <p:sp>
        <p:nvSpPr>
          <p:cNvPr id="4" name="Metin kutusu 3"/>
          <p:cNvSpPr txBox="1"/>
          <p:nvPr/>
        </p:nvSpPr>
        <p:spPr>
          <a:xfrm>
            <a:off x="1181100" y="444500"/>
            <a:ext cx="12855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i="1"/>
              <a:t>B1: x</a:t>
            </a:r>
            <a:r>
              <a:rPr lang="tr-TR"/>
              <a:t>(</a:t>
            </a:r>
            <a:r>
              <a:rPr lang="tr-TR" i="1"/>
              <a:t>t</a:t>
            </a:r>
            <a:r>
              <a:rPr lang="tr-TR"/>
              <a:t>) ile </a:t>
            </a:r>
          </a:p>
          <a:p>
            <a:pPr algn="ctr"/>
            <a:r>
              <a:rPr lang="tr-TR"/>
              <a:t>kesişmiyor.</a:t>
            </a:r>
          </a:p>
        </p:txBody>
      </p:sp>
      <p:sp>
        <p:nvSpPr>
          <p:cNvPr id="15" name="Metin kutusu 14"/>
          <p:cNvSpPr txBox="1"/>
          <p:nvPr/>
        </p:nvSpPr>
        <p:spPr>
          <a:xfrm>
            <a:off x="1155700" y="5651500"/>
            <a:ext cx="12855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i="1"/>
              <a:t>B5: x</a:t>
            </a:r>
            <a:r>
              <a:rPr lang="tr-TR"/>
              <a:t>(</a:t>
            </a:r>
            <a:r>
              <a:rPr lang="tr-TR" i="1"/>
              <a:t>t</a:t>
            </a:r>
            <a:r>
              <a:rPr lang="tr-TR"/>
              <a:t>) ile </a:t>
            </a:r>
          </a:p>
          <a:p>
            <a:pPr algn="ctr"/>
            <a:r>
              <a:rPr lang="tr-TR"/>
              <a:t>kesişmiyor.</a:t>
            </a:r>
          </a:p>
        </p:txBody>
      </p:sp>
      <p:sp>
        <p:nvSpPr>
          <p:cNvPr id="8" name="Metin kutusu 7"/>
          <p:cNvSpPr txBox="1"/>
          <p:nvPr/>
        </p:nvSpPr>
        <p:spPr>
          <a:xfrm>
            <a:off x="1058955" y="1489528"/>
            <a:ext cx="15298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i="1"/>
              <a:t>B2: Kesişmeye</a:t>
            </a:r>
          </a:p>
          <a:p>
            <a:pPr algn="ctr"/>
            <a:r>
              <a:rPr lang="tr-TR" i="1"/>
              <a:t>Başladı.</a:t>
            </a:r>
            <a:endParaRPr lang="tr-TR"/>
          </a:p>
        </p:txBody>
      </p:sp>
      <p:sp>
        <p:nvSpPr>
          <p:cNvPr id="9" name="Metin kutusu 8"/>
          <p:cNvSpPr txBox="1"/>
          <p:nvPr/>
        </p:nvSpPr>
        <p:spPr>
          <a:xfrm>
            <a:off x="1186561" y="2752271"/>
            <a:ext cx="9785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i="1"/>
              <a:t>B3: Tam</a:t>
            </a:r>
          </a:p>
          <a:p>
            <a:pPr algn="ctr"/>
            <a:r>
              <a:rPr lang="tr-TR" i="1"/>
              <a:t>Kesişme</a:t>
            </a:r>
            <a:endParaRPr lang="tr-TR"/>
          </a:p>
        </p:txBody>
      </p:sp>
      <p:sp>
        <p:nvSpPr>
          <p:cNvPr id="10" name="Metin kutusu 9"/>
          <p:cNvSpPr txBox="1"/>
          <p:nvPr/>
        </p:nvSpPr>
        <p:spPr>
          <a:xfrm>
            <a:off x="578776" y="4049848"/>
            <a:ext cx="20896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i="1"/>
              <a:t>B4: Kesişme</a:t>
            </a:r>
          </a:p>
          <a:p>
            <a:pPr algn="ctr"/>
            <a:r>
              <a:rPr lang="tr-TR" i="1"/>
              <a:t>bölgesinden çıkıyor.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306827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Metin kutusu 1"/>
              <p:cNvSpPr txBox="1"/>
              <p:nvPr/>
            </p:nvSpPr>
            <p:spPr>
              <a:xfrm>
                <a:off x="7772400" y="711200"/>
                <a:ext cx="2368982" cy="6178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e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0&lt;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</m:mr>
                            <m:mr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0,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tr-TR" b="0" i="0" smtClean="0">
                                    <a:latin typeface="Cambria Math" panose="02040503050406030204" pitchFamily="18" charset="0"/>
                                  </a:rPr>
                                  <m:t>aksi</m:t>
                                </m:r>
                                <m:r>
                                  <a:rPr lang="tr-TR" b="0" i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tr-TR" b="0" i="0" smtClean="0">
                                    <a:latin typeface="Cambria Math" panose="02040503050406030204" pitchFamily="18" charset="0"/>
                                  </a:rPr>
                                  <m:t>halde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tr-TR"/>
              </a:p>
            </p:txBody>
          </p:sp>
        </mc:Choice>
        <mc:Fallback xmlns="">
          <p:sp>
            <p:nvSpPr>
              <p:cNvPr id="2" name="Metin kutusu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2400" y="711200"/>
                <a:ext cx="2368982" cy="61786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Metin kutusu 10"/>
              <p:cNvSpPr txBox="1"/>
              <p:nvPr/>
            </p:nvSpPr>
            <p:spPr>
              <a:xfrm>
                <a:off x="7772400" y="1714500"/>
                <a:ext cx="2392963" cy="6178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e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0&lt;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&lt;2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</m:mr>
                            <m:mr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0,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tr-TR" b="0" i="0" smtClean="0">
                                    <a:latin typeface="Cambria Math" panose="02040503050406030204" pitchFamily="18" charset="0"/>
                                  </a:rPr>
                                  <m:t>aksi</m:t>
                                </m:r>
                                <m:r>
                                  <a:rPr lang="tr-TR" b="0" i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tr-TR" b="0" i="0" smtClean="0">
                                    <a:latin typeface="Cambria Math" panose="02040503050406030204" pitchFamily="18" charset="0"/>
                                  </a:rPr>
                                  <m:t>halde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tr-TR"/>
              </a:p>
            </p:txBody>
          </p:sp>
        </mc:Choice>
        <mc:Fallback xmlns="">
          <p:sp>
            <p:nvSpPr>
              <p:cNvPr id="11" name="Metin kutusu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2400" y="1714500"/>
                <a:ext cx="2392963" cy="61786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Resim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75346" y="2959100"/>
            <a:ext cx="4662641" cy="27495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Dikdörtgen 4"/>
              <p:cNvSpPr/>
              <p:nvPr/>
            </p:nvSpPr>
            <p:spPr>
              <a:xfrm>
                <a:off x="1939433" y="841166"/>
                <a:ext cx="2116605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tr-TR" i="1" u="sng">
                        <a:latin typeface="Cambria Math" panose="02040503050406030204" pitchFamily="18" charset="0"/>
                      </a:rPr>
                      <m:t>0</m:t>
                    </m:r>
                    <m:r>
                      <a:rPr lang="tr-TR" i="1" u="sng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tr-TR" i="1" u="sng">
                        <a:latin typeface="Cambria Math" panose="02040503050406030204" pitchFamily="18" charset="0"/>
                      </a:rPr>
                      <m:t>𝑡</m:t>
                    </m:r>
                    <m:r>
                      <a:rPr lang="tr-TR" i="1" u="sng">
                        <a:latin typeface="Cambria Math" panose="02040503050406030204" pitchFamily="18" charset="0"/>
                      </a:rPr>
                      <m:t>&lt;</m:t>
                    </m:r>
                    <m:r>
                      <a:rPr lang="tr-TR" i="1" u="sng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tr-TR" u="sng"/>
                  <a:t> arasında:</a:t>
                </a:r>
              </a:p>
              <a:p>
                <a:endParaRPr lang="tr-TR" u="sng"/>
              </a:p>
              <a:p>
                <a:endParaRPr lang="tr-TR" u="sng"/>
              </a:p>
            </p:txBody>
          </p:sp>
        </mc:Choice>
        <mc:Fallback xmlns="">
          <p:sp>
            <p:nvSpPr>
              <p:cNvPr id="5" name="Dikdörtgen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9433" y="841166"/>
                <a:ext cx="2116605" cy="923330"/>
              </a:xfrm>
              <a:prstGeom prst="rect">
                <a:avLst/>
              </a:prstGeom>
              <a:blipFill rotWithShape="0">
                <a:blip r:embed="rId6"/>
                <a:stretch>
                  <a:fillRect t="-4636" r="-5187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Resim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35150" y="1274762"/>
            <a:ext cx="4533900" cy="15144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Dikdörtgen 15"/>
              <p:cNvSpPr/>
              <p:nvPr/>
            </p:nvSpPr>
            <p:spPr>
              <a:xfrm>
                <a:off x="3259905" y="2820517"/>
                <a:ext cx="1104020" cy="5227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tr-TR" b="0" i="1"/>
                  <a:t>y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tr-TR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tr-T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tr-TR"/>
              </a:p>
            </p:txBody>
          </p:sp>
        </mc:Choice>
        <mc:Fallback xmlns="">
          <p:sp>
            <p:nvSpPr>
              <p:cNvPr id="16" name="Dikdörtgen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9905" y="2820517"/>
                <a:ext cx="1104020" cy="522707"/>
              </a:xfrm>
              <a:prstGeom prst="rect">
                <a:avLst/>
              </a:prstGeom>
              <a:blipFill rotWithShape="0">
                <a:blip r:embed="rId8"/>
                <a:stretch>
                  <a:fillRect l="-4972" b="-5882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Dikdörtgen 17"/>
              <p:cNvSpPr/>
              <p:nvPr/>
            </p:nvSpPr>
            <p:spPr>
              <a:xfrm>
                <a:off x="1961965" y="3942834"/>
                <a:ext cx="2259529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tr-TR" b="0" i="1" u="sng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tr-TR" i="1" u="sng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tr-TR" i="1" u="sng">
                        <a:latin typeface="Cambria Math" panose="02040503050406030204" pitchFamily="18" charset="0"/>
                      </a:rPr>
                      <m:t>𝑡</m:t>
                    </m:r>
                    <m:r>
                      <a:rPr lang="tr-TR" i="1" u="sng">
                        <a:latin typeface="Cambria Math" panose="02040503050406030204" pitchFamily="18" charset="0"/>
                      </a:rPr>
                      <m:t>&lt;2</m:t>
                    </m:r>
                    <m:r>
                      <a:rPr lang="tr-TR" i="1" u="sng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tr-TR" u="sng"/>
                  <a:t> arasında:</a:t>
                </a:r>
              </a:p>
              <a:p>
                <a:endParaRPr lang="tr-TR" u="sng"/>
              </a:p>
              <a:p>
                <a:endParaRPr lang="tr-TR" u="sng"/>
              </a:p>
            </p:txBody>
          </p:sp>
        </mc:Choice>
        <mc:Fallback xmlns="">
          <p:sp>
            <p:nvSpPr>
              <p:cNvPr id="18" name="Dikdörtgen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1965" y="3942834"/>
                <a:ext cx="2259529" cy="923330"/>
              </a:xfrm>
              <a:prstGeom prst="rect">
                <a:avLst/>
              </a:prstGeom>
              <a:blipFill rotWithShape="0">
                <a:blip r:embed="rId9"/>
                <a:stretch>
                  <a:fillRect t="-4636" r="-1887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Resim 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090737" y="4589462"/>
            <a:ext cx="4429125" cy="12096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9" name="Dikdörtgen 18"/>
              <p:cNvSpPr/>
              <p:nvPr/>
            </p:nvSpPr>
            <p:spPr>
              <a:xfrm>
                <a:off x="3473265" y="6038334"/>
                <a:ext cx="1897507" cy="4848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tr-TR" b="0" i="1"/>
                  <a:t>y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tr-T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𝑇𝑡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tr-TR"/>
                  <a:t> </a:t>
                </a:r>
              </a:p>
            </p:txBody>
          </p:sp>
        </mc:Choice>
        <mc:Fallback xmlns="">
          <p:sp>
            <p:nvSpPr>
              <p:cNvPr id="19" name="Dikdörtgen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3265" y="6038334"/>
                <a:ext cx="1897507" cy="484876"/>
              </a:xfrm>
              <a:prstGeom prst="rect">
                <a:avLst/>
              </a:prstGeom>
              <a:blipFill rotWithShape="0">
                <a:blip r:embed="rId11"/>
                <a:stretch>
                  <a:fillRect l="-2894" b="-6329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50859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Metin kutusu 1"/>
              <p:cNvSpPr txBox="1"/>
              <p:nvPr/>
            </p:nvSpPr>
            <p:spPr>
              <a:xfrm>
                <a:off x="7772400" y="711200"/>
                <a:ext cx="2368982" cy="6178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e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0&lt;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</m:mr>
                            <m:mr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0,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tr-TR" b="0" i="0" smtClean="0">
                                    <a:latin typeface="Cambria Math" panose="02040503050406030204" pitchFamily="18" charset="0"/>
                                  </a:rPr>
                                  <m:t>aksi</m:t>
                                </m:r>
                                <m:r>
                                  <a:rPr lang="tr-TR" b="0" i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tr-TR" b="0" i="0" smtClean="0">
                                    <a:latin typeface="Cambria Math" panose="02040503050406030204" pitchFamily="18" charset="0"/>
                                  </a:rPr>
                                  <m:t>halde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tr-TR"/>
              </a:p>
            </p:txBody>
          </p:sp>
        </mc:Choice>
        <mc:Fallback xmlns="">
          <p:sp>
            <p:nvSpPr>
              <p:cNvPr id="2" name="Metin kutusu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2400" y="711200"/>
                <a:ext cx="2368982" cy="61786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Metin kutusu 10"/>
              <p:cNvSpPr txBox="1"/>
              <p:nvPr/>
            </p:nvSpPr>
            <p:spPr>
              <a:xfrm>
                <a:off x="7772400" y="1714500"/>
                <a:ext cx="2392963" cy="6178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e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0&lt;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&lt;2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</m:mr>
                            <m:mr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0,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tr-TR" b="0" i="0" smtClean="0">
                                    <a:latin typeface="Cambria Math" panose="02040503050406030204" pitchFamily="18" charset="0"/>
                                  </a:rPr>
                                  <m:t>aksi</m:t>
                                </m:r>
                                <m:r>
                                  <a:rPr lang="tr-TR" b="0" i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tr-TR" b="0" i="0" smtClean="0">
                                    <a:latin typeface="Cambria Math" panose="02040503050406030204" pitchFamily="18" charset="0"/>
                                  </a:rPr>
                                  <m:t>halde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tr-TR"/>
              </a:p>
            </p:txBody>
          </p:sp>
        </mc:Choice>
        <mc:Fallback xmlns="">
          <p:sp>
            <p:nvSpPr>
              <p:cNvPr id="11" name="Metin kutusu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2400" y="1714500"/>
                <a:ext cx="2392963" cy="61786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Resim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75346" y="2959100"/>
            <a:ext cx="4662641" cy="27495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Dikdörtgen 4"/>
              <p:cNvSpPr/>
              <p:nvPr/>
            </p:nvSpPr>
            <p:spPr>
              <a:xfrm>
                <a:off x="1939433" y="733012"/>
                <a:ext cx="2387770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tr-TR" b="0" i="1" u="sng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tr-TR" b="0" i="1" u="sng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tr-TR" i="1" u="sng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tr-TR" i="1" u="sng">
                        <a:latin typeface="Cambria Math" panose="02040503050406030204" pitchFamily="18" charset="0"/>
                      </a:rPr>
                      <m:t>𝑡</m:t>
                    </m:r>
                    <m:r>
                      <a:rPr lang="tr-TR" i="1" u="sng">
                        <a:latin typeface="Cambria Math" panose="02040503050406030204" pitchFamily="18" charset="0"/>
                      </a:rPr>
                      <m:t>&lt;3</m:t>
                    </m:r>
                    <m:r>
                      <a:rPr lang="tr-TR" i="1" u="sng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tr-TR" u="sng"/>
                  <a:t> arasında:</a:t>
                </a:r>
              </a:p>
              <a:p>
                <a:endParaRPr lang="tr-TR" u="sng"/>
              </a:p>
              <a:p>
                <a:endParaRPr lang="tr-TR" u="sng"/>
              </a:p>
            </p:txBody>
          </p:sp>
        </mc:Choice>
        <mc:Fallback xmlns="">
          <p:sp>
            <p:nvSpPr>
              <p:cNvPr id="5" name="Dikdörtgen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9433" y="733012"/>
                <a:ext cx="2387770" cy="923330"/>
              </a:xfrm>
              <a:prstGeom prst="rect">
                <a:avLst/>
              </a:prstGeom>
              <a:blipFill rotWithShape="0">
                <a:blip r:embed="rId6"/>
                <a:stretch>
                  <a:fillRect t="-3947" r="-4337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Dikdörtgen 15"/>
              <p:cNvSpPr/>
              <p:nvPr/>
            </p:nvSpPr>
            <p:spPr>
              <a:xfrm>
                <a:off x="3320865" y="3142734"/>
                <a:ext cx="2681440" cy="4840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tr-TR" b="0" i="1"/>
                  <a:t>y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tr-TR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tr-T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𝑇𝑡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tr-TR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tr-T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tr-TR"/>
              </a:p>
            </p:txBody>
          </p:sp>
        </mc:Choice>
        <mc:Fallback xmlns="">
          <p:sp>
            <p:nvSpPr>
              <p:cNvPr id="16" name="Dikdörtgen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0865" y="3142734"/>
                <a:ext cx="2681440" cy="484043"/>
              </a:xfrm>
              <a:prstGeom prst="rect">
                <a:avLst/>
              </a:prstGeom>
              <a:blipFill rotWithShape="0">
                <a:blip r:embed="rId7"/>
                <a:stretch>
                  <a:fillRect l="-2045" b="-6329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Resim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73250" y="1300162"/>
            <a:ext cx="4305300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1832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Metin kutusu 1"/>
              <p:cNvSpPr txBox="1"/>
              <p:nvPr/>
            </p:nvSpPr>
            <p:spPr>
              <a:xfrm>
                <a:off x="7772400" y="711200"/>
                <a:ext cx="2368982" cy="6178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e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0&lt;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</m:mr>
                            <m:mr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0,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tr-TR" b="0" i="0" smtClean="0">
                                    <a:latin typeface="Cambria Math" panose="02040503050406030204" pitchFamily="18" charset="0"/>
                                  </a:rPr>
                                  <m:t>aksi</m:t>
                                </m:r>
                                <m:r>
                                  <a:rPr lang="tr-TR" b="0" i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tr-TR" b="0" i="0" smtClean="0">
                                    <a:latin typeface="Cambria Math" panose="02040503050406030204" pitchFamily="18" charset="0"/>
                                  </a:rPr>
                                  <m:t>halde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tr-TR"/>
              </a:p>
            </p:txBody>
          </p:sp>
        </mc:Choice>
        <mc:Fallback xmlns="">
          <p:sp>
            <p:nvSpPr>
              <p:cNvPr id="2" name="Metin kutusu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2400" y="711200"/>
                <a:ext cx="2368982" cy="61786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Metin kutusu 10"/>
              <p:cNvSpPr txBox="1"/>
              <p:nvPr/>
            </p:nvSpPr>
            <p:spPr>
              <a:xfrm>
                <a:off x="7772400" y="1714500"/>
                <a:ext cx="2392963" cy="6178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e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0&lt;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&lt;2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</m:mr>
                            <m:mr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0,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tr-TR" b="0" i="0" smtClean="0">
                                    <a:latin typeface="Cambria Math" panose="02040503050406030204" pitchFamily="18" charset="0"/>
                                  </a:rPr>
                                  <m:t>aksi</m:t>
                                </m:r>
                                <m:r>
                                  <a:rPr lang="tr-TR" b="0" i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tr-TR" b="0" i="0" smtClean="0">
                                    <a:latin typeface="Cambria Math" panose="02040503050406030204" pitchFamily="18" charset="0"/>
                                  </a:rPr>
                                  <m:t>halde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tr-TR"/>
              </a:p>
            </p:txBody>
          </p:sp>
        </mc:Choice>
        <mc:Fallback xmlns="">
          <p:sp>
            <p:nvSpPr>
              <p:cNvPr id="11" name="Metin kutusu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2400" y="1714500"/>
                <a:ext cx="2392963" cy="61786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Resim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75346" y="2959100"/>
            <a:ext cx="4662641" cy="2749550"/>
          </a:xfrm>
          <a:prstGeom prst="rect">
            <a:avLst/>
          </a:prstGeom>
        </p:spPr>
      </p:pic>
      <p:pic>
        <p:nvPicPr>
          <p:cNvPr id="4" name="Resim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53087" y="1392083"/>
            <a:ext cx="3931773" cy="1604962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91809" y="3136900"/>
            <a:ext cx="4229615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509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Unvan 1"/>
          <p:cNvSpPr txBox="1">
            <a:spLocks/>
          </p:cNvSpPr>
          <p:nvPr/>
        </p:nvSpPr>
        <p:spPr>
          <a:xfrm>
            <a:off x="778131" y="710564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just"/>
            <a:r>
              <a:rPr lang="tr-TR" sz="2800"/>
              <a:t>Ayrık Zamanlı Sistemlerde Konvolüsyon Toplamı Gösterimi</a:t>
            </a:r>
          </a:p>
        </p:txBody>
      </p:sp>
      <p:sp>
        <p:nvSpPr>
          <p:cNvPr id="8" name="Metin kutusu 7"/>
          <p:cNvSpPr txBox="1"/>
          <p:nvPr/>
        </p:nvSpPr>
        <p:spPr>
          <a:xfrm>
            <a:off x="1807848" y="1887075"/>
            <a:ext cx="545732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u="sng"/>
              <a:t>Örnek: </a:t>
            </a:r>
            <a:r>
              <a:rPr lang="tr-TR"/>
              <a:t>Birim dürtü yanıtı </a:t>
            </a:r>
            <a:r>
              <a:rPr lang="tr-TR" i="1"/>
              <a:t>h</a:t>
            </a:r>
            <a:r>
              <a:rPr lang="tr-TR"/>
              <a:t>[n] ve giriş sinyali </a:t>
            </a:r>
            <a:r>
              <a:rPr lang="tr-TR" i="1"/>
              <a:t>x</a:t>
            </a:r>
            <a:r>
              <a:rPr lang="tr-TR"/>
              <a:t>[n] old.</a:t>
            </a:r>
          </a:p>
          <a:p>
            <a:endParaRPr lang="tr-TR"/>
          </a:p>
          <a:p>
            <a:r>
              <a:rPr lang="tr-TR" i="1"/>
              <a:t>y</a:t>
            </a:r>
            <a:r>
              <a:rPr lang="tr-TR"/>
              <a:t>[n] çıkış ifadesini hesaplayınız.</a:t>
            </a:r>
          </a:p>
          <a:p>
            <a:pPr marL="342900" indent="-342900">
              <a:buAutoNum type="alphaLcParenR"/>
            </a:pPr>
            <a:endParaRPr lang="tr-TR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9475" y="2000541"/>
            <a:ext cx="3219450" cy="23717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Dikdörtgen 5"/>
              <p:cNvSpPr/>
              <p:nvPr/>
            </p:nvSpPr>
            <p:spPr>
              <a:xfrm>
                <a:off x="2019686" y="3188350"/>
                <a:ext cx="291727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tr-TR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tr-TR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tr-TR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tr-TR" i="1" smtClean="0">
                        <a:latin typeface="Cambria Math" panose="02040503050406030204" pitchFamily="18" charset="0"/>
                      </a:rPr>
                      <m:t>]=</m:t>
                    </m:r>
                  </m:oMath>
                </a14:m>
                <a:r>
                  <a:rPr lang="tr-TR"/>
                  <a:t> 0.5</a:t>
                </a:r>
                <a14:m>
                  <m:oMath xmlns:m="http://schemas.openxmlformats.org/officeDocument/2006/math">
                    <m:r>
                      <a:rPr lang="tr-T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begChr m:val="["/>
                        <m:endChr m:val="]"/>
                        <m:ctrlP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tr-T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m:rPr>
                        <m:nor/>
                      </m:rPr>
                      <a:rPr lang="tr-T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tr-T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begChr m:val="["/>
                        <m:endChr m:val="]"/>
                        <m:ctrlP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endParaRPr lang="tr-TR"/>
              </a:p>
            </p:txBody>
          </p:sp>
        </mc:Choice>
        <mc:Fallback xmlns="">
          <p:sp>
            <p:nvSpPr>
              <p:cNvPr id="6" name="Dikdörtgen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9686" y="3188350"/>
                <a:ext cx="2917273" cy="369332"/>
              </a:xfrm>
              <a:prstGeom prst="rect">
                <a:avLst/>
              </a:prstGeom>
              <a:blipFill rotWithShape="0">
                <a:blip r:embed="rId4"/>
                <a:stretch>
                  <a:fillRect t="-9836" b="-22951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Dikdörtgen 9"/>
              <p:cNvSpPr/>
              <p:nvPr/>
            </p:nvSpPr>
            <p:spPr>
              <a:xfrm>
                <a:off x="2001026" y="3710865"/>
                <a:ext cx="3572966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tr-TR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tr-TR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tr-TR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tr-TR" i="1" smtClean="0">
                        <a:latin typeface="Cambria Math" panose="02040503050406030204" pitchFamily="18" charset="0"/>
                      </a:rPr>
                      <m:t>]=</m:t>
                    </m:r>
                  </m:oMath>
                </a14:m>
                <a:r>
                  <a:rPr lang="tr-TR"/>
                  <a:t> </a:t>
                </a:r>
                <a14:m>
                  <m:oMath xmlns:m="http://schemas.openxmlformats.org/officeDocument/2006/math">
                    <m:r>
                      <a:rPr lang="tr-T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begChr m:val="["/>
                        <m:endChr m:val="]"/>
                        <m:ctrlP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tr-T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tr-T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begChr m:val="["/>
                        <m:endChr m:val="]"/>
                        <m:ctrlP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tr-T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tr-T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begChr m:val="["/>
                        <m:endChr m:val="]"/>
                        <m:ctrlP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</m:d>
                  </m:oMath>
                </a14:m>
                <a:endParaRPr lang="tr-TR"/>
              </a:p>
              <a:p>
                <a:endParaRPr lang="tr-TR"/>
              </a:p>
            </p:txBody>
          </p:sp>
        </mc:Choice>
        <mc:Fallback xmlns="">
          <p:sp>
            <p:nvSpPr>
              <p:cNvPr id="10" name="Dikdörtgen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1026" y="3710865"/>
                <a:ext cx="3572966" cy="64633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Dikdörtgen 6"/>
              <p:cNvSpPr/>
              <p:nvPr/>
            </p:nvSpPr>
            <p:spPr>
              <a:xfrm>
                <a:off x="2782501" y="4386129"/>
                <a:ext cx="3316677" cy="195560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tr-TR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tr-TR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tr-TR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tr-T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tr-T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tr-T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tr-T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tr-TR">
                  <a:ea typeface="Cambria Math" panose="02040503050406030204" pitchFamily="18" charset="0"/>
                </a:endParaRPr>
              </a:p>
              <a:p>
                <a:endParaRPr lang="tr-TR"/>
              </a:p>
              <a:p>
                <a:r>
                  <a:rPr lang="tr-TR"/>
                  <a:t>          </a:t>
                </a:r>
                <a14:m>
                  <m:oMath xmlns:m="http://schemas.openxmlformats.org/officeDocument/2006/math">
                    <m:r>
                      <a:rPr lang="tr-T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tr-TR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begChr m:val="["/>
                        <m:endChr m:val="]"/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tr-T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tr-TR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begChr m:val="["/>
                        <m:endChr m:val="]"/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endParaRPr lang="tr-TR" b="0"/>
              </a:p>
              <a:p>
                <a:r>
                  <a:rPr lang="tr-TR"/>
                  <a:t> </a:t>
                </a:r>
                <a:endParaRPr lang="tr-TR" i="1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0.5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begChr m:val="["/>
                          <m:endChr m:val="]"/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tr-TR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begChr m:val="["/>
                          <m:endChr m:val="]"/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lang="tr-TR"/>
              </a:p>
            </p:txBody>
          </p:sp>
        </mc:Choice>
        <mc:Fallback xmlns="">
          <p:sp>
            <p:nvSpPr>
              <p:cNvPr id="7" name="Dikdörtgen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2501" y="4386129"/>
                <a:ext cx="3316677" cy="195560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5481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/>
          <p:cNvSpPr txBox="1"/>
          <p:nvPr/>
        </p:nvSpPr>
        <p:spPr>
          <a:xfrm>
            <a:off x="1807848" y="1887075"/>
            <a:ext cx="545732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u="sng"/>
              <a:t>Örnek: </a:t>
            </a:r>
            <a:r>
              <a:rPr lang="tr-TR"/>
              <a:t>Birim dürtü yanıtı </a:t>
            </a:r>
            <a:r>
              <a:rPr lang="tr-TR" i="1"/>
              <a:t>h</a:t>
            </a:r>
            <a:r>
              <a:rPr lang="tr-TR"/>
              <a:t>[n] ve giriş sinyali </a:t>
            </a:r>
            <a:r>
              <a:rPr lang="tr-TR" i="1"/>
              <a:t>x</a:t>
            </a:r>
            <a:r>
              <a:rPr lang="tr-TR"/>
              <a:t>[n] old.</a:t>
            </a:r>
          </a:p>
          <a:p>
            <a:endParaRPr lang="tr-TR"/>
          </a:p>
          <a:p>
            <a:r>
              <a:rPr lang="tr-TR" i="1"/>
              <a:t>y</a:t>
            </a:r>
            <a:r>
              <a:rPr lang="tr-TR"/>
              <a:t>[n] çıkış ifadesini hesaplayınız.</a:t>
            </a:r>
          </a:p>
          <a:p>
            <a:pPr marL="342900" indent="-342900">
              <a:buAutoNum type="alphaLcParenR"/>
            </a:pPr>
            <a:endParaRPr lang="tr-TR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1669" y="740928"/>
            <a:ext cx="3219450" cy="23717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Dikdörtgen 6"/>
              <p:cNvSpPr/>
              <p:nvPr/>
            </p:nvSpPr>
            <p:spPr>
              <a:xfrm>
                <a:off x="2465260" y="2986537"/>
                <a:ext cx="3316677" cy="195560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tr-TR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tr-TR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tr-TR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tr-T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tr-T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tr-T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tr-T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tr-TR">
                  <a:ea typeface="Cambria Math" panose="02040503050406030204" pitchFamily="18" charset="0"/>
                </a:endParaRPr>
              </a:p>
              <a:p>
                <a:endParaRPr lang="tr-TR"/>
              </a:p>
              <a:p>
                <a:r>
                  <a:rPr lang="tr-TR"/>
                  <a:t>          </a:t>
                </a:r>
                <a14:m>
                  <m:oMath xmlns:m="http://schemas.openxmlformats.org/officeDocument/2006/math">
                    <m:r>
                      <a:rPr lang="tr-T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tr-TR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begChr m:val="["/>
                        <m:endChr m:val="]"/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tr-T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tr-TR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begChr m:val="["/>
                        <m:endChr m:val="]"/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endParaRPr lang="tr-TR" b="0"/>
              </a:p>
              <a:p>
                <a:r>
                  <a:rPr lang="tr-TR"/>
                  <a:t> </a:t>
                </a:r>
                <a:endParaRPr lang="tr-TR" i="1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0.5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begChr m:val="["/>
                          <m:endChr m:val="]"/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tr-TR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begChr m:val="["/>
                          <m:endChr m:val="]"/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tr-TR"/>
              </a:p>
            </p:txBody>
          </p:sp>
        </mc:Choice>
        <mc:Fallback xmlns="">
          <p:sp>
            <p:nvSpPr>
              <p:cNvPr id="7" name="Dikdörtgen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5260" y="2986537"/>
                <a:ext cx="3316677" cy="195560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Resim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83937" y="3041684"/>
            <a:ext cx="3105150" cy="2114550"/>
          </a:xfrm>
          <a:prstGeom prst="rect">
            <a:avLst/>
          </a:prstGeom>
        </p:spPr>
      </p:pic>
      <p:pic>
        <p:nvPicPr>
          <p:cNvPr id="3" name="Resim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44424" y="5125986"/>
            <a:ext cx="3105150" cy="14763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Dikdörtgen 10"/>
              <p:cNvSpPr/>
              <p:nvPr/>
            </p:nvSpPr>
            <p:spPr>
              <a:xfrm>
                <a:off x="1845266" y="5056367"/>
                <a:ext cx="4695131" cy="7694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tr-TR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tr-T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0.5</m:t>
                      </m:r>
                      <m:r>
                        <a:rPr lang="tr-T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d>
                        <m:dPr>
                          <m:begChr m:val="["/>
                          <m:endChr m:val="]"/>
                          <m:ctrlPr>
                            <a:rPr lang="tr-T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tr-T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tr-T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0.5</m:t>
                      </m:r>
                      <m:r>
                        <a:rPr lang="tr-T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d>
                        <m:dPr>
                          <m:begChr m:val="["/>
                          <m:endChr m:val="]"/>
                          <m:ctrlPr>
                            <a:rPr lang="tr-T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tr-T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tr-T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tr-T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0.5</m:t>
                      </m:r>
                      <m:r>
                        <a:rPr lang="tr-T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d>
                        <m:dPr>
                          <m:begChr m:val="["/>
                          <m:endChr m:val="]"/>
                          <m:ctrlPr>
                            <a:rPr lang="tr-T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tr-T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</m:d>
                    </m:oMath>
                  </m:oMathPara>
                </a14:m>
                <a:endParaRPr lang="tr-TR"/>
              </a:p>
              <a:p>
                <a:r>
                  <a:rPr lang="tr-TR" sz="800"/>
                  <a:t>            </a:t>
                </a:r>
              </a:p>
              <a:p>
                <a:r>
                  <a:rPr lang="tr-TR"/>
                  <a:t>             </a:t>
                </a:r>
                <a14:m>
                  <m:oMath xmlns:m="http://schemas.openxmlformats.org/officeDocument/2006/math">
                    <m:r>
                      <a:rPr lang="tr-TR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tr-T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begChr m:val="["/>
                        <m:endChr m:val="]"/>
                        <m:ctrlP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tr-T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tr-T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tr-T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begChr m:val="["/>
                        <m:endChr m:val="]"/>
                        <m:ctrlP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−2</m:t>
                        </m:r>
                      </m:e>
                    </m:d>
                    <m:r>
                      <a:rPr lang="tr-T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tr-T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tr-T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begChr m:val="["/>
                        <m:endChr m:val="]"/>
                        <m:ctrlP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e>
                    </m:d>
                  </m:oMath>
                </a14:m>
                <a:endParaRPr lang="tr-TR"/>
              </a:p>
            </p:txBody>
          </p:sp>
        </mc:Choice>
        <mc:Fallback xmlns="">
          <p:sp>
            <p:nvSpPr>
              <p:cNvPr id="11" name="Dikdörtgen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5266" y="5056367"/>
                <a:ext cx="4695131" cy="769441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Dikdörtgen 3"/>
              <p:cNvSpPr/>
              <p:nvPr/>
            </p:nvSpPr>
            <p:spPr>
              <a:xfrm>
                <a:off x="2324141" y="5958600"/>
                <a:ext cx="529613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.5</m:t>
                      </m:r>
                      <m:r>
                        <a:rPr lang="tr-T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d>
                        <m:dPr>
                          <m:begChr m:val="["/>
                          <m:endChr m:val="]"/>
                          <m:ctrlPr>
                            <a:rPr lang="tr-T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tr-T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.5</m:t>
                      </m:r>
                      <m:r>
                        <a:rPr lang="tr-T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d>
                        <m:dPr>
                          <m:begChr m:val="["/>
                          <m:endChr m:val="]"/>
                          <m:ctrlPr>
                            <a:rPr lang="tr-T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tr-T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tr-T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tr-T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.5</m:t>
                      </m:r>
                      <m:r>
                        <a:rPr lang="tr-T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d>
                        <m:dPr>
                          <m:begChr m:val="["/>
                          <m:endChr m:val="]"/>
                          <m:ctrlPr>
                            <a:rPr lang="tr-T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tr-T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tr-T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tr-T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tr-T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d>
                        <m:dPr>
                          <m:begChr m:val="["/>
                          <m:endChr m:val="]"/>
                          <m:ctrlPr>
                            <a:rPr lang="tr-T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tr-T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e>
                      </m:d>
                    </m:oMath>
                  </m:oMathPara>
                </a14:m>
                <a:endParaRPr lang="tr-TR"/>
              </a:p>
            </p:txBody>
          </p:sp>
        </mc:Choice>
        <mc:Fallback xmlns="">
          <p:sp>
            <p:nvSpPr>
              <p:cNvPr id="4" name="Dikdörtgen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4141" y="5958600"/>
                <a:ext cx="5296130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Unvan 1"/>
          <p:cNvSpPr txBox="1">
            <a:spLocks/>
          </p:cNvSpPr>
          <p:nvPr/>
        </p:nvSpPr>
        <p:spPr>
          <a:xfrm>
            <a:off x="0" y="985868"/>
            <a:ext cx="10018713" cy="114071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just"/>
            <a:r>
              <a:rPr lang="tr-TR" sz="2400"/>
              <a:t>Ayrık Zamanlı Sistemlerde Konvolüsyon Toplamı Gösterimi</a:t>
            </a:r>
          </a:p>
        </p:txBody>
      </p:sp>
    </p:spTree>
    <p:extLst>
      <p:ext uri="{BB962C8B-B14F-4D97-AF65-F5344CB8AC3E}">
        <p14:creationId xmlns:p14="http://schemas.microsoft.com/office/powerpoint/2010/main" val="689438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Dikdörtgen 5"/>
              <p:cNvSpPr/>
              <p:nvPr/>
            </p:nvSpPr>
            <p:spPr>
              <a:xfrm>
                <a:off x="1732238" y="1602146"/>
                <a:ext cx="8046244" cy="203132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tr-TR"/>
                  <a:t>Örnek: Giriş işareti </a:t>
                </a:r>
                <a:r>
                  <a:rPr lang="tr-TR" i="1"/>
                  <a:t>x</a:t>
                </a:r>
                <a:r>
                  <a:rPr lang="tr-TR"/>
                  <a:t>[</a:t>
                </a:r>
                <a:r>
                  <a:rPr lang="tr-TR" i="1"/>
                  <a:t>n</a:t>
                </a:r>
                <a:r>
                  <a:rPr lang="tr-TR"/>
                  <a:t>]=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tr-T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tr-TR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tr-TR"/>
                  <a:t> ve birim dürtü yanıtı </a:t>
                </a:r>
                <a:r>
                  <a:rPr lang="tr-TR" i="1"/>
                  <a:t>h</a:t>
                </a:r>
                <a:r>
                  <a:rPr lang="tr-TR"/>
                  <a:t>[n]=</a:t>
                </a:r>
                <a:r>
                  <a:rPr lang="tr-TR" i="1"/>
                  <a:t>u</a:t>
                </a:r>
                <a:r>
                  <a:rPr lang="tr-TR"/>
                  <a:t>[n] ise (0&lt;</a:t>
                </a:r>
                <a:r>
                  <a:rPr lang="tr-TR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tr-T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tr-TR"/>
                  <a:t>&lt;1)</a:t>
                </a:r>
              </a:p>
              <a:p>
                <a:endParaRPr lang="tr-TR"/>
              </a:p>
              <a:p>
                <a:r>
                  <a:rPr lang="tr-TR"/>
                  <a:t>Sistemin çıkış işareti </a:t>
                </a:r>
                <a:r>
                  <a:rPr lang="tr-TR" i="1"/>
                  <a:t>y</a:t>
                </a:r>
                <a:r>
                  <a:rPr lang="tr-TR"/>
                  <a:t>[</a:t>
                </a:r>
                <a:r>
                  <a:rPr lang="tr-TR" i="1"/>
                  <a:t>n</a:t>
                </a:r>
                <a:r>
                  <a:rPr lang="tr-TR"/>
                  <a:t>]’i bulunuz.</a:t>
                </a:r>
              </a:p>
              <a:p>
                <a:endParaRPr lang="tr-TR"/>
              </a:p>
              <a:p>
                <a:endParaRPr lang="tr-TR"/>
              </a:p>
              <a:p>
                <a:endParaRPr lang="tr-TR"/>
              </a:p>
              <a:p>
                <a:r>
                  <a:rPr lang="tr-TR"/>
                  <a:t>1- Önce işaretleri çizelim.</a:t>
                </a:r>
              </a:p>
            </p:txBody>
          </p:sp>
        </mc:Choice>
        <mc:Fallback xmlns="">
          <p:sp>
            <p:nvSpPr>
              <p:cNvPr id="6" name="Dikdörtgen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2238" y="1602146"/>
                <a:ext cx="8046244" cy="2031325"/>
              </a:xfrm>
              <a:prstGeom prst="rect">
                <a:avLst/>
              </a:prstGeom>
              <a:blipFill rotWithShape="0">
                <a:blip r:embed="rId3"/>
                <a:stretch>
                  <a:fillRect l="-606" t="-2102" b="-3604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Resim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0619" y="3057233"/>
            <a:ext cx="4924425" cy="3057525"/>
          </a:xfrm>
          <a:prstGeom prst="rect">
            <a:avLst/>
          </a:prstGeom>
        </p:spPr>
      </p:pic>
      <p:sp>
        <p:nvSpPr>
          <p:cNvPr id="5" name="Unvan 1"/>
          <p:cNvSpPr txBox="1">
            <a:spLocks/>
          </p:cNvSpPr>
          <p:nvPr/>
        </p:nvSpPr>
        <p:spPr>
          <a:xfrm>
            <a:off x="532325" y="553249"/>
            <a:ext cx="10018713" cy="114071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just"/>
            <a:r>
              <a:rPr lang="tr-TR" sz="2400"/>
              <a:t>Ayrık Zamanlı Sistemlerde Konvolüsyon Toplamı Gösterimi</a:t>
            </a:r>
          </a:p>
        </p:txBody>
      </p:sp>
    </p:spTree>
    <p:extLst>
      <p:ext uri="{BB962C8B-B14F-4D97-AF65-F5344CB8AC3E}">
        <p14:creationId xmlns:p14="http://schemas.microsoft.com/office/powerpoint/2010/main" val="6859990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Dikdörtgen 5"/>
              <p:cNvSpPr/>
              <p:nvPr/>
            </p:nvSpPr>
            <p:spPr>
              <a:xfrm>
                <a:off x="1732238" y="1602146"/>
                <a:ext cx="8046244" cy="31393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tr-TR"/>
                  <a:t>Örnek: Giriş işareti </a:t>
                </a:r>
                <a:r>
                  <a:rPr lang="tr-TR" i="1"/>
                  <a:t>x</a:t>
                </a:r>
                <a:r>
                  <a:rPr lang="tr-TR"/>
                  <a:t>[</a:t>
                </a:r>
                <a:r>
                  <a:rPr lang="tr-TR" i="1"/>
                  <a:t>n</a:t>
                </a:r>
                <a:r>
                  <a:rPr lang="tr-TR"/>
                  <a:t>]=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tr-T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m:rPr>
                            <m:nor/>
                          </m:rPr>
                          <a:rPr lang="tr-TR"/>
                          <m:t> </m:t>
                        </m:r>
                      </m:e>
                      <m:sup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tr-TR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tr-TR"/>
                  <a:t> ve birim dürtü yanıtı </a:t>
                </a:r>
                <a:r>
                  <a:rPr lang="tr-TR" i="1"/>
                  <a:t>h</a:t>
                </a:r>
                <a:r>
                  <a:rPr lang="tr-TR"/>
                  <a:t>[n]=</a:t>
                </a:r>
                <a:r>
                  <a:rPr lang="tr-TR" i="1"/>
                  <a:t>u</a:t>
                </a:r>
                <a:r>
                  <a:rPr lang="tr-TR"/>
                  <a:t>[n] ise (0&lt;</a:t>
                </a:r>
                <a:r>
                  <a:rPr lang="tr-TR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tr-T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tr-TR"/>
                  <a:t>&lt;1)</a:t>
                </a:r>
              </a:p>
              <a:p>
                <a:endParaRPr lang="tr-TR"/>
              </a:p>
              <a:p>
                <a:r>
                  <a:rPr lang="tr-TR"/>
                  <a:t>Sistemin çıkış işareti </a:t>
                </a:r>
                <a:r>
                  <a:rPr lang="tr-TR" i="1"/>
                  <a:t>y</a:t>
                </a:r>
                <a:r>
                  <a:rPr lang="tr-TR"/>
                  <a:t>[</a:t>
                </a:r>
                <a:r>
                  <a:rPr lang="tr-TR" i="1"/>
                  <a:t>n</a:t>
                </a:r>
                <a:r>
                  <a:rPr lang="tr-TR"/>
                  <a:t>]’i bulunuz.</a:t>
                </a:r>
              </a:p>
              <a:p>
                <a:endParaRPr lang="tr-TR"/>
              </a:p>
              <a:p>
                <a:endParaRPr lang="tr-TR"/>
              </a:p>
              <a:p>
                <a:endParaRPr lang="tr-TR"/>
              </a:p>
              <a:p>
                <a:r>
                  <a:rPr lang="tr-TR"/>
                  <a:t>2- </a:t>
                </a:r>
                <a:r>
                  <a:rPr lang="tr-TR" i="1"/>
                  <a:t>x</a:t>
                </a:r>
                <a:r>
                  <a:rPr lang="tr-TR"/>
                  <a:t>[k] ve </a:t>
                </a:r>
                <a:r>
                  <a:rPr lang="tr-TR" i="1"/>
                  <a:t>h</a:t>
                </a:r>
                <a:r>
                  <a:rPr lang="tr-TR"/>
                  <a:t>[-k]’yı çizelim</a:t>
                </a:r>
              </a:p>
              <a:p>
                <a:endParaRPr lang="tr-TR"/>
              </a:p>
              <a:p>
                <a:endParaRPr lang="tr-TR"/>
              </a:p>
              <a:p>
                <a:endParaRPr lang="tr-TR"/>
              </a:p>
              <a:p>
                <a:r>
                  <a:rPr lang="tr-TR" i="1"/>
                  <a:t>h</a:t>
                </a:r>
                <a:r>
                  <a:rPr lang="tr-TR"/>
                  <a:t>[-k] : Aynalanmış işaret</a:t>
                </a:r>
              </a:p>
            </p:txBody>
          </p:sp>
        </mc:Choice>
        <mc:Fallback xmlns="">
          <p:sp>
            <p:nvSpPr>
              <p:cNvPr id="6" name="Dikdörtgen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2238" y="1602146"/>
                <a:ext cx="8046244" cy="3139321"/>
              </a:xfrm>
              <a:prstGeom prst="rect">
                <a:avLst/>
              </a:prstGeom>
              <a:blipFill rotWithShape="0">
                <a:blip r:embed="rId3"/>
                <a:stretch>
                  <a:fillRect l="-606" t="-1359" b="-1942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Resi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1755" y="3012718"/>
            <a:ext cx="4876800" cy="2847975"/>
          </a:xfrm>
          <a:prstGeom prst="rect">
            <a:avLst/>
          </a:prstGeom>
        </p:spPr>
      </p:pic>
      <p:sp>
        <p:nvSpPr>
          <p:cNvPr id="5" name="Unvan 1"/>
          <p:cNvSpPr txBox="1">
            <a:spLocks/>
          </p:cNvSpPr>
          <p:nvPr/>
        </p:nvSpPr>
        <p:spPr>
          <a:xfrm>
            <a:off x="532325" y="553249"/>
            <a:ext cx="10018713" cy="114071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just"/>
            <a:r>
              <a:rPr lang="tr-TR" sz="2400"/>
              <a:t>Ayrık Zamanlı Sistemlerde Konvolüsyon Toplamı Gösterimi</a:t>
            </a:r>
          </a:p>
        </p:txBody>
      </p:sp>
    </p:spTree>
    <p:extLst>
      <p:ext uri="{BB962C8B-B14F-4D97-AF65-F5344CB8AC3E}">
        <p14:creationId xmlns:p14="http://schemas.microsoft.com/office/powerpoint/2010/main" val="21693951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Dikdörtgen 5"/>
              <p:cNvSpPr/>
              <p:nvPr/>
            </p:nvSpPr>
            <p:spPr>
              <a:xfrm>
                <a:off x="1732238" y="1602146"/>
                <a:ext cx="8046244" cy="39703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tr-TR"/>
                  <a:t>Örnek: Giriş işareti </a:t>
                </a:r>
                <a:r>
                  <a:rPr lang="tr-TR" i="1"/>
                  <a:t>x</a:t>
                </a:r>
                <a:r>
                  <a:rPr lang="tr-TR"/>
                  <a:t>[</a:t>
                </a:r>
                <a:r>
                  <a:rPr lang="tr-TR" i="1"/>
                  <a:t>n</a:t>
                </a:r>
                <a:r>
                  <a:rPr lang="tr-TR"/>
                  <a:t>]=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tr-T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m:rPr>
                            <m:nor/>
                          </m:rPr>
                          <a:rPr lang="tr-TR"/>
                          <m:t> </m:t>
                        </m:r>
                      </m:e>
                      <m:sup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tr-TR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tr-TR"/>
                  <a:t> ve </a:t>
                </a:r>
              </a:p>
              <a:p>
                <a:endParaRPr lang="tr-TR"/>
              </a:p>
              <a:p>
                <a:r>
                  <a:rPr lang="tr-TR"/>
                  <a:t>birim dürtü yanıtı </a:t>
                </a:r>
                <a:r>
                  <a:rPr lang="tr-TR" i="1"/>
                  <a:t>h</a:t>
                </a:r>
                <a:r>
                  <a:rPr lang="tr-TR"/>
                  <a:t>[n]=</a:t>
                </a:r>
                <a:r>
                  <a:rPr lang="tr-TR" i="1"/>
                  <a:t>u</a:t>
                </a:r>
                <a:r>
                  <a:rPr lang="tr-TR"/>
                  <a:t>[n] ise (0&lt;</a:t>
                </a:r>
                <a:r>
                  <a:rPr lang="tr-TR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tr-T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tr-TR"/>
                  <a:t>&lt;1)</a:t>
                </a:r>
              </a:p>
              <a:p>
                <a:endParaRPr lang="tr-TR"/>
              </a:p>
              <a:p>
                <a:r>
                  <a:rPr lang="tr-TR"/>
                  <a:t>Sistemin çıkış işareti </a:t>
                </a:r>
                <a:r>
                  <a:rPr lang="tr-TR" i="1"/>
                  <a:t>y</a:t>
                </a:r>
                <a:r>
                  <a:rPr lang="tr-TR"/>
                  <a:t>[</a:t>
                </a:r>
                <a:r>
                  <a:rPr lang="tr-TR" i="1"/>
                  <a:t>n</a:t>
                </a:r>
                <a:r>
                  <a:rPr lang="tr-TR"/>
                  <a:t>]’i bulunuz.</a:t>
                </a:r>
              </a:p>
              <a:p>
                <a:endParaRPr lang="tr-TR"/>
              </a:p>
              <a:p>
                <a:endParaRPr lang="tr-TR"/>
              </a:p>
              <a:p>
                <a:endParaRPr lang="tr-TR"/>
              </a:p>
              <a:p>
                <a:r>
                  <a:rPr lang="tr-TR"/>
                  <a:t>3-Farklı </a:t>
                </a:r>
                <a:r>
                  <a:rPr lang="tr-TR" i="1"/>
                  <a:t>n </a:t>
                </a:r>
                <a:r>
                  <a:rPr lang="tr-TR"/>
                  <a:t>değerleri için sağa doğru kaydırıp</a:t>
                </a:r>
              </a:p>
              <a:p>
                <a:r>
                  <a:rPr lang="tr-TR"/>
                  <a:t>çarpalım.</a:t>
                </a:r>
              </a:p>
              <a:p>
                <a:endParaRPr lang="tr-TR"/>
              </a:p>
              <a:p>
                <a:endParaRPr lang="tr-TR"/>
              </a:p>
              <a:p>
                <a:endParaRPr lang="tr-TR"/>
              </a:p>
              <a:p>
                <a:r>
                  <a:rPr lang="tr-TR" i="1"/>
                  <a:t>h</a:t>
                </a:r>
                <a:r>
                  <a:rPr lang="tr-TR"/>
                  <a:t>[-k] : Aynalanmış işaret</a:t>
                </a:r>
              </a:p>
            </p:txBody>
          </p:sp>
        </mc:Choice>
        <mc:Fallback xmlns="">
          <p:sp>
            <p:nvSpPr>
              <p:cNvPr id="6" name="Dikdörtgen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2238" y="1602146"/>
                <a:ext cx="8046244" cy="3970318"/>
              </a:xfrm>
              <a:prstGeom prst="rect">
                <a:avLst/>
              </a:prstGeom>
              <a:blipFill rotWithShape="0">
                <a:blip r:embed="rId3"/>
                <a:stretch>
                  <a:fillRect l="-606" t="-1075" b="-1382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Resim 1"/>
          <p:cNvPicPr>
            <a:picLocks noChangeAspect="1"/>
          </p:cNvPicPr>
          <p:nvPr/>
        </p:nvPicPr>
        <p:blipFill rotWithShape="1">
          <a:blip r:embed="rId4"/>
          <a:srcRect l="-1" t="34389" r="354" b="33697"/>
          <a:stretch/>
        </p:blipFill>
        <p:spPr>
          <a:xfrm>
            <a:off x="6608796" y="2571750"/>
            <a:ext cx="4935504" cy="1285875"/>
          </a:xfrm>
          <a:prstGeom prst="rect">
            <a:avLst/>
          </a:prstGeom>
        </p:spPr>
      </p:pic>
      <p:pic>
        <p:nvPicPr>
          <p:cNvPr id="8" name="Resim 7"/>
          <p:cNvPicPr>
            <a:picLocks noChangeAspect="1"/>
          </p:cNvPicPr>
          <p:nvPr/>
        </p:nvPicPr>
        <p:blipFill rotWithShape="1">
          <a:blip r:embed="rId5"/>
          <a:srcRect t="5651" r="758" b="49064"/>
          <a:stretch/>
        </p:blipFill>
        <p:spPr>
          <a:xfrm>
            <a:off x="6456783" y="1158240"/>
            <a:ext cx="4839867" cy="1289685"/>
          </a:xfrm>
          <a:prstGeom prst="rect">
            <a:avLst/>
          </a:prstGeom>
        </p:spPr>
      </p:pic>
      <p:sp>
        <p:nvSpPr>
          <p:cNvPr id="7" name="Unvan 1"/>
          <p:cNvSpPr txBox="1">
            <a:spLocks/>
          </p:cNvSpPr>
          <p:nvPr/>
        </p:nvSpPr>
        <p:spPr>
          <a:xfrm>
            <a:off x="532325" y="553249"/>
            <a:ext cx="10018713" cy="114071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just"/>
            <a:r>
              <a:rPr lang="tr-TR" sz="2400"/>
              <a:t>Ayrık Zamanlı Sistemlerde Konvolüsyon Toplamı Gösterimi</a:t>
            </a:r>
          </a:p>
        </p:txBody>
      </p:sp>
      <p:pic>
        <p:nvPicPr>
          <p:cNvPr id="9" name="Resim 8"/>
          <p:cNvPicPr>
            <a:picLocks noChangeAspect="1"/>
          </p:cNvPicPr>
          <p:nvPr/>
        </p:nvPicPr>
        <p:blipFill rotWithShape="1">
          <a:blip r:embed="rId4"/>
          <a:srcRect l="1" r="-32" b="69868"/>
          <a:stretch/>
        </p:blipFill>
        <p:spPr>
          <a:xfrm>
            <a:off x="6618321" y="3843726"/>
            <a:ext cx="4954554" cy="1214049"/>
          </a:xfrm>
          <a:prstGeom prst="rect">
            <a:avLst/>
          </a:prstGeom>
        </p:spPr>
      </p:pic>
      <p:pic>
        <p:nvPicPr>
          <p:cNvPr id="10" name="Resim 9"/>
          <p:cNvPicPr>
            <a:picLocks noChangeAspect="1"/>
          </p:cNvPicPr>
          <p:nvPr/>
        </p:nvPicPr>
        <p:blipFill rotWithShape="1">
          <a:blip r:embed="rId4"/>
          <a:srcRect l="-769" t="68902" r="1700" b="-34515"/>
          <a:stretch/>
        </p:blipFill>
        <p:spPr>
          <a:xfrm>
            <a:off x="6570696" y="5038725"/>
            <a:ext cx="4906929" cy="2643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567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Dikdörtgen 5"/>
              <p:cNvSpPr/>
              <p:nvPr/>
            </p:nvSpPr>
            <p:spPr>
              <a:xfrm>
                <a:off x="1732238" y="1602146"/>
                <a:ext cx="8046244" cy="23083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tr-TR"/>
                  <a:t>Örnek: Giriş işareti </a:t>
                </a:r>
                <a:r>
                  <a:rPr lang="tr-TR" i="1"/>
                  <a:t>x</a:t>
                </a:r>
                <a:r>
                  <a:rPr lang="tr-TR"/>
                  <a:t>[</a:t>
                </a:r>
                <a:r>
                  <a:rPr lang="tr-TR" i="1"/>
                  <a:t>n</a:t>
                </a:r>
                <a:r>
                  <a:rPr lang="tr-TR"/>
                  <a:t>]=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tr-T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m:rPr>
                            <m:nor/>
                          </m:rPr>
                          <a:rPr lang="tr-TR"/>
                          <m:t> </m:t>
                        </m:r>
                      </m:e>
                      <m:sup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tr-TR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tr-TR"/>
                  <a:t> ve </a:t>
                </a:r>
              </a:p>
              <a:p>
                <a:endParaRPr lang="tr-TR"/>
              </a:p>
              <a:p>
                <a:r>
                  <a:rPr lang="tr-TR"/>
                  <a:t>birim dürtü yanıtı </a:t>
                </a:r>
                <a:r>
                  <a:rPr lang="tr-TR" i="1"/>
                  <a:t>h</a:t>
                </a:r>
                <a:r>
                  <a:rPr lang="tr-TR"/>
                  <a:t>[n]=</a:t>
                </a:r>
                <a:r>
                  <a:rPr lang="tr-TR" i="1"/>
                  <a:t>u</a:t>
                </a:r>
                <a:r>
                  <a:rPr lang="tr-TR"/>
                  <a:t>[n] ise (0&lt;</a:t>
                </a:r>
                <a:r>
                  <a:rPr lang="tr-TR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tr-T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tr-TR"/>
                  <a:t>&lt;1)</a:t>
                </a:r>
              </a:p>
              <a:p>
                <a:endParaRPr lang="tr-TR"/>
              </a:p>
              <a:p>
                <a:r>
                  <a:rPr lang="tr-TR"/>
                  <a:t>Sistemin çıkış işareti </a:t>
                </a:r>
                <a:r>
                  <a:rPr lang="tr-TR" i="1"/>
                  <a:t>y</a:t>
                </a:r>
                <a:r>
                  <a:rPr lang="tr-TR"/>
                  <a:t>[</a:t>
                </a:r>
                <a:r>
                  <a:rPr lang="tr-TR" i="1"/>
                  <a:t>n</a:t>
                </a:r>
                <a:r>
                  <a:rPr lang="tr-TR"/>
                  <a:t>]’i bulunuz.</a:t>
                </a:r>
              </a:p>
              <a:p>
                <a:endParaRPr lang="tr-TR"/>
              </a:p>
              <a:p>
                <a:endParaRPr lang="tr-TR"/>
              </a:p>
              <a:p>
                <a:endParaRPr lang="tr-TR"/>
              </a:p>
            </p:txBody>
          </p:sp>
        </mc:Choice>
        <mc:Fallback xmlns="">
          <p:sp>
            <p:nvSpPr>
              <p:cNvPr id="6" name="Dikdörtgen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2238" y="1602146"/>
                <a:ext cx="8046244" cy="2308324"/>
              </a:xfrm>
              <a:prstGeom prst="rect">
                <a:avLst/>
              </a:prstGeom>
              <a:blipFill rotWithShape="0">
                <a:blip r:embed="rId3"/>
                <a:stretch>
                  <a:fillRect l="-606" t="-1852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Resi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8149" y="1530220"/>
            <a:ext cx="5453863" cy="320866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Dikdörtgen 6"/>
              <p:cNvSpPr/>
              <p:nvPr/>
            </p:nvSpPr>
            <p:spPr>
              <a:xfrm>
                <a:off x="2167980" y="3453067"/>
                <a:ext cx="2780185" cy="8476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tr-TR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tr-TR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tr-T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tr-T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tr-T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tr-T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tr-TR"/>
              </a:p>
            </p:txBody>
          </p:sp>
        </mc:Choice>
        <mc:Fallback xmlns="">
          <p:sp>
            <p:nvSpPr>
              <p:cNvPr id="7" name="Dikdörtgen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7980" y="3453067"/>
                <a:ext cx="2780185" cy="84760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Dikdörtgen 9"/>
              <p:cNvSpPr/>
              <p:nvPr/>
            </p:nvSpPr>
            <p:spPr>
              <a:xfrm>
                <a:off x="2223963" y="4460773"/>
                <a:ext cx="2658356" cy="8476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tr-TR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tr-TR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tr-T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tr-T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tr-T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tr-T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tr-TR"/>
              </a:p>
            </p:txBody>
          </p:sp>
        </mc:Choice>
        <mc:Fallback xmlns="">
          <p:sp>
            <p:nvSpPr>
              <p:cNvPr id="10" name="Dikdörtgen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3963" y="4460773"/>
                <a:ext cx="2658356" cy="847604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Metin kutusu 3"/>
          <p:cNvSpPr txBox="1"/>
          <p:nvPr/>
        </p:nvSpPr>
        <p:spPr>
          <a:xfrm>
            <a:off x="6522719" y="5732729"/>
            <a:ext cx="987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i="1"/>
              <a:t>*n</a:t>
            </a:r>
            <a:r>
              <a:rPr lang="tr-TR"/>
              <a:t>&gt;0 ise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Dikdörtgen 4"/>
              <p:cNvSpPr/>
              <p:nvPr/>
            </p:nvSpPr>
            <p:spPr>
              <a:xfrm>
                <a:off x="7856116" y="5580319"/>
                <a:ext cx="2877134" cy="8478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tr-TR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tr-TR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tr-T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m:rPr>
                                  <m:nor/>
                                </m:rPr>
                                <a:rPr lang="tr-TR"/>
                                <m:t> </m:t>
                              </m:r>
                            </m:e>
                            <m:sup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nary>
                      <m:r>
                        <a:rPr lang="tr-T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tr-T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tr-T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m:rPr>
                                  <m:nor/>
                                </m:rPr>
                                <a:rPr lang="tr-TR"/>
                                <m:t> </m:t>
                              </m:r>
                            </m:e>
                            <m:sup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</m:num>
                        <m:den>
                          <m:r>
                            <a:rPr lang="tr-T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den>
                      </m:f>
                    </m:oMath>
                  </m:oMathPara>
                </a14:m>
                <a:endParaRPr lang="tr-TR"/>
              </a:p>
            </p:txBody>
          </p:sp>
        </mc:Choice>
        <mc:Fallback xmlns="">
          <p:sp>
            <p:nvSpPr>
              <p:cNvPr id="5" name="Dikdörtgen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6116" y="5580319"/>
                <a:ext cx="2877134" cy="847861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Resim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43370" y="5698283"/>
            <a:ext cx="2514600" cy="723900"/>
          </a:xfrm>
          <a:prstGeom prst="rect">
            <a:avLst/>
          </a:prstGeom>
        </p:spPr>
      </p:pic>
      <p:sp>
        <p:nvSpPr>
          <p:cNvPr id="12" name="Unvan 1"/>
          <p:cNvSpPr txBox="1">
            <a:spLocks/>
          </p:cNvSpPr>
          <p:nvPr/>
        </p:nvSpPr>
        <p:spPr>
          <a:xfrm>
            <a:off x="532325" y="553249"/>
            <a:ext cx="10018713" cy="114071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just"/>
            <a:r>
              <a:rPr lang="tr-TR" sz="2400"/>
              <a:t>Ayrık Zamanlı Sistemlerde Konvolüsyon Toplamı Gösterimi</a:t>
            </a:r>
          </a:p>
        </p:txBody>
      </p:sp>
    </p:spTree>
    <p:extLst>
      <p:ext uri="{BB962C8B-B14F-4D97-AF65-F5344CB8AC3E}">
        <p14:creationId xmlns:p14="http://schemas.microsoft.com/office/powerpoint/2010/main" val="1833743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Unvan 1"/>
          <p:cNvSpPr txBox="1">
            <a:spLocks/>
          </p:cNvSpPr>
          <p:nvPr/>
        </p:nvSpPr>
        <p:spPr>
          <a:xfrm>
            <a:off x="974776" y="897377"/>
            <a:ext cx="10018713" cy="137904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just"/>
            <a:r>
              <a:rPr lang="tr-TR" sz="2800"/>
              <a:t>Sürekli Zaman İşaretlerinde Konvolüsyon İntegrali Gösterimi</a:t>
            </a:r>
          </a:p>
        </p:txBody>
      </p:sp>
      <p:sp>
        <p:nvSpPr>
          <p:cNvPr id="16" name="Dikdörtgen 15"/>
          <p:cNvSpPr/>
          <p:nvPr/>
        </p:nvSpPr>
        <p:spPr>
          <a:xfrm>
            <a:off x="1506045" y="1918591"/>
            <a:ext cx="8258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i="1"/>
              <a:t>Örnek: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Metin kutusu 1"/>
              <p:cNvSpPr txBox="1"/>
              <p:nvPr/>
            </p:nvSpPr>
            <p:spPr>
              <a:xfrm>
                <a:off x="2436761" y="1945968"/>
                <a:ext cx="700409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tr-TR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tr-T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𝑎𝑡</m:t>
                        </m:r>
                      </m:sup>
                    </m:sSup>
                    <m:r>
                      <a:rPr lang="tr-TR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tr-TR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tr-TR"/>
                  <a:t>    </a:t>
                </a:r>
                <a:r>
                  <a:rPr lang="tr-TR" i="1"/>
                  <a:t>a</a:t>
                </a:r>
                <a:r>
                  <a:rPr lang="tr-TR"/>
                  <a:t>&gt;0 ve </a:t>
                </a:r>
                <a14:m>
                  <m:oMath xmlns:m="http://schemas.openxmlformats.org/officeDocument/2006/math">
                    <m:r>
                      <a:rPr lang="tr-TR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tr-TR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tr-TR"/>
                  <a:t> ise DZD sistemin çıkışını bulunuz.</a:t>
                </a:r>
              </a:p>
            </p:txBody>
          </p:sp>
        </mc:Choice>
        <mc:Fallback xmlns="">
          <p:sp>
            <p:nvSpPr>
              <p:cNvPr id="2" name="Metin kutusu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6761" y="1945968"/>
                <a:ext cx="7004097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870" t="-30435" r="-5570" b="-47826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Resi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4961" y="2642880"/>
            <a:ext cx="4572000" cy="35337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Metin kutusu 8"/>
              <p:cNvSpPr txBox="1"/>
              <p:nvPr/>
            </p:nvSpPr>
            <p:spPr>
              <a:xfrm>
                <a:off x="1535061" y="3584268"/>
                <a:ext cx="6076856" cy="30469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tr-TR"/>
                  <a:t>Eğer </a:t>
                </a:r>
                <a:r>
                  <a:rPr lang="tr-TR" i="1"/>
                  <a:t>t</a:t>
                </a:r>
                <a:r>
                  <a:rPr lang="tr-TR"/>
                  <a:t>&lt;0 olursa, </a:t>
                </a:r>
                <a14:m>
                  <m:oMath xmlns:m="http://schemas.openxmlformats.org/officeDocument/2006/math">
                    <m:r>
                      <a:rPr lang="tr-TR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tr-T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tr-TR"/>
                  <a:t> işareti ile </a:t>
                </a:r>
                <a:r>
                  <a:rPr lang="tr-TR" i="1"/>
                  <a:t>x</a:t>
                </a:r>
                <a:r>
                  <a:rPr lang="tr-TR"/>
                  <a:t>(</a:t>
                </a:r>
                <a14:m>
                  <m:oMath xmlns:m="http://schemas.openxmlformats.org/officeDocument/2006/math">
                    <m:r>
                      <a:rPr lang="tr-T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tr-TR"/>
                  <a:t>) işareti grafiksel olarak</a:t>
                </a:r>
              </a:p>
              <a:p>
                <a:r>
                  <a:rPr lang="tr-TR"/>
                  <a:t>kesişmeyecektir.</a:t>
                </a:r>
              </a:p>
              <a:p>
                <a:endParaRPr lang="tr-TR"/>
              </a:p>
              <a:p>
                <a:endParaRPr lang="tr-TR"/>
              </a:p>
              <a:p>
                <a:endParaRPr lang="tr-TR"/>
              </a:p>
              <a:p>
                <a:endParaRPr lang="tr-TR"/>
              </a:p>
              <a:p>
                <a:endParaRPr lang="tr-TR"/>
              </a:p>
              <a:p>
                <a:endParaRPr lang="tr-TR"/>
              </a:p>
              <a:p>
                <a:endParaRPr lang="tr-TR"/>
              </a:p>
              <a:p>
                <a:r>
                  <a:rPr lang="tr-TR"/>
                  <a:t>Bu yüzden, </a:t>
                </a:r>
                <a:r>
                  <a:rPr lang="tr-TR" i="1"/>
                  <a:t>t</a:t>
                </a:r>
                <a:r>
                  <a:rPr lang="tr-TR"/>
                  <a:t>&lt;0 iken, </a:t>
                </a:r>
                <a:r>
                  <a:rPr lang="tr-TR" i="1"/>
                  <a:t>y</a:t>
                </a:r>
                <a:r>
                  <a:rPr lang="tr-TR"/>
                  <a:t>(</a:t>
                </a:r>
                <a:r>
                  <a:rPr lang="tr-TR" i="1"/>
                  <a:t>t</a:t>
                </a:r>
                <a:r>
                  <a:rPr lang="tr-TR"/>
                  <a:t>) = 0 olur.</a:t>
                </a:r>
              </a:p>
              <a:p>
                <a:endParaRPr lang="tr-TR"/>
              </a:p>
            </p:txBody>
          </p:sp>
        </mc:Choice>
        <mc:Fallback xmlns="">
          <p:sp>
            <p:nvSpPr>
              <p:cNvPr id="9" name="Metin kutusu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5061" y="3584268"/>
                <a:ext cx="6076856" cy="3046988"/>
              </a:xfrm>
              <a:prstGeom prst="rect">
                <a:avLst/>
              </a:prstGeom>
              <a:blipFill rotWithShape="0">
                <a:blip r:embed="rId5"/>
                <a:stretch>
                  <a:fillRect l="-2407" t="-2800" r="-6921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Dikdörtgen 9"/>
              <p:cNvSpPr/>
              <p:nvPr/>
            </p:nvSpPr>
            <p:spPr>
              <a:xfrm>
                <a:off x="3609610" y="2444482"/>
                <a:ext cx="3008965" cy="90338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limLoc m:val="undOvr"/>
                          <m:ctrlPr>
                            <a:rPr lang="tr-T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tr-T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=−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</m:e>
                      </m:nary>
                      <m:r>
                        <a:rPr lang="tr-T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tr-T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tr-T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</m:d>
                      <m:r>
                        <a:rPr lang="tr-T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r>
                        <a:rPr lang="tr-T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</m:oMath>
                  </m:oMathPara>
                </a14:m>
                <a:endParaRPr lang="tr-TR"/>
              </a:p>
            </p:txBody>
          </p:sp>
        </mc:Choice>
        <mc:Fallback xmlns="">
          <p:sp>
            <p:nvSpPr>
              <p:cNvPr id="10" name="Dikdörtgen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9610" y="2444482"/>
                <a:ext cx="3008965" cy="903389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Resim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17648" y="4462155"/>
            <a:ext cx="4543425" cy="134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958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Dikdörtgen 15"/>
          <p:cNvSpPr/>
          <p:nvPr/>
        </p:nvSpPr>
        <p:spPr>
          <a:xfrm>
            <a:off x="778458" y="1387649"/>
            <a:ext cx="8258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i="1"/>
              <a:t>Örnek: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Metin kutusu 1"/>
              <p:cNvSpPr txBox="1"/>
              <p:nvPr/>
            </p:nvSpPr>
            <p:spPr>
              <a:xfrm>
                <a:off x="1709174" y="1415026"/>
                <a:ext cx="700409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tr-TR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tr-T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𝑎𝑡</m:t>
                        </m:r>
                      </m:sup>
                    </m:sSup>
                    <m:r>
                      <a:rPr lang="tr-TR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tr-TR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tr-TR"/>
                  <a:t>    </a:t>
                </a:r>
                <a:r>
                  <a:rPr lang="tr-TR" i="1"/>
                  <a:t>a</a:t>
                </a:r>
                <a:r>
                  <a:rPr lang="tr-TR"/>
                  <a:t>&gt;0 ve </a:t>
                </a:r>
                <a14:m>
                  <m:oMath xmlns:m="http://schemas.openxmlformats.org/officeDocument/2006/math">
                    <m:r>
                      <a:rPr lang="tr-TR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tr-TR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tr-TR"/>
                  <a:t> ise DZD sistemin çıkışını bulunuz.</a:t>
                </a:r>
              </a:p>
            </p:txBody>
          </p:sp>
        </mc:Choice>
        <mc:Fallback xmlns="">
          <p:sp>
            <p:nvSpPr>
              <p:cNvPr id="2" name="Metin kutusu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9174" y="1415026"/>
                <a:ext cx="7004097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870" t="-30435" r="-5657" b="-47826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Dikdörtgen 9"/>
              <p:cNvSpPr/>
              <p:nvPr/>
            </p:nvSpPr>
            <p:spPr>
              <a:xfrm>
                <a:off x="1736483" y="2720172"/>
                <a:ext cx="3452740" cy="90338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limLoc m:val="undOvr"/>
                          <m:ctrlPr>
                            <a:rPr lang="tr-T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tr-T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=−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𝑎𝑡</m:t>
                              </m:r>
                            </m:sup>
                          </m:sSup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tr-T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tr-T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tr-T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</m:d>
                      <m:r>
                        <a:rPr lang="tr-T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r>
                        <a:rPr lang="tr-T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</m:oMath>
                  </m:oMathPara>
                </a14:m>
                <a:endParaRPr lang="tr-TR"/>
              </a:p>
            </p:txBody>
          </p:sp>
        </mc:Choice>
        <mc:Fallback xmlns="">
          <p:sp>
            <p:nvSpPr>
              <p:cNvPr id="10" name="Dikdörtgen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6483" y="2720172"/>
                <a:ext cx="3452740" cy="903389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Dikdörtgen 4"/>
              <p:cNvSpPr/>
              <p:nvPr/>
            </p:nvSpPr>
            <p:spPr>
              <a:xfrm>
                <a:off x="820884" y="2233660"/>
                <a:ext cx="458869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tr-TR" i="1"/>
                  <a:t>t</a:t>
                </a:r>
                <a:r>
                  <a:rPr lang="tr-TR"/>
                  <a:t> </a:t>
                </a:r>
                <a14:m>
                  <m:oMath xmlns:m="http://schemas.openxmlformats.org/officeDocument/2006/math">
                    <m:r>
                      <a:rPr lang="tr-T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tr-TR"/>
                  <a:t>0 iken, </a:t>
                </a:r>
                <a14:m>
                  <m:oMath xmlns:m="http://schemas.openxmlformats.org/officeDocument/2006/math">
                    <m:r>
                      <a:rPr lang="tr-T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tr-T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tr-T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tr-TR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tr-T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  <m:r>
                      <a:rPr lang="tr-T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tr-TR"/>
                  <a:t> </a:t>
                </a:r>
                <a:r>
                  <a:rPr lang="tr-TR" i="1"/>
                  <a:t>t</a:t>
                </a:r>
                <a:r>
                  <a:rPr lang="tr-TR"/>
                  <a:t>  arasında kesişmektedir. </a:t>
                </a:r>
              </a:p>
            </p:txBody>
          </p:sp>
        </mc:Choice>
        <mc:Fallback xmlns="">
          <p:sp>
            <p:nvSpPr>
              <p:cNvPr id="5" name="Dikdörtgen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884" y="2233660"/>
                <a:ext cx="4588692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1197" t="-9836" r="-7713" b="-22951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Dikdörtgen 10"/>
              <p:cNvSpPr/>
              <p:nvPr/>
            </p:nvSpPr>
            <p:spPr>
              <a:xfrm>
                <a:off x="1723783" y="3672672"/>
                <a:ext cx="2031004" cy="92371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limLoc m:val="undOvr"/>
                          <m:ctrlPr>
                            <a:rPr lang="tr-T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tr-T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sSup>
                            <m:sSupPr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𝑎𝑡</m:t>
                              </m:r>
                            </m:sup>
                          </m:sSup>
                        </m:e>
                      </m:nary>
                      <m:r>
                        <a:rPr lang="tr-T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r>
                        <a:rPr lang="tr-T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</m:oMath>
                  </m:oMathPara>
                </a14:m>
                <a:endParaRPr lang="tr-TR"/>
              </a:p>
            </p:txBody>
          </p:sp>
        </mc:Choice>
        <mc:Fallback xmlns="">
          <p:sp>
            <p:nvSpPr>
              <p:cNvPr id="11" name="Dikdörtgen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3783" y="3672672"/>
                <a:ext cx="2031004" cy="923714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Resim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76436" y="5086913"/>
            <a:ext cx="4486275" cy="1343025"/>
          </a:xfrm>
          <a:prstGeom prst="rect">
            <a:avLst/>
          </a:prstGeom>
        </p:spPr>
      </p:pic>
      <p:pic>
        <p:nvPicPr>
          <p:cNvPr id="8" name="Resim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34574" y="4810689"/>
            <a:ext cx="3886200" cy="696472"/>
          </a:xfrm>
          <a:prstGeom prst="rect">
            <a:avLst/>
          </a:prstGeom>
        </p:spPr>
      </p:pic>
      <p:sp>
        <p:nvSpPr>
          <p:cNvPr id="14" name="Dikdörtgen 13"/>
          <p:cNvSpPr/>
          <p:nvPr/>
        </p:nvSpPr>
        <p:spPr>
          <a:xfrm>
            <a:off x="1227076" y="5751560"/>
            <a:ext cx="190423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/>
              <a:t>Genel gösterimle;</a:t>
            </a:r>
          </a:p>
          <a:p>
            <a:r>
              <a:rPr lang="tr-TR"/>
              <a:t> 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Dikdörtgen 14"/>
              <p:cNvSpPr/>
              <p:nvPr/>
            </p:nvSpPr>
            <p:spPr>
              <a:xfrm>
                <a:off x="3182084" y="5827760"/>
                <a:ext cx="2598275" cy="6127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tr-T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d>
                        <m:d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𝑎𝑡</m:t>
                              </m:r>
                            </m:sup>
                          </m:sSup>
                        </m:e>
                      </m:d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tr-TR"/>
              </a:p>
            </p:txBody>
          </p:sp>
        </mc:Choice>
        <mc:Fallback xmlns="">
          <p:sp>
            <p:nvSpPr>
              <p:cNvPr id="15" name="Dikdörtgen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2084" y="5827760"/>
                <a:ext cx="2598275" cy="61273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994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5" grpId="0"/>
      <p:bldP spid="11" grpId="0"/>
      <p:bldP spid="14" grpId="0"/>
      <p:bldP spid="15" grpId="0"/>
    </p:bldLst>
  </p:timing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Belge" ma:contentTypeID="0x010100CD88C91751DDE0488FE285847CDD98C3" ma:contentTypeVersion="4" ma:contentTypeDescription="Yeni belge oluşturun." ma:contentTypeScope="" ma:versionID="185d877ccee4b818c7f08883ed0d860f">
  <xsd:schema xmlns:xsd="http://www.w3.org/2001/XMLSchema" xmlns:xs="http://www.w3.org/2001/XMLSchema" xmlns:p="http://schemas.microsoft.com/office/2006/metadata/properties" xmlns:ns2="c117ca98-c666-4f9c-87cb-64bee12d480f" targetNamespace="http://schemas.microsoft.com/office/2006/metadata/properties" ma:root="true" ma:fieldsID="e5ca5eb211896afd1cf9a14498e80480" ns2:_="">
    <xsd:import namespace="c117ca98-c666-4f9c-87cb-64bee12d480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117ca98-c666-4f9c-87cb-64bee12d480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İçerik Türü"/>
        <xsd:element ref="dc:title" minOccurs="0" maxOccurs="1" ma:index="4" ma:displayName="Başlık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CE4D603-1454-4C3F-9708-537E0F4941C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117ca98-c666-4f9c-87cb-64bee12d480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977B58A-8443-4FDA-91C6-2E3BBCF3611A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DD1179C6-66F6-44EE-95A8-9E9DD1602F9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819</Words>
  <Application>Microsoft Office PowerPoint</Application>
  <PresentationFormat>Geniş ekran</PresentationFormat>
  <Paragraphs>153</Paragraphs>
  <Slides>14</Slides>
  <Notes>14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14</vt:i4>
      </vt:variant>
    </vt:vector>
  </HeadingPairs>
  <TitlesOfParts>
    <vt:vector size="15" baseType="lpstr">
      <vt:lpstr>Office Teması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Microsoft hesabı</dc:creator>
  <cp:lastModifiedBy>Ali Can Karaca</cp:lastModifiedBy>
  <cp:revision>9</cp:revision>
  <dcterms:created xsi:type="dcterms:W3CDTF">2021-11-15T08:17:13Z</dcterms:created>
  <dcterms:modified xsi:type="dcterms:W3CDTF">2025-03-28T19:39:14Z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0x010100CD88C91751DDE0488FE285847CDD98C3</vt:lpwstr>
  </property>
</Properties>
</file>