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7" r:id="rId9"/>
    <p:sldId id="260" r:id="rId10"/>
    <p:sldId id="261" r:id="rId11"/>
    <p:sldId id="262" r:id="rId12"/>
    <p:sldId id="264" r:id="rId13"/>
    <p:sldId id="265" r:id="rId14"/>
    <p:sldId id="263" r:id="rId15"/>
    <p:sldId id="266" r:id="rId16"/>
    <p:sldId id="269" r:id="rId17"/>
    <p:sldId id="271" r:id="rId18"/>
    <p:sldId id="268" r:id="rId19"/>
    <p:sldId id="278" r:id="rId20"/>
    <p:sldId id="277" r:id="rId21"/>
    <p:sldId id="270" r:id="rId22"/>
    <p:sldId id="272" r:id="rId23"/>
    <p:sldId id="273" r:id="rId24"/>
    <p:sldId id="274" r:id="rId25"/>
    <p:sldId id="275" r:id="rId26"/>
  </p:sldIdLst>
  <p:sldSz cx="9144000" cy="6858000" type="screen4x3"/>
  <p:notesSz cx="6642100" cy="96535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9" roundtripDataSignature="AMtx7mhjhJvib9UwAF0MOLmItM4wNC4A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mi Tunahan AHLATÇI" userId="S::tunahan.ahlatci@std.yildiz.edu.tr::e1d11e65-29ec-4e76-945b-5ef72352fb3a" providerId="AD" clId="Web-{E830EF8E-40D1-7E0F-6721-12148AF1672B}"/>
    <pc:docChg chg="sldOrd">
      <pc:chgData name="Hilmi Tunahan AHLATÇI" userId="S::tunahan.ahlatci@std.yildiz.edu.tr::e1d11e65-29ec-4e76-945b-5ef72352fb3a" providerId="AD" clId="Web-{E830EF8E-40D1-7E0F-6721-12148AF1672B}" dt="2025-02-23T13:53:10.946" v="0"/>
      <pc:docMkLst>
        <pc:docMk/>
      </pc:docMkLst>
      <pc:sldChg chg="ord">
        <pc:chgData name="Hilmi Tunahan AHLATÇI" userId="S::tunahan.ahlatci@std.yildiz.edu.tr::e1d11e65-29ec-4e76-945b-5ef72352fb3a" providerId="AD" clId="Web-{E830EF8E-40D1-7E0F-6721-12148AF1672B}" dt="2025-02-23T13:53:10.946" v="0"/>
        <pc:sldMkLst>
          <pc:docMk/>
          <pc:sldMk cId="0" sldId="268"/>
        </pc:sldMkLst>
      </pc:sldChg>
    </pc:docChg>
  </pc:docChgLst>
  <pc:docChgLst>
    <pc:chgData name="Enes ÇETİN" userId="S::enes.cetin3@std.yildiz.edu.tr::fc5c35cf-34b9-42e0-98b4-321483bb6d01" providerId="AD" clId="Web-{E6E6E6C6-6353-795C-1F9F-DBB4D73D35F6}"/>
    <pc:docChg chg="sldOrd">
      <pc:chgData name="Enes ÇETİN" userId="S::enes.cetin3@std.yildiz.edu.tr::fc5c35cf-34b9-42e0-98b4-321483bb6d01" providerId="AD" clId="Web-{E6E6E6C6-6353-795C-1F9F-DBB4D73D35F6}" dt="2025-03-26T14:02:32.929" v="0"/>
      <pc:docMkLst>
        <pc:docMk/>
      </pc:docMkLst>
      <pc:sldChg chg="ord">
        <pc:chgData name="Enes ÇETİN" userId="S::enes.cetin3@std.yildiz.edu.tr::fc5c35cf-34b9-42e0-98b4-321483bb6d01" providerId="AD" clId="Web-{E6E6E6C6-6353-795C-1F9F-DBB4D73D35F6}" dt="2025-03-26T14:02:32.929" v="0"/>
        <pc:sldMkLst>
          <pc:docMk/>
          <pc:sldMk cId="0" sldId="263"/>
        </pc:sldMkLst>
      </pc:sldChg>
    </pc:docChg>
  </pc:docChgLst>
  <pc:docChgLst>
    <pc:chgData name="MOHAMED ABDELLAHI BOU" userId="S::mohamed.bou@std.yildiz.edu.tr::044e3da9-9dbe-4e2f-9ae9-dfdbf5c2deaa" providerId="AD" clId="Web-{76F7CE9D-8955-8622-D737-6531479F1122}"/>
    <pc:docChg chg="modSld">
      <pc:chgData name="MOHAMED ABDELLAHI BOU" userId="S::mohamed.bou@std.yildiz.edu.tr::044e3da9-9dbe-4e2f-9ae9-dfdbf5c2deaa" providerId="AD" clId="Web-{76F7CE9D-8955-8622-D737-6531479F1122}" dt="2025-02-20T11:06:51.711" v="2" actId="20577"/>
      <pc:docMkLst>
        <pc:docMk/>
      </pc:docMkLst>
      <pc:sldChg chg="modSp">
        <pc:chgData name="MOHAMED ABDELLAHI BOU" userId="S::mohamed.bou@std.yildiz.edu.tr::044e3da9-9dbe-4e2f-9ae9-dfdbf5c2deaa" providerId="AD" clId="Web-{76F7CE9D-8955-8622-D737-6531479F1122}" dt="2025-02-20T11:06:51.711" v="2" actId="20577"/>
        <pc:sldMkLst>
          <pc:docMk/>
          <pc:sldMk cId="0" sldId="259"/>
        </pc:sldMkLst>
        <pc:spChg chg="mod">
          <ac:chgData name="MOHAMED ABDELLAHI BOU" userId="S::mohamed.bou@std.yildiz.edu.tr::044e3da9-9dbe-4e2f-9ae9-dfdbf5c2deaa" providerId="AD" clId="Web-{76F7CE9D-8955-8622-D737-6531479F1122}" dt="2025-02-20T11:06:51.711" v="2" actId="20577"/>
          <ac:spMkLst>
            <pc:docMk/>
            <pc:sldMk cId="0" sldId="259"/>
            <ac:spMk id="100" creationId="{00000000-0000-0000-0000-000000000000}"/>
          </ac:spMkLst>
        </pc:spChg>
      </pc:sldChg>
    </pc:docChg>
  </pc:docChgLst>
  <pc:docChgLst>
    <pc:chgData name="FATIMA BERA ÇOLAK" userId="09371818-d60c-4e2e-a742-0850da038100" providerId="ADAL" clId="{5F2B14BB-7BB2-4A0A-BAA3-F356D2796548}"/>
    <pc:docChg chg="modSld">
      <pc:chgData name="FATIMA BERA ÇOLAK" userId="09371818-d60c-4e2e-a742-0850da038100" providerId="ADAL" clId="{5F2B14BB-7BB2-4A0A-BAA3-F356D2796548}" dt="2025-03-30T11:02:51.243" v="0" actId="20577"/>
      <pc:docMkLst>
        <pc:docMk/>
      </pc:docMkLst>
      <pc:sldChg chg="modSp mod">
        <pc:chgData name="FATIMA BERA ÇOLAK" userId="09371818-d60c-4e2e-a742-0850da038100" providerId="ADAL" clId="{5F2B14BB-7BB2-4A0A-BAA3-F356D2796548}" dt="2025-03-30T11:02:51.243" v="0" actId="20577"/>
        <pc:sldMkLst>
          <pc:docMk/>
          <pc:sldMk cId="0" sldId="259"/>
        </pc:sldMkLst>
        <pc:spChg chg="mod">
          <ac:chgData name="FATIMA BERA ÇOLAK" userId="09371818-d60c-4e2e-a742-0850da038100" providerId="ADAL" clId="{5F2B14BB-7BB2-4A0A-BAA3-F356D2796548}" dt="2025-03-30T11:02:51.243" v="0" actId="20577"/>
          <ac:spMkLst>
            <pc:docMk/>
            <pc:sldMk cId="0" sldId="259"/>
            <ac:spMk id="100" creationId="{00000000-0000-0000-0000-000000000000}"/>
          </ac:spMkLst>
        </pc:spChg>
      </pc:sldChg>
    </pc:docChg>
  </pc:docChgLst>
  <pc:docChgLst>
    <pc:chgData name="Ahmad Karim RUSHDİ" userId="S::ahmad.rushdi@std.yildiz.edu.tr::ea95c0af-80f9-4ac5-a561-d42895916d44" providerId="AD" clId="Web-{716207E3-B299-4773-B405-BDD94268FD74}"/>
    <pc:docChg chg="delSld">
      <pc:chgData name="Ahmad Karim RUSHDİ" userId="S::ahmad.rushdi@std.yildiz.edu.tr::ea95c0af-80f9-4ac5-a561-d42895916d44" providerId="AD" clId="Web-{716207E3-B299-4773-B405-BDD94268FD74}" dt="2025-03-19T10:42:00.653" v="0"/>
      <pc:docMkLst>
        <pc:docMk/>
      </pc:docMkLst>
      <pc:sldChg chg="del">
        <pc:chgData name="Ahmad Karim RUSHDİ" userId="S::ahmad.rushdi@std.yildiz.edu.tr::ea95c0af-80f9-4ac5-a561-d42895916d44" providerId="AD" clId="Web-{716207E3-B299-4773-B405-BDD94268FD74}" dt="2025-03-19T10:42:00.653" v="0"/>
        <pc:sldMkLst>
          <pc:docMk/>
          <pc:sldMk cId="0" sldId="276"/>
        </pc:sldMkLst>
      </pc:sldChg>
    </pc:docChg>
  </pc:docChgLst>
  <pc:docChgLst>
    <pc:chgData name="EYÜP ÇELEN" userId="S::eyup.celen@std.yildiz.edu.tr::c4360838-4c5d-4b8a-8366-225ddd6c5b58" providerId="AD" clId="Web-{F57597F6-D204-6AA0-FD4E-4A31869139D3}"/>
    <pc:docChg chg="modSld">
      <pc:chgData name="EYÜP ÇELEN" userId="S::eyup.celen@std.yildiz.edu.tr::c4360838-4c5d-4b8a-8366-225ddd6c5b58" providerId="AD" clId="Web-{F57597F6-D204-6AA0-FD4E-4A31869139D3}" dt="2025-02-20T06:28:34.889" v="1" actId="20577"/>
      <pc:docMkLst>
        <pc:docMk/>
      </pc:docMkLst>
      <pc:sldChg chg="modSp">
        <pc:chgData name="EYÜP ÇELEN" userId="S::eyup.celen@std.yildiz.edu.tr::c4360838-4c5d-4b8a-8366-225ddd6c5b58" providerId="AD" clId="Web-{F57597F6-D204-6AA0-FD4E-4A31869139D3}" dt="2025-02-20T06:28:34.889" v="1" actId="20577"/>
        <pc:sldMkLst>
          <pc:docMk/>
          <pc:sldMk cId="0" sldId="258"/>
        </pc:sldMkLst>
        <pc:spChg chg="mod">
          <ac:chgData name="EYÜP ÇELEN" userId="S::eyup.celen@std.yildiz.edu.tr::c4360838-4c5d-4b8a-8366-225ddd6c5b58" providerId="AD" clId="Web-{F57597F6-D204-6AA0-FD4E-4A31869139D3}" dt="2025-02-20T06:28:34.889" v="1" actId="20577"/>
          <ac:spMkLst>
            <pc:docMk/>
            <pc:sldMk cId="0" sldId="258"/>
            <ac:spMk id="93" creationId="{00000000-0000-0000-0000-000000000000}"/>
          </ac:spMkLst>
        </pc:spChg>
      </pc:sldChg>
    </pc:docChg>
  </pc:docChgLst>
  <pc:docChgLst>
    <pc:chgData name="AHMED ZEER" userId="S::ahmed.zeer@std.yildiz.edu.tr::f10520d3-bf91-474c-9bbf-cbbe9ea5eb65" providerId="AD" clId="Web-{2B556D44-3BA2-0734-4112-9EF9BAF88F42}"/>
    <pc:docChg chg="modSld">
      <pc:chgData name="AHMED ZEER" userId="S::ahmed.zeer@std.yildiz.edu.tr::f10520d3-bf91-474c-9bbf-cbbe9ea5eb65" providerId="AD" clId="Web-{2B556D44-3BA2-0734-4112-9EF9BAF88F42}" dt="2025-02-23T18:10:45.514" v="6"/>
      <pc:docMkLst>
        <pc:docMk/>
      </pc:docMkLst>
      <pc:sldChg chg="addSp">
        <pc:chgData name="AHMED ZEER" userId="S::ahmed.zeer@std.yildiz.edu.tr::f10520d3-bf91-474c-9bbf-cbbe9ea5eb65" providerId="AD" clId="Web-{2B556D44-3BA2-0734-4112-9EF9BAF88F42}" dt="2025-02-23T18:10:10.122" v="0"/>
        <pc:sldMkLst>
          <pc:docMk/>
          <pc:sldMk cId="0" sldId="259"/>
        </pc:sldMkLst>
        <pc:inkChg chg="add">
          <ac:chgData name="AHMED ZEER" userId="S::ahmed.zeer@std.yildiz.edu.tr::f10520d3-bf91-474c-9bbf-cbbe9ea5eb65" providerId="AD" clId="Web-{2B556D44-3BA2-0734-4112-9EF9BAF88F42}" dt="2025-02-23T18:10:10.122" v="0"/>
          <ac:inkMkLst>
            <pc:docMk/>
            <pc:sldMk cId="0" sldId="259"/>
            <ac:inkMk id="2" creationId="{B3054D4B-1C74-E697-699E-396C3625E052}"/>
          </ac:inkMkLst>
        </pc:inkChg>
      </pc:sldChg>
      <pc:sldChg chg="addSp delSp">
        <pc:chgData name="AHMED ZEER" userId="S::ahmed.zeer@std.yildiz.edu.tr::f10520d3-bf91-474c-9bbf-cbbe9ea5eb65" providerId="AD" clId="Web-{2B556D44-3BA2-0734-4112-9EF9BAF88F42}" dt="2025-02-23T18:10:45.514" v="6"/>
        <pc:sldMkLst>
          <pc:docMk/>
          <pc:sldMk cId="0" sldId="269"/>
        </pc:sldMkLst>
      </pc:sldChg>
    </pc:docChg>
  </pc:docChgLst>
  <pc:docChgLst>
    <pc:chgData name="Yusuf Safa KÖKSAL" userId="S::safa.koksal@std.yildiz.edu.tr::b253f7ca-c8b6-4c40-bcb0-7fdce4c8562c" providerId="AD" clId="Web-{57321DF9-C1CC-33E2-CA73-132C3F213B05}"/>
    <pc:docChg chg="sldOrd">
      <pc:chgData name="Yusuf Safa KÖKSAL" userId="S::safa.koksal@std.yildiz.edu.tr::b253f7ca-c8b6-4c40-bcb0-7fdce4c8562c" providerId="AD" clId="Web-{57321DF9-C1CC-33E2-CA73-132C3F213B05}" dt="2025-03-10T04:52:28.939" v="0"/>
      <pc:docMkLst>
        <pc:docMk/>
      </pc:docMkLst>
      <pc:sldChg chg="ord">
        <pc:chgData name="Yusuf Safa KÖKSAL" userId="S::safa.koksal@std.yildiz.edu.tr::b253f7ca-c8b6-4c40-bcb0-7fdce4c8562c" providerId="AD" clId="Web-{57321DF9-C1CC-33E2-CA73-132C3F213B05}" dt="2025-03-10T04:52:28.939" v="0"/>
        <pc:sldMkLst>
          <pc:docMk/>
          <pc:sldMk cId="0" sldId="267"/>
        </pc:sldMkLst>
      </pc:sldChg>
    </pc:docChg>
  </pc:docChgLst>
  <pc:docChgLst>
    <pc:chgData name="Recep KARAKAYA" userId="S::recep.karakaya@std.yildiz.edu.tr::aa7c3971-effb-41f5-9221-34023e712d93" providerId="AD" clId="Web-{732CF159-7966-9846-78F7-CCF409D7D49B}"/>
    <pc:docChg chg="modSld">
      <pc:chgData name="Recep KARAKAYA" userId="S::recep.karakaya@std.yildiz.edu.tr::aa7c3971-effb-41f5-9221-34023e712d93" providerId="AD" clId="Web-{732CF159-7966-9846-78F7-CCF409D7D49B}" dt="2025-03-02T11:48:05.197" v="2" actId="20577"/>
      <pc:docMkLst>
        <pc:docMk/>
      </pc:docMkLst>
      <pc:sldChg chg="modSp">
        <pc:chgData name="Recep KARAKAYA" userId="S::recep.karakaya@std.yildiz.edu.tr::aa7c3971-effb-41f5-9221-34023e712d93" providerId="AD" clId="Web-{732CF159-7966-9846-78F7-CCF409D7D49B}" dt="2025-03-02T11:48:05.197" v="2" actId="20577"/>
        <pc:sldMkLst>
          <pc:docMk/>
          <pc:sldMk cId="0" sldId="258"/>
        </pc:sldMkLst>
        <pc:spChg chg="mod">
          <ac:chgData name="Recep KARAKAYA" userId="S::recep.karakaya@std.yildiz.edu.tr::aa7c3971-effb-41f5-9221-34023e712d93" providerId="AD" clId="Web-{732CF159-7966-9846-78F7-CCF409D7D49B}" dt="2025-03-02T11:48:05.197" v="2" actId="20577"/>
          <ac:spMkLst>
            <pc:docMk/>
            <pc:sldMk cId="0" sldId="258"/>
            <ac:spMk id="9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26T21:30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20479 6879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7813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62375" y="0"/>
            <a:ext cx="287813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/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30250"/>
            <a:ext cx="4808538" cy="36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882650" y="4583112"/>
            <a:ext cx="4875212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5175" rIns="90350" bIns="45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65611E04-5FC6-A544-EC46-66D0BA67B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>
            <a:extLst>
              <a:ext uri="{FF2B5EF4-FFF2-40B4-BE49-F238E27FC236}">
                <a16:creationId xmlns:a16="http://schemas.microsoft.com/office/drawing/2014/main" id="{4780DE99-CBC6-0DCA-907C-2D7E743C3C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6:notes">
            <a:extLst>
              <a:ext uri="{FF2B5EF4-FFF2-40B4-BE49-F238E27FC236}">
                <a16:creationId xmlns:a16="http://schemas.microsoft.com/office/drawing/2014/main" id="{28311ED1-22A4-C199-9BF5-E85FEC11AC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9526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B6354211-3D70-992D-3FC3-68B7FB4E8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>
            <a:extLst>
              <a:ext uri="{FF2B5EF4-FFF2-40B4-BE49-F238E27FC236}">
                <a16:creationId xmlns:a16="http://schemas.microsoft.com/office/drawing/2014/main" id="{490BB5BF-DA81-1EB8-E902-BB57C6240F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:notes">
            <a:extLst>
              <a:ext uri="{FF2B5EF4-FFF2-40B4-BE49-F238E27FC236}">
                <a16:creationId xmlns:a16="http://schemas.microsoft.com/office/drawing/2014/main" id="{67E62E66-9D2B-F7A7-9D40-0126745800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8521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9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Dishonesty -&gt; sahtekarlık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Size ait olmayan herhangi bir çalışmayı veya bir kısmını sunmak akademik sahtekârlık olarak kabul edilir.</a:t>
            </a:r>
            <a:endParaRPr/>
          </a:p>
        </p:txBody>
      </p:sp>
      <p:sp>
        <p:nvSpPr>
          <p:cNvPr id="215" name="Google Shape;215;p19:notes"/>
          <p:cNvSpPr txBox="1"/>
          <p:nvPr/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395288" y="1125538"/>
            <a:ext cx="40640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4611688" y="1125538"/>
            <a:ext cx="40640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395288" y="1125538"/>
            <a:ext cx="40640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body" idx="2"/>
          </p:nvPr>
        </p:nvSpPr>
        <p:spPr>
          <a:xfrm>
            <a:off x="4611688" y="1125538"/>
            <a:ext cx="4064000" cy="2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body" idx="3"/>
          </p:nvPr>
        </p:nvSpPr>
        <p:spPr>
          <a:xfrm>
            <a:off x="4611688" y="3690938"/>
            <a:ext cx="4064000" cy="2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395288" y="1125538"/>
            <a:ext cx="40640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body" idx="2"/>
          </p:nvPr>
        </p:nvSpPr>
        <p:spPr>
          <a:xfrm>
            <a:off x="4611688" y="1125538"/>
            <a:ext cx="40640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 rot="5400000">
            <a:off x="4949031" y="1908969"/>
            <a:ext cx="6103938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 rot="5400000">
            <a:off x="300831" y="-300831"/>
            <a:ext cx="6103938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body" idx="1"/>
          </p:nvPr>
        </p:nvSpPr>
        <p:spPr>
          <a:xfrm rot="5400000">
            <a:off x="2046287" y="-525463"/>
            <a:ext cx="4978400" cy="8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karaca@yildiz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ams.microsoft.com/l/team/19%3A0UPrxIesaHkdPdPzVEP5G9PmxGidl15e4MbA-lZJDro1%40thread.tacv2/conversations?groupId=8d21b02e-a6b6-430f-b236-8edf8879b6c0&amp;tenantId=85602908-e15b-43ba-9148-38bc773a816e" TargetMode="External"/><Relationship Id="rId5" Type="http://schemas.openxmlformats.org/officeDocument/2006/relationships/hyperlink" Target="mailto:aelbir@yildiz.edu.tr" TargetMode="External"/><Relationship Id="rId4" Type="http://schemas.openxmlformats.org/officeDocument/2006/relationships/hyperlink" Target="mailto:euslu@yildiz.edu.t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vig.prenhall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Mark-Wickert/e/B00E1SC802/ref=dp_byline_cont_book_1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s://cnx.org/contents/d2CEAGW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gi.yildiz.edu.tr/category.php?id=17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k.gov.tr/content/view/544/230/lang,tr_TR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-project.org/" TargetMode="External"/><Relationship Id="rId5" Type="http://schemas.openxmlformats.org/officeDocument/2006/relationships/hyperlink" Target="https://www.gnu.org/software/octave/" TargetMode="External"/><Relationship Id="rId4" Type="http://schemas.openxmlformats.org/officeDocument/2006/relationships/hyperlink" Target="https://www.scilab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78" name="Google Shape;78;p1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Syllabus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Instructors:</a:t>
            </a:r>
            <a:endParaRPr/>
          </a:p>
          <a:p>
            <a:pPr marL="34290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err="1"/>
              <a:t>oç</a:t>
            </a:r>
            <a:r>
              <a:rPr lang="en-US"/>
              <a:t>. Dr.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Ali Can Karaca</a:t>
            </a:r>
            <a:endParaRPr/>
          </a:p>
          <a:p>
            <a:pPr marL="34290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ackaraca@yildiz.edu.tr</a:t>
            </a:r>
            <a:endParaRPr/>
          </a:p>
          <a:p>
            <a:pPr marL="34290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</a:t>
            </a:r>
            <a:r>
              <a:rPr lang="tr-TR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Öğr. Üyesi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Erkan Uslu</a:t>
            </a:r>
            <a:endParaRPr/>
          </a:p>
          <a:p>
            <a:pPr marL="34290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tr-TR" sz="3200" b="0" i="0" u="sng" err="1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euslu</a:t>
            </a:r>
            <a:r>
              <a:rPr lang="en-US" sz="3200" b="0" i="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@yildiz.edu.tr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sng">
              <a:solidFill>
                <a:schemeClr val="dk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BLM2041 Signals and Systems</a:t>
            </a:r>
            <a:endParaRPr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F9BE93A-7A4A-46FD-116D-41F4C356A9C8}"/>
              </a:ext>
            </a:extLst>
          </p:cNvPr>
          <p:cNvSpPr txBox="1"/>
          <p:nvPr/>
        </p:nvSpPr>
        <p:spPr>
          <a:xfrm>
            <a:off x="539496" y="6110303"/>
            <a:ext cx="6976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>
                <a:hlinkClick r:id="rId6"/>
              </a:rPr>
              <a:t>2425 </a:t>
            </a:r>
            <a:r>
              <a:rPr lang="tr-TR" err="1">
                <a:hlinkClick r:id="rId6"/>
              </a:rPr>
              <a:t>Bilg</a:t>
            </a:r>
            <a:r>
              <a:rPr lang="tr-TR">
                <a:hlinkClick r:id="rId6"/>
              </a:rPr>
              <a:t>. Müh. için Sinyaller ve Sistemler | Genel | Microsoft </a:t>
            </a:r>
            <a:r>
              <a:rPr lang="tr-TR" err="1">
                <a:hlinkClick r:id="rId6"/>
              </a:rPr>
              <a:t>Teams</a:t>
            </a:r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OCTAVE environment</a:t>
            </a:r>
            <a:endParaRPr/>
          </a:p>
        </p:txBody>
      </p:sp>
      <p:sp>
        <p:nvSpPr>
          <p:cNvPr id="143" name="Google Shape;143;p10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512" y="1185862"/>
            <a:ext cx="8412162" cy="473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 environment</a:t>
            </a:r>
            <a:endParaRPr/>
          </a:p>
        </p:txBody>
      </p:sp>
      <p:sp>
        <p:nvSpPr>
          <p:cNvPr id="127" name="Google Shape;127;p8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 t="12976"/>
          <a:stretch/>
        </p:blipFill>
        <p:spPr>
          <a:xfrm>
            <a:off x="190500" y="1196975"/>
            <a:ext cx="8763000" cy="524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Rstudio (IDE for R)</a:t>
            </a:r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1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pic>
        <p:nvPicPr>
          <p:cNvPr id="153" name="Google Shape;153;p11" descr="https://i1.wp.com/flowingdata.com/wp-content/uploads/2011/03/rstudio-in-windows.png?fit=620%2C515&amp;ssl=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963612"/>
            <a:ext cx="8640762" cy="586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course book</a:t>
            </a:r>
            <a:endParaRPr/>
          </a:p>
        </p:txBody>
      </p:sp>
      <p:sp>
        <p:nvSpPr>
          <p:cNvPr id="175" name="Google Shape;175;p14"/>
          <p:cNvSpPr txBox="1"/>
          <p:nvPr/>
        </p:nvSpPr>
        <p:spPr>
          <a:xfrm>
            <a:off x="395287" y="1125537"/>
            <a:ext cx="4392612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6096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marR="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Processing First</a:t>
            </a:r>
            <a:endParaRPr sz="32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marR="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lang="en-US" sz="3200" b="0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James H McClellan, Ronald W. Schaffer and Mark A. Yoder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609600" marR="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Published by </a:t>
            </a:r>
            <a:r>
              <a:rPr lang="en-US" sz="32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Prentice Hall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609600" marR="0" lvl="0" indent="-609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Isbn: 0-13-120265-0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14" descr="515BXB212M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4412" y="1557337"/>
            <a:ext cx="4319587" cy="4319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Other Books</a:t>
            </a:r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3787775" y="901700"/>
            <a:ext cx="5256212" cy="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 </a:t>
            </a:r>
            <a:r>
              <a:rPr lang="en-US" sz="2000" b="0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Alan. V. Oppenheim</a:t>
            </a:r>
            <a:r>
              <a:rPr lang="en-US" sz="20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000" b="0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Alan S. Willsky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107950" y="5411787"/>
            <a:ext cx="85677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Oppenheim, Alan V., Alan S. Willsky, and Syed Hamid Nawab. "Signals and systems 2nd ed." 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Jersey: Prentice Hall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(1997).</a:t>
            </a:r>
            <a:endParaRPr/>
          </a:p>
        </p:txBody>
      </p:sp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5" y="933450"/>
            <a:ext cx="3529012" cy="440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r>
              <a:rPr lang="en-US" sz="18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/7</a:t>
            </a:r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Objectives (In details)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479425" y="914400"/>
            <a:ext cx="81851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knowledge</a:t>
            </a:r>
            <a:endParaRPr/>
          </a:p>
          <a:p>
            <a:pPr marL="0" lvl="0" indent="-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will be able to: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Times New Roman"/>
              <a:buChar char="•"/>
            </a:pPr>
            <a:r>
              <a:rPr lang="en-US" sz="1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and develop simple mathematical models for representing signals and systems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Times New Roman"/>
              <a:buChar char="•"/>
            </a:pPr>
            <a:r>
              <a:rPr lang="en-US" sz="1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the relationship between time and frequency domain models of dynamic systems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Times New Roman"/>
              <a:buChar char="•"/>
            </a:pPr>
            <a:r>
              <a:rPr lang="en-US" sz="1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time to frequency-domain models and vice versa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Times New Roman"/>
              <a:buChar char="•"/>
            </a:pPr>
            <a:r>
              <a:rPr lang="en-US" sz="1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the relationship between continuous and discrete-time models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Intellectual skills</a:t>
            </a:r>
            <a:endParaRPr/>
          </a:p>
          <a:p>
            <a:pPr marL="0" lvl="0" indent="-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will be able to: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Times New Roman"/>
              <a:buChar char="•"/>
            </a:pPr>
            <a:r>
              <a:rPr lang="en-US" sz="1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 mathematical model from a real-life problem related to signals and systems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Times New Roman"/>
              <a:buChar char="•"/>
            </a:pPr>
            <a:r>
              <a:rPr lang="en-US" sz="1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 results achieved by mathematical solutions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skills</a:t>
            </a:r>
            <a:endParaRPr/>
          </a:p>
          <a:p>
            <a:pPr marL="0" lvl="0" indent="-127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will be able to: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Times New Roman"/>
              <a:buChar char="•"/>
            </a:pPr>
            <a:r>
              <a:rPr lang="en-US" sz="1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 models and methods as computer implementations (MATLAB or OCTAVE)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Times New Roman"/>
              <a:buChar char="•"/>
            </a:pPr>
            <a:r>
              <a:rPr lang="en-US" sz="1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Yıldız Technical University provides MATLAB License.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Times New Roman"/>
              <a:buChar char="•"/>
            </a:pPr>
            <a:r>
              <a:rPr lang="en-US" sz="1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Matlab/Octave for analysis and simulation of continuous and discrete time systems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Times New Roman"/>
              <a:buChar char="•"/>
            </a:pPr>
            <a:r>
              <a:rPr lang="en-US" sz="1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 mathematical solutions in the context of the original problem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Transferable skills</a:t>
            </a:r>
            <a:endParaRPr/>
          </a:p>
          <a:p>
            <a:pPr marL="0" lvl="0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will be able to: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Times New Roman"/>
              <a:buChar char="•"/>
            </a:pPr>
            <a:r>
              <a:rPr lang="en-US" sz="1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appropriate approach in problem solving situation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Times New Roman"/>
              <a:buChar char="•"/>
            </a:pPr>
            <a:r>
              <a:rPr lang="en-US" sz="1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 and communicate formalised results and conclusions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4D249371-ADBA-4156-C6DB-4B764884B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>
            <a:extLst>
              <a:ext uri="{FF2B5EF4-FFF2-40B4-BE49-F238E27FC236}">
                <a16:creationId xmlns:a16="http://schemas.microsoft.com/office/drawing/2014/main" id="{1C9BB5EB-982A-F8C4-E153-EC9A5F3F399F}"/>
              </a:ext>
            </a:extLst>
          </p:cNvPr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  <p:sp>
        <p:nvSpPr>
          <p:cNvPr id="191" name="Google Shape;191;p16">
            <a:extLst>
              <a:ext uri="{FF2B5EF4-FFF2-40B4-BE49-F238E27FC236}">
                <a16:creationId xmlns:a16="http://schemas.microsoft.com/office/drawing/2014/main" id="{BB12EF99-09FA-2C16-6AAC-C4451A6562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Other Books</a:t>
            </a:r>
            <a:endParaRPr/>
          </a:p>
        </p:txBody>
      </p:sp>
      <p:sp>
        <p:nvSpPr>
          <p:cNvPr id="192" name="Google Shape;192;p16">
            <a:extLst>
              <a:ext uri="{FF2B5EF4-FFF2-40B4-BE49-F238E27FC236}">
                <a16:creationId xmlns:a16="http://schemas.microsoft.com/office/drawing/2014/main" id="{C6CA8CFC-7E89-B239-AF5C-32DB31B8DE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7775" y="901700"/>
            <a:ext cx="5256212" cy="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 </a:t>
            </a:r>
            <a:r>
              <a:rPr lang="en-US" sz="2000" b="0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M.J. Roberts</a:t>
            </a:r>
            <a:endParaRPr sz="2000" b="0" i="0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6">
            <a:extLst>
              <a:ext uri="{FF2B5EF4-FFF2-40B4-BE49-F238E27FC236}">
                <a16:creationId xmlns:a16="http://schemas.microsoft.com/office/drawing/2014/main" id="{8EA60D7D-5C5E-F343-AEFC-393415FBF91E}"/>
              </a:ext>
            </a:extLst>
          </p:cNvPr>
          <p:cNvSpPr txBox="1"/>
          <p:nvPr/>
        </p:nvSpPr>
        <p:spPr>
          <a:xfrm>
            <a:off x="107950" y="5411787"/>
            <a:ext cx="85677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Signals and Systems: Analysis Using Transform Methods &amp; MATLAB</a:t>
            </a:r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F3DA1B-9D63-A3F5-CD92-6F35848FC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44" y="903194"/>
            <a:ext cx="3298507" cy="412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229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C5EDA727-8B9A-63C9-2B6E-DE6EC92BB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>
            <a:extLst>
              <a:ext uri="{FF2B5EF4-FFF2-40B4-BE49-F238E27FC236}">
                <a16:creationId xmlns:a16="http://schemas.microsoft.com/office/drawing/2014/main" id="{B7E5A3C4-7FEC-B21E-E08C-4E52DFA590EB}"/>
              </a:ext>
            </a:extLst>
          </p:cNvPr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  <p:sp>
        <p:nvSpPr>
          <p:cNvPr id="182" name="Google Shape;182;p15">
            <a:extLst>
              <a:ext uri="{FF2B5EF4-FFF2-40B4-BE49-F238E27FC236}">
                <a16:creationId xmlns:a16="http://schemas.microsoft.com/office/drawing/2014/main" id="{B2FEBB08-CF9E-773B-9A30-AEC99EA1A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Other Books</a:t>
            </a:r>
            <a:endParaRPr/>
          </a:p>
        </p:txBody>
      </p:sp>
      <p:sp>
        <p:nvSpPr>
          <p:cNvPr id="183" name="Google Shape;183;p15">
            <a:extLst>
              <a:ext uri="{FF2B5EF4-FFF2-40B4-BE49-F238E27FC236}">
                <a16:creationId xmlns:a16="http://schemas.microsoft.com/office/drawing/2014/main" id="{E5A9198A-61F3-99C6-4778-28F3872D4F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08487" y="908050"/>
            <a:ext cx="2376487" cy="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by </a:t>
            </a:r>
            <a:r>
              <a:rPr lang="en-US" sz="2000" b="0" i="0" u="sng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Hwei</a:t>
            </a:r>
            <a:r>
              <a:rPr lang="en-US" sz="2000" b="0" i="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Hsu</a:t>
            </a:r>
            <a:endParaRPr u="sng"/>
          </a:p>
        </p:txBody>
      </p:sp>
      <p:sp>
        <p:nvSpPr>
          <p:cNvPr id="185" name="Google Shape;185;p15">
            <a:extLst>
              <a:ext uri="{FF2B5EF4-FFF2-40B4-BE49-F238E27FC236}">
                <a16:creationId xmlns:a16="http://schemas.microsoft.com/office/drawing/2014/main" id="{ABE14AEF-CC97-C9E6-619F-955F9A166801}"/>
              </a:ext>
            </a:extLst>
          </p:cNvPr>
          <p:cNvSpPr txBox="1"/>
          <p:nvPr/>
        </p:nvSpPr>
        <p:spPr>
          <a:xfrm>
            <a:off x="107950" y="5411787"/>
            <a:ext cx="810101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err="1"/>
              <a:t>Schaum's</a:t>
            </a:r>
            <a:r>
              <a:rPr lang="en-US"/>
              <a:t> Outline of Signals and Systems, </a:t>
            </a:r>
            <a:r>
              <a:rPr lang="tr-TR"/>
              <a:t>2nd </a:t>
            </a:r>
            <a:r>
              <a:rPr lang="tr-TR" err="1"/>
              <a:t>or</a:t>
            </a:r>
            <a:r>
              <a:rPr lang="tr-TR"/>
              <a:t> </a:t>
            </a:r>
            <a:r>
              <a:rPr lang="en-US"/>
              <a:t>3rd Edition</a:t>
            </a:r>
            <a:endParaRPr lang="tr-TR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lang="tr-TR"/>
          </a:p>
        </p:txBody>
      </p:sp>
      <p:pic>
        <p:nvPicPr>
          <p:cNvPr id="1026" name="Picture 2" descr="Schaum's Outline of Signals and Systems, 3rd Edition (Schaum's Outlines) :  Hsu, Hwei: Amazon.com.tr: Kitap">
            <a:extLst>
              <a:ext uri="{FF2B5EF4-FFF2-40B4-BE49-F238E27FC236}">
                <a16:creationId xmlns:a16="http://schemas.microsoft.com/office/drawing/2014/main" id="{B4B93E8B-2EB0-22D8-C28E-66A5375C4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5" y="923841"/>
            <a:ext cx="3255596" cy="437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515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Other Books</a:t>
            </a:r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body" idx="1"/>
          </p:nvPr>
        </p:nvSpPr>
        <p:spPr>
          <a:xfrm>
            <a:off x="4408487" y="908050"/>
            <a:ext cx="2376487" cy="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by </a:t>
            </a:r>
            <a:r>
              <a:rPr lang="en-US" sz="2000" b="0" i="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 Wickert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pic>
        <p:nvPicPr>
          <p:cNvPr id="184" name="Google Shape;184;p15" descr="http://ecx.images-amazon.com/images/I/51XwbONSFWL._SX395_BO1,204,203,200_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850" y="836612"/>
            <a:ext cx="3384550" cy="42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5"/>
          <p:cNvSpPr txBox="1"/>
          <p:nvPr/>
        </p:nvSpPr>
        <p:spPr>
          <a:xfrm>
            <a:off x="107950" y="5411787"/>
            <a:ext cx="810101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Wickert, Mark. 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Signals and Systems for Dummies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John Wiley &amp; Sons, 2013.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908050"/>
            <a:ext cx="3324225" cy="321786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7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Other Books</a:t>
            </a:r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body" idx="1"/>
          </p:nvPr>
        </p:nvSpPr>
        <p:spPr>
          <a:xfrm>
            <a:off x="4408487" y="908050"/>
            <a:ext cx="4916487" cy="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Online e-book by </a:t>
            </a:r>
            <a:r>
              <a:rPr lang="en-US" sz="2000" b="0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Richard Baraniuk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03" name="Google Shape;203;p17"/>
          <p:cNvSpPr txBox="1"/>
          <p:nvPr/>
        </p:nvSpPr>
        <p:spPr>
          <a:xfrm>
            <a:off x="336550" y="5084762"/>
            <a:ext cx="471963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https://cnx.org/contents/d2CEAGW5</a:t>
            </a:r>
            <a:endParaRPr/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95575" y="3405188"/>
            <a:ext cx="1439863" cy="1439862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Details</a:t>
            </a: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Code	 : BLM 2041</a:t>
            </a:r>
            <a:endParaRPr/>
          </a:p>
          <a:p>
            <a:pPr marL="609600" lvl="0" indent="-406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60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Name:</a:t>
            </a:r>
            <a:endParaRPr/>
          </a:p>
          <a:p>
            <a:pPr marL="609600" lvl="0" indent="-6096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lang="en-US" sz="2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Signals and Systems for Computer Engineers</a:t>
            </a:r>
            <a:endParaRPr/>
          </a:p>
          <a:p>
            <a:pPr marL="609600" lvl="0" indent="-6096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r>
              <a:rPr lang="en-US" sz="2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500" b="0" i="0" u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Bilgisayar</a:t>
            </a:r>
            <a:r>
              <a:rPr lang="en-US" sz="2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0" i="0" u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Mühendisleri</a:t>
            </a:r>
            <a:r>
              <a:rPr lang="en-US" sz="2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0" i="0" u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için</a:t>
            </a:r>
            <a:r>
              <a:rPr lang="en-US" sz="2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0" i="0" u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Sinyaller</a:t>
            </a:r>
            <a:r>
              <a:rPr lang="en-US" sz="2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0" i="0" u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2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0" i="0" u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Sistemler</a:t>
            </a:r>
            <a:r>
              <a:rPr lang="en-US" sz="25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	 : </a:t>
            </a:r>
            <a:endParaRPr/>
          </a:p>
          <a:p>
            <a:pPr marL="609600" lvl="0" indent="-6096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 </a:t>
            </a:r>
            <a:r>
              <a:rPr lang="en-US" sz="3200" b="0" i="0" u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err="1"/>
              <a:t>oç</a:t>
            </a:r>
            <a:r>
              <a:rPr lang="en-US"/>
              <a:t>. Dr.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Ali Can Karaca</a:t>
            </a:r>
            <a:endParaRPr/>
          </a:p>
          <a:p>
            <a:pPr marL="609600" indent="-609600">
              <a:spcBef>
                <a:spcPts val="640"/>
              </a:spcBef>
              <a:buSzPts val="3200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2- </a:t>
            </a:r>
            <a:r>
              <a:rPr lang="fi-FI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Öğr. Üyesi Erkan Uslu</a:t>
            </a:r>
            <a:endParaRPr lang="fi-FI"/>
          </a:p>
          <a:p>
            <a:pPr marL="609600" lvl="0" indent="-609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 of the Conduct</a:t>
            </a:r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eating /drinking in class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1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 water</a:t>
            </a:r>
            <a:r>
              <a:rPr lang="en-US" sz="28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 phones must be kept outside of class or switched-off during class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1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your cell-phone rings during class or you use it in any way, you will be asked to leave and counted as unexcused absent</a:t>
            </a:r>
            <a:r>
              <a:rPr lang="en-US" sz="28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web surfing and/or unrelated use of computers,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computers are used in class or lab.</a:t>
            </a: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 of the Conduct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395287" y="1052512"/>
            <a:ext cx="8280400" cy="547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are responsible for checking the class web page often for announcements.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dishonesty and cheating will not be tolerated and will be dealt with according to university rules and regulations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1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Presenting any work, or a portion thereof, that does not belong to you is considered academic dishonesty</a:t>
            </a:r>
            <a:r>
              <a:rPr lang="en-US" sz="28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rules and regulations:</a:t>
            </a:r>
            <a:endParaRPr/>
          </a:p>
          <a:p>
            <a:pPr marL="74295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http://www.ogi.yildiz.edu.tr/category.php?id=17</a:t>
            </a:r>
            <a:endParaRPr/>
          </a:p>
          <a:p>
            <a:pPr marL="742950" marR="0" lvl="2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https://www.yok.gov.tr/content/view/544/230/lang,tr_TR/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Attendance Policy</a:t>
            </a:r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requirement for attendance is </a:t>
            </a:r>
            <a:r>
              <a:rPr lang="en-US" sz="40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70%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tr-TR"/>
          </a:p>
          <a:p>
            <a: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</a:pPr>
            <a:endParaRPr lang="en-US" sz="2800" b="0" i="0" u="none" strike="noStrike" cap="none">
              <a:solidFill>
                <a:srgbClr val="425B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Absent </a:t>
            </a:r>
            <a:r>
              <a:rPr lang="tr-TR" sz="28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lang="tr-TR"/>
              <a:t>at </a:t>
            </a:r>
            <a:r>
              <a:rPr lang="tr-TR" err="1"/>
              <a:t>least</a:t>
            </a:r>
            <a:r>
              <a:rPr lang="tr-TR" sz="28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two </a:t>
            </a:r>
            <a:r>
              <a:rPr lang="tr-TR" sz="2800" b="0" i="0" u="none" strike="noStrike" cap="none" err="1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exams</a:t>
            </a:r>
            <a:r>
              <a:rPr lang="tr-TR" sz="28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 F0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endParaRPr lang="tr-TR" sz="2800" b="0" i="0" u="none" strike="noStrike" cap="none">
              <a:solidFill>
                <a:srgbClr val="425B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rgbClr val="425B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Assesment</a:t>
            </a:r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537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				Quantity		(%)</a:t>
            </a:r>
            <a:endParaRPr dirty="0"/>
          </a:p>
          <a:p>
            <a:pPr marL="342900">
              <a:spcBef>
                <a:spcPts val="640"/>
              </a:spcBef>
              <a:buSzPts val="3200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			</a:t>
            </a:r>
            <a:r>
              <a:rPr lang="tr-TR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2</a:t>
            </a: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tr-TR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tr-TR" dirty="0"/>
              <a:t> </a:t>
            </a:r>
            <a:r>
              <a:rPr lang="tr-TR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lang="tr-TR" sz="3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tr-TR" dirty="0" err="1"/>
              <a:t>Quiz</a:t>
            </a:r>
            <a:r>
              <a:rPr lang="tr-TR" dirty="0"/>
              <a:t>                                             1                 10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 Exam</a:t>
            </a:r>
            <a:r>
              <a:rPr lang="tr-TR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1		</a:t>
            </a:r>
            <a:r>
              <a:rPr lang="tr-TR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Exam				1		</a:t>
            </a:r>
            <a:r>
              <a:rPr lang="tr-TR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Attendance &amp; participation		-	         </a:t>
            </a:r>
            <a:r>
              <a:rPr lang="tr-TR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	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University Rule: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Your average &lt; 40              🡪 FF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Outline 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1"/>
          </p:nvPr>
        </p:nvSpPr>
        <p:spPr>
          <a:xfrm>
            <a:off x="395287" y="765175"/>
            <a:ext cx="8497887" cy="590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60960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latin typeface="Times New Roman"/>
                <a:ea typeface="Times New Roman"/>
                <a:cs typeface="Times New Roman"/>
                <a:sym typeface="Times New Roman"/>
              </a:rPr>
              <a:t>1. Introduction.</a:t>
            </a:r>
            <a:r>
              <a:rPr lang="en-US" sz="18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  </a:t>
            </a:r>
            <a:endParaRPr dirty="0"/>
          </a:p>
          <a:p>
            <a:pPr marL="609600" lvl="0" indent="-609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	Mathematical Representation of Signals. Mathematical Representation of Systems. </a:t>
            </a:r>
            <a:endParaRPr dirty="0"/>
          </a:p>
          <a:p>
            <a:pPr marL="609600" lvl="0" indent="-609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latin typeface="Times New Roman"/>
                <a:ea typeface="Times New Roman"/>
                <a:cs typeface="Times New Roman"/>
                <a:sym typeface="Times New Roman"/>
              </a:rPr>
              <a:t>2. Sinusoids.</a:t>
            </a:r>
            <a:r>
              <a:rPr lang="en-US" sz="18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  </a:t>
            </a:r>
            <a:endParaRPr dirty="0"/>
          </a:p>
          <a:p>
            <a:pPr marL="609600" lvl="0" indent="-609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	Review of Sine and Cosine Functions. Sinusoidal Signals. Sampling and Plotting Sinusoids. Complex Exponentials and Phasors. Phasor Addition. Time Signals.</a:t>
            </a:r>
            <a:endParaRPr dirty="0"/>
          </a:p>
          <a:p>
            <a:pPr marL="609600" lvl="0" indent="-609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latin typeface="Times New Roman"/>
                <a:ea typeface="Times New Roman"/>
                <a:cs typeface="Times New Roman"/>
                <a:sym typeface="Times New Roman"/>
              </a:rPr>
              <a:t>3. Spectrum Representation.</a:t>
            </a:r>
            <a:r>
              <a:rPr lang="en-US" sz="18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  </a:t>
            </a:r>
            <a:endParaRPr dirty="0"/>
          </a:p>
          <a:p>
            <a:pPr marL="609600" lvl="0" indent="-609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	The Spectrum of a Sum of Sinusoids. Beat Notes. Periodic Waveforms. Fourier Series Analysis and Synthesis. Time-Frequency Spectrum. Frequency Modulation.</a:t>
            </a:r>
            <a:endParaRPr dirty="0"/>
          </a:p>
          <a:p>
            <a:pPr marL="609600" lvl="0" indent="-609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latin typeface="Times New Roman"/>
                <a:ea typeface="Times New Roman"/>
                <a:cs typeface="Times New Roman"/>
                <a:sym typeface="Times New Roman"/>
              </a:rPr>
              <a:t>4. Sampling and Aliasing. </a:t>
            </a:r>
            <a:endParaRPr b="1" dirty="0"/>
          </a:p>
          <a:p>
            <a:pPr marL="609600" lvl="0" indent="-609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Sampling. Spectrum View of Sampling and Reconstruction. Discrete-to-Continuous Conversion. The Sampling Theorem.</a:t>
            </a:r>
            <a:endParaRPr dirty="0"/>
          </a:p>
          <a:p>
            <a:pPr marL="609600" lvl="0" indent="-609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latin typeface="Times New Roman"/>
                <a:ea typeface="Times New Roman"/>
                <a:cs typeface="Times New Roman"/>
                <a:sym typeface="Times New Roman"/>
              </a:rPr>
              <a:t>5. Continuous-Time LTI Systems and the Convolution Integral. </a:t>
            </a:r>
            <a:endParaRPr dirty="0"/>
          </a:p>
          <a:p>
            <a:pPr marL="609600" lvl="0" indent="-609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Establishing a General Input-Output Relationship. Working with the Convolution Integral.</a:t>
            </a:r>
            <a:endParaRPr dirty="0"/>
          </a:p>
          <a:p>
            <a:pPr marL="609600" lvl="0" indent="-609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latin typeface="Times New Roman"/>
                <a:ea typeface="Times New Roman"/>
                <a:cs typeface="Times New Roman"/>
                <a:sym typeface="Times New Roman"/>
              </a:rPr>
              <a:t>6. Discrete-Time LTI Systems and the Convolution Sum. </a:t>
            </a:r>
            <a:endParaRPr dirty="0"/>
          </a:p>
          <a:p>
            <a:pPr marL="609600" lvl="0" indent="-609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Specializing the Input/Output Relationship. Working with the convolution Sum.</a:t>
            </a:r>
            <a:endParaRPr dirty="0"/>
          </a:p>
          <a:p>
            <a:pPr marL="609600" lvl="0" indent="-609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latin typeface="Times New Roman"/>
                <a:ea typeface="Times New Roman"/>
                <a:cs typeface="Times New Roman"/>
                <a:sym typeface="Times New Roman"/>
              </a:rPr>
              <a:t>7. LTI System Differential and Difference Equations in the Time Domain. </a:t>
            </a:r>
            <a:endParaRPr dirty="0"/>
          </a:p>
          <a:p>
            <a:pPr marL="609600" lvl="0" indent="-609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Obtaining the differential/difference equations for the input-output relations of systems. Solution of  differential and discrete equations in the time domain. 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054D4B-1C74-E697-699E-396C3625E052}"/>
                  </a:ext>
                </a:extLst>
              </p14:cNvPr>
              <p14:cNvContentPartPr/>
              <p14:nvPr/>
            </p14:nvContentPartPr>
            <p14:xfrm>
              <a:off x="4038600" y="1914525"/>
              <a:ext cx="9524" cy="9524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054D4B-1C74-E697-699E-396C3625E0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1924" y="1438325"/>
                <a:ext cx="952400" cy="95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Spyder (IDE for PYTHON)</a:t>
            </a:r>
            <a:endParaRPr/>
          </a:p>
        </p:txBody>
      </p:sp>
      <p:sp>
        <p:nvSpPr>
          <p:cNvPr id="159" name="Google Shape;159;p12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2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pic>
        <p:nvPicPr>
          <p:cNvPr id="161" name="Google Shape;161;p12" descr="scientific python ile ilgili gÃ¶rsel sonuc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" y="1370012"/>
            <a:ext cx="8880475" cy="473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Outline </a:t>
            </a:r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95287" y="765175"/>
            <a:ext cx="8580437" cy="590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609600" lvl="0" indent="-609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The Fourier Transform for Continuous-Time Signals and Systems.</a:t>
            </a: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Continuous-Time  Aperiodic Signals. Continuous-Time Fourier Transform. Properties of Continuous-Time Fourier Transform. 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The Discrete Time Fourier Transform for Discrete-Time Signals.</a:t>
            </a: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Discrete-Time  Aperiodic Signals. Discrete-Time Fourier Transform. Properties of Discrete-Time Fourier Transform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The Laplace Transform for Continuous Time.</a:t>
            </a: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Laplace Transform. Common Laplace Transforms. Properties Of the Laplace Transform. Inverse Laplace Transform. Poles and Zeros in the s-plane.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 The Z Transform for Discrete Time. </a:t>
            </a: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marL="609600" lvl="0" indent="-609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Z Transform. Common Z Transforms. Properties Of the Z Transform. Inverse Z Transform. Poles and Zeros in the z-plane.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OBJECTIVES</a:t>
            </a: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will be able to: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</a:t>
            </a:r>
            <a:r>
              <a:rPr lang="en-US" sz="32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descriptions of Signals and Systems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 those descriptions as computer </a:t>
            </a:r>
            <a:r>
              <a:rPr lang="en-US" sz="32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implementations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800" b="0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MATLAB, OCTAVE, SCILAB, R, PYTHON 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Yıldız Technical University provides MATLAB License.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OCTAVE, SCILAB, R and PYTHON are free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OBJECTIVES</a:t>
            </a: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MATLAB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3300"/>
              </a:buClr>
              <a:buSzPts val="2600"/>
              <a:buFont typeface="Times New Roman"/>
              <a:buChar char="–"/>
            </a:pPr>
            <a:r>
              <a:rPr lang="en-US" sz="2600" b="0" i="0" u="sng">
                <a:solidFill>
                  <a:srgbClr val="FF33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https://www.mathworks.com/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SCILAB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3300"/>
              </a:buClr>
              <a:buSzPts val="2600"/>
              <a:buFont typeface="Times New Roman"/>
              <a:buChar char="–"/>
            </a:pPr>
            <a:r>
              <a:rPr lang="en-US" sz="2600" b="0" i="0" u="sng">
                <a:solidFill>
                  <a:srgbClr val="FF33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https://www.scilab.org/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OCTAVE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3300"/>
              </a:buClr>
              <a:buSzPts val="2600"/>
              <a:buFont typeface="Times New Roman"/>
              <a:buChar char="–"/>
            </a:pPr>
            <a:r>
              <a:rPr lang="en-US" sz="2600" b="0" i="0" u="sng">
                <a:solidFill>
                  <a:srgbClr val="FF33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https://www.gnu.org/software/octave/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3300"/>
              </a:buClr>
              <a:buSzPts val="2600"/>
              <a:buFont typeface="Times New Roman"/>
              <a:buChar char="–"/>
            </a:pPr>
            <a:r>
              <a:rPr lang="en-US" sz="2600" b="0" i="0" u="sng">
                <a:solidFill>
                  <a:srgbClr val="FF33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https://www.r-project.org/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F3300"/>
              </a:buClr>
              <a:buSzPts val="2600"/>
              <a:buFont typeface="Times New Roman"/>
              <a:buChar char="–"/>
            </a:pPr>
            <a:r>
              <a:rPr lang="en-US" sz="2600" b="0" i="0" u="sng">
                <a:solidFill>
                  <a:srgbClr val="FF33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SCILAB environmet</a:t>
            </a: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800" y="901700"/>
            <a:ext cx="8280400" cy="56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hcesehir master slide">
  <a:themeElements>
    <a:clrScheme name="Bahcesehir master slide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88C91751DDE0488FE285847CDD98C3" ma:contentTypeVersion="4" ma:contentTypeDescription="Create a new document." ma:contentTypeScope="" ma:versionID="4542f827b6228ad1f5bc3601510edab9">
  <xsd:schema xmlns:xsd="http://www.w3.org/2001/XMLSchema" xmlns:xs="http://www.w3.org/2001/XMLSchema" xmlns:p="http://schemas.microsoft.com/office/2006/metadata/properties" xmlns:ns2="c117ca98-c666-4f9c-87cb-64bee12d480f" targetNamespace="http://schemas.microsoft.com/office/2006/metadata/properties" ma:root="true" ma:fieldsID="7ecfa0fbe0d5e16aeb112552e2534013" ns2:_="">
    <xsd:import namespace="c117ca98-c666-4f9c-87cb-64bee12d48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17ca98-c666-4f9c-87cb-64bee12d48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AA77AF-4F12-4388-B5D8-B9FB041784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ADEB8A-13BF-4622-BB2E-E1A2F84B03E1}"/>
</file>

<file path=customXml/itemProps3.xml><?xml version="1.0" encoding="utf-8"?>
<ds:datastoreItem xmlns:ds="http://schemas.openxmlformats.org/officeDocument/2006/customXml" ds:itemID="{25E5837C-169A-4D53-BCD2-62FABED4A4B1}">
  <ds:schemaRefs>
    <ds:schemaRef ds:uri="c117ca98-c666-4f9c-87cb-64bee12d480f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Microsoft Office PowerPoint</Application>
  <PresentationFormat>Ekran Gösterisi (4:3)</PresentationFormat>
  <Paragraphs>163</Paragraphs>
  <Slides>22</Slides>
  <Notes>22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5" baseType="lpstr">
      <vt:lpstr>Arial</vt:lpstr>
      <vt:lpstr>Times New Roman</vt:lpstr>
      <vt:lpstr>Bahcesehir master slide</vt:lpstr>
      <vt:lpstr>BLM2041 Signals and Systems</vt:lpstr>
      <vt:lpstr>Course Details</vt:lpstr>
      <vt:lpstr>Assesment</vt:lpstr>
      <vt:lpstr>Course Outline </vt:lpstr>
      <vt:lpstr>Spyder (IDE for PYTHON)</vt:lpstr>
      <vt:lpstr>Course Outline </vt:lpstr>
      <vt:lpstr>COURSE OBJECTIVES</vt:lpstr>
      <vt:lpstr>COURSE OBJECTIVES</vt:lpstr>
      <vt:lpstr>SCILAB environmet</vt:lpstr>
      <vt:lpstr>OCTAVE environment</vt:lpstr>
      <vt:lpstr>MATLAB environment</vt:lpstr>
      <vt:lpstr>Rstudio (IDE for R)</vt:lpstr>
      <vt:lpstr>Main course book</vt:lpstr>
      <vt:lpstr>Some Other Books</vt:lpstr>
      <vt:lpstr>Course Objectives (In details)</vt:lpstr>
      <vt:lpstr>Some Other Books</vt:lpstr>
      <vt:lpstr>Some Other Books</vt:lpstr>
      <vt:lpstr>Some Other Books</vt:lpstr>
      <vt:lpstr>Some Other Books</vt:lpstr>
      <vt:lpstr>Rules of the Conduct</vt:lpstr>
      <vt:lpstr>Rules of the Conduct</vt:lpstr>
      <vt:lpstr>Attendance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BLM2041 Signals and Systems</dc:title>
  <dc:creator>N AYDIN</dc:creator>
  <cp:lastModifiedBy>FATIMA BERA ÇOLAK</cp:lastModifiedBy>
  <cp:revision>18</cp:revision>
  <dcterms:created xsi:type="dcterms:W3CDTF">2004-11-05T11:30:37Z</dcterms:created>
  <dcterms:modified xsi:type="dcterms:W3CDTF">2025-03-30T11:03:01Z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0x010100CD88C91751DDE0488FE285847CDD98C3</vt:lpwstr>
  </property>
</Properties>
</file>