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4"/>
  </p:notesMasterIdLst>
  <p:sldIdLst>
    <p:sldId id="256" r:id="rId2"/>
    <p:sldId id="300" r:id="rId3"/>
    <p:sldId id="257" r:id="rId4"/>
    <p:sldId id="288" r:id="rId5"/>
    <p:sldId id="290" r:id="rId6"/>
    <p:sldId id="259" r:id="rId7"/>
    <p:sldId id="260" r:id="rId8"/>
    <p:sldId id="301" r:id="rId9"/>
    <p:sldId id="287" r:id="rId10"/>
    <p:sldId id="262" r:id="rId11"/>
    <p:sldId id="315" r:id="rId12"/>
    <p:sldId id="292" r:id="rId13"/>
    <p:sldId id="291" r:id="rId14"/>
    <p:sldId id="263" r:id="rId15"/>
    <p:sldId id="316" r:id="rId16"/>
    <p:sldId id="293" r:id="rId17"/>
    <p:sldId id="294" r:id="rId18"/>
    <p:sldId id="295" r:id="rId19"/>
    <p:sldId id="317" r:id="rId20"/>
    <p:sldId id="305" r:id="rId21"/>
    <p:sldId id="264" r:id="rId22"/>
    <p:sldId id="296" r:id="rId23"/>
    <p:sldId id="265" r:id="rId24"/>
    <p:sldId id="297" r:id="rId25"/>
    <p:sldId id="298" r:id="rId26"/>
    <p:sldId id="270" r:id="rId27"/>
    <p:sldId id="281" r:id="rId28"/>
    <p:sldId id="282" r:id="rId29"/>
    <p:sldId id="283" r:id="rId30"/>
    <p:sldId id="284" r:id="rId31"/>
    <p:sldId id="285" r:id="rId32"/>
    <p:sldId id="286" r:id="rId33"/>
    <p:sldId id="306" r:id="rId34"/>
    <p:sldId id="299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25" autoAdjust="0"/>
  </p:normalViewPr>
  <p:slideViewPr>
    <p:cSldViewPr>
      <p:cViewPr varScale="1">
        <p:scale>
          <a:sx n="69" d="100"/>
          <a:sy n="69" d="100"/>
        </p:scale>
        <p:origin x="73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207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299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pitchFamily="50" charset="-127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EA3E9A-F006-4D88-B532-7854367E913C}" type="slidenum">
              <a:rPr lang="ko-KR" altLang="en-US" smtClean="0"/>
              <a:pPr/>
              <a:t>40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pitchFamily="50" charset="-127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EA3E9A-F006-4D88-B532-7854367E913C}" type="slidenum">
              <a:rPr lang="ko-KR" altLang="en-US" smtClean="0"/>
              <a:pPr/>
              <a:t>41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pitchFamily="50" charset="-127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EA3E9A-F006-4D88-B532-7854367E913C}" type="slidenum">
              <a:rPr lang="ko-KR" altLang="en-US" smtClean="0"/>
              <a:pPr/>
              <a:t>42</a:t>
            </a:fld>
            <a:endParaRPr lang="en-US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JAVA Essential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ECF3A-3C67-47D9-98B3-32BF57E73B16}" type="datetime1">
              <a:rPr lang="en-US" altLang="ko-KR"/>
              <a:pPr>
                <a:defRPr/>
              </a:pPr>
              <a:t>5/23/2022</a:t>
            </a:fld>
            <a:endParaRPr lang="en-US" altLang="ko-K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(C) 2010 Pearson Education, Inc. 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EBD3B-31F9-4B22-9BA9-EBE3A0B086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509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스트림으로</a:t>
            </a:r>
            <a:r>
              <a:rPr lang="ko-KR" altLang="en-US" dirty="0" smtClean="0"/>
              <a:t> 텍스트 파일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텍스트 파일을 읽기 위해 문자 </a:t>
            </a:r>
            <a:r>
              <a:rPr lang="ko-KR" altLang="en-US" sz="2000" dirty="0" err="1" smtClean="0"/>
              <a:t>스트림</a:t>
            </a:r>
            <a:r>
              <a:rPr lang="ko-KR" altLang="en-US" sz="2000" dirty="0" smtClean="0"/>
              <a:t> </a:t>
            </a:r>
            <a:r>
              <a:rPr lang="en-US" altLang="ko-KR" sz="1800" dirty="0" err="1" smtClean="0"/>
              <a:t>FileReader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 이용</a:t>
            </a:r>
            <a:endParaRPr lang="en-US" altLang="ko-KR" sz="1800" dirty="0" smtClean="0"/>
          </a:p>
          <a:p>
            <a:pPr marL="365760" lvl="1" indent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파일 입력 </a:t>
            </a:r>
            <a:r>
              <a:rPr lang="ko-KR" altLang="en-US" sz="1800" dirty="0" err="1" smtClean="0"/>
              <a:t>스트림</a:t>
            </a:r>
            <a:r>
              <a:rPr lang="ko-KR" altLang="en-US" sz="1800" dirty="0" smtClean="0"/>
              <a:t> 생성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파일 열기</a:t>
            </a:r>
            <a:r>
              <a:rPr lang="en-US" altLang="ko-KR" sz="1800" dirty="0" smtClean="0"/>
              <a:t>)</a:t>
            </a:r>
          </a:p>
          <a:p>
            <a:pPr lvl="2"/>
            <a:r>
              <a:rPr lang="ko-KR" altLang="en-US" sz="1600" dirty="0" err="1" smtClean="0"/>
              <a:t>스트림을</a:t>
            </a:r>
            <a:r>
              <a:rPr lang="ko-KR" altLang="en-US" sz="1600" dirty="0" smtClean="0"/>
              <a:t> 생성하고 파일을 열어 </a:t>
            </a:r>
            <a:r>
              <a:rPr lang="ko-KR" altLang="en-US" sz="1600" dirty="0" err="1" smtClean="0"/>
              <a:t>스트림과</a:t>
            </a:r>
            <a:r>
              <a:rPr lang="ko-KR" altLang="en-US" sz="1600" dirty="0" smtClean="0"/>
              <a:t> 연결</a:t>
            </a:r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marL="365760" lvl="1" indent="0">
              <a:buNone/>
            </a:pPr>
            <a:endParaRPr lang="en-US" altLang="ko-KR" sz="1800" dirty="0" smtClean="0"/>
          </a:p>
          <a:p>
            <a:pPr marL="365760" lvl="1" indent="0"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/>
              <a:t>파일 </a:t>
            </a:r>
            <a:r>
              <a:rPr lang="ko-KR" altLang="en-US" sz="1800" dirty="0" smtClean="0"/>
              <a:t>읽기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fin </a:t>
            </a:r>
            <a:r>
              <a:rPr lang="ko-KR" altLang="en-US" sz="1600" dirty="0" smtClean="0"/>
              <a:t>스트림을 이용하여</a:t>
            </a:r>
            <a:r>
              <a:rPr lang="en-US" altLang="ko-KR" sz="1600" dirty="0" smtClean="0"/>
              <a:t>, read()</a:t>
            </a:r>
            <a:r>
              <a:rPr lang="ko-KR" altLang="en-US" sz="1600" dirty="0" smtClean="0"/>
              <a:t>로 문자 하나 씩 파일에서 읽음</a:t>
            </a:r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err="1" smtClean="0"/>
              <a:t>스트림</a:t>
            </a:r>
            <a:r>
              <a:rPr lang="ko-KR" altLang="en-US" sz="1800" dirty="0" smtClean="0"/>
              <a:t> 닫기</a:t>
            </a:r>
            <a:endParaRPr lang="en-US" altLang="ko-KR" sz="1800" dirty="0"/>
          </a:p>
          <a:p>
            <a:pPr lvl="2"/>
            <a:r>
              <a:rPr lang="ko-KR" altLang="en-US" sz="1600" dirty="0" err="1" smtClean="0"/>
              <a:t>스트림이</a:t>
            </a:r>
            <a:r>
              <a:rPr lang="ko-KR" altLang="en-US" sz="1600" dirty="0" smtClean="0"/>
              <a:t> 더 이상 필요 없으면 닫아야 함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닫힌 </a:t>
            </a:r>
            <a:r>
              <a:rPr lang="ko-KR" altLang="en-US" sz="1600" dirty="0" err="1" smtClean="0"/>
              <a:t>스트림에서는</a:t>
            </a:r>
            <a:r>
              <a:rPr lang="ko-KR" altLang="en-US" sz="1600" dirty="0" smtClean="0"/>
              <a:t> 읽을 수 없음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close()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스트림</a:t>
            </a:r>
            <a:r>
              <a:rPr lang="ko-KR" altLang="en-US" sz="1600" dirty="0" smtClean="0"/>
              <a:t> 닫기</a:t>
            </a:r>
            <a:endParaRPr lang="en-US" altLang="ko-KR" sz="1600" dirty="0"/>
          </a:p>
          <a:p>
            <a:pPr lvl="2"/>
            <a:endParaRPr lang="en-US" altLang="ko-KR" sz="1600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16426" y="2492896"/>
            <a:ext cx="597666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FileReader</a:t>
            </a:r>
            <a:r>
              <a:rPr lang="en-US" altLang="ko-KR" sz="1400" dirty="0"/>
              <a:t> fin = new </a:t>
            </a:r>
            <a:r>
              <a:rPr lang="en-US" altLang="ko-KR" sz="1400" dirty="0" err="1"/>
              <a:t>FileReader</a:t>
            </a:r>
            <a:r>
              <a:rPr lang="en-US" altLang="ko-KR" sz="1400" dirty="0"/>
              <a:t>("c:\\test.txt");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619672" y="3717032"/>
            <a:ext cx="59766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/>
              <a:t> c;</a:t>
            </a:r>
          </a:p>
          <a:p>
            <a:pPr defTabSz="180000"/>
            <a:r>
              <a:rPr lang="en-US" altLang="ko-KR" sz="1400" dirty="0"/>
              <a:t>while(</a:t>
            </a:r>
            <a:r>
              <a:rPr lang="en-US" altLang="ko-KR" sz="1400" b="1" dirty="0"/>
              <a:t>(c = </a:t>
            </a:r>
            <a:r>
              <a:rPr lang="en-US" altLang="ko-KR" sz="1400" b="1" dirty="0" err="1"/>
              <a:t>fin.read</a:t>
            </a:r>
            <a:r>
              <a:rPr lang="en-US" altLang="ko-KR" sz="1400" b="1" dirty="0"/>
              <a:t>()) != -1</a:t>
            </a:r>
            <a:r>
              <a:rPr lang="en-US" altLang="ko-KR" sz="1400" dirty="0"/>
              <a:t>) { // </a:t>
            </a:r>
            <a:r>
              <a:rPr lang="ko-KR" altLang="en-US" sz="1400" dirty="0" smtClean="0"/>
              <a:t>문자를 </a:t>
            </a:r>
            <a:r>
              <a:rPr lang="en-US" altLang="ko-KR" sz="1400" dirty="0"/>
              <a:t>c</a:t>
            </a:r>
            <a:r>
              <a:rPr lang="ko-KR" altLang="en-US" sz="1400" dirty="0"/>
              <a:t>에 </a:t>
            </a:r>
            <a:r>
              <a:rPr lang="ko-KR" altLang="en-US" sz="1400" dirty="0" smtClean="0"/>
              <a:t>읽음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파일 끝까지 </a:t>
            </a:r>
            <a:r>
              <a:rPr lang="ko-KR" altLang="en-US" sz="1400" dirty="0" smtClean="0"/>
              <a:t>반복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((char)c); // </a:t>
            </a:r>
            <a:r>
              <a:rPr lang="ko-KR" altLang="en-US" sz="1400" dirty="0"/>
              <a:t>문자 </a:t>
            </a:r>
            <a:r>
              <a:rPr lang="en-US" altLang="ko-KR" sz="1400" dirty="0" smtClean="0"/>
              <a:t>c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화면에 </a:t>
            </a:r>
            <a:r>
              <a:rPr lang="ko-KR" altLang="en-US" sz="1400" dirty="0" smtClean="0"/>
              <a:t>출력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619672" y="5949280"/>
            <a:ext cx="597666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fin.close</a:t>
            </a:r>
            <a:r>
              <a:rPr lang="en-US" altLang="ko-KR" sz="1400" dirty="0"/>
              <a:t>();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480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스트림으로</a:t>
            </a:r>
            <a:r>
              <a:rPr lang="ko-KR" altLang="en-US" dirty="0" smtClean="0"/>
              <a:t> 텍스트 파일 읽기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4784"/>
            <a:ext cx="4800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3" y="4149080"/>
            <a:ext cx="3888431" cy="154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59632" y="3184902"/>
            <a:ext cx="5641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mtClean="0"/>
              <a:t>2</a:t>
            </a:r>
            <a:r>
              <a:rPr lang="ko-KR" altLang="en-US" smtClean="0"/>
              <a:t>바이트 문자를 읽어서 </a:t>
            </a:r>
            <a:r>
              <a:rPr lang="en-US" altLang="ko-KR" smtClean="0"/>
              <a:t>4</a:t>
            </a:r>
            <a:r>
              <a:rPr lang="ko-KR" altLang="en-US" smtClean="0"/>
              <a:t>바이트 </a:t>
            </a:r>
            <a:r>
              <a:rPr lang="en-US" altLang="ko-KR" smtClean="0"/>
              <a:t>int </a:t>
            </a:r>
            <a:r>
              <a:rPr lang="ko-KR" altLang="en-US" smtClean="0"/>
              <a:t>변수에 전달함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파일의 끝을 만나면 </a:t>
            </a:r>
            <a:r>
              <a:rPr lang="en-US" altLang="ko-KR" smtClean="0"/>
              <a:t>-1 </a:t>
            </a:r>
            <a:r>
              <a:rPr lang="ko-KR" altLang="en-US" smtClean="0"/>
              <a:t>전달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입출력과 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파일 입출력 동안 예외 발생 가능</a:t>
            </a:r>
            <a:endParaRPr lang="en-US" altLang="ko-KR" sz="1800" dirty="0" smtClean="0"/>
          </a:p>
          <a:p>
            <a:pPr lvl="1"/>
            <a:r>
              <a:rPr lang="ko-KR" altLang="en-US" sz="1600" dirty="0" err="1" smtClean="0"/>
              <a:t>스트림</a:t>
            </a:r>
            <a:r>
              <a:rPr lang="ko-KR" altLang="en-US" sz="1600" dirty="0" smtClean="0"/>
              <a:t> 생성 동안 </a:t>
            </a:r>
            <a:r>
              <a:rPr lang="en-US" altLang="ko-KR" sz="1600" dirty="0" smtClean="0"/>
              <a:t>: </a:t>
            </a:r>
            <a:r>
              <a:rPr lang="en-US" altLang="ko-KR" sz="1600" b="1" dirty="0" err="1">
                <a:solidFill>
                  <a:srgbClr val="C00000"/>
                </a:solidFill>
              </a:rPr>
              <a:t>FileNotFoundException</a:t>
            </a: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ko-KR" altLang="en-US" sz="1600" dirty="0" smtClean="0"/>
              <a:t>발생 가능</a:t>
            </a:r>
            <a:endParaRPr lang="en-US" altLang="ko-KR" sz="1600" dirty="0" smtClean="0"/>
          </a:p>
          <a:p>
            <a:pPr lvl="2"/>
            <a:r>
              <a:rPr lang="ko-KR" altLang="en-US" sz="1200" dirty="0" smtClean="0"/>
              <a:t>파일의 경로명이 틀리거나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디스크의 고장 등으로 </a:t>
            </a:r>
            <a:r>
              <a:rPr lang="ko-KR" altLang="en-US" sz="1200" dirty="0"/>
              <a:t>파일을 열 수 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1"/>
            <a:r>
              <a:rPr lang="ko-KR" altLang="en-US" sz="1600" dirty="0" smtClean="0"/>
              <a:t>파일 읽기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쓰기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닫기를 하는 동안 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 </a:t>
            </a:r>
            <a:r>
              <a:rPr lang="en-US" altLang="ko-KR" sz="1600" b="1" dirty="0" err="1">
                <a:solidFill>
                  <a:srgbClr val="C00000"/>
                </a:solidFill>
              </a:rPr>
              <a:t>IOException</a:t>
            </a: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ko-KR" altLang="en-US" sz="1600" dirty="0" smtClean="0"/>
              <a:t>발생 가능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디스크 </a:t>
            </a:r>
            <a:r>
              <a:rPr lang="ko-KR" altLang="en-US" sz="1400" dirty="0" err="1" smtClean="0"/>
              <a:t>오동작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파일이 중간에 깨진 경우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디스크 공간이 모자라서 파일 입출력 불가</a:t>
            </a:r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endParaRPr lang="en-US" altLang="ko-KR" sz="1800" dirty="0" smtClean="0"/>
          </a:p>
          <a:p>
            <a:r>
              <a:rPr lang="en-US" altLang="ko-KR" sz="1800" b="1" dirty="0" smtClean="0">
                <a:solidFill>
                  <a:srgbClr val="FF0000"/>
                </a:solidFill>
              </a:rPr>
              <a:t>try-catch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블록 </a:t>
            </a:r>
            <a:r>
              <a:rPr lang="ko-KR" altLang="en-US" sz="1800" dirty="0" smtClean="0"/>
              <a:t>반드시 필요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자바 컴파일러의 강제 사항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47664" y="2358202"/>
            <a:ext cx="698477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FileReader</a:t>
            </a:r>
            <a:r>
              <a:rPr lang="en-US" altLang="ko-KR" sz="1200" dirty="0"/>
              <a:t> fin = new </a:t>
            </a:r>
            <a:r>
              <a:rPr lang="en-US" altLang="ko-KR" sz="1200" dirty="0" err="1"/>
              <a:t>FileReader</a:t>
            </a:r>
            <a:r>
              <a:rPr lang="en-US" altLang="ko-KR" sz="1200" dirty="0"/>
              <a:t>("c:\\test.txt"); // </a:t>
            </a:r>
            <a:r>
              <a:rPr lang="en-US" altLang="ko-KR" sz="1200" dirty="0" err="1"/>
              <a:t>FileNotFoundException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발생가능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547664" y="3504708"/>
            <a:ext cx="698477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c = </a:t>
            </a:r>
            <a:r>
              <a:rPr lang="en-US" altLang="ko-KR" sz="1200" dirty="0" err="1"/>
              <a:t>fin.read</a:t>
            </a:r>
            <a:r>
              <a:rPr lang="en-US" altLang="ko-KR" sz="1200" dirty="0"/>
              <a:t>(); // 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</a:t>
            </a:r>
            <a:r>
              <a:rPr lang="ko-KR" altLang="en-US" sz="1200" dirty="0"/>
              <a:t>발생 가능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08512" y="4183053"/>
            <a:ext cx="3923928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try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FileReader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fin = new </a:t>
            </a:r>
            <a:r>
              <a:rPr lang="en-US" altLang="ko-KR" sz="1200" dirty="0" err="1"/>
              <a:t>FileReader</a:t>
            </a:r>
            <a:r>
              <a:rPr lang="en-US" altLang="ko-KR" sz="1200" dirty="0"/>
              <a:t>("c:\\test.txt");</a:t>
            </a:r>
          </a:p>
          <a:p>
            <a:pPr defTabSz="180000"/>
            <a:r>
              <a:rPr lang="en-US" altLang="ko-KR" sz="1200" dirty="0" smtClean="0"/>
              <a:t>	..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c = </a:t>
            </a:r>
            <a:r>
              <a:rPr lang="en-US" altLang="ko-KR" sz="1200" dirty="0" err="1"/>
              <a:t>fin.read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...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fin.close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b="1" dirty="0"/>
              <a:t>} catch(</a:t>
            </a:r>
            <a:r>
              <a:rPr lang="en-US" altLang="ko-KR" sz="1200" b="1" dirty="0" err="1"/>
              <a:t>FileNotFoundException</a:t>
            </a:r>
            <a:r>
              <a:rPr lang="en-US" altLang="ko-KR" sz="1200" b="1" dirty="0"/>
              <a:t> e) </a:t>
            </a:r>
            <a:r>
              <a:rPr lang="en-US" altLang="ko-KR" sz="1200" b="1" dirty="0" smtClean="0"/>
              <a:t>{</a:t>
            </a:r>
            <a:endParaRPr lang="en-US" altLang="ko-KR" sz="1200" b="1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파일을 열 수 없음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b="1" dirty="0" smtClean="0"/>
              <a:t>} catch(</a:t>
            </a:r>
            <a:r>
              <a:rPr lang="en-US" altLang="ko-KR" sz="1200" b="1" dirty="0" err="1" smtClean="0"/>
              <a:t>IOException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입출력 오류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b="1" dirty="0"/>
              <a:t>}</a:t>
            </a:r>
            <a:endParaRPr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5589240"/>
            <a:ext cx="2487289" cy="638473"/>
          </a:xfrm>
          <a:prstGeom prst="wedgeRoundRectCallout">
            <a:avLst>
              <a:gd name="adj1" fmla="val 60395"/>
              <a:gd name="adj2" fmla="val -588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생략 </a:t>
            </a:r>
            <a:r>
              <a:rPr lang="ko-KR" altLang="en-US" sz="1050" dirty="0"/>
              <a:t>가능</a:t>
            </a:r>
            <a:r>
              <a:rPr lang="en-US" altLang="ko-KR" sz="1050" dirty="0"/>
              <a:t>. </a:t>
            </a:r>
            <a:r>
              <a:rPr lang="en-US" altLang="ko-KR" sz="1050" dirty="0" err="1"/>
              <a:t>FileNotFoundException</a:t>
            </a:r>
            <a:r>
              <a:rPr lang="ko-KR" altLang="en-US" sz="1050" dirty="0"/>
              <a:t>은 </a:t>
            </a:r>
            <a:endParaRPr lang="en-US" altLang="ko-KR" sz="1050" dirty="0" smtClean="0"/>
          </a:p>
          <a:p>
            <a:r>
              <a:rPr lang="en-US" altLang="ko-KR" sz="1050" dirty="0" err="1" smtClean="0"/>
              <a:t>IOException</a:t>
            </a:r>
            <a:r>
              <a:rPr lang="ko-KR" altLang="en-US" sz="1050" dirty="0" smtClean="0"/>
              <a:t>을 </a:t>
            </a:r>
            <a:r>
              <a:rPr lang="ko-KR" altLang="en-US" sz="1050" dirty="0"/>
              <a:t>상속받기 </a:t>
            </a:r>
            <a:r>
              <a:rPr lang="ko-KR" altLang="en-US" sz="1050" dirty="0" smtClean="0"/>
              <a:t>때문에</a:t>
            </a:r>
            <a:endParaRPr lang="en-US" altLang="ko-KR" sz="1050" dirty="0" smtClean="0"/>
          </a:p>
          <a:p>
            <a:r>
              <a:rPr lang="ko-KR" altLang="en-US" sz="1050" dirty="0" smtClean="0"/>
              <a:t>아래의 </a:t>
            </a:r>
            <a:r>
              <a:rPr lang="en-US" altLang="ko-KR" sz="1050" dirty="0"/>
              <a:t>catch </a:t>
            </a:r>
            <a:r>
              <a:rPr lang="ko-KR" altLang="en-US" sz="1050" dirty="0"/>
              <a:t>블록 하나만 있으면 됨</a:t>
            </a:r>
          </a:p>
        </p:txBody>
      </p:sp>
      <p:sp>
        <p:nvSpPr>
          <p:cNvPr id="12" name="왼쪽 중괄호 11"/>
          <p:cNvSpPr/>
          <p:nvPr/>
        </p:nvSpPr>
        <p:spPr>
          <a:xfrm>
            <a:off x="4427984" y="5373216"/>
            <a:ext cx="180528" cy="28803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2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FileReader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78" y="1574676"/>
            <a:ext cx="7023081" cy="113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77" y="2924944"/>
            <a:ext cx="7031499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0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13-1 : </a:t>
            </a:r>
            <a:r>
              <a:rPr lang="en-US" altLang="ko-KR" dirty="0" err="1"/>
              <a:t>FileReader</a:t>
            </a:r>
            <a:r>
              <a:rPr lang="ko-KR" altLang="en-US" dirty="0"/>
              <a:t>로 텍스트 파일 읽기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728" y="2204864"/>
            <a:ext cx="551041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public </a:t>
            </a:r>
            <a:r>
              <a:rPr lang="en-US" altLang="ko-KR" sz="1200" b="1" dirty="0"/>
              <a:t>class </a:t>
            </a:r>
            <a:r>
              <a:rPr lang="en-US" altLang="ko-KR" sz="1200" b="1" dirty="0" err="1"/>
              <a:t>FileReaderEx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FileReader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in = null;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try </a:t>
            </a:r>
            <a:r>
              <a:rPr lang="en-US" altLang="ko-KR" sz="1200" b="1" dirty="0"/>
              <a:t>{</a:t>
            </a:r>
          </a:p>
          <a:p>
            <a:pPr defTabSz="180000"/>
            <a:r>
              <a:rPr lang="en-US" altLang="ko-KR" sz="1200" dirty="0" smtClean="0"/>
              <a:t>			in </a:t>
            </a:r>
            <a:r>
              <a:rPr lang="en-US" altLang="ko-KR" sz="1200" dirty="0"/>
              <a:t>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FileReader</a:t>
            </a:r>
            <a:r>
              <a:rPr lang="en-US" altLang="ko-KR" sz="1200" b="1" dirty="0"/>
              <a:t>("c:\\windows\\system.ini"); 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c;</a:t>
            </a:r>
          </a:p>
          <a:p>
            <a:pPr defTabSz="180000"/>
            <a:r>
              <a:rPr lang="en-US" altLang="ko-KR" sz="1200" dirty="0" smtClean="0"/>
              <a:t>			while </a:t>
            </a:r>
            <a:r>
              <a:rPr lang="en-US" altLang="ko-KR" sz="1200" dirty="0"/>
              <a:t>((c = </a:t>
            </a:r>
            <a:r>
              <a:rPr lang="en-US" altLang="ko-KR" sz="1200" b="1" dirty="0" err="1"/>
              <a:t>in.read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!= -1) { // </a:t>
            </a:r>
            <a:r>
              <a:rPr lang="ko-KR" altLang="en-US" sz="1200" dirty="0"/>
              <a:t>한 문자씩 파일 끝까지 읽는다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((char)c);</a:t>
            </a:r>
          </a:p>
          <a:p>
            <a:pPr defTabSz="180000"/>
            <a:r>
              <a:rPr lang="en-US" altLang="ko-KR" sz="1200" dirty="0" smtClean="0"/>
              <a:t>	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in.close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catch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IOException</a:t>
            </a:r>
            <a:r>
              <a:rPr lang="en-US" altLang="ko-KR" sz="1200" b="1" dirty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입출력 오류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sv-SE" altLang="ko-KR" sz="12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2160" y="3128194"/>
            <a:ext cx="2736304" cy="249299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sz="1200" dirty="0"/>
              <a:t>; for 16-bit app support</a:t>
            </a:r>
          </a:p>
          <a:p>
            <a:r>
              <a:rPr lang="en-US" altLang="ko-KR" sz="1200" dirty="0"/>
              <a:t>[386Enh]</a:t>
            </a:r>
          </a:p>
          <a:p>
            <a:r>
              <a:rPr lang="en-US" altLang="ko-KR" sz="1200" dirty="0"/>
              <a:t>woafont=dosapp.fon</a:t>
            </a:r>
          </a:p>
          <a:p>
            <a:r>
              <a:rPr lang="en-US" altLang="ko-KR" sz="1200" dirty="0"/>
              <a:t>EGA80WOA.FON=EGA80WOA.FON</a:t>
            </a:r>
          </a:p>
          <a:p>
            <a:r>
              <a:rPr lang="en-US" altLang="ko-KR" sz="1200" dirty="0"/>
              <a:t>EGA40WOA.FON=EGA40WOA.FON</a:t>
            </a:r>
          </a:p>
          <a:p>
            <a:r>
              <a:rPr lang="en-US" altLang="ko-KR" sz="1200" dirty="0"/>
              <a:t>CGA80WOA.FON=CGA80WOA.FON</a:t>
            </a:r>
          </a:p>
          <a:p>
            <a:r>
              <a:rPr lang="en-US" altLang="ko-KR" sz="1200" dirty="0"/>
              <a:t>CGA40WOA.FON=CGA40WOA.FON</a:t>
            </a:r>
          </a:p>
          <a:p>
            <a:endParaRPr lang="en-US" altLang="ko-KR" sz="1200" dirty="0"/>
          </a:p>
          <a:p>
            <a:r>
              <a:rPr lang="en-US" altLang="ko-KR" sz="1200" dirty="0"/>
              <a:t>[drivers]</a:t>
            </a:r>
          </a:p>
          <a:p>
            <a:r>
              <a:rPr lang="en-US" altLang="ko-KR" sz="1200" dirty="0"/>
              <a:t>wave=mmdrv.dll</a:t>
            </a:r>
          </a:p>
          <a:p>
            <a:r>
              <a:rPr lang="en-US" altLang="ko-KR" sz="1200" dirty="0"/>
              <a:t>timer=timer.drv</a:t>
            </a:r>
          </a:p>
          <a:p>
            <a:endParaRPr lang="en-US" altLang="ko-KR" sz="1200" dirty="0"/>
          </a:p>
          <a:p>
            <a:r>
              <a:rPr lang="en-US" altLang="ko-KR" sz="1200" dirty="0"/>
              <a:t>[mci]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71472" y="1285860"/>
            <a:ext cx="80010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FileReader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를 이용하여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c:\windows\system.ini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파일을 읽어 화면에 출력하는 프로그램을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 system.ini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는 텍스트 파일이다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419872" y="4027718"/>
            <a:ext cx="2016224" cy="289441"/>
          </a:xfrm>
          <a:prstGeom prst="wedgeRoundRectCallout">
            <a:avLst>
              <a:gd name="adj1" fmla="val -106584"/>
              <a:gd name="adj2" fmla="val -10585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파일 끝을 만나면 </a:t>
            </a:r>
            <a:r>
              <a:rPr lang="en-US" altLang="ko-KR" sz="1100" dirty="0" smtClean="0"/>
              <a:t>-1 </a:t>
            </a:r>
            <a:r>
              <a:rPr lang="ko-KR" altLang="en-US" sz="1100" dirty="0" smtClean="0"/>
              <a:t>리턴</a:t>
            </a:r>
            <a:endParaRPr lang="ko-KR" altLang="en-US" sz="11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31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FileReader</a:t>
            </a:r>
            <a:r>
              <a:rPr lang="ko-KR" altLang="en-US" dirty="0"/>
              <a:t>로 </a:t>
            </a:r>
            <a:r>
              <a:rPr lang="ko-KR" altLang="en-US"/>
              <a:t>텍스트 </a:t>
            </a:r>
            <a:r>
              <a:rPr lang="ko-KR" altLang="en-US" smtClean="0"/>
              <a:t>파일 배열로 읽기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71472" y="1285860"/>
            <a:ext cx="80010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배열을 이용하는 프로그램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2080" y="1700808"/>
            <a:ext cx="80583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Public static void main(String[] </a:t>
            </a:r>
            <a:r>
              <a:rPr lang="en-US" altLang="ko-KR" dirty="0" err="1" smtClean="0"/>
              <a:t>agrs</a:t>
            </a:r>
            <a:r>
              <a:rPr lang="en-US" altLang="ko-KR" dirty="0" smtClean="0"/>
              <a:t>) </a:t>
            </a:r>
            <a:r>
              <a:rPr lang="en-US" altLang="ko-KR" b="1" dirty="0" smtClean="0">
                <a:solidFill>
                  <a:srgbClr val="C00000"/>
                </a:solidFill>
              </a:rPr>
              <a:t>throws Exception 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FileReader</a:t>
            </a:r>
            <a:r>
              <a:rPr lang="en-US" altLang="ko-KR" dirty="0" smtClean="0"/>
              <a:t> in = new </a:t>
            </a:r>
            <a:r>
              <a:rPr lang="en-US" altLang="ko-KR" dirty="0" err="1" smtClean="0"/>
              <a:t>FileReader</a:t>
            </a:r>
            <a:r>
              <a:rPr lang="en-US" altLang="ko-KR" dirty="0" smtClean="0"/>
              <a:t>(“</a:t>
            </a:r>
            <a:r>
              <a:rPr lang="en-US" altLang="ko-KR" b="1" dirty="0" smtClean="0">
                <a:solidFill>
                  <a:srgbClr val="C00000"/>
                </a:solidFill>
              </a:rPr>
              <a:t>C:/windows/system.ini</a:t>
            </a:r>
            <a:r>
              <a:rPr lang="en-US" altLang="ko-KR" dirty="0" smtClean="0"/>
              <a:t>”);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char[] </a:t>
            </a:r>
            <a:r>
              <a:rPr lang="en-US" altLang="ko-KR" dirty="0" err="1" smtClean="0"/>
              <a:t>cbuf</a:t>
            </a:r>
            <a:r>
              <a:rPr lang="en-US" altLang="ko-KR" dirty="0" smtClean="0"/>
              <a:t> = new char[2];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String data = ‘’;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while( (c =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in.read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</a:rPr>
              <a:t>cbuf</a:t>
            </a:r>
            <a:r>
              <a:rPr lang="en-US" altLang="ko-KR" b="1" dirty="0" smtClean="0">
                <a:solidFill>
                  <a:srgbClr val="C00000"/>
                </a:solidFill>
              </a:rPr>
              <a:t>)</a:t>
            </a:r>
            <a:r>
              <a:rPr lang="en-US" altLang="ko-KR" dirty="0" smtClean="0"/>
              <a:t>) != -1)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data += new String(</a:t>
            </a:r>
            <a:r>
              <a:rPr lang="en-US" altLang="ko-KR" dirty="0" err="1" smtClean="0"/>
              <a:t>cbuf</a:t>
            </a:r>
            <a:r>
              <a:rPr lang="en-US" altLang="ko-KR" dirty="0" smtClean="0"/>
              <a:t>, 0, c);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}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(data);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in.close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예외 처리 예</a:t>
            </a:r>
            <a:r>
              <a:rPr lang="en-US" altLang="ko-KR" dirty="0" smtClean="0"/>
              <a:t>: throws Exception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C:/windows</a:t>
            </a:r>
            <a:r>
              <a:rPr lang="ko-KR" altLang="en-US" dirty="0" smtClean="0"/>
              <a:t>와 같이 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로도 사용 가능함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읽은 문자 </a:t>
            </a:r>
            <a:r>
              <a:rPr lang="en-US" altLang="ko-KR" dirty="0" err="1" smtClean="0"/>
              <a:t>cbuf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배열에 저장하고 읽은 문자 개수 </a:t>
            </a:r>
            <a:r>
              <a:rPr lang="en-US" altLang="ko-KR" dirty="0" smtClean="0"/>
              <a:t>c </a:t>
            </a:r>
            <a:r>
              <a:rPr lang="ko-KR" altLang="en-US" dirty="0" smtClean="0"/>
              <a:t>리턴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읽는 길이 지정 예</a:t>
            </a:r>
            <a:r>
              <a:rPr lang="en-US" altLang="ko-KR" dirty="0" smtClean="0"/>
              <a:t>: c = </a:t>
            </a:r>
            <a:r>
              <a:rPr lang="en-US" altLang="ko-KR" dirty="0" err="1" smtClean="0"/>
              <a:t>in.read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cbuf</a:t>
            </a:r>
            <a:r>
              <a:rPr lang="en-US" altLang="ko-KR" dirty="0" smtClean="0"/>
              <a:t>, 0, </a:t>
            </a:r>
            <a:r>
              <a:rPr lang="en-US" altLang="ko-KR" dirty="0" smtClean="0"/>
              <a:t>length</a:t>
            </a:r>
            <a:r>
              <a:rPr lang="en-US" altLang="ko-KR" dirty="0" smtClean="0"/>
              <a:t>);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길이만큼 </a:t>
            </a:r>
            <a:r>
              <a:rPr lang="en-US" altLang="ko-KR" dirty="0" err="1" smtClean="0"/>
              <a:t>cbuf</a:t>
            </a:r>
            <a:r>
              <a:rPr lang="ko-KR" altLang="en-US" dirty="0" smtClean="0"/>
              <a:t>에 읽음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17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</a:t>
            </a:r>
            <a:r>
              <a:rPr lang="ko-KR" altLang="en-US" dirty="0" err="1"/>
              <a:t>스트림으로</a:t>
            </a:r>
            <a:r>
              <a:rPr lang="ko-KR" altLang="en-US" dirty="0"/>
              <a:t> </a:t>
            </a:r>
            <a:r>
              <a:rPr lang="ko-KR" altLang="en-US" dirty="0" smtClean="0"/>
              <a:t>텍스트 파일 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텍스트 파일에 쓰기 위해 문자 </a:t>
            </a:r>
            <a:r>
              <a:rPr lang="ko-KR" altLang="en-US" sz="1800" dirty="0" err="1" smtClean="0"/>
              <a:t>스트림</a:t>
            </a:r>
            <a:r>
              <a:rPr lang="ko-KR" altLang="en-US" sz="1800" dirty="0" smtClean="0"/>
              <a:t> </a:t>
            </a:r>
            <a:r>
              <a:rPr lang="en-US" altLang="ko-KR" sz="1600" dirty="0" err="1" smtClean="0"/>
              <a:t>FileWriter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 이용</a:t>
            </a:r>
            <a:endParaRPr lang="en-US" altLang="ko-KR" sz="1600" dirty="0" smtClean="0"/>
          </a:p>
          <a:p>
            <a:pPr marL="365760" lvl="1" indent="0">
              <a:buNone/>
            </a:pPr>
            <a:r>
              <a:rPr lang="en-US" altLang="ko-KR" sz="1600" dirty="0" smtClean="0"/>
              <a:t>1. </a:t>
            </a:r>
            <a:r>
              <a:rPr lang="ko-KR" altLang="en-US" sz="1600" dirty="0" smtClean="0"/>
              <a:t>파일 출력 </a:t>
            </a:r>
            <a:r>
              <a:rPr lang="ko-KR" altLang="en-US" sz="1600" dirty="0" err="1" smtClean="0"/>
              <a:t>스트림</a:t>
            </a:r>
            <a:r>
              <a:rPr lang="ko-KR" altLang="en-US" sz="1600" dirty="0" smtClean="0"/>
              <a:t> 생성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파일 열기</a:t>
            </a:r>
            <a:r>
              <a:rPr lang="en-US" altLang="ko-KR" sz="1600" dirty="0" smtClean="0"/>
              <a:t>)</a:t>
            </a:r>
          </a:p>
          <a:p>
            <a:pPr lvl="2"/>
            <a:r>
              <a:rPr lang="ko-KR" altLang="en-US" sz="1400" dirty="0" err="1" smtClean="0"/>
              <a:t>스트림을</a:t>
            </a:r>
            <a:r>
              <a:rPr lang="ko-KR" altLang="en-US" sz="1400" dirty="0" smtClean="0"/>
              <a:t> 생성하고 파일을 열어 </a:t>
            </a:r>
            <a:r>
              <a:rPr lang="ko-KR" altLang="en-US" sz="1400" dirty="0" err="1" smtClean="0"/>
              <a:t>스트림과</a:t>
            </a:r>
            <a:r>
              <a:rPr lang="ko-KR" altLang="en-US" sz="1400" dirty="0" smtClean="0"/>
              <a:t> 연결</a:t>
            </a:r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marL="365760" lvl="1" indent="0">
              <a:buNone/>
            </a:pPr>
            <a:endParaRPr lang="en-US" altLang="ko-KR" sz="1600" dirty="0" smtClean="0"/>
          </a:p>
          <a:p>
            <a:pPr marL="365760" lvl="1" indent="0"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/>
              <a:t>파일 </a:t>
            </a:r>
            <a:r>
              <a:rPr lang="ko-KR" altLang="en-US" sz="1600" dirty="0" smtClean="0"/>
              <a:t>쓰기</a:t>
            </a:r>
            <a:endParaRPr lang="en-US" altLang="ko-KR" sz="1600" dirty="0" smtClean="0"/>
          </a:p>
          <a:p>
            <a:pPr lvl="2"/>
            <a:r>
              <a:rPr lang="en-US" altLang="ko-KR" sz="1400" dirty="0" err="1" smtClean="0"/>
              <a:t>fout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스트림을 이용하여</a:t>
            </a:r>
            <a:r>
              <a:rPr lang="en-US" altLang="ko-KR" sz="1400" dirty="0" smtClean="0"/>
              <a:t>, write()</a:t>
            </a:r>
            <a:r>
              <a:rPr lang="ko-KR" altLang="en-US" sz="1400" dirty="0" smtClean="0"/>
              <a:t>로 문자 하나 씩 파일에 기록</a:t>
            </a:r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r>
              <a:rPr lang="ko-KR" altLang="en-US" sz="1400" dirty="0" smtClean="0"/>
              <a:t>블록 단위로 쓰기 가능</a:t>
            </a:r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 smtClean="0"/>
          </a:p>
          <a:p>
            <a:pPr marL="365760" lvl="1" indent="0">
              <a:buNone/>
            </a:pPr>
            <a:endParaRPr lang="en-US" altLang="ko-KR" sz="1600" dirty="0" smtClean="0"/>
          </a:p>
          <a:p>
            <a:pPr marL="365760" lvl="1" indent="0"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 err="1" smtClean="0"/>
              <a:t>스트림</a:t>
            </a:r>
            <a:r>
              <a:rPr lang="ko-KR" altLang="en-US" sz="1600" dirty="0" smtClean="0"/>
              <a:t> 닫기</a:t>
            </a:r>
            <a:endParaRPr lang="en-US" altLang="ko-KR" sz="1600" dirty="0"/>
          </a:p>
          <a:p>
            <a:pPr lvl="2"/>
            <a:r>
              <a:rPr lang="en-US" altLang="ko-KR" sz="1400" dirty="0" smtClean="0"/>
              <a:t>close()</a:t>
            </a:r>
            <a:r>
              <a:rPr lang="ko-KR" altLang="en-US" sz="1400" dirty="0" smtClean="0"/>
              <a:t>로 </a:t>
            </a:r>
            <a:r>
              <a:rPr lang="ko-KR" altLang="en-US" sz="1400" dirty="0" err="1" smtClean="0"/>
              <a:t>스트림</a:t>
            </a:r>
            <a:r>
              <a:rPr lang="ko-KR" altLang="en-US" sz="1400" dirty="0" smtClean="0"/>
              <a:t> 닫기</a:t>
            </a:r>
            <a:endParaRPr lang="en-US" altLang="ko-KR" sz="1400" dirty="0" smtClean="0"/>
          </a:p>
          <a:p>
            <a:pPr lvl="2"/>
            <a:endParaRPr lang="en-US" altLang="ko-KR" sz="1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572098" y="2329135"/>
            <a:ext cx="54006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FileWriter fout = new FileWriter("c</a:t>
            </a:r>
            <a:r>
              <a:rPr lang="en-US" altLang="ko-KR" sz="1400" dirty="0" smtClean="0"/>
              <a:t>:\\Temp\\test.txt</a:t>
            </a:r>
            <a:r>
              <a:rPr lang="en-US" altLang="ko-KR" sz="1400" dirty="0"/>
              <a:t>");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572098" y="3481263"/>
            <a:ext cx="537616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fout.write</a:t>
            </a:r>
            <a:r>
              <a:rPr lang="en-US" altLang="ko-KR" sz="1400" dirty="0"/>
              <a:t>('A'); // </a:t>
            </a:r>
            <a:r>
              <a:rPr lang="ko-KR" altLang="en-US" sz="1400" dirty="0"/>
              <a:t>문자 </a:t>
            </a:r>
            <a:r>
              <a:rPr lang="en-US" altLang="ko-KR" sz="1400" dirty="0"/>
              <a:t>'A'</a:t>
            </a:r>
            <a:r>
              <a:rPr lang="ko-KR" altLang="en-US" sz="1400" dirty="0"/>
              <a:t>를 파일에 기록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72098" y="4345940"/>
            <a:ext cx="537616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char []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 = new char [1024];</a:t>
            </a:r>
          </a:p>
          <a:p>
            <a:r>
              <a:rPr lang="en-US" altLang="ko-KR" sz="1400" dirty="0" err="1"/>
              <a:t>fout.write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, 0, </a:t>
            </a:r>
            <a:r>
              <a:rPr lang="en-US" altLang="ko-KR" sz="1400" dirty="0" err="1"/>
              <a:t>buf.length</a:t>
            </a:r>
            <a:r>
              <a:rPr lang="en-US" altLang="ko-KR" sz="1400" dirty="0"/>
              <a:t>); //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[0]</a:t>
            </a:r>
            <a:r>
              <a:rPr lang="ko-KR" altLang="en-US" sz="1400" dirty="0"/>
              <a:t>부터 버퍼 크기만큼 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72097" y="5825819"/>
            <a:ext cx="537616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fout.close</a:t>
            </a:r>
            <a:r>
              <a:rPr lang="en-US" altLang="ko-KR" sz="1400" dirty="0"/>
              <a:t>(); // </a:t>
            </a:r>
            <a:r>
              <a:rPr lang="ko-KR" altLang="en-US" sz="1400" dirty="0" err="1" smtClean="0"/>
              <a:t>스트림</a:t>
            </a:r>
            <a:r>
              <a:rPr lang="ko-KR" altLang="en-US" sz="1400" dirty="0" smtClean="0"/>
              <a:t> 닫기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더 이상 </a:t>
            </a:r>
            <a:r>
              <a:rPr lang="ko-KR" altLang="en-US" sz="1400" dirty="0" err="1"/>
              <a:t>스트림에</a:t>
            </a:r>
            <a:r>
              <a:rPr lang="ko-KR" altLang="en-US" sz="1400" dirty="0"/>
              <a:t> 기록할 수 없다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026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FileWriter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86" y="1484784"/>
            <a:ext cx="6887490" cy="2157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86" y="3714007"/>
            <a:ext cx="6840760" cy="235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213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44" y="2208567"/>
            <a:ext cx="3200484" cy="167644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13-2 : </a:t>
            </a:r>
            <a:r>
              <a:rPr lang="en-US" altLang="ko-KR" sz="2400" dirty="0" err="1"/>
              <a:t>FileWriter</a:t>
            </a:r>
            <a:r>
              <a:rPr lang="ko-KR" altLang="en-US" sz="2400" dirty="0"/>
              <a:t>를 이용하여 텍스트 파일 쓰기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412776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사용자로부터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입력받은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텍스트를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c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:\Temp\test.txt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파일에 저장하는 프로그램을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사용자는 키 입력 후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&lt;Enter&gt;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키 입력 후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ctrl-z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(EOF)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를 입력하라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 (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사전에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Temp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폴더 만듦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)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51920" y="2151118"/>
            <a:ext cx="482453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java.io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public class </a:t>
            </a:r>
            <a:r>
              <a:rPr lang="en-US" altLang="ko-KR" sz="1200" b="1" dirty="0" err="1"/>
              <a:t>FileWriterEx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InputStreamReader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in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InputStreamReader</a:t>
            </a:r>
            <a:r>
              <a:rPr lang="en-US" altLang="ko-KR" sz="1200" b="1" dirty="0"/>
              <a:t>(System.in</a:t>
            </a:r>
            <a:r>
              <a:rPr lang="en-US" altLang="ko-KR" sz="1200" b="1" dirty="0" smtClean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FileWriter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fout</a:t>
            </a:r>
            <a:r>
              <a:rPr lang="en-US" altLang="ko-KR" sz="1200" dirty="0"/>
              <a:t> = null;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c;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try </a:t>
            </a:r>
            <a:r>
              <a:rPr lang="en-US" altLang="ko-KR" sz="1200" b="1" dirty="0"/>
              <a:t>{</a:t>
            </a:r>
          </a:p>
          <a:p>
            <a:pPr defTabSz="180000"/>
            <a:r>
              <a:rPr lang="en-US" altLang="ko-KR" sz="1200" dirty="0" smtClean="0"/>
              <a:t>			fout </a:t>
            </a:r>
            <a:r>
              <a:rPr lang="en-US" altLang="ko-KR" sz="1200" dirty="0"/>
              <a:t>= </a:t>
            </a:r>
            <a:r>
              <a:rPr lang="en-US" altLang="ko-KR" sz="1200" b="1" dirty="0"/>
              <a:t>new FileWriter("c</a:t>
            </a:r>
            <a:r>
              <a:rPr lang="en-US" altLang="ko-KR" sz="1200" b="1" dirty="0" smtClean="0"/>
              <a:t>:\\Temp</a:t>
            </a:r>
            <a:r>
              <a:rPr lang="en-US" altLang="ko-KR" sz="1200" b="1" dirty="0"/>
              <a:t>\\test.txt");</a:t>
            </a:r>
          </a:p>
          <a:p>
            <a:pPr defTabSz="180000"/>
            <a:r>
              <a:rPr lang="en-US" altLang="ko-KR" sz="1200" dirty="0" smtClean="0"/>
              <a:t>			while </a:t>
            </a:r>
            <a:r>
              <a:rPr lang="en-US" altLang="ko-KR" sz="1200" dirty="0"/>
              <a:t>((</a:t>
            </a:r>
            <a:r>
              <a:rPr lang="en-US" altLang="ko-KR" sz="1200" b="1" dirty="0"/>
              <a:t>c = </a:t>
            </a:r>
            <a:r>
              <a:rPr lang="en-US" altLang="ko-KR" sz="1200" b="1" dirty="0" err="1"/>
              <a:t>in.read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!= -1) </a:t>
            </a:r>
            <a:r>
              <a:rPr lang="en-US" altLang="ko-KR" sz="1200" dirty="0" smtClean="0"/>
              <a:t>{ </a:t>
            </a:r>
            <a:r>
              <a:rPr lang="en-US" altLang="ko-KR" sz="1200" dirty="0" smtClean="0">
                <a:solidFill>
                  <a:srgbClr val="00B050"/>
                </a:solidFill>
              </a:rPr>
              <a:t>//ctrl-z </a:t>
            </a:r>
            <a:r>
              <a:rPr lang="ko-KR" altLang="en-US" sz="1200" dirty="0" smtClean="0">
                <a:solidFill>
                  <a:srgbClr val="00B050"/>
                </a:solidFill>
              </a:rPr>
              <a:t>입력 때까지 반복</a:t>
            </a:r>
            <a:endParaRPr lang="en-US" altLang="ko-KR" sz="1200" dirty="0">
              <a:solidFill>
                <a:srgbClr val="00B050"/>
              </a:solidFill>
            </a:endParaRP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b="1" dirty="0" err="1" smtClean="0"/>
              <a:t>fout.write</a:t>
            </a:r>
            <a:r>
              <a:rPr lang="en-US" altLang="ko-KR" sz="1200" b="1" dirty="0" smtClean="0"/>
              <a:t>(c</a:t>
            </a:r>
            <a:r>
              <a:rPr lang="en-US" altLang="ko-KR" sz="1200" b="1" dirty="0"/>
              <a:t>);</a:t>
            </a:r>
            <a:r>
              <a:rPr lang="en-US" altLang="ko-KR" sz="1200" dirty="0"/>
              <a:t> // </a:t>
            </a:r>
            <a:r>
              <a:rPr lang="ko-KR" altLang="en-US" sz="1200" dirty="0"/>
              <a:t>키보드로부터 </a:t>
            </a:r>
            <a:r>
              <a:rPr lang="ko-KR" altLang="en-US" sz="1200" dirty="0" smtClean="0"/>
              <a:t>받은 </a:t>
            </a:r>
            <a:r>
              <a:rPr lang="ko-KR" altLang="en-US" sz="1200" dirty="0"/>
              <a:t>문자를 파일에 저장</a:t>
            </a:r>
          </a:p>
          <a:p>
            <a:pPr defTabSz="180000"/>
            <a:r>
              <a:rPr lang="en-US" altLang="ko-KR" sz="1200" dirty="0" smtClean="0"/>
              <a:t>	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in.close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fout.close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 smtClean="0"/>
              <a:t>		}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b="1" dirty="0" smtClean="0"/>
              <a:t>catch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IOException</a:t>
            </a:r>
            <a:r>
              <a:rPr lang="en-US" altLang="ko-KR" sz="1200" b="1" dirty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입출력 오류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447784" y="3046789"/>
            <a:ext cx="929005" cy="289441"/>
          </a:xfrm>
          <a:prstGeom prst="wedgeRoundRectCallout">
            <a:avLst>
              <a:gd name="adj1" fmla="val -72391"/>
              <a:gd name="adj2" fmla="val 173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100" smtClean="0"/>
              <a:t>&lt;Enter&gt; </a:t>
            </a:r>
            <a:r>
              <a:rPr lang="ko-KR" altLang="en-US" sz="1100" smtClean="0"/>
              <a:t>키</a:t>
            </a:r>
            <a:endParaRPr lang="ko-KR" altLang="en-US" sz="11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02821" y="3924014"/>
            <a:ext cx="1050994" cy="289441"/>
          </a:xfrm>
          <a:prstGeom prst="wedgeRoundRectCallout">
            <a:avLst>
              <a:gd name="adj1" fmla="val -50100"/>
              <a:gd name="adj2" fmla="val -1686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100" dirty="0"/>
              <a:t>ctrl-z </a:t>
            </a:r>
            <a:r>
              <a:rPr lang="ko-KR" altLang="en-US" sz="1100" dirty="0"/>
              <a:t>키 입력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83568" y="5636378"/>
            <a:ext cx="21012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실행 결과 </a:t>
            </a:r>
            <a:r>
              <a:rPr lang="en-US" altLang="ko-KR" sz="1200" dirty="0"/>
              <a:t>test.txt </a:t>
            </a:r>
            <a:r>
              <a:rPr lang="ko-KR" altLang="en-US" sz="1200" dirty="0"/>
              <a:t>파일 생성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04" y="4615612"/>
            <a:ext cx="3173269" cy="100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5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FileWriter</a:t>
            </a:r>
            <a:r>
              <a:rPr lang="ko-KR" altLang="en-US" smtClean="0"/>
              <a:t>로 </a:t>
            </a:r>
            <a:r>
              <a:rPr lang="ko-KR" altLang="en-US"/>
              <a:t>텍스트 </a:t>
            </a:r>
            <a:r>
              <a:rPr lang="ko-KR" altLang="en-US" smtClean="0"/>
              <a:t>파일 배열로 쓰기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71472" y="1285860"/>
            <a:ext cx="80010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배열을 이용하는 프로그램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2080" y="1700808"/>
            <a:ext cx="80583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Public static void main(String[] agrs) throws Exception {</a:t>
            </a:r>
          </a:p>
          <a:p>
            <a:r>
              <a:rPr lang="en-US" altLang="ko-KR"/>
              <a:t> </a:t>
            </a:r>
            <a:r>
              <a:rPr lang="en-US" altLang="ko-KR" smtClean="0"/>
              <a:t>  FileWriter out = new FileWriter(“C:/Temp/test.txt”);</a:t>
            </a:r>
          </a:p>
          <a:p>
            <a:r>
              <a:rPr lang="en-US" altLang="ko-KR"/>
              <a:t> </a:t>
            </a:r>
            <a:r>
              <a:rPr lang="en-US" altLang="ko-KR" smtClean="0"/>
              <a:t>  char[] data = “</a:t>
            </a:r>
            <a:r>
              <a:rPr lang="ko-KR" altLang="en-US" smtClean="0"/>
              <a:t>홍길동</a:t>
            </a:r>
            <a:r>
              <a:rPr lang="en-US" altLang="ko-KR" smtClean="0"/>
              <a:t>”.toCharArray();</a:t>
            </a:r>
          </a:p>
          <a:p>
            <a:r>
              <a:rPr lang="en-US" altLang="ko-KR" smtClean="0"/>
              <a:t>   </a:t>
            </a:r>
            <a:r>
              <a:rPr lang="en-US" altLang="ko-KR" smtClean="0">
                <a:solidFill>
                  <a:srgbClr val="00B050"/>
                </a:solidFill>
              </a:rPr>
              <a:t>// for(int i=0; i&lt;data.length; i++) {</a:t>
            </a:r>
          </a:p>
          <a:p>
            <a:r>
              <a:rPr lang="en-US" altLang="ko-KR">
                <a:solidFill>
                  <a:srgbClr val="00B050"/>
                </a:solidFill>
              </a:rPr>
              <a:t> </a:t>
            </a:r>
            <a:r>
              <a:rPr lang="en-US" altLang="ko-KR" smtClean="0">
                <a:solidFill>
                  <a:srgbClr val="00B050"/>
                </a:solidFill>
              </a:rPr>
              <a:t>  //    out.write(data[i]);</a:t>
            </a:r>
          </a:p>
          <a:p>
            <a:r>
              <a:rPr lang="en-US" altLang="ko-KR"/>
              <a:t> </a:t>
            </a:r>
            <a:r>
              <a:rPr lang="en-US" altLang="ko-KR" smtClean="0"/>
              <a:t>  </a:t>
            </a:r>
            <a:r>
              <a:rPr lang="en-US" altLang="ko-KR" b="1" smtClean="0">
                <a:solidFill>
                  <a:srgbClr val="C00000"/>
                </a:solidFill>
              </a:rPr>
              <a:t>out.write(data);</a:t>
            </a:r>
          </a:p>
          <a:p>
            <a:r>
              <a:rPr lang="en-US" altLang="ko-KR"/>
              <a:t> </a:t>
            </a:r>
            <a:r>
              <a:rPr lang="en-US" altLang="ko-KR" smtClean="0"/>
              <a:t>  } </a:t>
            </a:r>
          </a:p>
          <a:p>
            <a:r>
              <a:rPr lang="en-US" altLang="ko-KR"/>
              <a:t> </a:t>
            </a:r>
            <a:r>
              <a:rPr lang="en-US" altLang="ko-KR" smtClean="0"/>
              <a:t>  out.flush();</a:t>
            </a:r>
          </a:p>
          <a:p>
            <a:r>
              <a:rPr lang="en-US" altLang="ko-KR"/>
              <a:t> </a:t>
            </a:r>
            <a:r>
              <a:rPr lang="en-US" altLang="ko-KR" smtClean="0"/>
              <a:t>  in.close();</a:t>
            </a:r>
          </a:p>
          <a:p>
            <a:r>
              <a:rPr lang="en-US" altLang="ko-KR" smtClean="0"/>
              <a:t>}</a:t>
            </a:r>
          </a:p>
          <a:p>
            <a:endParaRPr lang="en-US" altLang="ko-KR"/>
          </a:p>
          <a:p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배열에 저장된 문자 </a:t>
            </a:r>
            <a:r>
              <a:rPr lang="en-US" altLang="ko-KR" smtClean="0"/>
              <a:t>data </a:t>
            </a:r>
            <a:r>
              <a:rPr lang="ko-KR" altLang="en-US" smtClean="0"/>
              <a:t>전체를 한번에 </a:t>
            </a:r>
            <a:r>
              <a:rPr lang="en-US" altLang="ko-KR" smtClean="0"/>
              <a:t>write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읽은 길이 지정 예</a:t>
            </a:r>
            <a:r>
              <a:rPr lang="en-US" altLang="ko-KR" smtClean="0"/>
              <a:t>: out.write(data, 0, data.length);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90993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자바의 입출력 </a:t>
            </a:r>
            <a:r>
              <a:rPr lang="ko-KR" altLang="en-US" dirty="0" err="1" smtClean="0"/>
              <a:t>스트림에</a:t>
            </a:r>
            <a:r>
              <a:rPr lang="ko-KR" altLang="en-US" dirty="0" smtClean="0"/>
              <a:t> 대한 이해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텍스트 파일 입출력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바이너리 파일 입출력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File </a:t>
            </a:r>
            <a:r>
              <a:rPr lang="ko-KR" altLang="en-US" dirty="0" smtClean="0"/>
              <a:t>클래스로 파일 속성 알아내기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파일 복사 응용 사례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07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바이트 스트림 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51054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바이트 단위의 바이너리 값을 읽고 쓰는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pPr lvl="2"/>
            <a:r>
              <a:rPr lang="en-US" altLang="ko-KR" dirty="0"/>
              <a:t>java.io </a:t>
            </a:r>
            <a:r>
              <a:rPr lang="ko-KR" altLang="en-US" dirty="0"/>
              <a:t>패키지에 포함</a:t>
            </a:r>
            <a:endParaRPr lang="en-US" altLang="ko-KR" dirty="0"/>
          </a:p>
          <a:p>
            <a:pPr lvl="1"/>
            <a:r>
              <a:rPr lang="en-US" altLang="ko-KR" dirty="0" err="1" smtClean="0"/>
              <a:t>InputStream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OutputStream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추상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바이트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다루는 모든 클래스의 슈퍼 클래스</a:t>
            </a:r>
            <a:endParaRPr lang="en-US" altLang="ko-KR" dirty="0" smtClean="0"/>
          </a:p>
          <a:p>
            <a:pPr lvl="1"/>
            <a:r>
              <a:rPr lang="en-US" altLang="ko-KR" b="1" dirty="0" err="1" smtClean="0">
                <a:solidFill>
                  <a:srgbClr val="C00000"/>
                </a:solidFill>
              </a:rPr>
              <a:t>FileInputStream</a:t>
            </a:r>
            <a:r>
              <a:rPr lang="en-US" altLang="ko-KR" b="1" dirty="0" smtClean="0">
                <a:solidFill>
                  <a:srgbClr val="C00000"/>
                </a:solidFill>
              </a:rPr>
              <a:t>/</a:t>
            </a:r>
            <a:r>
              <a:rPr lang="en-US" altLang="ko-KR" b="1" dirty="0" err="1" smtClean="0">
                <a:solidFill>
                  <a:srgbClr val="C00000"/>
                </a:solidFill>
              </a:rPr>
              <a:t>FileOutputStream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lvl="2"/>
            <a:r>
              <a:rPr lang="ko-KR" altLang="en-US" dirty="0" smtClean="0"/>
              <a:t>파일로부터 바이트 단위로 읽거나 저장하는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바이너리 파일의 입출력 용도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이미지나 동영상 파일을 읽고 쓰기 위해서는 반드시 바이트 스트림을 이용해야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47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스트림으로</a:t>
            </a:r>
            <a:r>
              <a:rPr lang="ko-KR" altLang="en-US" dirty="0" smtClean="0"/>
              <a:t> 바이너리 파일 쓰</a:t>
            </a:r>
            <a:r>
              <a:rPr lang="ko-KR" altLang="en-US" dirty="0"/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sz="1800" dirty="0" smtClean="0"/>
              <a:t>바이너리 값을 파일에 저장하기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프로그램 내의 변수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배열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버퍼에 든 바이너리 값을 파일에 그대로 기록</a:t>
            </a:r>
            <a:endParaRPr lang="en-US" altLang="ko-KR" sz="1600" dirty="0" smtClean="0"/>
          </a:p>
          <a:p>
            <a:pPr lvl="2"/>
            <a:r>
              <a:rPr lang="en-US" altLang="ko-KR" sz="1400" dirty="0" err="1" smtClean="0"/>
              <a:t>FileOutputStream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 이용</a:t>
            </a:r>
            <a:endParaRPr lang="en-US" altLang="ko-KR" sz="1400" dirty="0" smtClean="0"/>
          </a:p>
          <a:p>
            <a:pPr marL="365760" lvl="1" indent="0">
              <a:buNone/>
            </a:pPr>
            <a:endParaRPr lang="en-US" altLang="ko-KR" sz="1600" dirty="0" smtClean="0"/>
          </a:p>
          <a:p>
            <a:pPr marL="365760" lvl="1" indent="0">
              <a:buNone/>
            </a:pPr>
            <a:r>
              <a:rPr lang="en-US" altLang="ko-KR" sz="1600" dirty="0" smtClean="0"/>
              <a:t>1. </a:t>
            </a:r>
            <a:r>
              <a:rPr lang="ko-KR" altLang="en-US" sz="1600" dirty="0"/>
              <a:t>파일 </a:t>
            </a:r>
            <a:r>
              <a:rPr lang="ko-KR" altLang="en-US" sz="1600" dirty="0" smtClean="0"/>
              <a:t>출력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생성</a:t>
            </a:r>
            <a:r>
              <a:rPr lang="en-US" altLang="ko-KR" sz="1600" dirty="0"/>
              <a:t>(</a:t>
            </a:r>
            <a:r>
              <a:rPr lang="ko-KR" altLang="en-US" sz="1600" dirty="0"/>
              <a:t>파일 열기</a:t>
            </a:r>
            <a:r>
              <a:rPr lang="en-US" altLang="ko-KR" sz="1600" dirty="0"/>
              <a:t>)</a:t>
            </a:r>
          </a:p>
          <a:p>
            <a:pPr lvl="2"/>
            <a:r>
              <a:rPr lang="ko-KR" altLang="en-US" sz="1400" dirty="0" err="1"/>
              <a:t>스트림을</a:t>
            </a:r>
            <a:r>
              <a:rPr lang="ko-KR" altLang="en-US" sz="1400" dirty="0"/>
              <a:t> 생성하고 파일을 열어 </a:t>
            </a:r>
            <a:r>
              <a:rPr lang="ko-KR" altLang="en-US" sz="1400" dirty="0" err="1"/>
              <a:t>스트림과</a:t>
            </a:r>
            <a:r>
              <a:rPr lang="ko-KR" altLang="en-US" sz="1400" dirty="0"/>
              <a:t> 연결</a:t>
            </a:r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marL="365760" lvl="1" indent="0">
              <a:buNone/>
            </a:pPr>
            <a:r>
              <a:rPr lang="en-US" altLang="ko-KR" sz="1600" dirty="0" smtClean="0"/>
              <a:t>2</a:t>
            </a:r>
            <a:r>
              <a:rPr lang="en-US" altLang="ko-KR" sz="1600" dirty="0"/>
              <a:t>. </a:t>
            </a:r>
            <a:r>
              <a:rPr lang="ko-KR" altLang="en-US" sz="1600" dirty="0"/>
              <a:t>파일 </a:t>
            </a:r>
            <a:r>
              <a:rPr lang="ko-KR" altLang="en-US" sz="1600" dirty="0" smtClean="0"/>
              <a:t>쓰기</a:t>
            </a:r>
            <a:endParaRPr lang="en-US" altLang="ko-KR" sz="1600" dirty="0"/>
          </a:p>
          <a:p>
            <a:pPr lvl="2"/>
            <a:r>
              <a:rPr lang="en-US" altLang="ko-KR" sz="1400" dirty="0" smtClean="0"/>
              <a:t>write()</a:t>
            </a:r>
            <a:r>
              <a:rPr lang="ko-KR" altLang="en-US" sz="1400" dirty="0"/>
              <a:t>로 문자 하나 씩 </a:t>
            </a:r>
            <a:r>
              <a:rPr lang="ko-KR" altLang="en-US" sz="1400" dirty="0" smtClean="0"/>
              <a:t>파일에 기록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marL="365760" lvl="1" indent="0">
              <a:buNone/>
            </a:pPr>
            <a:r>
              <a:rPr lang="en-US" altLang="ko-KR" sz="1600" dirty="0"/>
              <a:t>3.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닫기</a:t>
            </a:r>
            <a:endParaRPr lang="en-US" altLang="ko-KR" sz="1600" dirty="0"/>
          </a:p>
          <a:p>
            <a:pPr lvl="2"/>
            <a:r>
              <a:rPr lang="en-US" altLang="ko-KR" sz="1400" dirty="0" smtClean="0"/>
              <a:t>close</a:t>
            </a:r>
            <a:r>
              <a:rPr lang="en-US" altLang="ko-KR" sz="1400" dirty="0"/>
              <a:t>()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스트림</a:t>
            </a:r>
            <a:r>
              <a:rPr lang="ko-KR" altLang="en-US" sz="1400" dirty="0"/>
              <a:t> 닫기</a:t>
            </a:r>
            <a:endParaRPr lang="en-US" altLang="ko-KR" sz="1400" dirty="0"/>
          </a:p>
          <a:p>
            <a:pPr lvl="1"/>
            <a:endParaRPr lang="en-US" altLang="ko-KR" sz="1600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72200" y="5339937"/>
            <a:ext cx="143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accent2">
                    <a:lumMod val="75000"/>
                  </a:schemeClr>
                </a:solidFill>
              </a:rPr>
              <a:t>test.out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</a:rPr>
              <a:t>파일 내부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9151" y="3289200"/>
            <a:ext cx="609105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FileOutputStream fout = new FileOutputStream("c:\\Temp\\test.out");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19672" y="4397623"/>
            <a:ext cx="609105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byte b[] = {</a:t>
            </a:r>
            <a:r>
              <a:rPr lang="en-US" altLang="ko-KR" sz="1200" b="1" dirty="0"/>
              <a:t>7,51,3,4,-1,24</a:t>
            </a:r>
            <a:r>
              <a:rPr lang="en-US" altLang="ko-KR" sz="1200" dirty="0"/>
              <a:t>};</a:t>
            </a:r>
          </a:p>
          <a:p>
            <a:pPr defTabSz="180000"/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 smtClean="0"/>
              <a:t>++) 	</a:t>
            </a:r>
            <a:r>
              <a:rPr lang="en-US" altLang="ko-KR" sz="1200" dirty="0" err="1" smtClean="0"/>
              <a:t>fout.write</a:t>
            </a:r>
            <a:r>
              <a:rPr lang="en-US" altLang="ko-KR" sz="1200" dirty="0" smtClean="0"/>
              <a:t>(b[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]); // </a:t>
            </a:r>
            <a:r>
              <a:rPr lang="ko-KR" altLang="en-US" sz="1200" dirty="0"/>
              <a:t>배열 </a:t>
            </a:r>
            <a:r>
              <a:rPr lang="en-US" altLang="ko-KR" sz="1200" dirty="0" smtClean="0"/>
              <a:t>b</a:t>
            </a:r>
            <a:r>
              <a:rPr lang="ko-KR" altLang="en-US" sz="1200" dirty="0" smtClean="0"/>
              <a:t>를 </a:t>
            </a:r>
            <a:r>
              <a:rPr lang="ko-KR" altLang="en-US" sz="1200" dirty="0"/>
              <a:t>바이너리 </a:t>
            </a:r>
            <a:r>
              <a:rPr lang="ko-KR" altLang="en-US" sz="1200" dirty="0" smtClean="0"/>
              <a:t>그대로 </a:t>
            </a:r>
            <a:r>
              <a:rPr lang="ko-KR" altLang="en-US" sz="1200" dirty="0"/>
              <a:t>기록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4933137"/>
            <a:ext cx="4896544" cy="72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13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FileOutputStream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508644"/>
            <a:ext cx="7406233" cy="235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4005064"/>
            <a:ext cx="7413213" cy="2226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67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988840"/>
            <a:ext cx="662473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FileOutputStreamEx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byte </a:t>
            </a:r>
            <a:r>
              <a:rPr lang="en-US" altLang="ko-KR" sz="1200" dirty="0"/>
              <a:t>b[] = {</a:t>
            </a:r>
            <a:r>
              <a:rPr lang="en-US" altLang="ko-KR" sz="1200" b="1" dirty="0"/>
              <a:t>7,51,3,4,-1,24</a:t>
            </a:r>
            <a:r>
              <a:rPr lang="en-US" altLang="ko-KR" sz="1200" dirty="0" smtClean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try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		FileOutputStream </a:t>
            </a:r>
            <a:r>
              <a:rPr lang="en-US" altLang="ko-KR" sz="1200" dirty="0"/>
              <a:t>fout = new FileOutputStream("c</a:t>
            </a:r>
            <a:r>
              <a:rPr lang="en-US" altLang="ko-KR" sz="1200" dirty="0" smtClean="0"/>
              <a:t>:\\Temp\\test.out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b="1" dirty="0" err="1" smtClean="0"/>
              <a:t>fout.write</a:t>
            </a:r>
            <a:r>
              <a:rPr lang="en-US" altLang="ko-KR" sz="1200" b="1" dirty="0" smtClean="0"/>
              <a:t>(b[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/>
              <a:t>]);</a:t>
            </a:r>
            <a:r>
              <a:rPr lang="en-US" altLang="ko-KR" sz="1200" dirty="0"/>
              <a:t> // </a:t>
            </a:r>
            <a:r>
              <a:rPr lang="ko-KR" altLang="en-US" sz="1200" dirty="0"/>
              <a:t>배열 </a:t>
            </a:r>
            <a:r>
              <a:rPr lang="en-US" altLang="ko-KR" sz="1200" dirty="0"/>
              <a:t>b</a:t>
            </a:r>
            <a:r>
              <a:rPr lang="ko-KR" altLang="en-US" sz="1200" dirty="0"/>
              <a:t>의 바이너리를 그대로 </a:t>
            </a:r>
            <a:r>
              <a:rPr lang="ko-KR" altLang="en-US" sz="1200" dirty="0" smtClean="0"/>
              <a:t>기록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fout.close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} </a:t>
            </a:r>
            <a:r>
              <a:rPr lang="en-US" altLang="ko-KR" sz="1200" dirty="0"/>
              <a:t>catch(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 }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("c</a:t>
            </a:r>
            <a:r>
              <a:rPr lang="en-US" altLang="ko-KR" sz="1200" dirty="0" smtClean="0"/>
              <a:t>:\\Temp\\test.out</a:t>
            </a:r>
            <a:r>
              <a:rPr lang="ko-KR" altLang="en-US" sz="1200" dirty="0"/>
              <a:t>을 저장하였습니다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13-3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FileOutputStream</a:t>
            </a:r>
            <a:r>
              <a:rPr lang="ko-KR" altLang="en-US" sz="2400" dirty="0" smtClean="0"/>
              <a:t>으로 바이너리 파일 쓰기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9552" y="1268760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accent2">
                    <a:lumMod val="75000"/>
                  </a:schemeClr>
                </a:solidFill>
                <a:latin typeface="+mn-ea"/>
              </a:defRPr>
            </a:lvl1pPr>
          </a:lstStyle>
          <a:p>
            <a:r>
              <a:rPr lang="en-US" altLang="ko-KR" dirty="0" err="1"/>
              <a:t>FileOutputStream</a:t>
            </a:r>
            <a:r>
              <a:rPr lang="ko-KR" altLang="en-US" dirty="0"/>
              <a:t>을 이용하여 </a:t>
            </a:r>
            <a:r>
              <a:rPr lang="en-US" altLang="ko-KR" dirty="0"/>
              <a:t>byte [] </a:t>
            </a:r>
            <a:r>
              <a:rPr lang="ko-KR" altLang="en-US" dirty="0"/>
              <a:t>배열 속에 들어 있는 바이너리 값을 </a:t>
            </a:r>
            <a:r>
              <a:rPr lang="en-US" altLang="ko-KR" dirty="0"/>
              <a:t>c</a:t>
            </a:r>
            <a:r>
              <a:rPr lang="en-US" altLang="ko-KR" dirty="0" smtClean="0"/>
              <a:t>:\Temp\test.out </a:t>
            </a:r>
            <a:r>
              <a:rPr lang="ko-KR" altLang="en-US" dirty="0"/>
              <a:t>파일에 저장하라</a:t>
            </a:r>
            <a:r>
              <a:rPr lang="en-US" altLang="ko-KR" dirty="0"/>
              <a:t>. </a:t>
            </a:r>
            <a:r>
              <a:rPr lang="ko-KR" altLang="en-US" dirty="0"/>
              <a:t>이 파일은 바이너리 파일이 된다</a:t>
            </a:r>
            <a:r>
              <a:rPr lang="en-US" altLang="ko-KR" dirty="0"/>
              <a:t>. </a:t>
            </a:r>
            <a:r>
              <a:rPr lang="ko-KR" altLang="en-US" dirty="0"/>
              <a:t>이 파일은 예제 </a:t>
            </a:r>
            <a:r>
              <a:rPr lang="en-US" altLang="ko-KR" dirty="0"/>
              <a:t>13-4</a:t>
            </a:r>
            <a:r>
              <a:rPr lang="ko-KR" altLang="en-US" dirty="0"/>
              <a:t>에서 읽어 출력할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5141222"/>
            <a:ext cx="6624736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c</a:t>
            </a:r>
            <a:r>
              <a:rPr lang="en-US" altLang="ko-KR" sz="1200" dirty="0" smtClean="0"/>
              <a:t>:\Temp\test.out</a:t>
            </a:r>
            <a:r>
              <a:rPr lang="ko-KR" altLang="en-US" sz="1200" dirty="0"/>
              <a:t>을 </a:t>
            </a:r>
            <a:r>
              <a:rPr lang="ko-KR" altLang="en-US" sz="1200" dirty="0" smtClean="0"/>
              <a:t>저장하였습니다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796136" y="3574131"/>
            <a:ext cx="2232248" cy="280928"/>
          </a:xfrm>
          <a:prstGeom prst="wedgeRoundRectCallout">
            <a:avLst>
              <a:gd name="adj1" fmla="val -71170"/>
              <a:gd name="adj2" fmla="val -113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 err="1"/>
              <a:t>fout.write</a:t>
            </a:r>
            <a:r>
              <a:rPr lang="en-US" altLang="ko-KR" sz="1050" dirty="0"/>
              <a:t>(b); </a:t>
            </a:r>
            <a:r>
              <a:rPr lang="ko-KR" altLang="en-US" sz="1050" dirty="0"/>
              <a:t>한 </a:t>
            </a:r>
            <a:r>
              <a:rPr lang="ko-KR" altLang="en-US" sz="1050" dirty="0" smtClean="0"/>
              <a:t>줄로 코딩 가능</a:t>
            </a:r>
            <a:endParaRPr lang="ko-KR" altLang="en-US" sz="1050" dirty="0"/>
          </a:p>
        </p:txBody>
      </p:sp>
      <p:sp>
        <p:nvSpPr>
          <p:cNvPr id="10" name="왼쪽 중괄호 9"/>
          <p:cNvSpPr/>
          <p:nvPr/>
        </p:nvSpPr>
        <p:spPr>
          <a:xfrm flipH="1">
            <a:off x="5148064" y="3563265"/>
            <a:ext cx="216024" cy="288032"/>
          </a:xfrm>
          <a:prstGeom prst="leftBrace">
            <a:avLst>
              <a:gd name="adj1" fmla="val 2042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99" y="5589240"/>
            <a:ext cx="4896544" cy="72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656138" y="5945170"/>
            <a:ext cx="143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accent2">
                    <a:lumMod val="75000"/>
                  </a:schemeClr>
                </a:solidFill>
              </a:rPr>
              <a:t>test.out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</a:rPr>
              <a:t>파일 내부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2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스트림으로</a:t>
            </a:r>
            <a:r>
              <a:rPr lang="ko-KR" altLang="en-US" dirty="0" smtClean="0"/>
              <a:t> 바이너리 파일 읽기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800" dirty="0" smtClean="0"/>
              <a:t>바이너리 파일에서 읽기 위해 </a:t>
            </a:r>
            <a:r>
              <a:rPr lang="en-US" altLang="ko-KR" sz="1600" dirty="0" err="1" smtClean="0"/>
              <a:t>FileInputStream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클래스 </a:t>
            </a:r>
            <a:r>
              <a:rPr lang="ko-KR" altLang="en-US" sz="1600" dirty="0" smtClean="0"/>
              <a:t>이용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365760" lvl="1" indent="0">
              <a:buNone/>
            </a:pPr>
            <a:r>
              <a:rPr lang="en-US" altLang="ko-KR" sz="1600" dirty="0" smtClean="0"/>
              <a:t>1</a:t>
            </a:r>
            <a:r>
              <a:rPr lang="en-US" altLang="ko-KR" sz="1600" dirty="0"/>
              <a:t>. </a:t>
            </a:r>
            <a:r>
              <a:rPr lang="ko-KR" altLang="en-US" sz="1600" dirty="0"/>
              <a:t>파일 </a:t>
            </a:r>
            <a:r>
              <a:rPr lang="ko-KR" altLang="en-US" sz="1600" dirty="0" smtClean="0"/>
              <a:t>입력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생성</a:t>
            </a:r>
            <a:r>
              <a:rPr lang="en-US" altLang="ko-KR" sz="1600" dirty="0"/>
              <a:t>(</a:t>
            </a:r>
            <a:r>
              <a:rPr lang="ko-KR" altLang="en-US" sz="1600" dirty="0"/>
              <a:t>파일 열기</a:t>
            </a:r>
            <a:r>
              <a:rPr lang="en-US" altLang="ko-KR" sz="1600" dirty="0"/>
              <a:t>)</a:t>
            </a:r>
          </a:p>
          <a:p>
            <a:pPr lvl="2"/>
            <a:r>
              <a:rPr lang="ko-KR" altLang="en-US" sz="1400" dirty="0" err="1"/>
              <a:t>스트림을</a:t>
            </a:r>
            <a:r>
              <a:rPr lang="ko-KR" altLang="en-US" sz="1400" dirty="0"/>
              <a:t> 생성하고 파일을 열어 </a:t>
            </a:r>
            <a:r>
              <a:rPr lang="ko-KR" altLang="en-US" sz="1400" dirty="0" err="1"/>
              <a:t>스트림과</a:t>
            </a:r>
            <a:r>
              <a:rPr lang="ko-KR" altLang="en-US" sz="1400" dirty="0"/>
              <a:t> 연결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marL="365760" lvl="1" indent="0">
              <a:buNone/>
            </a:pPr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파일 </a:t>
            </a:r>
            <a:r>
              <a:rPr lang="ko-KR" altLang="en-US" sz="1600" dirty="0" smtClean="0"/>
              <a:t>읽기</a:t>
            </a:r>
            <a:endParaRPr lang="en-US" altLang="ko-KR" sz="1600" dirty="0"/>
          </a:p>
          <a:p>
            <a:pPr lvl="2"/>
            <a:r>
              <a:rPr lang="en-US" altLang="ko-KR" sz="1400" dirty="0" smtClean="0"/>
              <a:t>read()</a:t>
            </a:r>
            <a:r>
              <a:rPr lang="ko-KR" altLang="en-US" sz="1400" dirty="0"/>
              <a:t>로 문자 하나 씩 </a:t>
            </a:r>
            <a:r>
              <a:rPr lang="ko-KR" altLang="en-US" sz="1400" dirty="0" smtClean="0"/>
              <a:t>파일에서 읽기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r>
              <a:rPr lang="ko-KR" altLang="en-US" sz="1400" dirty="0" smtClean="0"/>
              <a:t>블록 </a:t>
            </a:r>
            <a:r>
              <a:rPr lang="ko-KR" altLang="en-US" sz="1400" dirty="0"/>
              <a:t>단위로 읽</a:t>
            </a:r>
            <a:r>
              <a:rPr lang="ko-KR" altLang="en-US" sz="1400" dirty="0" smtClean="0"/>
              <a:t>기 </a:t>
            </a:r>
            <a:r>
              <a:rPr lang="ko-KR" altLang="en-US" sz="1400" dirty="0"/>
              <a:t>가능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marL="365760" lvl="1" indent="0">
              <a:buNone/>
            </a:pPr>
            <a:endParaRPr lang="en-US" altLang="ko-KR" sz="1600" dirty="0" smtClean="0"/>
          </a:p>
          <a:p>
            <a:pPr marL="365760" lvl="1" indent="0">
              <a:buNone/>
            </a:pPr>
            <a:r>
              <a:rPr lang="en-US" altLang="ko-KR" sz="1600" dirty="0" smtClean="0"/>
              <a:t>3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닫기</a:t>
            </a:r>
            <a:endParaRPr lang="en-US" altLang="ko-KR" sz="1600" dirty="0"/>
          </a:p>
          <a:p>
            <a:pPr lvl="2"/>
            <a:r>
              <a:rPr lang="en-US" altLang="ko-KR" sz="1400" dirty="0"/>
              <a:t>close()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스트림</a:t>
            </a:r>
            <a:r>
              <a:rPr lang="ko-KR" altLang="en-US" sz="1400" dirty="0"/>
              <a:t> 닫기</a:t>
            </a:r>
            <a:endParaRPr lang="en-US" altLang="ko-KR" sz="1400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67164" y="2581454"/>
            <a:ext cx="494905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FileInputStream fin = new FileInputStream("c</a:t>
            </a:r>
            <a:r>
              <a:rPr lang="en-US" altLang="ko-KR" sz="1200" dirty="0" smtClean="0"/>
              <a:t>:\\Temp\\test.out</a:t>
            </a:r>
            <a:r>
              <a:rPr lang="en-US" altLang="ko-KR" sz="1200" dirty="0"/>
              <a:t>");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561309" y="3637473"/>
            <a:ext cx="457200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n=0, c;</a:t>
            </a:r>
          </a:p>
          <a:p>
            <a:pPr defTabSz="180000"/>
            <a:r>
              <a:rPr lang="en-US" altLang="ko-KR" sz="1200" dirty="0"/>
              <a:t>while((c = </a:t>
            </a:r>
            <a:r>
              <a:rPr lang="en-US" altLang="ko-KR" sz="1200" dirty="0" err="1"/>
              <a:t>fin.read</a:t>
            </a:r>
            <a:r>
              <a:rPr lang="en-US" altLang="ko-KR" sz="1200" dirty="0"/>
              <a:t>()) != -1) {</a:t>
            </a:r>
          </a:p>
          <a:p>
            <a:pPr defTabSz="180000"/>
            <a:r>
              <a:rPr lang="en-US" altLang="ko-KR" sz="1200" dirty="0" smtClean="0"/>
              <a:t>	b[n</a:t>
            </a:r>
            <a:r>
              <a:rPr lang="en-US" altLang="ko-KR" sz="1200" dirty="0"/>
              <a:t>] = (byte)c; // </a:t>
            </a:r>
            <a:r>
              <a:rPr lang="ko-KR" altLang="en-US" sz="1200" dirty="0"/>
              <a:t>읽은 바이트를 배열에 저장</a:t>
            </a:r>
          </a:p>
          <a:p>
            <a:pPr defTabSz="180000"/>
            <a:r>
              <a:rPr lang="en-US" altLang="ko-KR" sz="1200" dirty="0" smtClean="0"/>
              <a:t>	n</a:t>
            </a:r>
            <a:r>
              <a:rPr lang="en-US" altLang="ko-KR" sz="1200" dirty="0"/>
              <a:t>++;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567164" y="5240233"/>
            <a:ext cx="45720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200" dirty="0" err="1"/>
              <a:t>fin.read</a:t>
            </a:r>
            <a:r>
              <a:rPr lang="en-US" altLang="ko-KR" sz="1200" dirty="0"/>
              <a:t>(b); // </a:t>
            </a:r>
            <a:r>
              <a:rPr lang="ko-KR" altLang="en-US" sz="1200" dirty="0"/>
              <a:t>배열 </a:t>
            </a:r>
            <a:r>
              <a:rPr lang="en-US" altLang="ko-KR" sz="1200" dirty="0"/>
              <a:t>b</a:t>
            </a:r>
            <a:r>
              <a:rPr lang="ko-KR" altLang="en-US" sz="1200" dirty="0"/>
              <a:t>의 바이트 크기만큼 바이너리 그대로 읽기</a:t>
            </a:r>
          </a:p>
        </p:txBody>
      </p:sp>
    </p:spTree>
    <p:extLst>
      <p:ext uri="{BB962C8B-B14F-4D97-AF65-F5344CB8AC3E}">
        <p14:creationId xmlns:p14="http://schemas.microsoft.com/office/powerpoint/2010/main" val="232518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FileInputStream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26" y="1761265"/>
            <a:ext cx="6842434" cy="107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12976"/>
            <a:ext cx="6916117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96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13-4 : </a:t>
            </a:r>
            <a:r>
              <a:rPr lang="en-US" altLang="ko-KR" sz="2400" dirty="0" err="1"/>
              <a:t>FileInputStream</a:t>
            </a:r>
            <a:r>
              <a:rPr lang="ko-KR" altLang="en-US" sz="2400" dirty="0"/>
              <a:t>으로 바이너리 파일 읽기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73936" y="1992443"/>
            <a:ext cx="4846536" cy="39857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100" dirty="0"/>
              <a:t>import java.io.*;</a:t>
            </a:r>
          </a:p>
          <a:p>
            <a:pPr defTabSz="180000"/>
            <a:r>
              <a:rPr lang="en-US" altLang="ko-KR" sz="1100" dirty="0" smtClean="0"/>
              <a:t>public </a:t>
            </a:r>
            <a:r>
              <a:rPr lang="en-US" altLang="ko-KR" sz="1100" dirty="0"/>
              <a:t>class </a:t>
            </a:r>
            <a:r>
              <a:rPr lang="en-US" altLang="ko-KR" sz="1100" dirty="0" err="1"/>
              <a:t>FileInputStreamEx</a:t>
            </a:r>
            <a:r>
              <a:rPr lang="en-US" altLang="ko-KR" sz="1100" dirty="0"/>
              <a:t> {</a:t>
            </a:r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/>
              <a:t>static void main(String[]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 smtClean="0"/>
              <a:t>		byte </a:t>
            </a:r>
            <a:r>
              <a:rPr lang="en-US" altLang="ko-KR" sz="1100" dirty="0"/>
              <a:t>b[] = </a:t>
            </a:r>
            <a:r>
              <a:rPr lang="en-US" altLang="ko-KR" sz="1100" b="1" dirty="0"/>
              <a:t>new byte [6]</a:t>
            </a:r>
            <a:r>
              <a:rPr lang="en-US" altLang="ko-KR" sz="1100" dirty="0"/>
              <a:t>; // </a:t>
            </a:r>
            <a:r>
              <a:rPr lang="ko-KR" altLang="en-US" sz="1100" dirty="0"/>
              <a:t>비어 있는 </a:t>
            </a:r>
            <a:r>
              <a:rPr lang="en-US" altLang="ko-KR" sz="1100" dirty="0"/>
              <a:t>byte </a:t>
            </a:r>
            <a:r>
              <a:rPr lang="ko-KR" altLang="en-US" sz="1100" dirty="0"/>
              <a:t>배열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	try </a:t>
            </a:r>
            <a:r>
              <a:rPr lang="en-US" altLang="ko-KR" sz="1100" b="1" dirty="0"/>
              <a:t>{</a:t>
            </a:r>
          </a:p>
          <a:p>
            <a:pPr defTabSz="180000"/>
            <a:r>
              <a:rPr lang="en-US" altLang="ko-KR" sz="1100" dirty="0" smtClean="0"/>
              <a:t>			FileInputStream </a:t>
            </a:r>
            <a:r>
              <a:rPr lang="en-US" altLang="ko-KR" sz="1100" dirty="0"/>
              <a:t>fin = </a:t>
            </a:r>
            <a:endParaRPr lang="en-US" altLang="ko-KR" sz="1100" dirty="0" smtClean="0"/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				new </a:t>
            </a:r>
            <a:r>
              <a:rPr lang="en-US" altLang="ko-KR" sz="1100" b="1" dirty="0"/>
              <a:t>FileInputStream("c</a:t>
            </a:r>
            <a:r>
              <a:rPr lang="en-US" altLang="ko-KR" sz="1100" b="1" dirty="0" smtClean="0"/>
              <a:t>:\\Temp\\test.out</a:t>
            </a:r>
            <a:r>
              <a:rPr lang="en-US" altLang="ko-KR" sz="1100" b="1" dirty="0"/>
              <a:t>");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n=0</a:t>
            </a:r>
            <a:r>
              <a:rPr lang="en-US" altLang="ko-KR" sz="1100" dirty="0"/>
              <a:t>, c;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smtClean="0"/>
              <a:t>while</a:t>
            </a:r>
            <a:r>
              <a:rPr lang="en-US" altLang="ko-KR" sz="1100" dirty="0"/>
              <a:t>((</a:t>
            </a:r>
            <a:r>
              <a:rPr lang="en-US" altLang="ko-KR" sz="1100" b="1" dirty="0"/>
              <a:t>c = </a:t>
            </a:r>
            <a:r>
              <a:rPr lang="en-US" altLang="ko-KR" sz="1100" b="1" dirty="0" err="1"/>
              <a:t>fin.read</a:t>
            </a:r>
            <a:r>
              <a:rPr lang="en-US" altLang="ko-KR" sz="1100" b="1" dirty="0"/>
              <a:t>()</a:t>
            </a:r>
            <a:r>
              <a:rPr lang="en-US" altLang="ko-KR" sz="1100" dirty="0"/>
              <a:t>)!= -1) {</a:t>
            </a:r>
          </a:p>
          <a:p>
            <a:pPr defTabSz="180000"/>
            <a:r>
              <a:rPr lang="en-US" altLang="ko-KR" sz="1100" dirty="0" smtClean="0"/>
              <a:t>				b[n</a:t>
            </a:r>
            <a:r>
              <a:rPr lang="en-US" altLang="ko-KR" sz="1100" dirty="0"/>
              <a:t>] = (byte)c; // </a:t>
            </a:r>
            <a:r>
              <a:rPr lang="ko-KR" altLang="en-US" sz="1100" dirty="0"/>
              <a:t>읽은 바이트를 배열에 저장</a:t>
            </a:r>
          </a:p>
          <a:p>
            <a:pPr defTabSz="180000"/>
            <a:r>
              <a:rPr lang="en-US" altLang="ko-KR" sz="1100" dirty="0" smtClean="0"/>
              <a:t>				n</a:t>
            </a:r>
            <a:r>
              <a:rPr lang="en-US" altLang="ko-KR" sz="1100" dirty="0"/>
              <a:t>++;</a:t>
            </a:r>
          </a:p>
          <a:p>
            <a:pPr defTabSz="180000"/>
            <a:r>
              <a:rPr lang="en-US" altLang="ko-KR" sz="1100" dirty="0" smtClean="0"/>
              <a:t>			}</a:t>
            </a:r>
            <a:endParaRPr lang="en-US" altLang="ko-KR" sz="1100" dirty="0"/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 smtClean="0"/>
              <a:t>(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			"</a:t>
            </a:r>
            <a:r>
              <a:rPr lang="en-US" altLang="ko-KR" sz="1100" dirty="0"/>
              <a:t>c</a:t>
            </a:r>
            <a:r>
              <a:rPr lang="en-US" altLang="ko-KR" sz="1100" dirty="0" smtClean="0"/>
              <a:t>:\\Temp\\test.out</a:t>
            </a:r>
            <a:r>
              <a:rPr lang="ko-KR" altLang="en-US" sz="1100" dirty="0"/>
              <a:t>에서 읽은 배열을 출력합니다</a:t>
            </a:r>
            <a:r>
              <a:rPr lang="en-US" altLang="ko-KR" sz="1100" dirty="0" smtClean="0"/>
              <a:t>.");</a:t>
            </a:r>
          </a:p>
          <a:p>
            <a:pPr defTabSz="180000"/>
            <a:r>
              <a:rPr lang="en-US" altLang="ko-KR" sz="1100" dirty="0" smtClean="0"/>
              <a:t>			for(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b.length</a:t>
            </a:r>
            <a:r>
              <a:rPr lang="en-US" altLang="ko-KR" sz="1100" dirty="0"/>
              <a:t>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</a:t>
            </a:r>
          </a:p>
          <a:p>
            <a:pPr defTabSz="180000"/>
            <a:r>
              <a:rPr lang="en-US" altLang="ko-KR" sz="1100" dirty="0" smtClean="0"/>
              <a:t>				</a:t>
            </a:r>
            <a:r>
              <a:rPr lang="en-US" altLang="ko-KR" sz="1100" b="1" dirty="0" err="1" smtClean="0"/>
              <a:t>System.out.print</a:t>
            </a:r>
            <a:r>
              <a:rPr lang="en-US" altLang="ko-KR" sz="1100" b="1" dirty="0" smtClean="0"/>
              <a:t>(b[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/>
              <a:t>]+" ");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/>
              <a:t>();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err="1" smtClean="0"/>
              <a:t>fin.close</a:t>
            </a:r>
            <a:r>
              <a:rPr lang="en-US" altLang="ko-KR" sz="1100" b="1" dirty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smtClean="0"/>
              <a:t>} </a:t>
            </a:r>
            <a:r>
              <a:rPr lang="en-US" altLang="ko-KR" sz="1100" b="1" dirty="0"/>
              <a:t>catch(</a:t>
            </a:r>
            <a:r>
              <a:rPr lang="en-US" altLang="ko-KR" sz="1100" b="1" dirty="0" err="1"/>
              <a:t>IOException</a:t>
            </a:r>
            <a:r>
              <a:rPr lang="en-US" altLang="ko-KR" sz="1100" b="1" dirty="0"/>
              <a:t> e) { }</a:t>
            </a:r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}</a:t>
            </a:r>
            <a:endParaRPr lang="sv-SE" altLang="ko-KR" sz="1100" dirty="0" smtClean="0">
              <a:latin typeface="+mj-lt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59" y="1268760"/>
            <a:ext cx="78869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FileInputStream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을 이용하여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c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:\Temp\test.out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파일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예제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13-3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에서 저장한 파일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을 읽어 바이너리 값들을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byte []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배열 속에 저장하고 화면에 출력하라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73936" y="6093296"/>
            <a:ext cx="4846536" cy="430887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en-US" altLang="ko-KR" sz="1100" dirty="0"/>
              <a:t>c</a:t>
            </a:r>
            <a:r>
              <a:rPr lang="en-US" altLang="ko-KR" sz="1100" dirty="0" smtClean="0"/>
              <a:t>:\Temp\test.out</a:t>
            </a:r>
            <a:r>
              <a:rPr lang="ko-KR" altLang="en-US" sz="1100" dirty="0"/>
              <a:t>에서 읽은 배열을 출력합니다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7 51 3 4 -1 24</a:t>
            </a:r>
            <a:endParaRPr lang="ko-KR" altLang="en-US" sz="11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132856"/>
            <a:ext cx="3871464" cy="575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55166" y="2770069"/>
            <a:ext cx="143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accent2">
                    <a:lumMod val="75000"/>
                  </a:schemeClr>
                </a:solidFill>
              </a:rPr>
              <a:t>test.out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</a:rPr>
              <a:t>파일 내부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5085184"/>
            <a:ext cx="192873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fin.read(b)</a:t>
            </a:r>
          </a:p>
          <a:p>
            <a:r>
              <a:rPr lang="en-US" altLang="ko-KR" sz="1600" smtClean="0">
                <a:solidFill>
                  <a:srgbClr val="00B050"/>
                </a:solidFill>
              </a:rPr>
              <a:t>//</a:t>
            </a:r>
            <a:r>
              <a:rPr lang="ko-KR" altLang="en-US" sz="1600" smtClean="0">
                <a:solidFill>
                  <a:srgbClr val="00B050"/>
                </a:solidFill>
              </a:rPr>
              <a:t>한줄로 코딩 가능</a:t>
            </a:r>
            <a:endParaRPr lang="ko-KR" altLang="en-US" sz="1600">
              <a:solidFill>
                <a:srgbClr val="00B050"/>
              </a:solidFill>
            </a:endParaRPr>
          </a:p>
        </p:txBody>
      </p:sp>
      <p:sp>
        <p:nvSpPr>
          <p:cNvPr id="7" name="왼쪽 중괄호 6"/>
          <p:cNvSpPr/>
          <p:nvPr/>
        </p:nvSpPr>
        <p:spPr>
          <a:xfrm>
            <a:off x="3906960" y="3284984"/>
            <a:ext cx="66976" cy="43204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7" idx="1"/>
          </p:cNvCxnSpPr>
          <p:nvPr/>
        </p:nvCxnSpPr>
        <p:spPr>
          <a:xfrm flipH="1">
            <a:off x="2483768" y="3501008"/>
            <a:ext cx="1423192" cy="15841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81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File </a:t>
            </a:r>
            <a:r>
              <a:rPr lang="ko-KR" altLang="en-US" sz="2000" dirty="0" smtClean="0"/>
              <a:t>클래스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파일의 경로명 및 속성을 다루는 클래스</a:t>
            </a:r>
            <a:endParaRPr lang="en-US" altLang="ko-KR" sz="1800" dirty="0" smtClean="0"/>
          </a:p>
          <a:p>
            <a:pPr lvl="2"/>
            <a:r>
              <a:rPr lang="en-US" altLang="ko-KR" sz="1600" dirty="0" err="1" smtClean="0"/>
              <a:t>java.io.File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파일과 디렉터리 경로명의 추상적 표현</a:t>
            </a:r>
            <a:endParaRPr lang="en-US" altLang="ko-KR" sz="1600" dirty="0" smtClean="0"/>
          </a:p>
          <a:p>
            <a:pPr lvl="1"/>
            <a:r>
              <a:rPr lang="ko-KR" altLang="en-US" sz="1800" dirty="0" smtClean="0"/>
              <a:t>파일 이름 변경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삭제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디렉터리 생성</a:t>
            </a:r>
            <a:r>
              <a:rPr lang="en-US" altLang="ko-KR" sz="1800" dirty="0" smtClean="0"/>
              <a:t>,  </a:t>
            </a:r>
            <a:r>
              <a:rPr lang="ko-KR" altLang="en-US" sz="1800" dirty="0" smtClean="0"/>
              <a:t>크기 등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파일 관리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1800" dirty="0" smtClean="0"/>
              <a:t>File </a:t>
            </a:r>
            <a:r>
              <a:rPr lang="ko-KR" altLang="en-US" sz="1800" dirty="0" smtClean="0"/>
              <a:t>객체에는 파일 읽기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쓰기 기능 없음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파일 입출력</a:t>
            </a:r>
            <a:r>
              <a:rPr lang="ko-KR" altLang="en-US" sz="1600" dirty="0"/>
              <a:t>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입출력 </a:t>
            </a:r>
            <a:r>
              <a:rPr lang="ko-KR" altLang="en-US" sz="1600" dirty="0" err="1" smtClean="0"/>
              <a:t>스트림</a:t>
            </a:r>
            <a:r>
              <a:rPr lang="ko-KR" altLang="en-US" sz="1600" dirty="0" smtClean="0"/>
              <a:t> 이용</a:t>
            </a:r>
            <a:endParaRPr lang="en-US" altLang="ko-KR" sz="16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File </a:t>
            </a:r>
            <a:r>
              <a:rPr lang="ko-KR" altLang="en-US" sz="2000" dirty="0" smtClean="0"/>
              <a:t>객체 생성</a:t>
            </a:r>
            <a:endParaRPr lang="en-US" altLang="ko-KR" sz="2000" dirty="0" smtClean="0"/>
          </a:p>
          <a:p>
            <a:pPr lvl="1"/>
            <a:r>
              <a:rPr lang="ko-KR" altLang="en-US" sz="1600" dirty="0" err="1" smtClean="0"/>
              <a:t>생성자에</a:t>
            </a:r>
            <a:r>
              <a:rPr lang="ko-KR" altLang="en-US" sz="1600" dirty="0" smtClean="0"/>
              <a:t> 파일 경로명을 주어 </a:t>
            </a:r>
            <a:r>
              <a:rPr lang="en-US" altLang="ko-KR" sz="1600" dirty="0" smtClean="0"/>
              <a:t>File </a:t>
            </a:r>
            <a:r>
              <a:rPr lang="ko-KR" altLang="en-US" sz="1600" dirty="0" smtClean="0"/>
              <a:t>객체 생성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디렉터리와 파일명을 나누어 </a:t>
            </a:r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호출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43337" y="4886023"/>
            <a:ext cx="345363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File f = new File("c</a:t>
            </a:r>
            <a:r>
              <a:rPr lang="en-US" altLang="ko-KR" sz="1400" dirty="0" smtClean="0"/>
              <a:t>:\\Temp</a:t>
            </a:r>
            <a:r>
              <a:rPr lang="en-US" altLang="ko-KR" sz="1400" dirty="0"/>
              <a:t>\\test.txt");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331640" y="5831579"/>
            <a:ext cx="342157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File f = new File("c</a:t>
            </a:r>
            <a:r>
              <a:rPr lang="en-US" altLang="ko-KR" sz="1400" dirty="0" smtClean="0"/>
              <a:t>:\\Temp</a:t>
            </a:r>
            <a:r>
              <a:rPr lang="en-US" altLang="ko-KR" sz="1400" dirty="0"/>
              <a:t>", "test.txt");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183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43608" y="0"/>
            <a:ext cx="6693924" cy="679450"/>
          </a:xfrm>
        </p:spPr>
        <p:txBody>
          <a:bodyPr/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생성자와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25" y="836712"/>
            <a:ext cx="5637679" cy="17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08920"/>
            <a:ext cx="5566753" cy="380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81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 활용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1465039"/>
            <a:ext cx="575207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long size = </a:t>
            </a:r>
            <a:r>
              <a:rPr lang="en-US" altLang="ko-KR" sz="1200" b="1" dirty="0" err="1"/>
              <a:t>f.length</a:t>
            </a:r>
            <a:r>
              <a:rPr lang="en-US" altLang="ko-KR" sz="1200" b="1" dirty="0"/>
              <a:t>()</a:t>
            </a:r>
            <a:r>
              <a:rPr lang="en-US" altLang="ko-KR" sz="1200" dirty="0"/>
              <a:t>;</a:t>
            </a:r>
            <a:endParaRPr lang="sv-SE" altLang="ko-KR" sz="1200" dirty="0" smtClean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3808" y="1988840"/>
            <a:ext cx="576064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File f = new File("c:\\windows\\system.ini");</a:t>
            </a:r>
          </a:p>
          <a:p>
            <a:pPr defTabSz="180000"/>
            <a:r>
              <a:rPr lang="en-US" altLang="ko-KR" sz="1200" dirty="0" smtClean="0"/>
              <a:t>String </a:t>
            </a:r>
            <a:r>
              <a:rPr lang="en-US" altLang="ko-KR" sz="1200" dirty="0"/>
              <a:t>filename = </a:t>
            </a:r>
            <a:r>
              <a:rPr lang="en-US" altLang="ko-KR" sz="1200" b="1" dirty="0" err="1"/>
              <a:t>f.getName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		// </a:t>
            </a:r>
            <a:r>
              <a:rPr lang="en-US" altLang="ko-KR" sz="1200" dirty="0"/>
              <a:t>"system.ini"</a:t>
            </a:r>
          </a:p>
          <a:p>
            <a:pPr defTabSz="180000"/>
            <a:r>
              <a:rPr lang="en-US" altLang="ko-KR" sz="1200" dirty="0"/>
              <a:t>String path = </a:t>
            </a:r>
            <a:r>
              <a:rPr lang="en-US" altLang="ko-KR" sz="1200" b="1" dirty="0" err="1"/>
              <a:t>f.getPath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				// </a:t>
            </a:r>
            <a:r>
              <a:rPr lang="en-US" altLang="ko-KR" sz="1200" dirty="0"/>
              <a:t>"c:\\windows\\system.ini"</a:t>
            </a:r>
          </a:p>
          <a:p>
            <a:pPr defTabSz="180000"/>
            <a:r>
              <a:rPr lang="en-US" altLang="ko-KR" sz="1200" dirty="0"/>
              <a:t>String parent = </a:t>
            </a:r>
            <a:r>
              <a:rPr lang="en-US" altLang="ko-KR" sz="1200" b="1" dirty="0"/>
              <a:t>f.getParent()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			// </a:t>
            </a:r>
            <a:r>
              <a:rPr lang="en-US" altLang="ko-KR" sz="1200" dirty="0"/>
              <a:t>"c:\\windows"</a:t>
            </a:r>
            <a:endParaRPr lang="sv-SE" altLang="ko-KR" sz="12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2378" y="4057472"/>
            <a:ext cx="5743500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/>
              <a:t>c:\windows\system.ini</a:t>
            </a:r>
            <a:r>
              <a:rPr lang="ko-KR" altLang="en-US" dirty="0"/>
              <a:t>은 파일입니다</a:t>
            </a:r>
            <a:r>
              <a:rPr lang="en-US" altLang="ko-KR" dirty="0"/>
              <a:t>.</a:t>
            </a:r>
            <a:endParaRPr lang="sv-SE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882660" y="4780890"/>
            <a:ext cx="572178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File f = new File("c</a:t>
            </a:r>
            <a:r>
              <a:rPr lang="en-US" altLang="ko-KR" sz="1200" dirty="0" smtClean="0"/>
              <a:t>:\\Temp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File[] subfiles = </a:t>
            </a:r>
            <a:r>
              <a:rPr lang="en-US" altLang="ko-KR" sz="1200" b="1" dirty="0"/>
              <a:t>f.listFiles()</a:t>
            </a:r>
            <a:r>
              <a:rPr lang="en-US" altLang="ko-KR" sz="1200" dirty="0"/>
              <a:t>; // c</a:t>
            </a:r>
            <a:r>
              <a:rPr lang="en-US" altLang="ko-KR" sz="1200" dirty="0" smtClean="0"/>
              <a:t>:\Temp</a:t>
            </a:r>
            <a:r>
              <a:rPr lang="ko-KR" altLang="en-US" sz="1200" dirty="0" smtClean="0"/>
              <a:t>의 </a:t>
            </a:r>
            <a:r>
              <a:rPr lang="ko-KR" altLang="en-US" sz="1200" dirty="0"/>
              <a:t>파일 및 서브 디렉터리 리스트 </a:t>
            </a:r>
            <a:r>
              <a:rPr lang="ko-KR" altLang="en-US" sz="1200" dirty="0" smtClean="0"/>
              <a:t>얻기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</a:t>
            </a:r>
            <a:r>
              <a:rPr lang="en-US" altLang="ko-KR" sz="1200"/>
              <a:t>; </a:t>
            </a:r>
            <a:r>
              <a:rPr lang="en-US" altLang="ko-KR" sz="1200" smtClean="0"/>
              <a:t>i&lt;subfiles.length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 smtClean="0"/>
              <a:t>(</a:t>
            </a:r>
            <a:r>
              <a:rPr lang="en-US" altLang="ko-KR" sz="1200" b="1" dirty="0" err="1" smtClean="0"/>
              <a:t>subfiles</a:t>
            </a:r>
            <a:r>
              <a:rPr lang="en-US" altLang="ko-KR" sz="1200" b="1" dirty="0" smtClean="0"/>
              <a:t>[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getName</a:t>
            </a:r>
            <a:r>
              <a:rPr lang="en-US" altLang="ko-KR" sz="1200" b="1" dirty="0"/>
              <a:t>()</a:t>
            </a:r>
            <a:r>
              <a:rPr lang="en-US" altLang="ko-KR" sz="1200" dirty="0"/>
              <a:t>); // </a:t>
            </a:r>
            <a:r>
              <a:rPr lang="ko-KR" altLang="en-US" sz="1200" dirty="0"/>
              <a:t>서브 파일명 출력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("\t</a:t>
            </a:r>
            <a:r>
              <a:rPr lang="ko-KR" altLang="en-US" sz="1200" dirty="0"/>
              <a:t>파일 크기</a:t>
            </a:r>
            <a:r>
              <a:rPr lang="en-US" altLang="ko-KR" sz="1200" dirty="0"/>
              <a:t>: " + </a:t>
            </a:r>
            <a:r>
              <a:rPr lang="en-US" altLang="ko-KR" sz="1200" b="1" dirty="0" err="1"/>
              <a:t>subfiles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].length()</a:t>
            </a:r>
            <a:r>
              <a:rPr lang="en-US" altLang="ko-KR" sz="1200" dirty="0"/>
              <a:t>); </a:t>
            </a:r>
            <a:r>
              <a:rPr lang="en-US" altLang="ko-KR" sz="1200" dirty="0" smtClean="0"/>
              <a:t>//</a:t>
            </a:r>
            <a:r>
              <a:rPr lang="ko-KR" altLang="en-US" sz="1200" dirty="0" smtClean="0"/>
              <a:t>서브파일크기출력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  <a:endParaRPr lang="sv-SE" altLang="ko-KR" sz="1200" dirty="0" smtClean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84196" y="146503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파일 크기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84196" y="1984672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파일 경로명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84196" y="4780890"/>
            <a:ext cx="1776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디렉터리 파일</a:t>
            </a:r>
            <a:endParaRPr lang="en-US" altLang="ko-KR" sz="1600" dirty="0" smtClean="0"/>
          </a:p>
          <a:p>
            <a:r>
              <a:rPr lang="ko-KR" altLang="en-US" sz="1600" dirty="0" smtClean="0"/>
              <a:t>    리스트 얻기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55576" y="3018438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파일 타입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2860948" y="3068960"/>
            <a:ext cx="574350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if(</a:t>
            </a:r>
            <a:r>
              <a:rPr lang="en-US" altLang="ko-KR" sz="1200" b="1" dirty="0" err="1"/>
              <a:t>f.isFile</a:t>
            </a:r>
            <a:r>
              <a:rPr lang="en-US" altLang="ko-KR" sz="1200" b="1" dirty="0"/>
              <a:t>()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f.getPath</a:t>
            </a:r>
            <a:r>
              <a:rPr lang="en-US" altLang="ko-KR" sz="1200" dirty="0"/>
              <a:t>() + "</a:t>
            </a:r>
            <a:r>
              <a:rPr lang="ko-KR" altLang="en-US" sz="1200" dirty="0"/>
              <a:t>는 파일입니다</a:t>
            </a:r>
            <a:r>
              <a:rPr lang="en-US" altLang="ko-KR" sz="1200" dirty="0"/>
              <a:t>."); // </a:t>
            </a:r>
            <a:r>
              <a:rPr lang="ko-KR" altLang="en-US" sz="1200" dirty="0" smtClean="0"/>
              <a:t>파일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else if(</a:t>
            </a:r>
            <a:r>
              <a:rPr lang="en-US" altLang="ko-KR" sz="1200" b="1" dirty="0" err="1"/>
              <a:t>f.isDirectory</a:t>
            </a:r>
            <a:r>
              <a:rPr lang="en-US" altLang="ko-KR" sz="1200" b="1" dirty="0"/>
              <a:t>()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f.getPath</a:t>
            </a:r>
            <a:r>
              <a:rPr lang="en-US" altLang="ko-KR" sz="1200" dirty="0"/>
              <a:t>() + "</a:t>
            </a:r>
            <a:r>
              <a:rPr lang="ko-KR" altLang="en-US" sz="1200" dirty="0"/>
              <a:t>는 디렉터리입니다</a:t>
            </a:r>
            <a:r>
              <a:rPr lang="en-US" altLang="ko-KR" sz="1200" dirty="0"/>
              <a:t>."); // </a:t>
            </a:r>
            <a:r>
              <a:rPr lang="ko-KR" altLang="en-US" sz="1200" dirty="0" smtClean="0"/>
              <a:t>디렉터리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238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입출력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315125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자바의 입출력 </a:t>
            </a:r>
            <a:r>
              <a:rPr lang="ko-KR" altLang="en-US" sz="2000" dirty="0" err="1" smtClean="0"/>
              <a:t>스트림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입출력 장치와 자바 응용 프로그램 연결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입력 </a:t>
            </a:r>
            <a:r>
              <a:rPr lang="ko-KR" altLang="en-US" sz="1600" dirty="0" err="1" smtClean="0"/>
              <a:t>스트림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입력 장치로부터 자바 프로그램으로 데이터를 전달하는 객</a:t>
            </a:r>
            <a:r>
              <a:rPr lang="ko-KR" altLang="en-US" sz="1600" dirty="0"/>
              <a:t>체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출력 </a:t>
            </a:r>
            <a:r>
              <a:rPr lang="ko-KR" altLang="en-US" sz="1600" dirty="0" err="1" smtClean="0"/>
              <a:t>스트림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자바 프로그램에서 출력 장치로 데이터를 보내는 객</a:t>
            </a:r>
            <a:r>
              <a:rPr lang="ko-KR" altLang="en-US" sz="1600" dirty="0"/>
              <a:t>체</a:t>
            </a:r>
            <a:endParaRPr lang="en-US" altLang="ko-KR" sz="1600" dirty="0"/>
          </a:p>
          <a:p>
            <a:pPr lvl="1"/>
            <a:r>
              <a:rPr lang="ko-KR" altLang="en-US" sz="1800" dirty="0" smtClean="0"/>
              <a:t>특징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입출력 </a:t>
            </a:r>
            <a:r>
              <a:rPr lang="ko-KR" altLang="en-US" sz="1600" dirty="0" err="1" smtClean="0"/>
              <a:t>스트림</a:t>
            </a:r>
            <a:r>
              <a:rPr lang="ko-KR" altLang="en-US" sz="1600" dirty="0" smtClean="0"/>
              <a:t> 기본 단위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바이트</a:t>
            </a:r>
            <a:endParaRPr lang="en-US" altLang="ko-KR" sz="1600" dirty="0" smtClean="0"/>
          </a:p>
          <a:p>
            <a:pPr lvl="2"/>
            <a:r>
              <a:rPr lang="ko-KR" altLang="en-US" sz="1600" dirty="0" err="1" smtClean="0"/>
              <a:t>단방향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스트림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선입선출</a:t>
            </a:r>
            <a:r>
              <a:rPr lang="en-US" altLang="ko-KR" sz="1600" dirty="0" smtClean="0"/>
              <a:t>(FIFO)</a:t>
            </a:r>
            <a:r>
              <a:rPr lang="ko-KR" altLang="en-US" sz="1600" dirty="0" smtClean="0"/>
              <a:t> 구조</a:t>
            </a:r>
            <a:endParaRPr lang="en-US" altLang="ko-KR" sz="16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931785"/>
            <a:ext cx="6928185" cy="279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9760" y="3217459"/>
            <a:ext cx="4026736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자바 프로그램 개발자는 직접 입력 장치에서 읽지 않고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</a:rPr>
              <a:t>입력 </a:t>
            </a:r>
            <a:r>
              <a:rPr lang="ko-KR" altLang="en-US" sz="1200" dirty="0" err="1" smtClean="0">
                <a:solidFill>
                  <a:srgbClr val="C00000"/>
                </a:solidFill>
              </a:rPr>
              <a:t>스트림을</a:t>
            </a:r>
            <a:r>
              <a:rPr lang="ko-KR" altLang="en-US" sz="1200" dirty="0" smtClean="0">
                <a:solidFill>
                  <a:srgbClr val="C00000"/>
                </a:solidFill>
              </a:rPr>
              <a:t> 통해 읽으며</a:t>
            </a:r>
            <a:r>
              <a:rPr lang="en-US" altLang="ko-KR" sz="1200" dirty="0" smtClean="0">
                <a:solidFill>
                  <a:srgbClr val="C00000"/>
                </a:solidFill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</a:rPr>
              <a:t>스크린 등 출력 장치에 </a:t>
            </a:r>
            <a:r>
              <a:rPr lang="ko-KR" altLang="en-US" sz="1200" dirty="0">
                <a:solidFill>
                  <a:srgbClr val="C00000"/>
                </a:solidFill>
              </a:rPr>
              <a:t>직접 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</a:rPr>
              <a:t>출력하지 않고 출력 </a:t>
            </a:r>
            <a:r>
              <a:rPr lang="ko-KR" altLang="en-US" sz="1200" dirty="0" err="1" smtClean="0">
                <a:solidFill>
                  <a:srgbClr val="C00000"/>
                </a:solidFill>
              </a:rPr>
              <a:t>스트림에</a:t>
            </a:r>
            <a:r>
              <a:rPr lang="ko-KR" altLang="en-US" sz="1200" dirty="0" smtClean="0">
                <a:solidFill>
                  <a:srgbClr val="C00000"/>
                </a:solidFill>
              </a:rPr>
              <a:t> 출력하면 된다</a:t>
            </a:r>
            <a:r>
              <a:rPr lang="en-US" altLang="ko-KR" sz="1200" dirty="0" smtClean="0">
                <a:solidFill>
                  <a:srgbClr val="C00000"/>
                </a:solidFill>
              </a:rPr>
              <a:t>.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6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13-5 : </a:t>
            </a:r>
            <a:r>
              <a:rPr lang="en-US" altLang="ko-KR" dirty="0"/>
              <a:t>File </a:t>
            </a:r>
            <a:r>
              <a:rPr lang="ko-KR" altLang="en-US" dirty="0" smtClean="0"/>
              <a:t>클래스를 </a:t>
            </a:r>
            <a:r>
              <a:rPr lang="ko-KR" altLang="en-US" dirty="0"/>
              <a:t>활용한 파일 관리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934940"/>
            <a:ext cx="5184576" cy="44935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java.io.File</a:t>
            </a:r>
            <a:r>
              <a:rPr lang="en-US" altLang="ko-KR" sz="1100" dirty="0" smtClean="0"/>
              <a:t>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public class </a:t>
            </a:r>
            <a:r>
              <a:rPr lang="en-US" altLang="ko-KR" sz="1100" dirty="0" err="1"/>
              <a:t>FileClassExample</a:t>
            </a:r>
            <a:r>
              <a:rPr lang="en-US" altLang="ko-KR" sz="1100" dirty="0"/>
              <a:t> {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public </a:t>
            </a:r>
            <a:r>
              <a:rPr lang="en-US" altLang="ko-KR" sz="1100" b="1" dirty="0"/>
              <a:t>static void </a:t>
            </a:r>
            <a:r>
              <a:rPr lang="en-US" altLang="ko-KR" sz="1100" b="1" dirty="0" err="1"/>
              <a:t>listDirectory</a:t>
            </a:r>
            <a:r>
              <a:rPr lang="en-US" altLang="ko-KR" sz="1100" b="1" dirty="0"/>
              <a:t>(File </a:t>
            </a:r>
            <a:r>
              <a:rPr lang="en-US" altLang="ko-KR" sz="1100" b="1" dirty="0" err="1"/>
              <a:t>dir</a:t>
            </a:r>
            <a:r>
              <a:rPr lang="en-US" altLang="ko-KR" sz="1100" b="1" dirty="0"/>
              <a:t>)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/>
              <a:t>("-----" + </a:t>
            </a:r>
            <a:r>
              <a:rPr lang="en-US" altLang="ko-KR" sz="1100" dirty="0" err="1"/>
              <a:t>dir.getPath</a:t>
            </a:r>
            <a:r>
              <a:rPr lang="en-US" altLang="ko-KR" sz="1100" dirty="0"/>
              <a:t>() + "</a:t>
            </a:r>
            <a:r>
              <a:rPr lang="ko-KR" altLang="en-US" sz="1100" dirty="0"/>
              <a:t>의 서브 리스트 입니다</a:t>
            </a:r>
            <a:r>
              <a:rPr lang="en-US" altLang="ko-KR" sz="1100" dirty="0"/>
              <a:t>.-----");</a:t>
            </a:r>
          </a:p>
          <a:p>
            <a:pPr defTabSz="180000"/>
            <a:r>
              <a:rPr lang="en-US" altLang="ko-KR" sz="1100" dirty="0" smtClean="0"/>
              <a:t>		File</a:t>
            </a:r>
            <a:r>
              <a:rPr lang="en-US" altLang="ko-KR" sz="1100" dirty="0"/>
              <a:t>[] </a:t>
            </a:r>
            <a:r>
              <a:rPr lang="en-US" altLang="ko-KR" sz="1100" dirty="0" err="1"/>
              <a:t>subFiles</a:t>
            </a:r>
            <a:r>
              <a:rPr lang="en-US" altLang="ko-KR" sz="1100" dirty="0"/>
              <a:t> = </a:t>
            </a:r>
            <a:r>
              <a:rPr lang="en-US" altLang="ko-KR" sz="1100" b="1" dirty="0" err="1"/>
              <a:t>dir.listFiles</a:t>
            </a:r>
            <a:r>
              <a:rPr lang="en-US" altLang="ko-KR" sz="1100" b="1" dirty="0" smtClean="0"/>
              <a:t>()</a:t>
            </a:r>
            <a:r>
              <a:rPr lang="en-US" altLang="ko-KR" sz="1100" dirty="0" smtClean="0"/>
              <a:t>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 smtClean="0"/>
              <a:t>		for(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subFiles.length</a:t>
            </a:r>
            <a:r>
              <a:rPr lang="en-US" altLang="ko-KR" sz="1100" dirty="0"/>
              <a:t>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 { 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		File </a:t>
            </a:r>
            <a:r>
              <a:rPr lang="en-US" altLang="ko-KR" sz="1100" dirty="0"/>
              <a:t>f = </a:t>
            </a:r>
            <a:r>
              <a:rPr lang="en-US" altLang="ko-KR" sz="1100" dirty="0" err="1"/>
              <a:t>subFiles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];</a:t>
            </a:r>
          </a:p>
          <a:p>
            <a:pPr defTabSz="180000"/>
            <a:r>
              <a:rPr lang="en-US" altLang="ko-KR" sz="1100" dirty="0" smtClean="0"/>
              <a:t>			long </a:t>
            </a:r>
            <a:r>
              <a:rPr lang="en-US" altLang="ko-KR" sz="1100" dirty="0"/>
              <a:t>t = </a:t>
            </a:r>
            <a:r>
              <a:rPr lang="en-US" altLang="ko-KR" sz="1100" b="1" dirty="0" err="1"/>
              <a:t>f.lastModified</a:t>
            </a:r>
            <a:r>
              <a:rPr lang="en-US" altLang="ko-KR" sz="1100" b="1" dirty="0"/>
              <a:t>()</a:t>
            </a:r>
            <a:r>
              <a:rPr lang="en-US" altLang="ko-KR" sz="1100" dirty="0"/>
              <a:t>; // </a:t>
            </a:r>
            <a:r>
              <a:rPr lang="ko-KR" altLang="en-US" sz="1100" dirty="0"/>
              <a:t>마지막으로 </a:t>
            </a:r>
            <a:r>
              <a:rPr lang="ko-KR" altLang="en-US" sz="1100"/>
              <a:t>수정된 </a:t>
            </a:r>
            <a:r>
              <a:rPr lang="ko-KR" altLang="en-US" sz="1100" smtClean="0"/>
              <a:t>시간</a:t>
            </a:r>
            <a:endParaRPr lang="en-US" altLang="ko-KR" sz="1100" smtClean="0"/>
          </a:p>
          <a:p>
            <a:pPr defTabSz="180000"/>
            <a:r>
              <a:rPr lang="en-US" altLang="ko-KR" sz="1100" smtClean="0"/>
              <a:t>                        </a:t>
            </a:r>
            <a:r>
              <a:rPr lang="en-US" altLang="ko-KR" sz="1100" smtClean="0">
                <a:solidFill>
                  <a:srgbClr val="00B050"/>
                </a:solidFill>
              </a:rPr>
              <a:t>//1970</a:t>
            </a:r>
            <a:r>
              <a:rPr lang="ko-KR" altLang="en-US" sz="1100">
                <a:solidFill>
                  <a:srgbClr val="00B050"/>
                </a:solidFill>
              </a:rPr>
              <a:t>년 </a:t>
            </a:r>
            <a:r>
              <a:rPr lang="en-US" altLang="ko-KR" sz="1100">
                <a:solidFill>
                  <a:srgbClr val="00B050"/>
                </a:solidFill>
              </a:rPr>
              <a:t>1</a:t>
            </a:r>
            <a:r>
              <a:rPr lang="ko-KR" altLang="en-US" sz="1100">
                <a:solidFill>
                  <a:srgbClr val="00B050"/>
                </a:solidFill>
              </a:rPr>
              <a:t>월 </a:t>
            </a:r>
            <a:r>
              <a:rPr lang="en-US" altLang="ko-KR" sz="1100">
                <a:solidFill>
                  <a:srgbClr val="00B050"/>
                </a:solidFill>
              </a:rPr>
              <a:t>1</a:t>
            </a:r>
            <a:r>
              <a:rPr lang="ko-KR" altLang="en-US" sz="1100">
                <a:solidFill>
                  <a:srgbClr val="00B050"/>
                </a:solidFill>
              </a:rPr>
              <a:t>일 부터 경과한 시간을 </a:t>
            </a:r>
            <a:r>
              <a:rPr lang="en-US" altLang="ko-KR" sz="1100">
                <a:solidFill>
                  <a:srgbClr val="00B050"/>
                </a:solidFill>
              </a:rPr>
              <a:t>1000</a:t>
            </a:r>
            <a:r>
              <a:rPr lang="ko-KR" altLang="en-US" sz="1100">
                <a:solidFill>
                  <a:srgbClr val="00B050"/>
                </a:solidFill>
              </a:rPr>
              <a:t>분의 </a:t>
            </a:r>
            <a:r>
              <a:rPr lang="en-US" altLang="ko-KR" sz="1100">
                <a:solidFill>
                  <a:srgbClr val="00B050"/>
                </a:solidFill>
              </a:rPr>
              <a:t>1</a:t>
            </a:r>
            <a:r>
              <a:rPr lang="ko-KR" altLang="en-US" sz="1100">
                <a:solidFill>
                  <a:srgbClr val="00B050"/>
                </a:solidFill>
              </a:rPr>
              <a:t>초로 저장</a:t>
            </a:r>
            <a:endParaRPr lang="ko-KR" altLang="en-US" sz="1100" dirty="0">
              <a:solidFill>
                <a:srgbClr val="00B050"/>
              </a:solidFill>
            </a:endParaRP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System.out.print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f.getName</a:t>
            </a:r>
            <a:r>
              <a:rPr lang="en-US" altLang="ko-KR" sz="1100" dirty="0"/>
              <a:t>());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System.out.print</a:t>
            </a:r>
            <a:r>
              <a:rPr lang="en-US" altLang="ko-KR" sz="1100" dirty="0"/>
              <a:t>("\t</a:t>
            </a:r>
            <a:r>
              <a:rPr lang="ko-KR" altLang="en-US" sz="1100" dirty="0"/>
              <a:t>파일 크기</a:t>
            </a:r>
            <a:r>
              <a:rPr lang="en-US" altLang="ko-KR" sz="1100" dirty="0"/>
              <a:t>: " + </a:t>
            </a:r>
            <a:r>
              <a:rPr lang="en-US" altLang="ko-KR" sz="1100" b="1" dirty="0" err="1"/>
              <a:t>f.length</a:t>
            </a:r>
            <a:r>
              <a:rPr lang="en-US" altLang="ko-KR" sz="1100" b="1" dirty="0"/>
              <a:t>()</a:t>
            </a:r>
            <a:r>
              <a:rPr lang="en-US" altLang="ko-KR" sz="1100" dirty="0"/>
              <a:t>); // </a:t>
            </a:r>
            <a:r>
              <a:rPr lang="ko-KR" altLang="en-US" sz="1100" dirty="0"/>
              <a:t>파일 크기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>
                <a:solidFill>
                  <a:srgbClr val="0000FF"/>
                </a:solidFill>
              </a:rPr>
              <a:t>System.out.printf</a:t>
            </a:r>
            <a:r>
              <a:rPr lang="en-US" altLang="ko-KR" sz="1100" dirty="0">
                <a:solidFill>
                  <a:srgbClr val="0000FF"/>
                </a:solidFill>
              </a:rPr>
              <a:t>("\t</a:t>
            </a:r>
            <a:r>
              <a:rPr lang="ko-KR" altLang="en-US" sz="1100" dirty="0">
                <a:solidFill>
                  <a:srgbClr val="0000FF"/>
                </a:solidFill>
              </a:rPr>
              <a:t>수정한 시간</a:t>
            </a:r>
            <a:r>
              <a:rPr lang="en-US" altLang="ko-KR" sz="1100" dirty="0">
                <a:solidFill>
                  <a:srgbClr val="0000FF"/>
                </a:solidFill>
              </a:rPr>
              <a:t>: %</a:t>
            </a:r>
            <a:r>
              <a:rPr lang="en-US" altLang="ko-KR" sz="1100" dirty="0" err="1">
                <a:solidFill>
                  <a:srgbClr val="0000FF"/>
                </a:solidFill>
              </a:rPr>
              <a:t>tb</a:t>
            </a:r>
            <a:r>
              <a:rPr lang="en-US" altLang="ko-KR" sz="1100" dirty="0">
                <a:solidFill>
                  <a:srgbClr val="0000FF"/>
                </a:solidFill>
              </a:rPr>
              <a:t> %td %ta %</a:t>
            </a:r>
            <a:r>
              <a:rPr lang="en-US" altLang="ko-KR" sz="1100" dirty="0" err="1">
                <a:solidFill>
                  <a:srgbClr val="0000FF"/>
                </a:solidFill>
              </a:rPr>
              <a:t>tT</a:t>
            </a:r>
            <a:r>
              <a:rPr lang="en-US" altLang="ko-KR" sz="1100" dirty="0">
                <a:solidFill>
                  <a:srgbClr val="0000FF"/>
                </a:solidFill>
              </a:rPr>
              <a:t>\</a:t>
            </a:r>
            <a:r>
              <a:rPr lang="en-US" altLang="ko-KR" sz="1100" dirty="0" err="1">
                <a:solidFill>
                  <a:srgbClr val="0000FF"/>
                </a:solidFill>
              </a:rPr>
              <a:t>n",t</a:t>
            </a:r>
            <a:r>
              <a:rPr lang="en-US" altLang="ko-KR" sz="1100" dirty="0">
                <a:solidFill>
                  <a:srgbClr val="0000FF"/>
                </a:solidFill>
              </a:rPr>
              <a:t>, t, t, t</a:t>
            </a:r>
            <a:r>
              <a:rPr lang="en-US" altLang="ko-KR" sz="1100">
                <a:solidFill>
                  <a:srgbClr val="0000FF"/>
                </a:solidFill>
              </a:rPr>
              <a:t>); </a:t>
            </a:r>
            <a:endParaRPr lang="en-US" altLang="ko-KR" sz="1100" smtClean="0">
              <a:solidFill>
                <a:srgbClr val="0000FF"/>
              </a:solidFill>
            </a:endParaRPr>
          </a:p>
          <a:p>
            <a:pPr defTabSz="180000"/>
            <a:r>
              <a:rPr lang="en-US" altLang="ko-KR" sz="1100" smtClean="0">
                <a:solidFill>
                  <a:srgbClr val="00B050"/>
                </a:solidFill>
              </a:rPr>
              <a:t>                       //100</a:t>
            </a:r>
            <a:r>
              <a:rPr lang="ko-KR" altLang="en-US" sz="1100" smtClean="0">
                <a:solidFill>
                  <a:srgbClr val="00B050"/>
                </a:solidFill>
              </a:rPr>
              <a:t>분의 </a:t>
            </a:r>
            <a:r>
              <a:rPr lang="en-US" altLang="ko-KR" sz="1100" smtClean="0">
                <a:solidFill>
                  <a:srgbClr val="00B050"/>
                </a:solidFill>
              </a:rPr>
              <a:t>1</a:t>
            </a:r>
            <a:r>
              <a:rPr lang="ko-KR" altLang="en-US" sz="1100" smtClean="0">
                <a:solidFill>
                  <a:srgbClr val="00B050"/>
                </a:solidFill>
              </a:rPr>
              <a:t>초 수정시간을 실제 날짜로 바꿈</a:t>
            </a:r>
            <a:endParaRPr lang="ko-KR" altLang="en-US" sz="1100" dirty="0">
              <a:solidFill>
                <a:srgbClr val="00B050"/>
              </a:solidFill>
            </a:endParaRPr>
          </a:p>
          <a:p>
            <a:pPr defTabSz="180000"/>
            <a:r>
              <a:rPr lang="en-US" altLang="ko-KR" sz="1100" dirty="0" smtClean="0"/>
              <a:t>		}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public </a:t>
            </a:r>
            <a:r>
              <a:rPr lang="en-US" altLang="ko-KR" sz="1100" dirty="0"/>
              <a:t>static void main(String[]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 smtClean="0"/>
              <a:t>		File </a:t>
            </a:r>
            <a:r>
              <a:rPr lang="en-US" altLang="ko-KR" sz="1100" dirty="0"/>
              <a:t>f1 = </a:t>
            </a:r>
            <a:r>
              <a:rPr lang="en-US" altLang="ko-KR" sz="1100" b="1" dirty="0"/>
              <a:t>new File("c:\\windows\\system.ini");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/>
              <a:t>( f1.getPath() + ", " + f1.getParent() + ", " </a:t>
            </a:r>
            <a:r>
              <a:rPr lang="en-US" altLang="ko-KR" sz="1100" dirty="0" smtClean="0"/>
              <a:t>+ 		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							f1.getName</a:t>
            </a:r>
            <a:r>
              <a:rPr lang="en-US" altLang="ko-KR" sz="1100" dirty="0"/>
              <a:t>());</a:t>
            </a:r>
          </a:p>
          <a:p>
            <a:pPr defTabSz="180000"/>
            <a:r>
              <a:rPr lang="en-US" altLang="ko-KR" sz="1100" dirty="0" smtClean="0"/>
              <a:t>		String </a:t>
            </a:r>
            <a:r>
              <a:rPr lang="en-US" altLang="ko-KR" sz="1100" dirty="0"/>
              <a:t>res="";</a:t>
            </a:r>
          </a:p>
          <a:p>
            <a:pPr defTabSz="180000"/>
            <a:r>
              <a:rPr lang="en-US" altLang="ko-KR" sz="1100" dirty="0" smtClean="0"/>
              <a:t>		if(f1.isFile</a:t>
            </a:r>
            <a:r>
              <a:rPr lang="en-US" altLang="ko-KR" sz="1100" dirty="0"/>
              <a:t>()) res = "</a:t>
            </a:r>
            <a:r>
              <a:rPr lang="ko-KR" altLang="en-US" sz="1100" dirty="0"/>
              <a:t>파일</a:t>
            </a:r>
            <a:r>
              <a:rPr lang="en-US" altLang="ko-KR" sz="1100" dirty="0" smtClean="0"/>
              <a:t>";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	else </a:t>
            </a:r>
            <a:r>
              <a:rPr lang="en-US" altLang="ko-KR" sz="1100" dirty="0"/>
              <a:t>if(f1.isDirectory()) res = "</a:t>
            </a:r>
            <a:r>
              <a:rPr lang="ko-KR" altLang="en-US" sz="1100" dirty="0" err="1"/>
              <a:t>디렉토리</a:t>
            </a:r>
            <a:r>
              <a:rPr lang="en-US" altLang="ko-KR" sz="1100" dirty="0" smtClean="0"/>
              <a:t>";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 smtClean="0"/>
              <a:t>(f1.getPath</a:t>
            </a:r>
            <a:r>
              <a:rPr lang="en-US" altLang="ko-KR" sz="1100" dirty="0"/>
              <a:t>() + "</a:t>
            </a:r>
            <a:r>
              <a:rPr lang="ko-KR" altLang="en-US" sz="1100" dirty="0"/>
              <a:t>은 </a:t>
            </a:r>
            <a:r>
              <a:rPr lang="en-US" altLang="ko-KR" sz="1100" dirty="0"/>
              <a:t>" + res + "</a:t>
            </a:r>
            <a:r>
              <a:rPr lang="ko-KR" altLang="en-US" sz="1100" dirty="0"/>
              <a:t>입니다</a:t>
            </a:r>
            <a:r>
              <a:rPr lang="en-US" altLang="ko-KR" sz="1100" dirty="0" smtClean="0"/>
              <a:t>.");</a:t>
            </a:r>
            <a:endParaRPr lang="en-US" altLang="ko-KR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5364088" y="1916832"/>
            <a:ext cx="3672408" cy="1785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100" dirty="0" smtClean="0"/>
              <a:t>		File </a:t>
            </a:r>
            <a:r>
              <a:rPr lang="en-US" altLang="ko-KR" sz="1100" dirty="0"/>
              <a:t>f2 = </a:t>
            </a:r>
            <a:r>
              <a:rPr lang="en-US" altLang="ko-KR" sz="1100" b="1" dirty="0"/>
              <a:t>new File("c</a:t>
            </a:r>
            <a:r>
              <a:rPr lang="en-US" altLang="ko-KR" sz="1100" b="1" dirty="0" smtClean="0"/>
              <a:t>:\\Temp</a:t>
            </a:r>
            <a:r>
              <a:rPr lang="en-US" altLang="ko-KR" sz="1100" b="1" dirty="0"/>
              <a:t>\\java_sample");</a:t>
            </a:r>
            <a:r>
              <a:rPr lang="en-US" altLang="ko-KR" sz="1100" dirty="0"/>
              <a:t> 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	if</a:t>
            </a:r>
            <a:r>
              <a:rPr lang="en-US" altLang="ko-KR" sz="1100" dirty="0"/>
              <a:t>(!</a:t>
            </a:r>
            <a:r>
              <a:rPr lang="en-US" altLang="ko-KR" sz="1100" b="1" dirty="0"/>
              <a:t>f2.exists()</a:t>
            </a:r>
            <a:r>
              <a:rPr lang="en-US" altLang="ko-KR" sz="1100" dirty="0"/>
              <a:t>) { 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smtClean="0"/>
              <a:t>f2.mkdir</a:t>
            </a:r>
            <a:r>
              <a:rPr lang="en-US" altLang="ko-KR" sz="1100" b="1" dirty="0"/>
              <a:t>()</a:t>
            </a:r>
            <a:r>
              <a:rPr lang="en-US" altLang="ko-KR" sz="1100" dirty="0"/>
              <a:t>; 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	}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	listDirectory(new </a:t>
            </a:r>
            <a:r>
              <a:rPr lang="en-US" altLang="ko-KR" sz="1100" dirty="0"/>
              <a:t>File("c</a:t>
            </a:r>
            <a:r>
              <a:rPr lang="en-US" altLang="ko-KR" sz="1100" dirty="0" smtClean="0"/>
              <a:t>:\\Temp</a:t>
            </a:r>
            <a:r>
              <a:rPr lang="en-US" altLang="ko-KR" sz="1100" dirty="0"/>
              <a:t>")); 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smtClean="0"/>
              <a:t>f2.renameTo(new 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			File</a:t>
            </a:r>
            <a:r>
              <a:rPr lang="en-US" altLang="ko-KR" sz="1100" b="1" dirty="0"/>
              <a:t>("c</a:t>
            </a:r>
            <a:r>
              <a:rPr lang="en-US" altLang="ko-KR" sz="1100" b="1" dirty="0" smtClean="0"/>
              <a:t>:\\Temp</a:t>
            </a:r>
            <a:r>
              <a:rPr lang="en-US" altLang="ko-KR" sz="1100" b="1" dirty="0"/>
              <a:t>\\javasample"));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						listDirectory(new </a:t>
            </a:r>
            <a:r>
              <a:rPr lang="en-US" altLang="ko-KR" sz="1100" dirty="0"/>
              <a:t>File("c</a:t>
            </a:r>
            <a:r>
              <a:rPr lang="en-US" altLang="ko-KR" sz="1100" dirty="0" smtClean="0"/>
              <a:t>:\\Temp</a:t>
            </a:r>
            <a:r>
              <a:rPr lang="en-US" altLang="ko-KR" sz="1100" dirty="0"/>
              <a:t>")); 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270501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accent2">
                    <a:lumMod val="75000"/>
                  </a:schemeClr>
                </a:solidFill>
                <a:latin typeface="+mn-ea"/>
              </a:defRPr>
            </a:lvl1pPr>
          </a:lstStyle>
          <a:p>
            <a:r>
              <a:rPr lang="en-US" altLang="ko-KR" dirty="0"/>
              <a:t>File </a:t>
            </a:r>
            <a:r>
              <a:rPr lang="ko-KR" altLang="en-US" dirty="0"/>
              <a:t>클래스를 이용하여</a:t>
            </a:r>
            <a:r>
              <a:rPr lang="en-US" altLang="ko-KR" dirty="0"/>
              <a:t>, </a:t>
            </a:r>
            <a:r>
              <a:rPr lang="ko-KR" altLang="en-US" dirty="0"/>
              <a:t>파일 타입 및 경로명 알아내기</a:t>
            </a:r>
            <a:r>
              <a:rPr lang="en-US" altLang="ko-KR" dirty="0"/>
              <a:t>, </a:t>
            </a:r>
            <a:r>
              <a:rPr lang="ko-KR" altLang="en-US" dirty="0"/>
              <a:t>디렉터리 생성</a:t>
            </a:r>
            <a:r>
              <a:rPr lang="en-US" altLang="ko-KR" dirty="0"/>
              <a:t>, </a:t>
            </a:r>
            <a:r>
              <a:rPr lang="ko-KR" altLang="en-US" dirty="0"/>
              <a:t>파일 이름 변경</a:t>
            </a:r>
            <a:r>
              <a:rPr lang="en-US" altLang="ko-KR"/>
              <a:t>, </a:t>
            </a:r>
            <a:r>
              <a:rPr lang="ko-KR" altLang="en-US" smtClean="0"/>
              <a:t>디렉터리의  파일 </a:t>
            </a:r>
            <a:r>
              <a:rPr lang="ko-KR" altLang="en-US" dirty="0"/>
              <a:t>리스트 출력 등 다양한 파일 관리 사례를 보여준다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93128" y="4350138"/>
            <a:ext cx="4071360" cy="203132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sz="900" dirty="0"/>
              <a:t>c:\windows\system.ini, c:\windows, system.ini</a:t>
            </a:r>
          </a:p>
          <a:p>
            <a:r>
              <a:rPr lang="en-US" altLang="ko-KR" sz="900" dirty="0"/>
              <a:t>c:\windows\system.ini</a:t>
            </a:r>
            <a:r>
              <a:rPr lang="ko-KR" altLang="en-US" sz="900" dirty="0"/>
              <a:t>은 파일입니다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-----c:\Temp</a:t>
            </a:r>
            <a:r>
              <a:rPr lang="ko-KR" altLang="en-US" sz="900" dirty="0"/>
              <a:t>의 서브 리스트 입니다</a:t>
            </a:r>
            <a:r>
              <a:rPr lang="en-US" altLang="ko-KR" sz="900" dirty="0"/>
              <a:t>.-----</a:t>
            </a:r>
          </a:p>
          <a:p>
            <a:r>
              <a:rPr lang="en-US" altLang="ko-KR" sz="900" dirty="0"/>
              <a:t>HncDownload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파일 </a:t>
            </a:r>
            <a:r>
              <a:rPr lang="ko-KR" altLang="en-US" sz="900" dirty="0"/>
              <a:t>크기</a:t>
            </a:r>
            <a:r>
              <a:rPr lang="en-US" altLang="ko-KR" sz="900" dirty="0"/>
              <a:t>: 0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수정한 </a:t>
            </a:r>
            <a:r>
              <a:rPr lang="ko-KR" altLang="en-US" sz="900" dirty="0"/>
              <a:t>시간</a:t>
            </a:r>
            <a:r>
              <a:rPr lang="en-US" altLang="ko-KR" sz="900" dirty="0"/>
              <a:t>: 1</a:t>
            </a:r>
            <a:r>
              <a:rPr lang="ko-KR" altLang="en-US" sz="900" dirty="0"/>
              <a:t>월 </a:t>
            </a:r>
            <a:r>
              <a:rPr lang="en-US" altLang="ko-KR" sz="900" dirty="0"/>
              <a:t>18 </a:t>
            </a:r>
            <a:r>
              <a:rPr lang="ko-KR" altLang="en-US" sz="900" dirty="0"/>
              <a:t>목 </a:t>
            </a:r>
            <a:r>
              <a:rPr lang="en-US" altLang="ko-KR" sz="900" dirty="0"/>
              <a:t>20:43:33</a:t>
            </a:r>
          </a:p>
          <a:p>
            <a:r>
              <a:rPr lang="en-US" altLang="ko-KR" sz="900" dirty="0"/>
              <a:t>java_sample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파일 </a:t>
            </a:r>
            <a:r>
              <a:rPr lang="ko-KR" altLang="en-US" sz="900" dirty="0"/>
              <a:t>크기</a:t>
            </a:r>
            <a:r>
              <a:rPr lang="en-US" altLang="ko-KR" sz="900" dirty="0"/>
              <a:t>: 0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수정한 </a:t>
            </a:r>
            <a:r>
              <a:rPr lang="ko-KR" altLang="en-US" sz="900" dirty="0"/>
              <a:t>시간</a:t>
            </a:r>
            <a:r>
              <a:rPr lang="en-US" altLang="ko-KR" sz="900" dirty="0"/>
              <a:t>: 6</a:t>
            </a:r>
            <a:r>
              <a:rPr lang="ko-KR" altLang="en-US" sz="900" dirty="0"/>
              <a:t>월 </a:t>
            </a:r>
            <a:r>
              <a:rPr lang="en-US" altLang="ko-KR" sz="900" dirty="0"/>
              <a:t>06 </a:t>
            </a:r>
            <a:r>
              <a:rPr lang="ko-KR" altLang="en-US" sz="900" dirty="0"/>
              <a:t>수 </a:t>
            </a:r>
            <a:r>
              <a:rPr lang="en-US" altLang="ko-KR" sz="900" dirty="0"/>
              <a:t>12:34:02</a:t>
            </a:r>
          </a:p>
          <a:p>
            <a:r>
              <a:rPr lang="en-US" altLang="ko-KR" sz="900" dirty="0"/>
              <a:t>jlinktest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파일 </a:t>
            </a:r>
            <a:r>
              <a:rPr lang="ko-KR" altLang="en-US" sz="900" dirty="0"/>
              <a:t>크기</a:t>
            </a:r>
            <a:r>
              <a:rPr lang="en-US" altLang="ko-KR" sz="900" dirty="0"/>
              <a:t>: 4096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수정한 </a:t>
            </a:r>
            <a:r>
              <a:rPr lang="ko-KR" altLang="en-US" sz="900" dirty="0"/>
              <a:t>시간</a:t>
            </a:r>
            <a:r>
              <a:rPr lang="en-US" altLang="ko-KR" sz="900" dirty="0"/>
              <a:t>: 4</a:t>
            </a:r>
            <a:r>
              <a:rPr lang="ko-KR" altLang="en-US" sz="900" dirty="0"/>
              <a:t>월 </a:t>
            </a:r>
            <a:r>
              <a:rPr lang="en-US" altLang="ko-KR" sz="900" dirty="0"/>
              <a:t>26 </a:t>
            </a:r>
            <a:r>
              <a:rPr lang="ko-KR" altLang="en-US" sz="900" dirty="0"/>
              <a:t>목 </a:t>
            </a:r>
            <a:r>
              <a:rPr lang="en-US" altLang="ko-KR" sz="900" dirty="0"/>
              <a:t>17:32:07</a:t>
            </a:r>
          </a:p>
          <a:p>
            <a:r>
              <a:rPr lang="en-US" altLang="ko-KR" sz="900" dirty="0"/>
              <a:t>test.out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파일 </a:t>
            </a:r>
            <a:r>
              <a:rPr lang="ko-KR" altLang="en-US" sz="900" dirty="0"/>
              <a:t>크기</a:t>
            </a:r>
            <a:r>
              <a:rPr lang="en-US" altLang="ko-KR" sz="900" dirty="0"/>
              <a:t>: 6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수정한 </a:t>
            </a:r>
            <a:r>
              <a:rPr lang="ko-KR" altLang="en-US" sz="900" dirty="0"/>
              <a:t>시간</a:t>
            </a:r>
            <a:r>
              <a:rPr lang="en-US" altLang="ko-KR" sz="900" dirty="0"/>
              <a:t>: 6</a:t>
            </a:r>
            <a:r>
              <a:rPr lang="ko-KR" altLang="en-US" sz="900" dirty="0"/>
              <a:t>월 </a:t>
            </a:r>
            <a:r>
              <a:rPr lang="en-US" altLang="ko-KR" sz="900" dirty="0"/>
              <a:t>06 </a:t>
            </a:r>
            <a:r>
              <a:rPr lang="ko-KR" altLang="en-US" sz="900" dirty="0"/>
              <a:t>수 </a:t>
            </a:r>
            <a:r>
              <a:rPr lang="en-US" altLang="ko-KR" sz="900" dirty="0"/>
              <a:t>12:28:05</a:t>
            </a:r>
          </a:p>
          <a:p>
            <a:r>
              <a:rPr lang="en-US" altLang="ko-KR" sz="900" dirty="0"/>
              <a:t>test.txt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파일 </a:t>
            </a:r>
            <a:r>
              <a:rPr lang="ko-KR" altLang="en-US" sz="900" dirty="0"/>
              <a:t>크기</a:t>
            </a:r>
            <a:r>
              <a:rPr lang="en-US" altLang="ko-KR" sz="900" dirty="0"/>
              <a:t>: 26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수정한 </a:t>
            </a:r>
            <a:r>
              <a:rPr lang="ko-KR" altLang="en-US" sz="900" dirty="0"/>
              <a:t>시간</a:t>
            </a:r>
            <a:r>
              <a:rPr lang="en-US" altLang="ko-KR" sz="900" dirty="0"/>
              <a:t>: 6</a:t>
            </a:r>
            <a:r>
              <a:rPr lang="ko-KR" altLang="en-US" sz="900" dirty="0"/>
              <a:t>월 </a:t>
            </a:r>
            <a:r>
              <a:rPr lang="en-US" altLang="ko-KR" sz="900" dirty="0"/>
              <a:t>06 </a:t>
            </a:r>
            <a:r>
              <a:rPr lang="ko-KR" altLang="en-US" sz="900" dirty="0"/>
              <a:t>수 </a:t>
            </a:r>
            <a:r>
              <a:rPr lang="en-US" altLang="ko-KR" sz="900" dirty="0"/>
              <a:t>12:41:19</a:t>
            </a:r>
          </a:p>
          <a:p>
            <a:r>
              <a:rPr lang="en-US" altLang="ko-KR" sz="900" dirty="0"/>
              <a:t>-----c:\Temp</a:t>
            </a:r>
            <a:r>
              <a:rPr lang="ko-KR" altLang="en-US" sz="900" dirty="0"/>
              <a:t>의 서브 리스트 입니다</a:t>
            </a:r>
            <a:r>
              <a:rPr lang="en-US" altLang="ko-KR" sz="900" dirty="0"/>
              <a:t>.-----</a:t>
            </a:r>
          </a:p>
          <a:p>
            <a:r>
              <a:rPr lang="en-US" altLang="ko-KR" sz="900" dirty="0"/>
              <a:t>HncDownload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파일 </a:t>
            </a:r>
            <a:r>
              <a:rPr lang="ko-KR" altLang="en-US" sz="900" dirty="0"/>
              <a:t>크기</a:t>
            </a:r>
            <a:r>
              <a:rPr lang="en-US" altLang="ko-KR" sz="900" dirty="0"/>
              <a:t>: 0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수정한 </a:t>
            </a:r>
            <a:r>
              <a:rPr lang="ko-KR" altLang="en-US" sz="900" dirty="0"/>
              <a:t>시간</a:t>
            </a:r>
            <a:r>
              <a:rPr lang="en-US" altLang="ko-KR" sz="900" dirty="0"/>
              <a:t>: 1</a:t>
            </a:r>
            <a:r>
              <a:rPr lang="ko-KR" altLang="en-US" sz="900" dirty="0"/>
              <a:t>월 </a:t>
            </a:r>
            <a:r>
              <a:rPr lang="en-US" altLang="ko-KR" sz="900" dirty="0"/>
              <a:t>18 </a:t>
            </a:r>
            <a:r>
              <a:rPr lang="ko-KR" altLang="en-US" sz="900" dirty="0"/>
              <a:t>목 </a:t>
            </a:r>
            <a:r>
              <a:rPr lang="en-US" altLang="ko-KR" sz="900" dirty="0"/>
              <a:t>20:43:33</a:t>
            </a:r>
          </a:p>
          <a:p>
            <a:r>
              <a:rPr lang="en-US" altLang="ko-KR" sz="900" dirty="0"/>
              <a:t>javasample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파일 </a:t>
            </a:r>
            <a:r>
              <a:rPr lang="ko-KR" altLang="en-US" sz="900" dirty="0"/>
              <a:t>크기</a:t>
            </a:r>
            <a:r>
              <a:rPr lang="en-US" altLang="ko-KR" sz="900" dirty="0"/>
              <a:t>: 0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수정한 </a:t>
            </a:r>
            <a:r>
              <a:rPr lang="ko-KR" altLang="en-US" sz="900" dirty="0"/>
              <a:t>시간</a:t>
            </a:r>
            <a:r>
              <a:rPr lang="en-US" altLang="ko-KR" sz="900" dirty="0"/>
              <a:t>: 6</a:t>
            </a:r>
            <a:r>
              <a:rPr lang="ko-KR" altLang="en-US" sz="900" dirty="0"/>
              <a:t>월 </a:t>
            </a:r>
            <a:r>
              <a:rPr lang="en-US" altLang="ko-KR" sz="900" dirty="0"/>
              <a:t>06 </a:t>
            </a:r>
            <a:r>
              <a:rPr lang="ko-KR" altLang="en-US" sz="900" dirty="0"/>
              <a:t>수 </a:t>
            </a:r>
            <a:r>
              <a:rPr lang="en-US" altLang="ko-KR" sz="900" dirty="0"/>
              <a:t>12:34:02</a:t>
            </a:r>
          </a:p>
          <a:p>
            <a:r>
              <a:rPr lang="en-US" altLang="ko-KR" sz="900" dirty="0"/>
              <a:t>jlinktest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파일 </a:t>
            </a:r>
            <a:r>
              <a:rPr lang="ko-KR" altLang="en-US" sz="900" dirty="0"/>
              <a:t>크기</a:t>
            </a:r>
            <a:r>
              <a:rPr lang="en-US" altLang="ko-KR" sz="900" dirty="0"/>
              <a:t>: 4096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수정한 </a:t>
            </a:r>
            <a:r>
              <a:rPr lang="ko-KR" altLang="en-US" sz="900" dirty="0"/>
              <a:t>시간</a:t>
            </a:r>
            <a:r>
              <a:rPr lang="en-US" altLang="ko-KR" sz="900" dirty="0"/>
              <a:t>: 4</a:t>
            </a:r>
            <a:r>
              <a:rPr lang="ko-KR" altLang="en-US" sz="900" dirty="0"/>
              <a:t>월 </a:t>
            </a:r>
            <a:r>
              <a:rPr lang="en-US" altLang="ko-KR" sz="900" dirty="0"/>
              <a:t>26 </a:t>
            </a:r>
            <a:r>
              <a:rPr lang="ko-KR" altLang="en-US" sz="900" dirty="0"/>
              <a:t>목 </a:t>
            </a:r>
            <a:r>
              <a:rPr lang="en-US" altLang="ko-KR" sz="900" dirty="0"/>
              <a:t>17:32:07</a:t>
            </a:r>
          </a:p>
          <a:p>
            <a:r>
              <a:rPr lang="en-US" altLang="ko-KR" sz="900" dirty="0"/>
              <a:t>test.out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파일 </a:t>
            </a:r>
            <a:r>
              <a:rPr lang="ko-KR" altLang="en-US" sz="900" dirty="0"/>
              <a:t>크기</a:t>
            </a:r>
            <a:r>
              <a:rPr lang="en-US" altLang="ko-KR" sz="900" dirty="0"/>
              <a:t>: 6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수정한 </a:t>
            </a:r>
            <a:r>
              <a:rPr lang="ko-KR" altLang="en-US" sz="900" dirty="0"/>
              <a:t>시간</a:t>
            </a:r>
            <a:r>
              <a:rPr lang="en-US" altLang="ko-KR" sz="900" dirty="0"/>
              <a:t>: 6</a:t>
            </a:r>
            <a:r>
              <a:rPr lang="ko-KR" altLang="en-US" sz="900" dirty="0"/>
              <a:t>월 </a:t>
            </a:r>
            <a:r>
              <a:rPr lang="en-US" altLang="ko-KR" sz="900" dirty="0"/>
              <a:t>06 </a:t>
            </a:r>
            <a:r>
              <a:rPr lang="ko-KR" altLang="en-US" sz="900" dirty="0"/>
              <a:t>수 </a:t>
            </a:r>
            <a:r>
              <a:rPr lang="en-US" altLang="ko-KR" sz="900" dirty="0"/>
              <a:t>12:28:05</a:t>
            </a:r>
          </a:p>
          <a:p>
            <a:r>
              <a:rPr lang="en-US" altLang="ko-KR" sz="900" dirty="0"/>
              <a:t>test.txt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파일 </a:t>
            </a:r>
            <a:r>
              <a:rPr lang="ko-KR" altLang="en-US" sz="900" dirty="0"/>
              <a:t>크기</a:t>
            </a:r>
            <a:r>
              <a:rPr lang="en-US" altLang="ko-KR" sz="900" dirty="0"/>
              <a:t>: 26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수정한 </a:t>
            </a:r>
            <a:r>
              <a:rPr lang="ko-KR" altLang="en-US" sz="900" dirty="0"/>
              <a:t>시간</a:t>
            </a:r>
            <a:r>
              <a:rPr lang="en-US" altLang="ko-KR" sz="900" dirty="0"/>
              <a:t>: 6</a:t>
            </a:r>
            <a:r>
              <a:rPr lang="ko-KR" altLang="en-US" sz="900" dirty="0"/>
              <a:t>월 </a:t>
            </a:r>
            <a:r>
              <a:rPr lang="en-US" altLang="ko-KR" sz="900" dirty="0"/>
              <a:t>06 </a:t>
            </a:r>
            <a:r>
              <a:rPr lang="ko-KR" altLang="en-US" sz="900" dirty="0"/>
              <a:t>수 </a:t>
            </a:r>
            <a:r>
              <a:rPr lang="en-US" altLang="ko-KR" sz="900" dirty="0"/>
              <a:t>12:41:19</a:t>
            </a:r>
            <a:endParaRPr lang="ko-KR" altLang="en-US" sz="5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16560" y="6381328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실습 </a:t>
            </a:r>
            <a:r>
              <a:rPr lang="en-US" altLang="ko-KR" sz="1200" smtClean="0">
                <a:solidFill>
                  <a:srgbClr val="FF0000"/>
                </a:solidFill>
              </a:rPr>
              <a:t>1</a:t>
            </a:r>
            <a:endParaRPr lang="ko-KR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49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13-6 : </a:t>
            </a:r>
            <a:r>
              <a:rPr lang="ko-KR" altLang="en-US" dirty="0" smtClean="0"/>
              <a:t>텍스트 파일 복사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988840"/>
            <a:ext cx="655976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java.io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public class </a:t>
            </a:r>
            <a:r>
              <a:rPr lang="en-US" altLang="ko-KR" sz="1200" b="1" dirty="0" err="1"/>
              <a:t>TextCopy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){</a:t>
            </a:r>
          </a:p>
          <a:p>
            <a:pPr defTabSz="180000"/>
            <a:r>
              <a:rPr lang="en-US" altLang="ko-KR" sz="1200" dirty="0" smtClean="0"/>
              <a:t>		File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 = new File("c:\\windows\\system.ini"); // </a:t>
            </a:r>
            <a:r>
              <a:rPr lang="ko-KR" altLang="en-US" sz="1200" dirty="0"/>
              <a:t>원본 파일 경로명</a:t>
            </a:r>
          </a:p>
          <a:p>
            <a:pPr defTabSz="180000"/>
            <a:r>
              <a:rPr lang="en-US" altLang="ko-KR" sz="1200" dirty="0" smtClean="0"/>
              <a:t>		File </a:t>
            </a:r>
            <a:r>
              <a:rPr lang="en-US" altLang="ko-KR" sz="1200" dirty="0"/>
              <a:t>dest = new File("c</a:t>
            </a:r>
            <a:r>
              <a:rPr lang="en-US" altLang="ko-KR" sz="1200" dirty="0" smtClean="0"/>
              <a:t>:\\Temp</a:t>
            </a:r>
            <a:r>
              <a:rPr lang="en-US" altLang="ko-KR" sz="1200" dirty="0"/>
              <a:t>\\system.txt"); // </a:t>
            </a:r>
            <a:r>
              <a:rPr lang="ko-KR" altLang="en-US" sz="1200" dirty="0"/>
              <a:t>복사 파일 경로명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c;</a:t>
            </a:r>
          </a:p>
          <a:p>
            <a:pPr defTabSz="180000"/>
            <a:r>
              <a:rPr lang="en-US" altLang="ko-KR" sz="1200" dirty="0" smtClean="0"/>
              <a:t>		try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FileReader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fr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FileReader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 입력 문자 </a:t>
            </a:r>
            <a:r>
              <a:rPr lang="ko-KR" altLang="en-US" sz="1200" dirty="0" err="1"/>
              <a:t>스트림</a:t>
            </a:r>
            <a:r>
              <a:rPr lang="ko-KR" altLang="en-US" sz="1200" dirty="0"/>
              <a:t> 생성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FileWriter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fw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FileWriter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dest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 출력 문자 </a:t>
            </a:r>
            <a:r>
              <a:rPr lang="ko-KR" altLang="en-US" sz="1200" dirty="0" err="1"/>
              <a:t>스트림</a:t>
            </a:r>
            <a:r>
              <a:rPr lang="ko-KR" altLang="en-US" sz="1200" dirty="0"/>
              <a:t> 생성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while</a:t>
            </a:r>
            <a:r>
              <a:rPr lang="en-US" altLang="ko-KR" sz="1200" b="1" dirty="0"/>
              <a:t>((c = </a:t>
            </a:r>
            <a:r>
              <a:rPr lang="en-US" altLang="ko-KR" sz="1200" b="1" dirty="0" err="1"/>
              <a:t>fr.read</a:t>
            </a:r>
            <a:r>
              <a:rPr lang="en-US" altLang="ko-KR" sz="1200" b="1" dirty="0"/>
              <a:t>()) != -1) { // </a:t>
            </a:r>
            <a:r>
              <a:rPr lang="ko-KR" altLang="en-US" sz="1200" b="1" dirty="0"/>
              <a:t>문자 하나 읽고</a:t>
            </a:r>
          </a:p>
          <a:p>
            <a:pPr defTabSz="180000"/>
            <a:r>
              <a:rPr lang="en-US" altLang="ko-KR" sz="1200" b="1" dirty="0" smtClean="0"/>
              <a:t>				</a:t>
            </a:r>
            <a:r>
              <a:rPr lang="en-US" altLang="ko-KR" sz="1200" b="1" dirty="0" err="1" smtClean="0"/>
              <a:t>fw.write</a:t>
            </a:r>
            <a:r>
              <a:rPr lang="en-US" altLang="ko-KR" sz="1200" b="1" dirty="0"/>
              <a:t>((char)c); // </a:t>
            </a:r>
            <a:r>
              <a:rPr lang="ko-KR" altLang="en-US" sz="1200" b="1" dirty="0"/>
              <a:t>문자 하나 쓰고</a:t>
            </a:r>
          </a:p>
          <a:p>
            <a:pPr defTabSz="180000"/>
            <a:r>
              <a:rPr lang="en-US" altLang="ko-KR" sz="1200" b="1" dirty="0" smtClean="0"/>
              <a:t>			}</a:t>
            </a:r>
            <a:endParaRPr lang="en-US" altLang="ko-KR" sz="1200" b="1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fr.close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fw.close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 </a:t>
            </a:r>
            <a:r>
              <a:rPr lang="en-US" altLang="ko-KR" sz="1200" dirty="0" err="1"/>
              <a:t>src.getPath</a:t>
            </a:r>
            <a:r>
              <a:rPr lang="en-US" altLang="ko-KR" sz="1200" dirty="0"/>
              <a:t>()+ "</a:t>
            </a:r>
            <a:r>
              <a:rPr lang="ko-KR" altLang="en-US" sz="1200" dirty="0"/>
              <a:t>를 </a:t>
            </a:r>
            <a:r>
              <a:rPr lang="en-US" altLang="ko-KR" sz="1200" dirty="0"/>
              <a:t>" + </a:t>
            </a:r>
            <a:r>
              <a:rPr lang="en-US" altLang="ko-KR" sz="1200" dirty="0" err="1"/>
              <a:t>dest.getPath</a:t>
            </a:r>
            <a:r>
              <a:rPr lang="en-US" altLang="ko-KR" sz="1200" dirty="0"/>
              <a:t>()+ "</a:t>
            </a:r>
            <a:r>
              <a:rPr lang="ko-KR" altLang="en-US" sz="1200" dirty="0"/>
              <a:t>로 </a:t>
            </a:r>
            <a:r>
              <a:rPr lang="ko-KR" altLang="en-US" sz="1200" dirty="0" smtClean="0"/>
              <a:t>복사하였습니다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} </a:t>
            </a:r>
            <a:r>
              <a:rPr lang="en-US" altLang="ko-KR" sz="1200" dirty="0"/>
              <a:t>catch 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파일 복사 오류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1270501"/>
            <a:ext cx="8194575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accent2">
                    <a:lumMod val="75000"/>
                  </a:schemeClr>
                </a:solidFill>
                <a:latin typeface="+mn-ea"/>
              </a:defRPr>
            </a:lvl1pPr>
          </a:lstStyle>
          <a:p>
            <a:r>
              <a:rPr lang="ko-KR" altLang="en-US" dirty="0"/>
              <a:t>문자 </a:t>
            </a:r>
            <a:r>
              <a:rPr lang="ko-KR" altLang="en-US" dirty="0" err="1"/>
              <a:t>스트림</a:t>
            </a:r>
            <a:r>
              <a:rPr lang="ko-KR" altLang="en-US" dirty="0"/>
              <a:t> </a:t>
            </a:r>
            <a:r>
              <a:rPr lang="en-US" altLang="ko-KR" dirty="0" err="1"/>
              <a:t>FileReader</a:t>
            </a:r>
            <a:r>
              <a:rPr lang="ko-KR" altLang="en-US" dirty="0"/>
              <a:t>와 </a:t>
            </a:r>
            <a:r>
              <a:rPr lang="en-US" altLang="ko-KR" dirty="0" err="1"/>
              <a:t>FileWriter</a:t>
            </a:r>
            <a:r>
              <a:rPr lang="ko-KR" altLang="en-US" dirty="0"/>
              <a:t>를 이용하여 </a:t>
            </a:r>
            <a:r>
              <a:rPr lang="en-US" altLang="ko-KR" dirty="0"/>
              <a:t>c:\windows\system.ini</a:t>
            </a:r>
            <a:r>
              <a:rPr lang="ko-KR" altLang="en-US" dirty="0"/>
              <a:t>를 </a:t>
            </a:r>
            <a:r>
              <a:rPr lang="en-US" altLang="ko-KR" dirty="0"/>
              <a:t>c</a:t>
            </a:r>
            <a:r>
              <a:rPr lang="en-US" altLang="ko-KR" dirty="0" smtClean="0"/>
              <a:t>:\Temp\system.txt </a:t>
            </a:r>
            <a:r>
              <a:rPr lang="ko-KR" altLang="en-US" dirty="0"/>
              <a:t>파일로 복사하는 프로그램을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3568" y="6062246"/>
            <a:ext cx="6559760" cy="276999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c:\windows\system.ini</a:t>
            </a:r>
            <a:r>
              <a:rPr lang="ko-KR" altLang="en-US" sz="1200" dirty="0"/>
              <a:t>를 </a:t>
            </a:r>
            <a:r>
              <a:rPr lang="en-US" altLang="ko-KR" sz="1200" dirty="0"/>
              <a:t>c</a:t>
            </a:r>
            <a:r>
              <a:rPr lang="en-US" altLang="ko-KR" sz="1200" dirty="0" smtClean="0"/>
              <a:t>:\Temp\system.txt</a:t>
            </a:r>
            <a:r>
              <a:rPr lang="ko-KR" altLang="en-US" sz="1200" dirty="0"/>
              <a:t>로 복사하였습니다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72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13-7 : </a:t>
            </a:r>
            <a:r>
              <a:rPr lang="ko-KR" altLang="en-US" dirty="0"/>
              <a:t>바이너리 파일 복사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3253" y="1911071"/>
            <a:ext cx="6941075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BinaryCopy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File </a:t>
            </a:r>
            <a:r>
              <a:rPr lang="en-US" altLang="ko-KR" sz="1200" dirty="0"/>
              <a:t>src = </a:t>
            </a:r>
            <a:r>
              <a:rPr lang="en-US" altLang="ko-KR" sz="1200" b="1" dirty="0"/>
              <a:t>new File( "c</a:t>
            </a:r>
            <a:r>
              <a:rPr lang="en-US" altLang="ko-KR" sz="1200" b="1" dirty="0" smtClean="0"/>
              <a:t>:\\Temp\\img.jpg");</a:t>
            </a:r>
            <a:r>
              <a:rPr lang="en-US" altLang="ko-KR" sz="1200" dirty="0" smtClean="0"/>
              <a:t> </a:t>
            </a:r>
          </a:p>
          <a:p>
            <a:pPr defTabSz="180000"/>
            <a:r>
              <a:rPr lang="en-US" altLang="ko-KR" sz="1200" dirty="0" smtClean="0"/>
              <a:t>		File </a:t>
            </a:r>
            <a:r>
              <a:rPr lang="en-US" altLang="ko-KR" sz="1200" dirty="0"/>
              <a:t>dest = </a:t>
            </a:r>
            <a:r>
              <a:rPr lang="en-US" altLang="ko-KR" sz="1200" b="1" dirty="0"/>
              <a:t>new File("c</a:t>
            </a:r>
            <a:r>
              <a:rPr lang="en-US" altLang="ko-KR" sz="1200" b="1" dirty="0" smtClean="0"/>
              <a:t>:\\Temp\\back.jpg</a:t>
            </a:r>
            <a:r>
              <a:rPr lang="en-US" altLang="ko-KR" sz="1200" b="1" dirty="0"/>
              <a:t>"); 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c;</a:t>
            </a:r>
          </a:p>
          <a:p>
            <a:pPr defTabSz="180000"/>
            <a:r>
              <a:rPr lang="en-US" altLang="ko-KR" sz="1200" dirty="0" smtClean="0"/>
              <a:t>		try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FileInputStream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fi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FileInputStream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); 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FileOutputStream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fo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FileOutputStream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dest</a:t>
            </a:r>
            <a:r>
              <a:rPr lang="en-US" altLang="ko-KR" sz="1200" b="1" dirty="0"/>
              <a:t>); 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while</a:t>
            </a:r>
            <a:r>
              <a:rPr lang="en-US" altLang="ko-KR" sz="1200" b="1" dirty="0"/>
              <a:t>((c = </a:t>
            </a:r>
            <a:r>
              <a:rPr lang="en-US" altLang="ko-KR" sz="1200" b="1" dirty="0" err="1"/>
              <a:t>fi.read</a:t>
            </a:r>
            <a:r>
              <a:rPr lang="en-US" altLang="ko-KR" sz="1200" b="1" dirty="0"/>
              <a:t>()) != -1) {</a:t>
            </a:r>
          </a:p>
          <a:p>
            <a:pPr defTabSz="180000"/>
            <a:r>
              <a:rPr lang="en-US" altLang="ko-KR" sz="1200" b="1" dirty="0" smtClean="0"/>
              <a:t>				</a:t>
            </a:r>
            <a:r>
              <a:rPr lang="en-US" altLang="ko-KR" sz="1200" b="1" dirty="0" err="1" smtClean="0"/>
              <a:t>fo.write</a:t>
            </a:r>
            <a:r>
              <a:rPr lang="en-US" altLang="ko-KR" sz="1200" b="1" dirty="0"/>
              <a:t>((byte)c);</a:t>
            </a:r>
          </a:p>
          <a:p>
            <a:pPr defTabSz="180000"/>
            <a:r>
              <a:rPr lang="en-US" altLang="ko-KR" sz="1200" b="1" dirty="0" smtClean="0"/>
              <a:t>			}</a:t>
            </a:r>
            <a:endParaRPr lang="en-US" altLang="ko-KR" sz="1200" b="1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fi.close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fo.close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 </a:t>
            </a:r>
            <a:r>
              <a:rPr lang="en-US" altLang="ko-KR" sz="1200" dirty="0" err="1"/>
              <a:t>src.getPath</a:t>
            </a:r>
            <a:r>
              <a:rPr lang="en-US" altLang="ko-KR" sz="1200" dirty="0"/>
              <a:t>()+ "</a:t>
            </a:r>
            <a:r>
              <a:rPr lang="ko-KR" altLang="en-US" sz="1200" dirty="0"/>
              <a:t>를 </a:t>
            </a:r>
            <a:r>
              <a:rPr lang="en-US" altLang="ko-KR" sz="1200" dirty="0"/>
              <a:t>" + </a:t>
            </a:r>
            <a:r>
              <a:rPr lang="en-US" altLang="ko-KR" sz="1200" dirty="0" err="1"/>
              <a:t>dest.getPath</a:t>
            </a:r>
            <a:r>
              <a:rPr lang="en-US" altLang="ko-KR" sz="1200" dirty="0" smtClean="0"/>
              <a:t>()+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 </a:t>
            </a:r>
            <a:r>
              <a:rPr lang="en-US" altLang="ko-KR" sz="1200" dirty="0"/>
              <a:t>"</a:t>
            </a:r>
            <a:r>
              <a:rPr lang="ko-KR" altLang="en-US" sz="1200" dirty="0"/>
              <a:t>로 </a:t>
            </a:r>
            <a:r>
              <a:rPr lang="ko-KR" altLang="en-US" sz="1200" dirty="0" smtClean="0"/>
              <a:t>복사하였습니다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} </a:t>
            </a:r>
            <a:r>
              <a:rPr lang="en-US" altLang="ko-KR" sz="1200" dirty="0"/>
              <a:t>catch 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파일 복사 오류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1472" y="1270501"/>
            <a:ext cx="8001056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accent2">
                    <a:lumMod val="75000"/>
                  </a:schemeClr>
                </a:solidFill>
                <a:latin typeface="+mn-ea"/>
              </a:defRPr>
            </a:lvl1pPr>
          </a:lstStyle>
          <a:p>
            <a:r>
              <a:rPr lang="ko-KR" altLang="en-US" dirty="0"/>
              <a:t>바이트 </a:t>
            </a:r>
            <a:r>
              <a:rPr lang="ko-KR" altLang="en-US" dirty="0" err="1"/>
              <a:t>스트림</a:t>
            </a:r>
            <a:r>
              <a:rPr lang="ko-KR" altLang="en-US" dirty="0"/>
              <a:t> </a:t>
            </a:r>
            <a:r>
              <a:rPr lang="en-US" altLang="ko-KR" dirty="0" err="1"/>
              <a:t>FileInputStream</a:t>
            </a:r>
            <a:r>
              <a:rPr lang="ko-KR" altLang="en-US" dirty="0"/>
              <a:t>과 </a:t>
            </a:r>
            <a:r>
              <a:rPr lang="en-US" altLang="ko-KR" dirty="0" err="1"/>
              <a:t>FileOutputStream</a:t>
            </a:r>
            <a:r>
              <a:rPr lang="ko-KR" altLang="en-US" dirty="0"/>
              <a:t>을 이용하여 이미지 파일을 복사하라</a:t>
            </a:r>
            <a:r>
              <a:rPr lang="en-US" altLang="ko-KR" dirty="0" smtClean="0"/>
              <a:t>.</a:t>
            </a:r>
          </a:p>
          <a:p>
            <a:r>
              <a:rPr lang="ko-KR" altLang="en-US" b="1" dirty="0"/>
              <a:t>실행</a:t>
            </a:r>
            <a:r>
              <a:rPr lang="en-US" altLang="ko-KR" b="1" dirty="0"/>
              <a:t> </a:t>
            </a:r>
            <a:r>
              <a:rPr lang="ko-KR" altLang="en-US" b="1" dirty="0"/>
              <a:t>전에 미리 </a:t>
            </a:r>
            <a:r>
              <a:rPr lang="en-US" altLang="ko-KR" b="1" dirty="0"/>
              <a:t>c:\Temp </a:t>
            </a:r>
            <a:r>
              <a:rPr lang="ko-KR" altLang="en-US" b="1" dirty="0"/>
              <a:t>디렉터리에 </a:t>
            </a:r>
            <a:r>
              <a:rPr lang="en-US" altLang="ko-KR" b="1" dirty="0"/>
              <a:t>img.jpg</a:t>
            </a:r>
            <a:r>
              <a:rPr lang="ko-KR" altLang="en-US" b="1" dirty="0"/>
              <a:t>를 </a:t>
            </a:r>
            <a:r>
              <a:rPr lang="ko-KR" altLang="en-US" b="1" dirty="0" smtClean="0"/>
              <a:t>준비할 것</a:t>
            </a:r>
            <a:r>
              <a:rPr lang="en-US" altLang="ko-KR" b="1" dirty="0" smtClean="0"/>
              <a:t>. </a:t>
            </a:r>
            <a:r>
              <a:rPr lang="en-US" altLang="ko-KR" dirty="0" smtClean="0">
                <a:solidFill>
                  <a:srgbClr val="00B050"/>
                </a:solidFill>
              </a:rPr>
              <a:t>(※ </a:t>
            </a:r>
            <a:r>
              <a:rPr lang="ko-KR" altLang="en-US" dirty="0" smtClean="0">
                <a:solidFill>
                  <a:srgbClr val="00B050"/>
                </a:solidFill>
              </a:rPr>
              <a:t>텍스트 파일도 복사할 수 있다</a:t>
            </a:r>
            <a:r>
              <a:rPr lang="en-US" altLang="ko-KR" dirty="0" smtClean="0">
                <a:solidFill>
                  <a:srgbClr val="00B050"/>
                </a:solidFill>
              </a:rPr>
              <a:t>)</a:t>
            </a:r>
            <a:endParaRPr lang="ko-KR" altLang="en-US" dirty="0">
              <a:solidFill>
                <a:srgbClr val="00B050"/>
              </a:solidFill>
            </a:endParaRPr>
          </a:p>
          <a:p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92080" y="4653136"/>
            <a:ext cx="3707904" cy="1944216"/>
          </a:xfrm>
          <a:prstGeom prst="rect">
            <a:avLst/>
          </a:prstGeom>
          <a:solidFill>
            <a:srgbClr val="DAEEC4"/>
          </a:solidFill>
        </p:spPr>
        <p:txBody>
          <a:bodyPr>
            <a:noAutofit/>
          </a:bodyPr>
          <a:lstStyle/>
          <a:p>
            <a:r>
              <a:rPr lang="en-US" altLang="ko-KR" sz="1050" dirty="0"/>
              <a:t>c</a:t>
            </a:r>
            <a:r>
              <a:rPr lang="en-US" altLang="ko-KR" sz="1050" dirty="0" smtClean="0"/>
              <a:t>:\Temp\img.jpg</a:t>
            </a:r>
            <a:r>
              <a:rPr lang="ko-KR" altLang="en-US" sz="1050" dirty="0"/>
              <a:t>를 </a:t>
            </a:r>
            <a:r>
              <a:rPr lang="en-US" altLang="ko-KR" sz="1050" dirty="0"/>
              <a:t>c</a:t>
            </a:r>
            <a:r>
              <a:rPr lang="en-US" altLang="ko-KR" sz="1050" dirty="0" smtClean="0"/>
              <a:t>:\Temp\back.jpg</a:t>
            </a:r>
            <a:r>
              <a:rPr lang="ko-KR" altLang="en-US" sz="1050" dirty="0"/>
              <a:t>로 </a:t>
            </a:r>
            <a:r>
              <a:rPr lang="ko-KR" altLang="en-US" sz="1050" dirty="0" smtClean="0"/>
              <a:t>복사하였습니다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166937" y="3891989"/>
            <a:ext cx="3641919" cy="459700"/>
          </a:xfrm>
          <a:prstGeom prst="wedgeRoundRectCallout">
            <a:avLst>
              <a:gd name="adj1" fmla="val -66449"/>
              <a:gd name="adj2" fmla="val -967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50" dirty="0" smtClean="0"/>
              <a:t>한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바이트씩 복사하므로 실행 시간이 많이 걸리는 것을 느낄 수 있다</a:t>
            </a:r>
            <a:r>
              <a:rPr lang="en-US" altLang="ko-KR" sz="1050" dirty="0" smtClean="0"/>
              <a:t>. </a:t>
            </a:r>
            <a:r>
              <a:rPr lang="ko-KR" altLang="en-US" sz="1050" dirty="0" err="1" smtClean="0"/>
              <a:t>고속복사는</a:t>
            </a:r>
            <a:r>
              <a:rPr lang="ko-KR" altLang="en-US" sz="1050" dirty="0" smtClean="0"/>
              <a:t> 예제 </a:t>
            </a:r>
            <a:r>
              <a:rPr lang="en-US" altLang="ko-KR" sz="1050" dirty="0" smtClean="0"/>
              <a:t>13-8</a:t>
            </a:r>
            <a:r>
              <a:rPr lang="ko-KR" altLang="en-US" sz="1050" dirty="0" smtClean="0"/>
              <a:t>을 보라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6" name="오른쪽 중괄호 5"/>
          <p:cNvSpPr/>
          <p:nvPr/>
        </p:nvSpPr>
        <p:spPr>
          <a:xfrm>
            <a:off x="3347864" y="3844243"/>
            <a:ext cx="216024" cy="432048"/>
          </a:xfrm>
          <a:prstGeom prst="rightBrace">
            <a:avLst>
              <a:gd name="adj1" fmla="val 18316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010998"/>
            <a:ext cx="2376264" cy="148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※ </a:t>
            </a:r>
            <a:r>
              <a:rPr lang="ko-KR" altLang="en-US" sz="3600" dirty="0" smtClean="0">
                <a:solidFill>
                  <a:srgbClr val="FF0000"/>
                </a:solidFill>
              </a:rPr>
              <a:t>버퍼 스트림을 사용할 수도 있다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95300" y="1278709"/>
            <a:ext cx="8153400" cy="2057422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Buffer Stream (</a:t>
            </a:r>
            <a:r>
              <a:rPr lang="ko-KR" altLang="en-US" dirty="0" smtClean="0"/>
              <a:t>버퍼 스트림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버퍼를 가진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데이터를 일시적으로 저장하는 버퍼를 이용하여 </a:t>
            </a:r>
            <a:r>
              <a:rPr lang="ko-KR" altLang="en-US" u="sng" dirty="0" smtClean="0"/>
              <a:t>입출력 효율 개선</a:t>
            </a:r>
            <a:r>
              <a:rPr lang="en-US" altLang="ko-KR" u="sng" dirty="0" smtClean="0"/>
              <a:t/>
            </a:r>
            <a:br>
              <a:rPr lang="en-US" altLang="ko-KR" u="sng" dirty="0" smtClean="0"/>
            </a:br>
            <a:endParaRPr lang="en-US" altLang="ko-KR" u="sng" dirty="0" smtClean="0"/>
          </a:p>
          <a:p>
            <a:r>
              <a:rPr lang="ko-KR" altLang="en-US" dirty="0" smtClean="0"/>
              <a:t>버퍼 입출력의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시 운영체제의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호출 횟수를 줄여 입출력 성능 개선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출력시</a:t>
            </a:r>
            <a:r>
              <a:rPr lang="ko-KR" altLang="en-US" dirty="0" smtClean="0"/>
              <a:t> 여러 번 출력되는 데이터를 버퍼에 모아두고 한 번에 장치로 출력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입력시</a:t>
            </a:r>
            <a:r>
              <a:rPr lang="ko-KR" altLang="en-US" dirty="0"/>
              <a:t> </a:t>
            </a:r>
            <a:r>
              <a:rPr lang="ko-KR" altLang="en-US" dirty="0" smtClean="0"/>
              <a:t>입력 데이터를 버퍼에 모아두고 한번에 프로그램에게 전달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7" y="3212976"/>
            <a:ext cx="9050154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056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514528" cy="68012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13-8 : </a:t>
            </a:r>
            <a:r>
              <a:rPr lang="ko-KR" altLang="en-US" sz="2400" dirty="0"/>
              <a:t>고속 복사를 위한 블록 단위 바이너리 파일 복사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268760"/>
            <a:ext cx="7776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예제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13-7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10KB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씩 읽고 쓰도록 수정하여 고속으로 파일을 복사하라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2040" y="1700808"/>
            <a:ext cx="7530360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smtClean="0"/>
              <a:t>BlockBinaryCopy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File </a:t>
            </a:r>
            <a:r>
              <a:rPr lang="en-US" altLang="ko-KR" sz="1200" dirty="0"/>
              <a:t>src = new File( "c</a:t>
            </a:r>
            <a:r>
              <a:rPr lang="en-US" altLang="ko-KR" sz="1200" dirty="0" smtClean="0"/>
              <a:t>:\\Temp\\img.jpg</a:t>
            </a:r>
            <a:r>
              <a:rPr lang="en-US" altLang="ko-KR" sz="1200" dirty="0"/>
              <a:t>"); // </a:t>
            </a:r>
            <a:r>
              <a:rPr lang="ko-KR" altLang="en-US" sz="1200" dirty="0"/>
              <a:t>원본 파일</a:t>
            </a:r>
          </a:p>
          <a:p>
            <a:pPr defTabSz="180000"/>
            <a:r>
              <a:rPr lang="en-US" altLang="ko-KR" sz="1200" dirty="0" smtClean="0"/>
              <a:t>		File </a:t>
            </a:r>
            <a:r>
              <a:rPr lang="en-US" altLang="ko-KR" sz="1200" dirty="0"/>
              <a:t>dest = new File("c</a:t>
            </a:r>
            <a:r>
              <a:rPr lang="en-US" altLang="ko-KR" sz="1200" dirty="0" smtClean="0"/>
              <a:t>:\\Temp\\back.jpg</a:t>
            </a:r>
            <a:r>
              <a:rPr lang="en-US" altLang="ko-KR" sz="1200" dirty="0"/>
              <a:t>"); // </a:t>
            </a:r>
            <a:r>
              <a:rPr lang="ko-KR" altLang="en-US" sz="1200" dirty="0"/>
              <a:t>복사 파일</a:t>
            </a:r>
          </a:p>
          <a:p>
            <a:pPr defTabSz="180000"/>
            <a:r>
              <a:rPr lang="en-US" altLang="ko-KR" sz="1200" dirty="0" smtClean="0"/>
              <a:t>		try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FileInputStream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fi = new </a:t>
            </a:r>
            <a:r>
              <a:rPr lang="en-US" altLang="ko-KR" sz="1200" dirty="0" err="1"/>
              <a:t>FileInputStream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); // </a:t>
            </a:r>
            <a:r>
              <a:rPr lang="ko-KR" altLang="en-US" sz="1200" dirty="0"/>
              <a:t>파일 입력 바이트 </a:t>
            </a:r>
            <a:r>
              <a:rPr lang="ko-KR" altLang="en-US" sz="1200" dirty="0" err="1"/>
              <a:t>스트림</a:t>
            </a:r>
            <a:r>
              <a:rPr lang="ko-KR" altLang="en-US" sz="1200" dirty="0"/>
              <a:t> 생성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FileOutputStream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fo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FileOutputStream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dest</a:t>
            </a:r>
            <a:r>
              <a:rPr lang="en-US" altLang="ko-KR" sz="1200" dirty="0"/>
              <a:t>); // </a:t>
            </a:r>
            <a:r>
              <a:rPr lang="ko-KR" altLang="en-US" sz="1200" dirty="0"/>
              <a:t>파일 출력 바이트 </a:t>
            </a:r>
            <a:r>
              <a:rPr lang="ko-KR" altLang="en-US" sz="1200" dirty="0" err="1"/>
              <a:t>스트림</a:t>
            </a:r>
            <a:r>
              <a:rPr lang="ko-KR" altLang="en-US" sz="1200" dirty="0"/>
              <a:t> 생성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byte </a:t>
            </a:r>
            <a:r>
              <a:rPr lang="en-US" altLang="ko-KR" sz="1200" b="1" dirty="0"/>
              <a:t>[] </a:t>
            </a:r>
            <a:r>
              <a:rPr lang="en-US" altLang="ko-KR" sz="1200" b="1" dirty="0" err="1"/>
              <a:t>buf</a:t>
            </a:r>
            <a:r>
              <a:rPr lang="en-US" altLang="ko-KR" sz="1200" b="1" dirty="0"/>
              <a:t> = new byte [1024*10]; </a:t>
            </a:r>
            <a:r>
              <a:rPr lang="en-US" altLang="ko-KR" sz="1200" dirty="0"/>
              <a:t>// 10KB </a:t>
            </a:r>
            <a:r>
              <a:rPr lang="ko-KR" altLang="en-US" sz="1200" dirty="0"/>
              <a:t>버퍼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while(true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n = </a:t>
            </a:r>
            <a:r>
              <a:rPr lang="en-US" altLang="ko-KR" sz="1200" b="1" dirty="0" err="1"/>
              <a:t>fi.read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buf</a:t>
            </a:r>
            <a:r>
              <a:rPr lang="en-US" altLang="ko-KR" sz="1200" b="1" dirty="0"/>
              <a:t>)</a:t>
            </a:r>
            <a:r>
              <a:rPr lang="en-US" altLang="ko-KR" sz="1200" dirty="0"/>
              <a:t>; // </a:t>
            </a:r>
            <a:r>
              <a:rPr lang="ko-KR" altLang="en-US" sz="1200" b="1" dirty="0">
                <a:solidFill>
                  <a:srgbClr val="FF0000"/>
                </a:solidFill>
              </a:rPr>
              <a:t>버퍼 크기만큼 읽기</a:t>
            </a:r>
            <a:r>
              <a:rPr lang="en-US" altLang="ko-KR" sz="1200" dirty="0"/>
              <a:t>. n</a:t>
            </a:r>
            <a:r>
              <a:rPr lang="ko-KR" altLang="en-US" sz="1200" dirty="0"/>
              <a:t>은 실제 읽은 바이트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b="1" dirty="0" err="1" smtClean="0"/>
              <a:t>fo.write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buf</a:t>
            </a:r>
            <a:r>
              <a:rPr lang="en-US" altLang="ko-KR" sz="1200" b="1" dirty="0"/>
              <a:t>, 0, n); </a:t>
            </a:r>
            <a:r>
              <a:rPr lang="en-US" altLang="ko-KR" sz="1200" dirty="0"/>
              <a:t>// </a:t>
            </a:r>
            <a:r>
              <a:rPr lang="en-US" altLang="ko-KR" sz="1200" b="1" dirty="0" err="1">
                <a:solidFill>
                  <a:srgbClr val="FF0000"/>
                </a:solidFill>
              </a:rPr>
              <a:t>buf</a:t>
            </a:r>
            <a:r>
              <a:rPr lang="en-US" altLang="ko-KR" sz="1200" b="1" dirty="0">
                <a:solidFill>
                  <a:srgbClr val="FF0000"/>
                </a:solidFill>
              </a:rPr>
              <a:t>[0]</a:t>
            </a:r>
            <a:r>
              <a:rPr lang="ko-KR" altLang="en-US" sz="1200" b="1" dirty="0">
                <a:solidFill>
                  <a:srgbClr val="FF0000"/>
                </a:solidFill>
              </a:rPr>
              <a:t>부터 </a:t>
            </a:r>
            <a:r>
              <a:rPr lang="en-US" altLang="ko-KR" sz="1200" b="1" dirty="0">
                <a:solidFill>
                  <a:srgbClr val="FF0000"/>
                </a:solidFill>
              </a:rPr>
              <a:t>n </a:t>
            </a:r>
            <a:r>
              <a:rPr lang="ko-KR" altLang="en-US" sz="1200" b="1" dirty="0">
                <a:solidFill>
                  <a:srgbClr val="FF0000"/>
                </a:solidFill>
              </a:rPr>
              <a:t>바이트 쓰기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b="1" dirty="0" smtClean="0"/>
              <a:t>if(n </a:t>
            </a:r>
            <a:r>
              <a:rPr lang="en-US" altLang="ko-KR" sz="1200" b="1" dirty="0"/>
              <a:t>&lt; </a:t>
            </a:r>
            <a:r>
              <a:rPr lang="en-US" altLang="ko-KR" sz="1200" b="1" dirty="0" err="1"/>
              <a:t>buf.length</a:t>
            </a:r>
            <a:r>
              <a:rPr lang="en-US" altLang="ko-KR" sz="1200" b="1" dirty="0"/>
              <a:t>)</a:t>
            </a:r>
          </a:p>
          <a:p>
            <a:pPr defTabSz="180000"/>
            <a:r>
              <a:rPr lang="en-US" altLang="ko-KR" sz="1200" b="1" dirty="0" smtClean="0"/>
              <a:t>					break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버퍼 크기보다 작게 읽었기 때문에 파일 끝에 도달</a:t>
            </a:r>
            <a:r>
              <a:rPr lang="en-US" altLang="ko-KR" sz="1200" dirty="0"/>
              <a:t>. </a:t>
            </a:r>
            <a:r>
              <a:rPr lang="ko-KR" altLang="en-US" sz="1200" dirty="0"/>
              <a:t>복사 종료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fi.close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fo.close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src.getPath</a:t>
            </a:r>
            <a:r>
              <a:rPr lang="en-US" altLang="ko-KR" sz="1200" dirty="0"/>
              <a:t>() + "</a:t>
            </a:r>
            <a:r>
              <a:rPr lang="ko-KR" altLang="en-US" sz="1200" dirty="0"/>
              <a:t>를 </a:t>
            </a:r>
            <a:r>
              <a:rPr lang="en-US" altLang="ko-KR" sz="1200" dirty="0"/>
              <a:t>" + </a:t>
            </a:r>
            <a:r>
              <a:rPr lang="en-US" altLang="ko-KR" sz="1200" dirty="0" err="1"/>
              <a:t>dest.getPath</a:t>
            </a:r>
            <a:r>
              <a:rPr lang="en-US" altLang="ko-KR" sz="1200" dirty="0"/>
              <a:t>() + "</a:t>
            </a:r>
            <a:r>
              <a:rPr lang="ko-KR" altLang="en-US" sz="1200" dirty="0"/>
              <a:t>로 복사하였습니다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} </a:t>
            </a:r>
            <a:r>
              <a:rPr lang="en-US" altLang="ko-KR" sz="1200" dirty="0"/>
              <a:t>catch 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파일 복사 오류</a:t>
            </a:r>
            <a:r>
              <a:rPr lang="en-US" altLang="ko-KR" sz="1200" dirty="0"/>
              <a:t>"); }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642040" y="6104329"/>
            <a:ext cx="7530360" cy="276999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c</a:t>
            </a:r>
            <a:r>
              <a:rPr lang="en-US" altLang="ko-KR" sz="1200" dirty="0" smtClean="0"/>
              <a:t>:\Temp\img.jpg</a:t>
            </a:r>
            <a:r>
              <a:rPr lang="ko-KR" altLang="en-US" sz="1200" dirty="0"/>
              <a:t>를 </a:t>
            </a:r>
            <a:r>
              <a:rPr lang="en-US" altLang="ko-KR" sz="1200" dirty="0"/>
              <a:t>c</a:t>
            </a:r>
            <a:r>
              <a:rPr lang="en-US" altLang="ko-KR" sz="1200" dirty="0" smtClean="0"/>
              <a:t>:\Temp\back.jpg</a:t>
            </a:r>
            <a:r>
              <a:rPr lang="ko-KR" altLang="en-US" sz="1200" dirty="0"/>
              <a:t>로 복사하였습니다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71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버퍼 스트림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바이트 버퍼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바이트 단위의 바이너리 데이터를 처리하는 버퍼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olidFill>
                  <a:srgbClr val="C00000"/>
                </a:solidFill>
              </a:rPr>
              <a:t>BufferedInputStream</a:t>
            </a:r>
            <a:r>
              <a:rPr lang="ko-KR" altLang="en-US" dirty="0" smtClean="0"/>
              <a:t>와 </a:t>
            </a:r>
            <a:r>
              <a:rPr lang="en-US" altLang="ko-KR" dirty="0" err="1" smtClean="0">
                <a:solidFill>
                  <a:srgbClr val="C00000"/>
                </a:solidFill>
              </a:rPr>
              <a:t>BufferedOutputStream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문자 버퍼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유니코드의 문자 데이터만 처리하는 버퍼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olidFill>
                  <a:srgbClr val="C00000"/>
                </a:solidFill>
              </a:rPr>
              <a:t>BufferedReader</a:t>
            </a:r>
            <a:r>
              <a:rPr lang="ko-KR" altLang="en-US" dirty="0" smtClean="0"/>
              <a:t>와 </a:t>
            </a:r>
            <a:r>
              <a:rPr lang="en-US" altLang="ko-KR" dirty="0" err="1" smtClean="0">
                <a:solidFill>
                  <a:srgbClr val="C00000"/>
                </a:solidFill>
              </a:rPr>
              <a:t>BufferedWriter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79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533400" y="228600"/>
            <a:ext cx="8610600" cy="67945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20</a:t>
            </a:r>
            <a:r>
              <a:rPr lang="ko-KR" altLang="en-US" sz="2800" dirty="0" smtClean="0"/>
              <a:t>바이트 버퍼를 가진 </a:t>
            </a:r>
            <a:r>
              <a:rPr lang="en-US" altLang="ko-KR" sz="2800" dirty="0" err="1" smtClean="0"/>
              <a:t>BufferedOutputStream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1038215"/>
            <a:ext cx="6357982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BufferedOutputStream </a:t>
            </a:r>
            <a:r>
              <a:rPr lang="en-US" altLang="ko-KR" sz="1400" b="1" dirty="0"/>
              <a:t>bout</a:t>
            </a:r>
            <a:r>
              <a:rPr lang="en-US" altLang="ko-KR" sz="1400" dirty="0"/>
              <a:t> = new BufferedOutputStream(</a:t>
            </a:r>
            <a:r>
              <a:rPr lang="en-US" altLang="ko-KR" sz="1400" b="1" dirty="0" err="1"/>
              <a:t>System.out</a:t>
            </a:r>
            <a:r>
              <a:rPr lang="en-US" altLang="ko-KR" sz="1400" dirty="0"/>
              <a:t>, 20</a:t>
            </a:r>
            <a:r>
              <a:rPr lang="en-US" altLang="ko-KR" sz="1400" dirty="0" smtClean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FileReader </a:t>
            </a:r>
            <a:r>
              <a:rPr lang="en-US" altLang="ko-KR" sz="1400" b="1" dirty="0"/>
              <a:t>fin</a:t>
            </a:r>
            <a:r>
              <a:rPr lang="en-US" altLang="ko-KR" sz="1400" dirty="0"/>
              <a:t> = new FileReader("c:\\windows\\system.ini</a:t>
            </a:r>
            <a:r>
              <a:rPr lang="en-US" altLang="ko-KR" sz="1400" dirty="0" smtClean="0"/>
              <a:t>");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c;</a:t>
            </a:r>
          </a:p>
          <a:p>
            <a:pPr defTabSz="180000"/>
            <a:r>
              <a:rPr lang="en-US" altLang="ko-KR" sz="1400" dirty="0"/>
              <a:t>while ((c = </a:t>
            </a:r>
            <a:r>
              <a:rPr lang="en-US" altLang="ko-KR" sz="1400" b="1" dirty="0" err="1"/>
              <a:t>fin.read</a:t>
            </a:r>
            <a:r>
              <a:rPr lang="en-US" altLang="ko-KR" sz="1400" b="1" dirty="0"/>
              <a:t>()</a:t>
            </a:r>
            <a:r>
              <a:rPr lang="en-US" altLang="ko-KR" sz="1400" dirty="0"/>
              <a:t>) != -1)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err="1" smtClean="0"/>
              <a:t>bout.write</a:t>
            </a:r>
            <a:r>
              <a:rPr lang="en-US" altLang="ko-KR" sz="1400" b="1" dirty="0"/>
              <a:t>((char)c)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 err="1"/>
              <a:t>fin.close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err="1"/>
              <a:t>bout.close</a:t>
            </a:r>
            <a:r>
              <a:rPr lang="en-US" altLang="ko-KR" sz="1400" dirty="0"/>
              <a:t>();</a:t>
            </a:r>
            <a:endParaRPr lang="en-US" altLang="ko-KR" sz="1400" dirty="0" smtClean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804248" y="1470263"/>
            <a:ext cx="2088482" cy="442674"/>
          </a:xfrm>
          <a:prstGeom prst="wedgeRoundRectCallout">
            <a:avLst>
              <a:gd name="adj1" fmla="val -34720"/>
              <a:gd name="adj2" fmla="val -965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</a:t>
            </a:r>
            <a:r>
              <a:rPr lang="ko-KR" altLang="en-US" sz="1000" dirty="0" smtClean="0"/>
              <a:t>바이트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크기의 버퍼 설정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err="1" smtClean="0"/>
              <a:t>System.out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표준 </a:t>
            </a:r>
            <a:r>
              <a:rPr lang="ko-KR" altLang="en-US" sz="1000" dirty="0" err="1" smtClean="0"/>
              <a:t>스트림에</a:t>
            </a:r>
            <a:r>
              <a:rPr lang="ko-KR" altLang="en-US" sz="1000" dirty="0" smtClean="0"/>
              <a:t> 출력</a:t>
            </a:r>
            <a:endParaRPr lang="ko-KR" altLang="en-US" sz="10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922550" y="2220433"/>
            <a:ext cx="1952114" cy="272415"/>
          </a:xfrm>
          <a:prstGeom prst="wedgeRoundRectCallout">
            <a:avLst>
              <a:gd name="adj1" fmla="val -63374"/>
              <a:gd name="adj2" fmla="val -261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00" dirty="0" smtClean="0"/>
              <a:t>파일 전체를 읽어 화면에 출력</a:t>
            </a:r>
            <a:endParaRPr lang="en-US" altLang="ko-KR" sz="10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411760" y="2910423"/>
            <a:ext cx="920063" cy="272415"/>
          </a:xfrm>
          <a:prstGeom prst="wedgeRoundRectCallout">
            <a:avLst>
              <a:gd name="adj1" fmla="val -69893"/>
              <a:gd name="adj2" fmla="val -1710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00" dirty="0" err="1" smtClean="0"/>
              <a:t>스트림</a:t>
            </a:r>
            <a:r>
              <a:rPr lang="ko-KR" altLang="en-US" sz="1000" dirty="0" smtClean="0"/>
              <a:t> 닫음</a:t>
            </a:r>
            <a:r>
              <a:rPr lang="en-US" altLang="ko-KR" sz="1000" dirty="0" smtClean="0"/>
              <a:t> </a:t>
            </a:r>
            <a:endParaRPr lang="en-US" altLang="ko-KR" sz="1000" dirty="0"/>
          </a:p>
        </p:txBody>
      </p:sp>
      <p:pic>
        <p:nvPicPr>
          <p:cNvPr id="13" name="Picture 2" descr="C:\Users\Kitae\AppData\Local\Microsoft\Windows\Temporary Internet Files\Content.IE5\VROVAZCN\MC9004325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689" y="5548373"/>
            <a:ext cx="135015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대체 처리 13"/>
          <p:cNvSpPr/>
          <p:nvPr/>
        </p:nvSpPr>
        <p:spPr>
          <a:xfrm>
            <a:off x="2018144" y="5745586"/>
            <a:ext cx="1804528" cy="432048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                      bout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2208" y="5886620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 </a:t>
            </a:r>
            <a:r>
              <a:rPr lang="en-US" altLang="ko-KR" sz="1000" dirty="0" smtClean="0">
                <a:solidFill>
                  <a:srgbClr val="00B0F0"/>
                </a:solidFill>
              </a:rPr>
              <a:t>10101101</a:t>
            </a:r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 </a:t>
            </a:r>
            <a:r>
              <a:rPr lang="en-US" altLang="ko-KR" sz="1000" dirty="0">
                <a:solidFill>
                  <a:srgbClr val="00B0F0"/>
                </a:solidFill>
                <a:sym typeface="Wingdings"/>
              </a:rPr>
              <a:t>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22671" y="5980442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 </a:t>
            </a:r>
            <a:r>
              <a:rPr lang="en-US" altLang="ko-KR" sz="1000" dirty="0" smtClean="0">
                <a:solidFill>
                  <a:srgbClr val="00B0F0"/>
                </a:solidFill>
              </a:rPr>
              <a:t>10101101</a:t>
            </a:r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 </a:t>
            </a:r>
            <a:r>
              <a:rPr lang="en-US" altLang="ko-KR" sz="1000" dirty="0">
                <a:solidFill>
                  <a:srgbClr val="00B0F0"/>
                </a:solidFill>
                <a:sym typeface="Wingdings"/>
              </a:rPr>
              <a:t>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17" name="직선 화살표 연결선 16"/>
          <p:cNvCxnSpPr>
            <a:stCxn id="14" idx="3"/>
            <a:endCxn id="18" idx="1"/>
          </p:cNvCxnSpPr>
          <p:nvPr/>
        </p:nvCxnSpPr>
        <p:spPr>
          <a:xfrm>
            <a:off x="3822672" y="5961610"/>
            <a:ext cx="98057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대체 처리 17"/>
          <p:cNvSpPr/>
          <p:nvPr/>
        </p:nvSpPr>
        <p:spPr>
          <a:xfrm>
            <a:off x="4803247" y="5745586"/>
            <a:ext cx="1307239" cy="432048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System.out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56317" y="6215156"/>
            <a:ext cx="1666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BufferedOutputStram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28781" y="6191598"/>
            <a:ext cx="1161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OutputStream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>
            <a:stCxn id="18" idx="3"/>
          </p:cNvCxnSpPr>
          <p:nvPr/>
        </p:nvCxnSpPr>
        <p:spPr>
          <a:xfrm>
            <a:off x="6110486" y="5961610"/>
            <a:ext cx="479701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48" y="3388133"/>
            <a:ext cx="2386190" cy="1925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순서도: 대체 처리 22"/>
          <p:cNvSpPr/>
          <p:nvPr/>
        </p:nvSpPr>
        <p:spPr>
          <a:xfrm>
            <a:off x="4209423" y="4135025"/>
            <a:ext cx="1008112" cy="432048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62811" y="4579993"/>
            <a:ext cx="901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FileReader</a:t>
            </a:r>
            <a:endParaRPr lang="ko-KR" altLang="en-US" sz="1200" dirty="0"/>
          </a:p>
        </p:txBody>
      </p:sp>
      <p:cxnSp>
        <p:nvCxnSpPr>
          <p:cNvPr id="25" name="직선 화살표 연결선 24"/>
          <p:cNvCxnSpPr>
            <a:stCxn id="22" idx="3"/>
            <a:endCxn id="23" idx="1"/>
          </p:cNvCxnSpPr>
          <p:nvPr/>
        </p:nvCxnSpPr>
        <p:spPr>
          <a:xfrm>
            <a:off x="3211238" y="4351049"/>
            <a:ext cx="99818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11238" y="4358465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</a:rPr>
              <a:t>‘;’  ‘f’  ‘o’  ‘r’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25858" y="4200868"/>
            <a:ext cx="840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in.read</a:t>
            </a:r>
            <a:r>
              <a:rPr lang="en-US" altLang="ko-KR" sz="1400" dirty="0" smtClean="0"/>
              <a:t>()</a:t>
            </a:r>
          </a:p>
        </p:txBody>
      </p:sp>
      <p:cxnSp>
        <p:nvCxnSpPr>
          <p:cNvPr id="28" name="직선 화살표 연결선 27"/>
          <p:cNvCxnSpPr>
            <a:stCxn id="23" idx="3"/>
            <a:endCxn id="27" idx="1"/>
          </p:cNvCxnSpPr>
          <p:nvPr/>
        </p:nvCxnSpPr>
        <p:spPr>
          <a:xfrm>
            <a:off x="5217535" y="4351049"/>
            <a:ext cx="908323" cy="370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33323" y="4366048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</a:rPr>
              <a:t>‘;’  ‘f’  ‘o’  ‘r’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74235" y="4854027"/>
            <a:ext cx="449165" cy="26229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03711" y="48312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c</a:t>
            </a:r>
            <a:endParaRPr lang="ko-KR" altLang="en-US" sz="1400" dirty="0"/>
          </a:p>
        </p:txBody>
      </p:sp>
      <p:cxnSp>
        <p:nvCxnSpPr>
          <p:cNvPr id="32" name="직선 화살표 연결선 31"/>
          <p:cNvCxnSpPr>
            <a:stCxn id="27" idx="2"/>
          </p:cNvCxnSpPr>
          <p:nvPr/>
        </p:nvCxnSpPr>
        <p:spPr>
          <a:xfrm flipH="1">
            <a:off x="6498817" y="4508645"/>
            <a:ext cx="47509" cy="476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2120579" y="5847310"/>
          <a:ext cx="1257165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287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</a:rPr>
                        <a:t>.........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모서리가 둥근 사각형 설명선 33"/>
          <p:cNvSpPr/>
          <p:nvPr/>
        </p:nvSpPr>
        <p:spPr>
          <a:xfrm>
            <a:off x="1130998" y="6270679"/>
            <a:ext cx="1071161" cy="272415"/>
          </a:xfrm>
          <a:prstGeom prst="wedgeRoundRectCallout">
            <a:avLst>
              <a:gd name="adj1" fmla="val 49101"/>
              <a:gd name="adj2" fmla="val -1198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</a:t>
            </a:r>
            <a:r>
              <a:rPr lang="ko-KR" altLang="en-US" sz="1000" dirty="0" smtClean="0"/>
              <a:t>바이트 버퍼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6546326" y="4567073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</a:rPr>
              <a:t>‘;’  ‘f’  ‘o’  ‘r’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36" name="자유형 35"/>
          <p:cNvSpPr/>
          <p:nvPr/>
        </p:nvSpPr>
        <p:spPr>
          <a:xfrm>
            <a:off x="1339536" y="5047282"/>
            <a:ext cx="5109265" cy="904672"/>
          </a:xfrm>
          <a:custGeom>
            <a:avLst/>
            <a:gdLst>
              <a:gd name="connsiteX0" fmla="*/ 5109265 w 5109265"/>
              <a:gd name="connsiteY0" fmla="*/ 0 h 904672"/>
              <a:gd name="connsiteX1" fmla="*/ 4185138 w 5109265"/>
              <a:gd name="connsiteY1" fmla="*/ 359923 h 904672"/>
              <a:gd name="connsiteX2" fmla="*/ 264891 w 5109265"/>
              <a:gd name="connsiteY2" fmla="*/ 583660 h 904672"/>
              <a:gd name="connsiteX3" fmla="*/ 673452 w 5109265"/>
              <a:gd name="connsiteY3" fmla="*/ 904672 h 9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265" h="904672">
                <a:moveTo>
                  <a:pt x="5109265" y="0"/>
                </a:moveTo>
                <a:cubicBezTo>
                  <a:pt x="5050899" y="131323"/>
                  <a:pt x="4992534" y="262646"/>
                  <a:pt x="4185138" y="359923"/>
                </a:cubicBezTo>
                <a:cubicBezTo>
                  <a:pt x="3377742" y="457200"/>
                  <a:pt x="850172" y="492869"/>
                  <a:pt x="264891" y="583660"/>
                </a:cubicBezTo>
                <a:cubicBezTo>
                  <a:pt x="-320390" y="674451"/>
                  <a:pt x="176531" y="789561"/>
                  <a:pt x="673452" y="904672"/>
                </a:cubicBezTo>
              </a:path>
            </a:pathLst>
          </a:custGeom>
          <a:noFill/>
          <a:ln w="127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603200" y="5626497"/>
            <a:ext cx="133263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" dirty="0">
                <a:solidFill>
                  <a:srgbClr val="FFFF00"/>
                </a:solidFill>
              </a:rPr>
              <a:t>; for 16-bit app support</a:t>
            </a:r>
          </a:p>
          <a:p>
            <a:r>
              <a:rPr lang="en-US" altLang="ko-KR" sz="500" dirty="0">
                <a:solidFill>
                  <a:srgbClr val="FFFF00"/>
                </a:solidFill>
              </a:rPr>
              <a:t>[386Enh]</a:t>
            </a:r>
          </a:p>
          <a:p>
            <a:r>
              <a:rPr lang="en-US" altLang="ko-KR" sz="500" dirty="0">
                <a:solidFill>
                  <a:srgbClr val="FFFF00"/>
                </a:solidFill>
              </a:rPr>
              <a:t>woafont=dosapp.fon</a:t>
            </a:r>
          </a:p>
          <a:p>
            <a:r>
              <a:rPr lang="en-US" altLang="ko-KR" sz="500" dirty="0">
                <a:solidFill>
                  <a:srgbClr val="FFFF00"/>
                </a:solidFill>
              </a:rPr>
              <a:t>EGA80WOA.FON=EGA80WOA.FON</a:t>
            </a:r>
          </a:p>
          <a:p>
            <a:r>
              <a:rPr lang="en-US" altLang="ko-KR" sz="500" dirty="0">
                <a:solidFill>
                  <a:srgbClr val="FFFF00"/>
                </a:solidFill>
              </a:rPr>
              <a:t>EGA40WOA.FON=EGA40WOA.FON</a:t>
            </a:r>
          </a:p>
          <a:p>
            <a:r>
              <a:rPr lang="en-US" altLang="ko-KR" sz="500" dirty="0">
                <a:solidFill>
                  <a:srgbClr val="FFFF00"/>
                </a:solidFill>
              </a:rPr>
              <a:t>CGA80WOA.FON=CGA80WOA.FON</a:t>
            </a:r>
          </a:p>
          <a:p>
            <a:r>
              <a:rPr lang="en-US" altLang="ko-KR" sz="500" dirty="0">
                <a:solidFill>
                  <a:srgbClr val="FFFF00"/>
                </a:solidFill>
              </a:rPr>
              <a:t>CGA40WOA.FON=CGA40WOA.FON</a:t>
            </a:r>
            <a:endParaRPr lang="ko-KR" altLang="en-US" sz="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1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546" y="257776"/>
            <a:ext cx="8229600" cy="563562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버퍼에 남아 있는 데이터 출력</a:t>
            </a:r>
            <a:r>
              <a:rPr lang="en-US" altLang="ko-KR" sz="3200" dirty="0" smtClean="0"/>
              <a:t>(</a:t>
            </a:r>
            <a:r>
              <a:rPr lang="en-US" altLang="ko-KR" sz="3200" dirty="0" smtClean="0">
                <a:solidFill>
                  <a:srgbClr val="C00000"/>
                </a:solidFill>
              </a:rPr>
              <a:t>flush </a:t>
            </a:r>
            <a:r>
              <a:rPr lang="ko-KR" altLang="en-US" sz="3200" dirty="0" err="1" smtClean="0">
                <a:solidFill>
                  <a:srgbClr val="C00000"/>
                </a:solidFill>
              </a:rPr>
              <a:t>메소드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143116"/>
            <a:ext cx="4214842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BufferedIOEx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InputStreamReader</a:t>
            </a:r>
            <a:r>
              <a:rPr lang="en-US" altLang="ko-KR" sz="1200" dirty="0"/>
              <a:t> in =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new </a:t>
            </a:r>
            <a:r>
              <a:rPr lang="en-US" altLang="ko-KR" sz="1200" dirty="0" err="1"/>
              <a:t>InputStreamReader</a:t>
            </a:r>
            <a:r>
              <a:rPr lang="en-US" altLang="ko-KR" sz="1200" dirty="0"/>
              <a:t>(System.in);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BufferedOutputStream out =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new </a:t>
            </a:r>
            <a:r>
              <a:rPr lang="en-US" altLang="ko-KR" sz="1200" b="1" dirty="0"/>
              <a:t>BufferedOutputStream(</a:t>
            </a:r>
            <a:r>
              <a:rPr lang="en-US" altLang="ko-KR" sz="1200" b="1" dirty="0" err="1"/>
              <a:t>System.out</a:t>
            </a:r>
            <a:r>
              <a:rPr lang="en-US" altLang="ko-KR" sz="1200" b="1" dirty="0"/>
              <a:t>, 5); </a:t>
            </a:r>
          </a:p>
          <a:p>
            <a:pPr defTabSz="180000"/>
            <a:r>
              <a:rPr lang="en-US" altLang="ko-KR" sz="1200" dirty="0"/>
              <a:t>		try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        while (</a:t>
            </a:r>
            <a:r>
              <a:rPr lang="en-US" altLang="ko-KR" sz="1200" b="1" dirty="0"/>
              <a:t>(c = </a:t>
            </a:r>
            <a:r>
              <a:rPr lang="en-US" altLang="ko-KR" sz="1200" b="1" dirty="0" err="1"/>
              <a:t>in.read</a:t>
            </a:r>
            <a:r>
              <a:rPr lang="en-US" altLang="ko-KR" sz="1200" b="1" dirty="0"/>
              <a:t>()) != -1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        	</a:t>
            </a:r>
            <a:r>
              <a:rPr lang="en-US" altLang="ko-KR" sz="1200" dirty="0" smtClean="0"/>
              <a:t>     </a:t>
            </a:r>
            <a:r>
              <a:rPr lang="en-US" altLang="ko-KR" sz="1200" b="1" dirty="0" err="1" smtClean="0"/>
              <a:t>out.write</a:t>
            </a:r>
            <a:r>
              <a:rPr lang="en-US" altLang="ko-KR" sz="1200" b="1" dirty="0" smtClean="0"/>
              <a:t>(c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/>
              <a:t>	        }</a:t>
            </a:r>
          </a:p>
          <a:p>
            <a:pPr defTabSz="180000"/>
            <a:r>
              <a:rPr lang="en-US" altLang="ko-KR" sz="1200" dirty="0"/>
              <a:t>	        </a:t>
            </a:r>
            <a:r>
              <a:rPr lang="en-US" altLang="ko-KR" sz="1200" dirty="0" err="1"/>
              <a:t>out.flush</a:t>
            </a:r>
            <a:r>
              <a:rPr lang="en-US" altLang="ko-KR" sz="1200" dirty="0"/>
              <a:t>(); // </a:t>
            </a:r>
            <a:r>
              <a:rPr lang="ko-KR" altLang="en-US" sz="1200" dirty="0"/>
              <a:t>버퍼에 남아 있던 문자 출력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/>
              <a:t>if (in != null) {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in.close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out.close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} catch 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입출력 오류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}		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0248" y="1210891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버퍼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크기를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5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로 하고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표준 출력 스트림과 연결된 버퍼 출력 스트림을 생성함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그리고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키보드에서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 받은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문자를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출력 스트림에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출력하고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입력의 끝을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알리면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(ctrl-z)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버퍼에 남아 있는 모든 문자를 출력하는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프로그램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1874074" y="3707729"/>
            <a:ext cx="1785536" cy="272415"/>
          </a:xfrm>
          <a:prstGeom prst="wedgeRoundRectCallout">
            <a:avLst>
              <a:gd name="adj1" fmla="val -44388"/>
              <a:gd name="adj2" fmla="val 7775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ctrl-z</a:t>
            </a:r>
            <a:r>
              <a:rPr lang="ko-KR" altLang="en-US" sz="1000" dirty="0"/>
              <a:t>가 입력될 때까지 반복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273069" y="4312941"/>
            <a:ext cx="2337886" cy="272415"/>
          </a:xfrm>
          <a:prstGeom prst="wedgeRoundRectCallout">
            <a:avLst>
              <a:gd name="adj1" fmla="val -60529"/>
              <a:gd name="adj2" fmla="val -460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00" dirty="0" smtClean="0"/>
              <a:t>버퍼가 </a:t>
            </a:r>
            <a:r>
              <a:rPr lang="ko-KR" altLang="en-US" sz="1000" dirty="0"/>
              <a:t>다 찰 </a:t>
            </a:r>
            <a:r>
              <a:rPr lang="ko-KR" altLang="en-US" sz="1000" dirty="0" smtClean="0"/>
              <a:t>때 문자가 화면</a:t>
            </a:r>
            <a:r>
              <a:rPr lang="ko-KR" altLang="en-US" sz="1000" dirty="0"/>
              <a:t>에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출력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170" y="4836449"/>
            <a:ext cx="4292702" cy="140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52856"/>
            <a:ext cx="4292702" cy="140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모서리가 둥근 사각형 설명선 12"/>
          <p:cNvSpPr/>
          <p:nvPr/>
        </p:nvSpPr>
        <p:spPr>
          <a:xfrm>
            <a:off x="6257837" y="3761631"/>
            <a:ext cx="2304256" cy="783193"/>
          </a:xfrm>
          <a:prstGeom prst="wedgeRoundRectCallout">
            <a:avLst>
              <a:gd name="adj1" fmla="val -92411"/>
              <a:gd name="adj2" fmla="val -714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>
                <a:solidFill>
                  <a:schemeClr val="tx1"/>
                </a:solidFill>
              </a:rPr>
              <a:t>&lt;Enter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키를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입력했을 </a:t>
            </a:r>
            <a:r>
              <a:rPr lang="ko-KR" altLang="en-US" sz="1000" dirty="0" smtClean="0">
                <a:solidFill>
                  <a:schemeClr val="tx1"/>
                </a:solidFill>
              </a:rPr>
              <a:t>때 </a:t>
            </a:r>
            <a:r>
              <a:rPr lang="ko-KR" altLang="en-US" sz="1000" dirty="0">
                <a:solidFill>
                  <a:schemeClr val="tx1"/>
                </a:solidFill>
              </a:rPr>
              <a:t>버퍼에 저장된 </a:t>
            </a:r>
            <a:r>
              <a:rPr lang="en-US" altLang="ko-KR" sz="1000" dirty="0">
                <a:solidFill>
                  <a:schemeClr val="tx1"/>
                </a:solidFill>
              </a:rPr>
              <a:t>12345</a:t>
            </a:r>
            <a:r>
              <a:rPr lang="ko-KR" altLang="en-US" sz="1000" dirty="0">
                <a:solidFill>
                  <a:schemeClr val="tx1"/>
                </a:solidFill>
              </a:rPr>
              <a:t>까지만 </a:t>
            </a:r>
            <a:r>
              <a:rPr lang="ko-KR" altLang="en-US" sz="1000" dirty="0" smtClean="0">
                <a:solidFill>
                  <a:schemeClr val="tx1"/>
                </a:solidFill>
              </a:rPr>
              <a:t>출력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defTabSz="180000"/>
            <a:r>
              <a:rPr lang="ko-KR" altLang="en-US" sz="1000" dirty="0" smtClean="0">
                <a:solidFill>
                  <a:schemeClr val="tx1"/>
                </a:solidFill>
              </a:rPr>
              <a:t>버퍼가 </a:t>
            </a:r>
            <a:r>
              <a:rPr lang="ko-KR" altLang="en-US" sz="1000" dirty="0">
                <a:solidFill>
                  <a:schemeClr val="tx1"/>
                </a:solidFill>
              </a:rPr>
              <a:t>비게 되고 다시 </a:t>
            </a:r>
            <a:r>
              <a:rPr lang="en-US" altLang="ko-KR" sz="1000" dirty="0">
                <a:solidFill>
                  <a:schemeClr val="tx1"/>
                </a:solidFill>
              </a:rPr>
              <a:t>678</a:t>
            </a:r>
            <a:r>
              <a:rPr lang="ko-KR" altLang="en-US" sz="1000" dirty="0">
                <a:solidFill>
                  <a:schemeClr val="tx1"/>
                </a:solidFill>
              </a:rPr>
              <a:t>이 버퍼에 저장됨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010128" y="5564936"/>
            <a:ext cx="1584176" cy="612934"/>
          </a:xfrm>
          <a:prstGeom prst="wedgeRoundRectCallout">
            <a:avLst>
              <a:gd name="adj1" fmla="val -94396"/>
              <a:gd name="adj2" fmla="val -712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>
                <a:solidFill>
                  <a:schemeClr val="tx1"/>
                </a:solidFill>
              </a:rPr>
              <a:t>ctrl-z </a:t>
            </a:r>
            <a:r>
              <a:rPr lang="ko-KR" altLang="en-US" sz="1000" dirty="0" smtClean="0">
                <a:solidFill>
                  <a:schemeClr val="tx1"/>
                </a:solidFill>
              </a:rPr>
              <a:t>키를 </a:t>
            </a:r>
            <a:r>
              <a:rPr lang="ko-KR" altLang="en-US" sz="1000" dirty="0">
                <a:solidFill>
                  <a:schemeClr val="tx1"/>
                </a:solidFill>
              </a:rPr>
              <a:t>입력했을 </a:t>
            </a:r>
            <a:r>
              <a:rPr lang="ko-KR" altLang="en-US" sz="1000" dirty="0" smtClean="0">
                <a:solidFill>
                  <a:schemeClr val="tx1"/>
                </a:solidFill>
              </a:rPr>
              <a:t>때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defTabSz="180000"/>
            <a:r>
              <a:rPr lang="ko-KR" altLang="en-US" sz="1000" dirty="0" smtClean="0">
                <a:solidFill>
                  <a:schemeClr val="tx1"/>
                </a:solidFill>
              </a:rPr>
              <a:t>버퍼에 </a:t>
            </a:r>
            <a:r>
              <a:rPr lang="ko-KR" altLang="en-US" sz="1000" dirty="0">
                <a:solidFill>
                  <a:schemeClr val="tx1"/>
                </a:solidFill>
              </a:rPr>
              <a:t>남아있던 </a:t>
            </a:r>
            <a:r>
              <a:rPr lang="en-US" altLang="ko-KR" sz="1000" dirty="0" smtClean="0">
                <a:solidFill>
                  <a:schemeClr val="tx1"/>
                </a:solidFill>
              </a:rPr>
              <a:t>678</a:t>
            </a:r>
          </a:p>
          <a:p>
            <a:pPr defTabSz="180000"/>
            <a:r>
              <a:rPr lang="ko-KR" altLang="en-US" sz="1000" dirty="0" smtClean="0">
                <a:solidFill>
                  <a:schemeClr val="tx1"/>
                </a:solidFill>
              </a:rPr>
              <a:t>모두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27346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546" y="257776"/>
            <a:ext cx="8229600" cy="563562"/>
          </a:xfrm>
        </p:spPr>
        <p:txBody>
          <a:bodyPr>
            <a:no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※ </a:t>
            </a:r>
            <a:r>
              <a:rPr lang="en-US" altLang="ko-KR" sz="3200" b="1" smtClean="0"/>
              <a:t>Object Serialization(</a:t>
            </a:r>
            <a:r>
              <a:rPr lang="ko-KR" altLang="en-US" sz="3200" b="1" smtClean="0"/>
              <a:t>객체 직렬화</a:t>
            </a:r>
            <a:r>
              <a:rPr lang="en-US" altLang="ko-KR" sz="3200" b="1" smtClean="0"/>
              <a:t>)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483935"/>
            <a:ext cx="83529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여러 필드로 구성된 레코드를 파일에 저장하면 </a:t>
            </a:r>
            <a:r>
              <a:rPr lang="en-US" altLang="ko-KR" sz="2400" dirty="0" smtClean="0"/>
              <a:t>type </a:t>
            </a:r>
            <a:r>
              <a:rPr lang="ko-KR" altLang="en-US" sz="2400" dirty="0" smtClean="0"/>
              <a:t>정보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예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, String)</a:t>
            </a:r>
            <a:r>
              <a:rPr lang="ko-KR" altLang="en-US" sz="2400" dirty="0" smtClean="0"/>
              <a:t>는 잃게 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전체 객체를 읽고 쓰려고 할 때 </a:t>
            </a:r>
            <a:r>
              <a:rPr lang="en-US" altLang="ko-KR" sz="2400" dirty="0" smtClean="0"/>
              <a:t>serialization</a:t>
            </a:r>
            <a:r>
              <a:rPr lang="ko-KR" altLang="en-US" sz="2400" dirty="0" smtClean="0"/>
              <a:t>을 사용한다</a:t>
            </a:r>
            <a:r>
              <a:rPr lang="en-US" altLang="ko-KR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전체 객체를 읽고 쓰기 위해서는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ObjectInputStream</a:t>
            </a:r>
            <a:r>
              <a:rPr lang="ko-KR" altLang="en-US" sz="2400" dirty="0" smtClean="0"/>
              <a:t>과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ObjectOutputStream</a:t>
            </a:r>
            <a:r>
              <a:rPr lang="ko-KR" altLang="en-US" sz="2400" dirty="0"/>
              <a:t>을</a:t>
            </a:r>
            <a:r>
              <a:rPr lang="ko-KR" altLang="en-US" sz="2400" dirty="0" smtClean="0"/>
              <a:t> 사용한다</a:t>
            </a:r>
            <a:r>
              <a:rPr lang="en-US" altLang="ko-KR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스트림 객체를 포장</a:t>
            </a:r>
            <a:r>
              <a:rPr lang="en-US" altLang="ko-KR" sz="2400" dirty="0" smtClean="0"/>
              <a:t>(wrapping)</a:t>
            </a:r>
            <a:r>
              <a:rPr lang="ko-KR" altLang="en-US" sz="2400" dirty="0" smtClean="0"/>
              <a:t>하여 사용함</a:t>
            </a:r>
            <a:r>
              <a:rPr lang="en-US" altLang="ko-KR" sz="2400" dirty="0" smtClean="0"/>
              <a:t>. </a:t>
            </a:r>
            <a:br>
              <a:rPr lang="en-US" altLang="ko-KR" sz="2400" dirty="0" smtClean="0"/>
            </a:br>
            <a:r>
              <a:rPr lang="ko-KR" altLang="en-US" sz="2000" dirty="0" smtClean="0">
                <a:solidFill>
                  <a:srgbClr val="0070C0"/>
                </a:solidFill>
              </a:rPr>
              <a:t>예</a:t>
            </a:r>
            <a:r>
              <a:rPr lang="en-US" altLang="ko-KR" sz="2000" dirty="0" smtClean="0">
                <a:solidFill>
                  <a:srgbClr val="0070C0"/>
                </a:solidFill>
              </a:rPr>
              <a:t>, 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ObjectOutputStream</a:t>
            </a:r>
            <a:r>
              <a:rPr lang="en-US" altLang="ko-KR" sz="2000" dirty="0" smtClean="0">
                <a:solidFill>
                  <a:srgbClr val="0070C0"/>
                </a:solidFill>
              </a:rPr>
              <a:t>(new 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FileOutputStream</a:t>
            </a:r>
            <a:r>
              <a:rPr lang="en-US" altLang="ko-KR" sz="2000" dirty="0" smtClean="0">
                <a:solidFill>
                  <a:srgbClr val="0070C0"/>
                </a:solidFill>
              </a:rPr>
              <a:t>(“test.txt”))</a:t>
            </a:r>
          </a:p>
          <a:p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89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546" y="257776"/>
            <a:ext cx="8229600" cy="563562"/>
          </a:xfrm>
        </p:spPr>
        <p:txBody>
          <a:bodyPr>
            <a:noAutofit/>
          </a:bodyPr>
          <a:lstStyle/>
          <a:p>
            <a:r>
              <a:rPr lang="en-US" altLang="ko-KR" sz="3200" b="1" dirty="0" smtClean="0"/>
              <a:t>Object Serialization(2)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483935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객체는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Serializable</a:t>
            </a:r>
            <a:r>
              <a:rPr lang="ko-KR" altLang="en-US" sz="2400" dirty="0" smtClean="0"/>
              <a:t>을 </a:t>
            </a:r>
            <a:r>
              <a:rPr lang="en-US" altLang="ko-KR" sz="2400" dirty="0" smtClean="0"/>
              <a:t>implements</a:t>
            </a:r>
            <a:r>
              <a:rPr lang="ko-KR" altLang="en-US" sz="2400" dirty="0" smtClean="0"/>
              <a:t>하여 사용함</a:t>
            </a:r>
            <a:r>
              <a:rPr lang="en-US" altLang="ko-KR" sz="2400" dirty="0" smtClean="0"/>
              <a:t>.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>
                <a:solidFill>
                  <a:srgbClr val="0000FF"/>
                </a:solidFill>
              </a:rPr>
              <a:t>예</a:t>
            </a:r>
            <a:r>
              <a:rPr lang="en-US" altLang="ko-KR" sz="2400" smtClean="0">
                <a:solidFill>
                  <a:srgbClr val="0000FF"/>
                </a:solidFill>
              </a:rPr>
              <a:t>) </a:t>
            </a:r>
            <a:r>
              <a:rPr lang="en-US" altLang="ko-KR" sz="2400" dirty="0" smtClean="0">
                <a:solidFill>
                  <a:srgbClr val="0000FF"/>
                </a:solidFill>
              </a:rPr>
              <a:t>public class Record implements Serializable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인터페이스 </a:t>
            </a:r>
            <a:r>
              <a:rPr lang="en-US" altLang="ko-KR" sz="2400" dirty="0" smtClean="0"/>
              <a:t>Serializable</a:t>
            </a:r>
            <a:r>
              <a:rPr lang="ko-KR" altLang="en-US" sz="2400" dirty="0" smtClean="0"/>
              <a:t>은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없는 인터페이스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즉 </a:t>
            </a:r>
            <a:r>
              <a:rPr lang="en-US" altLang="ko-KR" sz="2400" dirty="0" smtClean="0"/>
              <a:t>tagging interface </a:t>
            </a:r>
            <a:r>
              <a:rPr lang="ko-KR" altLang="en-US" sz="2400" dirty="0" smtClean="0"/>
              <a:t>임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18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입출력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문자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문자만 </a:t>
            </a:r>
            <a:r>
              <a:rPr lang="ko-KR" altLang="en-US" dirty="0" err="1" smtClean="0"/>
              <a:t>입출력하는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문자가 아닌 바이너리 데이터는 </a:t>
            </a:r>
            <a:r>
              <a:rPr lang="ko-KR" altLang="en-US" dirty="0" err="1" smtClean="0"/>
              <a:t>스트림에서</a:t>
            </a:r>
            <a:r>
              <a:rPr lang="ko-KR" altLang="en-US" dirty="0" smtClean="0"/>
              <a:t> 처리하지 못함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문자가 아닌 데이터를 문자 </a:t>
            </a:r>
            <a:r>
              <a:rPr lang="ko-KR" altLang="en-US" dirty="0" err="1" smtClean="0"/>
              <a:t>스트림으로</a:t>
            </a:r>
            <a:r>
              <a:rPr lang="ko-KR" altLang="en-US" dirty="0" smtClean="0"/>
              <a:t> 출력하면 깨진 기호가 출력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바이너리 파일을 문자 </a:t>
            </a:r>
            <a:r>
              <a:rPr lang="ko-KR" altLang="en-US" dirty="0" err="1" smtClean="0"/>
              <a:t>스트림으로</a:t>
            </a:r>
            <a:r>
              <a:rPr lang="ko-KR" altLang="en-US" dirty="0" smtClean="0"/>
              <a:t> 읽으면 읽을 수 없는 바이트가 생겨서 오류 발생</a:t>
            </a:r>
            <a:endParaRPr lang="en-US" altLang="ko-KR" dirty="0" smtClean="0"/>
          </a:p>
          <a:p>
            <a:pPr marL="685800" lvl="2" indent="0">
              <a:buNone/>
            </a:pPr>
            <a:r>
              <a:rPr lang="ko-KR" altLang="en-US" dirty="0" smtClean="0"/>
              <a:t>   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텍스트 파일을 읽는 입력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바이트 </a:t>
            </a:r>
            <a:r>
              <a:rPr lang="ko-KR" altLang="en-US" dirty="0" err="1"/>
              <a:t>스트림</a:t>
            </a:r>
            <a:endParaRPr lang="en-US" altLang="ko-KR" dirty="0"/>
          </a:p>
          <a:p>
            <a:pPr lvl="2"/>
            <a:r>
              <a:rPr lang="ko-KR" altLang="en-US" dirty="0" smtClean="0"/>
              <a:t>입출력 </a:t>
            </a:r>
            <a:r>
              <a:rPr lang="ko-KR" altLang="en-US" dirty="0"/>
              <a:t>데이터를 단순 바이트의 흐름으로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 </a:t>
            </a:r>
            <a:r>
              <a:rPr lang="ko-KR" altLang="en-US" dirty="0" err="1" smtClean="0"/>
              <a:t>데이터든</a:t>
            </a:r>
            <a:r>
              <a:rPr lang="ko-KR" altLang="en-US" dirty="0" smtClean="0"/>
              <a:t> 바이너리 데이터든 상관없이 처리 가능</a:t>
            </a:r>
            <a:endParaRPr lang="en-US" altLang="ko-KR" dirty="0"/>
          </a:p>
          <a:p>
            <a:pPr marL="685800" lvl="2" indent="0">
              <a:buNone/>
            </a:pPr>
            <a:r>
              <a:rPr lang="ko-KR" altLang="en-US" dirty="0" smtClean="0"/>
              <a:t>   예</a:t>
            </a:r>
            <a:r>
              <a:rPr lang="en-US" altLang="ko-KR" dirty="0"/>
              <a:t>) </a:t>
            </a:r>
            <a:r>
              <a:rPr lang="ko-KR" altLang="en-US" dirty="0"/>
              <a:t>바이너리 파일을 읽는 입력 </a:t>
            </a:r>
            <a:r>
              <a:rPr lang="ko-KR" altLang="en-US" dirty="0" err="1"/>
              <a:t>스트림</a:t>
            </a:r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88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mtClean="0">
                <a:latin typeface="+mn-ea"/>
              </a:rPr>
              <a:t>객체 </a:t>
            </a:r>
            <a:r>
              <a:rPr lang="ko-KR" altLang="en-US">
                <a:latin typeface="+mn-ea"/>
              </a:rPr>
              <a:t>직렬화 </a:t>
            </a:r>
            <a:r>
              <a:rPr lang="ko-KR" altLang="en-US" smtClean="0">
                <a:latin typeface="+mn-ea"/>
              </a:rPr>
              <a:t>실습</a:t>
            </a:r>
            <a:endParaRPr lang="en-US" smtClean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4096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268760"/>
            <a:ext cx="8458200" cy="5136232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ko-KR" altLang="en-US" sz="1800" smtClean="0">
                <a:latin typeface="+mn-ea"/>
              </a:rPr>
              <a:t>직력화를 </a:t>
            </a:r>
            <a:r>
              <a:rPr lang="ko-KR" altLang="en-US" sz="1800" dirty="0" smtClean="0">
                <a:latin typeface="+mn-ea"/>
              </a:rPr>
              <a:t>사용하기 위해 </a:t>
            </a:r>
            <a:r>
              <a:rPr lang="en-US" altLang="ko-KR" sz="1800" dirty="0" err="1" smtClean="0">
                <a:latin typeface="+mn-ea"/>
              </a:rPr>
              <a:t>UserInfo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smtClean="0">
                <a:latin typeface="+mn-ea"/>
              </a:rPr>
              <a:t>클래스를 만듦</a:t>
            </a:r>
            <a:endParaRPr lang="en-US" altLang="ko-KR" sz="1800" smtClean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>
                <a:latin typeface="+mn-ea"/>
              </a:rPr>
              <a:t>UserInfo.ser </a:t>
            </a:r>
            <a:r>
              <a:rPr lang="ko-KR" altLang="en-US" sz="1800">
                <a:latin typeface="+mn-ea"/>
              </a:rPr>
              <a:t>파일에 </a:t>
            </a:r>
            <a:r>
              <a:rPr lang="en-US" altLang="ko-KR" sz="1800">
                <a:latin typeface="+mn-ea"/>
              </a:rPr>
              <a:t>UserInfo </a:t>
            </a:r>
            <a:r>
              <a:rPr lang="ko-KR" altLang="en-US" sz="1800">
                <a:latin typeface="+mn-ea"/>
              </a:rPr>
              <a:t>객체의 </a:t>
            </a:r>
            <a:r>
              <a:rPr lang="en-US" altLang="ko-KR" sz="1800">
                <a:latin typeface="+mn-ea"/>
              </a:rPr>
              <a:t>ArrayList </a:t>
            </a:r>
            <a:r>
              <a:rPr lang="ko-KR" altLang="en-US" sz="1800">
                <a:latin typeface="+mn-ea"/>
              </a:rPr>
              <a:t>정보 저장</a:t>
            </a:r>
            <a:endParaRPr lang="en-US" altLang="ko-KR" sz="180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>
                <a:latin typeface="+mn-ea"/>
              </a:rPr>
              <a:t>UserInfo.ser </a:t>
            </a:r>
            <a:r>
              <a:rPr lang="ko-KR" altLang="en-US" sz="1800">
                <a:latin typeface="+mn-ea"/>
              </a:rPr>
              <a:t>파일을 불러오는 역직렬화 실습</a:t>
            </a:r>
            <a:endParaRPr lang="en-US" altLang="ko-KR" sz="1800"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ko-KR" sz="2400" dirty="0" smtClean="0"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800" dirty="0"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800" dirty="0" smtClean="0"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800" dirty="0"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800" dirty="0" smtClean="0"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800" dirty="0"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800" dirty="0" smtClean="0"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800" dirty="0" smtClean="0"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800" dirty="0"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320" y="2364121"/>
            <a:ext cx="5721068" cy="4104456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605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mtClean="0">
                <a:latin typeface="+mn-ea"/>
              </a:rPr>
              <a:t>객체 </a:t>
            </a:r>
            <a:r>
              <a:rPr lang="ko-KR" altLang="en-US">
                <a:latin typeface="+mn-ea"/>
              </a:rPr>
              <a:t>직렬화 </a:t>
            </a:r>
            <a:r>
              <a:rPr lang="ko-KR" altLang="en-US" smtClean="0">
                <a:latin typeface="+mn-ea"/>
              </a:rPr>
              <a:t>실습</a:t>
            </a:r>
            <a:endParaRPr lang="en-US" smtClean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4096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458200" cy="5136232"/>
          </a:xfrm>
        </p:spPr>
        <p:txBody>
          <a:bodyPr/>
          <a:lstStyle/>
          <a:p>
            <a:pPr marL="365760" lvl="1" indent="0" eaLnBrk="1" hangingPunct="1">
              <a:lnSpc>
                <a:spcPct val="90000"/>
              </a:lnSpc>
              <a:buNone/>
            </a:pPr>
            <a:endParaRPr lang="en-US" altLang="ko-KR" sz="2000" smtClean="0">
              <a:latin typeface="+mn-ea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800" dirty="0" smtClean="0"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800" dirty="0"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800" dirty="0" smtClean="0"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800" dirty="0"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800" dirty="0" smtClean="0"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800" dirty="0"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800" dirty="0" smtClean="0"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800" dirty="0" smtClean="0"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800" dirty="0"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40768"/>
            <a:ext cx="7325748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0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mtClean="0">
                <a:latin typeface="+mn-ea"/>
              </a:rPr>
              <a:t>객체 </a:t>
            </a:r>
            <a:r>
              <a:rPr lang="ko-KR" altLang="en-US">
                <a:latin typeface="+mn-ea"/>
              </a:rPr>
              <a:t>직렬화 </a:t>
            </a:r>
            <a:r>
              <a:rPr lang="ko-KR" altLang="en-US" smtClean="0">
                <a:latin typeface="+mn-ea"/>
              </a:rPr>
              <a:t>실습</a:t>
            </a:r>
            <a:endParaRPr lang="en-US" smtClean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4096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458200" cy="5136232"/>
          </a:xfrm>
        </p:spPr>
        <p:txBody>
          <a:bodyPr/>
          <a:lstStyle/>
          <a:p>
            <a:pPr marL="365760" lvl="1" indent="0" eaLnBrk="1" hangingPunct="1">
              <a:lnSpc>
                <a:spcPct val="90000"/>
              </a:lnSpc>
              <a:buNone/>
            </a:pPr>
            <a:endParaRPr lang="en-US" altLang="ko-KR" sz="2000" dirty="0" smtClean="0">
              <a:latin typeface="+mn-ea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800" dirty="0" smtClean="0"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800" dirty="0"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800" dirty="0" smtClean="0"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800" dirty="0"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800" dirty="0" smtClean="0"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800" dirty="0"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800" dirty="0" smtClean="0"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800" dirty="0" smtClean="0"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800" dirty="0"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7615015" cy="43924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72368" y="5788195"/>
            <a:ext cx="5461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※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Try~catch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부분에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Exception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이라 할 것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600" dirty="0" err="1" smtClean="0">
                <a:solidFill>
                  <a:srgbClr val="0070C0"/>
                </a:solidFill>
              </a:rPr>
              <a:t>read.Object</a:t>
            </a:r>
            <a:r>
              <a:rPr lang="en-US" altLang="ko-KR" sz="1600" dirty="0" smtClean="0">
                <a:solidFill>
                  <a:srgbClr val="0070C0"/>
                </a:solidFill>
              </a:rPr>
              <a:t>()</a:t>
            </a:r>
            <a:r>
              <a:rPr lang="ko-KR" altLang="en-US" sz="1600" dirty="0" smtClean="0">
                <a:solidFill>
                  <a:srgbClr val="0070C0"/>
                </a:solidFill>
              </a:rPr>
              <a:t>에서 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ClassNotFoundException</a:t>
            </a:r>
            <a:r>
              <a:rPr lang="ko-KR" altLang="en-US" sz="1600" dirty="0" smtClean="0">
                <a:solidFill>
                  <a:srgbClr val="0070C0"/>
                </a:solidFill>
              </a:rPr>
              <a:t>이 필요하므로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 err="1" smtClean="0">
                <a:solidFill>
                  <a:srgbClr val="0070C0"/>
                </a:solidFill>
              </a:rPr>
              <a:t>IOException</a:t>
            </a:r>
            <a:r>
              <a:rPr lang="ko-KR" altLang="en-US" sz="1600" dirty="0" smtClean="0">
                <a:solidFill>
                  <a:srgbClr val="0070C0"/>
                </a:solidFill>
              </a:rPr>
              <a:t>보다 상위 클래스인 </a:t>
            </a:r>
            <a:r>
              <a:rPr lang="en-US" altLang="ko-KR" sz="1600" dirty="0" smtClean="0">
                <a:solidFill>
                  <a:srgbClr val="0070C0"/>
                </a:solidFill>
              </a:rPr>
              <a:t>Exception</a:t>
            </a:r>
            <a:r>
              <a:rPr lang="ko-KR" altLang="en-US" sz="1600" dirty="0" smtClean="0">
                <a:solidFill>
                  <a:srgbClr val="0070C0"/>
                </a:solidFill>
              </a:rPr>
              <a:t>을 사용함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7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539552" y="116632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스트림과</a:t>
            </a:r>
            <a:r>
              <a:rPr lang="ko-KR" altLang="en-US" dirty="0" smtClean="0"/>
              <a:t> 바이트 </a:t>
            </a:r>
            <a:r>
              <a:rPr lang="ko-KR" altLang="en-US" dirty="0" err="1" smtClean="0"/>
              <a:t>스트림의</a:t>
            </a:r>
            <a:r>
              <a:rPr lang="ko-KR" altLang="en-US" dirty="0" smtClean="0"/>
              <a:t> 흐름 비교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908720"/>
            <a:ext cx="6840760" cy="2605861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3645024"/>
            <a:ext cx="6840760" cy="273728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93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JDK</a:t>
            </a:r>
            <a:r>
              <a:rPr lang="ko-KR" altLang="en-US" dirty="0" smtClean="0"/>
              <a:t>의 바이트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ko-KR" altLang="en-US" dirty="0"/>
              <a:t>클래스 계층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6744242" cy="4999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328084" y="5961701"/>
            <a:ext cx="1476164" cy="715089"/>
          </a:xfrm>
          <a:prstGeom prst="wedgeRoundRectCallout">
            <a:avLst>
              <a:gd name="adj1" fmla="val 6590"/>
              <a:gd name="adj2" fmla="val -2110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클래스 이름이 </a:t>
            </a:r>
            <a:endParaRPr lang="en-US" altLang="ko-KR" sz="1200" dirty="0" smtClean="0"/>
          </a:p>
          <a:p>
            <a:r>
              <a:rPr lang="ko-KR" altLang="en-US" sz="1200" dirty="0" smtClean="0"/>
              <a:t>공통적으로</a:t>
            </a:r>
            <a:endParaRPr lang="en-US" altLang="ko-KR" sz="1200" dirty="0" smtClean="0"/>
          </a:p>
          <a:p>
            <a:r>
              <a:rPr lang="en-US" altLang="ko-KR" sz="1200" dirty="0" smtClean="0"/>
              <a:t>Stream</a:t>
            </a:r>
            <a:r>
              <a:rPr lang="ko-KR" altLang="en-US" sz="1200" dirty="0" smtClean="0"/>
              <a:t>으로 끝남</a:t>
            </a:r>
            <a:endParaRPr lang="ko-KR" altLang="en-US" sz="1200" dirty="0"/>
          </a:p>
        </p:txBody>
      </p:sp>
      <p:sp>
        <p:nvSpPr>
          <p:cNvPr id="3" name="자유형 2"/>
          <p:cNvSpPr/>
          <p:nvPr/>
        </p:nvSpPr>
        <p:spPr>
          <a:xfrm>
            <a:off x="3333309" y="6071616"/>
            <a:ext cx="2020824" cy="256032"/>
          </a:xfrm>
          <a:custGeom>
            <a:avLst/>
            <a:gdLst>
              <a:gd name="connsiteX0" fmla="*/ 2002536 w 2020824"/>
              <a:gd name="connsiteY0" fmla="*/ 146304 h 256032"/>
              <a:gd name="connsiteX1" fmla="*/ 0 w 2020824"/>
              <a:gd name="connsiteY1" fmla="*/ 0 h 256032"/>
              <a:gd name="connsiteX2" fmla="*/ 2020824 w 2020824"/>
              <a:gd name="connsiteY2" fmla="*/ 256032 h 25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0824" h="256032">
                <a:moveTo>
                  <a:pt x="2002536" y="146304"/>
                </a:moveTo>
                <a:lnTo>
                  <a:pt x="0" y="0"/>
                </a:lnTo>
                <a:cubicBezTo>
                  <a:pt x="3048" y="18288"/>
                  <a:pt x="1011936" y="137160"/>
                  <a:pt x="2020824" y="256032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9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JDK</a:t>
            </a:r>
            <a:r>
              <a:rPr lang="ko-KR" altLang="en-US" dirty="0" smtClean="0"/>
              <a:t>의 문자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ko-KR" altLang="en-US" dirty="0"/>
              <a:t>클래스 계층 구조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490278"/>
            <a:ext cx="7031134" cy="4444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4788024" y="5612559"/>
            <a:ext cx="1764196" cy="715089"/>
          </a:xfrm>
          <a:prstGeom prst="wedgeRoundRectCallout">
            <a:avLst>
              <a:gd name="adj1" fmla="val 22658"/>
              <a:gd name="adj2" fmla="val -1496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클래스 이름이 </a:t>
            </a:r>
            <a:endParaRPr lang="en-US" altLang="ko-KR" sz="1200" dirty="0" smtClean="0"/>
          </a:p>
          <a:p>
            <a:r>
              <a:rPr lang="ko-KR" altLang="en-US" sz="1200" dirty="0" smtClean="0"/>
              <a:t>공통적으로</a:t>
            </a:r>
            <a:endParaRPr lang="en-US" altLang="ko-KR" sz="1200" dirty="0" smtClean="0"/>
          </a:p>
          <a:p>
            <a:r>
              <a:rPr lang="en-US" altLang="ko-KR" sz="1200" dirty="0" smtClean="0"/>
              <a:t>Reader/Writer</a:t>
            </a:r>
            <a:r>
              <a:rPr lang="ko-KR" altLang="en-US" sz="1200" dirty="0" smtClean="0"/>
              <a:t>로 끝남</a:t>
            </a:r>
            <a:endParaRPr lang="ko-KR" altLang="en-US" sz="1200" dirty="0"/>
          </a:p>
        </p:txBody>
      </p:sp>
      <p:sp>
        <p:nvSpPr>
          <p:cNvPr id="6" name="자유형 5"/>
          <p:cNvSpPr/>
          <p:nvPr/>
        </p:nvSpPr>
        <p:spPr>
          <a:xfrm>
            <a:off x="2793249" y="5722474"/>
            <a:ext cx="2020824" cy="256032"/>
          </a:xfrm>
          <a:custGeom>
            <a:avLst/>
            <a:gdLst>
              <a:gd name="connsiteX0" fmla="*/ 2002536 w 2020824"/>
              <a:gd name="connsiteY0" fmla="*/ 146304 h 256032"/>
              <a:gd name="connsiteX1" fmla="*/ 0 w 2020824"/>
              <a:gd name="connsiteY1" fmla="*/ 0 h 256032"/>
              <a:gd name="connsiteX2" fmla="*/ 2020824 w 2020824"/>
              <a:gd name="connsiteY2" fmla="*/ 256032 h 25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0824" h="256032">
                <a:moveTo>
                  <a:pt x="2002536" y="146304"/>
                </a:moveTo>
                <a:lnTo>
                  <a:pt x="0" y="0"/>
                </a:lnTo>
                <a:cubicBezTo>
                  <a:pt x="3048" y="18288"/>
                  <a:pt x="1011936" y="137160"/>
                  <a:pt x="2020824" y="256032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70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27" y="116633"/>
            <a:ext cx="5543502" cy="338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099023" y="185920"/>
            <a:ext cx="5957664" cy="679450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스트림은</a:t>
            </a:r>
            <a:r>
              <a:rPr lang="ko-KR" altLang="en-US" sz="3600" dirty="0" smtClean="0"/>
              <a:t> 연결될 수 있다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672800" y="3657600"/>
            <a:ext cx="6308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표준 </a:t>
            </a:r>
            <a:r>
              <a:rPr lang="ko-KR" altLang="en-US" sz="1400" dirty="0"/>
              <a:t>입력 </a:t>
            </a:r>
            <a:r>
              <a:rPr lang="ko-KR" altLang="en-US" sz="1400" dirty="0" err="1"/>
              <a:t>스트림</a:t>
            </a:r>
            <a:r>
              <a:rPr lang="ko-KR" altLang="en-US" sz="1400" dirty="0"/>
              <a:t> </a:t>
            </a:r>
            <a:r>
              <a:rPr lang="en-US" altLang="ko-KR" sz="1400" dirty="0"/>
              <a:t>System.in</a:t>
            </a:r>
            <a:r>
              <a:rPr lang="ko-KR" altLang="en-US" sz="1400" dirty="0"/>
              <a:t>에 </a:t>
            </a:r>
            <a:r>
              <a:rPr lang="en-US" altLang="ko-KR" sz="1400" dirty="0" err="1" smtClean="0"/>
              <a:t>InputStreamReader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스트림</a:t>
            </a:r>
            <a:r>
              <a:rPr lang="ko-KR" altLang="en-US" sz="1400" dirty="0" err="1"/>
              <a:t>을</a:t>
            </a:r>
            <a:r>
              <a:rPr lang="ko-KR" altLang="en-US" sz="1400" dirty="0" smtClean="0"/>
              <a:t> 연결하는 사례</a:t>
            </a:r>
            <a:endParaRPr lang="en-US" altLang="ko-KR" sz="1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447800" y="5486400"/>
            <a:ext cx="676875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InputStreamReader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rd</a:t>
            </a:r>
            <a:r>
              <a:rPr lang="en-US" altLang="ko-KR" sz="1600" dirty="0"/>
              <a:t> = new </a:t>
            </a:r>
            <a:r>
              <a:rPr lang="en-US" altLang="ko-KR" sz="1600" dirty="0" err="1" smtClean="0"/>
              <a:t>InputStreamReader</a:t>
            </a:r>
            <a:r>
              <a:rPr lang="en-US" altLang="ko-KR" sz="1600" dirty="0" smtClean="0"/>
              <a:t>(System.in);</a:t>
            </a:r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c = </a:t>
            </a:r>
            <a:r>
              <a:rPr lang="en-US" altLang="ko-KR" sz="1600" dirty="0" err="1" smtClean="0"/>
              <a:t>rd.read</a:t>
            </a:r>
            <a:r>
              <a:rPr lang="en-US" altLang="ko-KR" sz="1600" dirty="0" smtClean="0"/>
              <a:t>(); // </a:t>
            </a:r>
            <a:r>
              <a:rPr lang="ko-KR" altLang="en-US" sz="1600" dirty="0" smtClean="0"/>
              <a:t>키보드에서 문자 읽음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322719" y="1360513"/>
            <a:ext cx="2728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별 모양의 쿠키를 굽는 </a:t>
            </a:r>
            <a:r>
              <a:rPr lang="ko-KR" altLang="en-US" sz="1400" dirty="0" err="1" smtClean="0"/>
              <a:t>스트림</a:t>
            </a:r>
            <a:endParaRPr lang="en-US" altLang="ko-KR" sz="1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95" y="3948303"/>
            <a:ext cx="9000999" cy="146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823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ko-KR" altLang="en-US" dirty="0" smtClean="0"/>
              <a:t> 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여러 개의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연결하여 사용할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키보드에서 문자를 </a:t>
            </a:r>
            <a:r>
              <a:rPr lang="ko-KR" altLang="en-US" dirty="0" err="1" smtClean="0"/>
              <a:t>입력받기</a:t>
            </a:r>
            <a:r>
              <a:rPr lang="ko-KR" altLang="en-US" dirty="0" smtClean="0"/>
              <a:t> 위해 </a:t>
            </a:r>
            <a:r>
              <a:rPr lang="en-US" altLang="ko-KR" dirty="0" smtClean="0"/>
              <a:t>System.in</a:t>
            </a:r>
            <a:r>
              <a:rPr lang="ko-KR" altLang="en-US" dirty="0" smtClean="0"/>
              <a:t>과 </a:t>
            </a:r>
            <a:endParaRPr lang="en-US" altLang="ko-KR" dirty="0" smtClean="0"/>
          </a:p>
          <a:p>
            <a:pPr marL="640080" lvl="2" indent="0">
              <a:buNone/>
            </a:pPr>
            <a:r>
              <a:rPr lang="en-US" altLang="ko-KR" dirty="0" smtClean="0"/>
              <a:t>          </a:t>
            </a:r>
            <a:r>
              <a:rPr lang="en-US" altLang="ko-KR" dirty="0" err="1" smtClean="0"/>
              <a:t>InputStreamReader</a:t>
            </a:r>
            <a:r>
              <a:rPr lang="ko-KR" altLang="en-US" dirty="0" smtClean="0"/>
              <a:t>를 연결한 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2492896"/>
            <a:ext cx="626469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InputStreamReader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rd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 </a:t>
            </a:r>
            <a:r>
              <a:rPr lang="en-US" altLang="ko-KR" sz="1400" b="1" dirty="0" err="1" smtClean="0"/>
              <a:t>InputStreamReader</a:t>
            </a:r>
            <a:r>
              <a:rPr lang="en-US" altLang="ko-KR" sz="1400" b="1" dirty="0" smtClean="0"/>
              <a:t>(System.in)</a:t>
            </a:r>
            <a:r>
              <a:rPr lang="en-US" altLang="ko-KR" sz="1400" dirty="0" smtClean="0"/>
              <a:t>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1679" y="2996952"/>
            <a:ext cx="6264697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while(true)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c = </a:t>
            </a:r>
            <a:r>
              <a:rPr lang="en-US" altLang="ko-KR" sz="1400" b="1" dirty="0" err="1"/>
              <a:t>rd.read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// </a:t>
            </a:r>
            <a:r>
              <a:rPr lang="ko-KR" altLang="en-US" sz="1400" dirty="0"/>
              <a:t>입력 </a:t>
            </a:r>
            <a:r>
              <a:rPr lang="ko-KR" altLang="en-US" sz="1400" dirty="0" err="1"/>
              <a:t>스트림으로부터</a:t>
            </a:r>
            <a:r>
              <a:rPr lang="ko-KR" altLang="en-US" sz="1400" dirty="0"/>
              <a:t> 키 입력</a:t>
            </a:r>
            <a:r>
              <a:rPr lang="en-US" altLang="ko-KR" sz="1400" dirty="0"/>
              <a:t>. c</a:t>
            </a:r>
            <a:r>
              <a:rPr lang="ko-KR" altLang="en-US" sz="1400" dirty="0"/>
              <a:t>는 입력된 </a:t>
            </a:r>
            <a:r>
              <a:rPr lang="ko-KR" altLang="en-US" sz="1400" dirty="0" smtClean="0"/>
              <a:t>키 </a:t>
            </a:r>
            <a:r>
              <a:rPr lang="ko-KR" altLang="en-US" sz="1400" dirty="0"/>
              <a:t>문자 값</a:t>
            </a:r>
          </a:p>
          <a:p>
            <a:pPr defTabSz="180000"/>
            <a:r>
              <a:rPr lang="en-US" altLang="ko-KR" sz="1400" dirty="0" smtClean="0"/>
              <a:t>	if(c </a:t>
            </a:r>
            <a:r>
              <a:rPr lang="en-US" altLang="ko-KR" sz="1400" dirty="0"/>
              <a:t>== -1) // </a:t>
            </a:r>
            <a:r>
              <a:rPr lang="ko-KR" altLang="en-US" sz="1400" dirty="0"/>
              <a:t>입력 </a:t>
            </a:r>
            <a:r>
              <a:rPr lang="ko-KR" altLang="en-US" sz="1400" dirty="0" err="1"/>
              <a:t>스트림의</a:t>
            </a:r>
            <a:r>
              <a:rPr lang="ko-KR" altLang="en-US" sz="1400" dirty="0"/>
              <a:t> 끝을 만나는 경우</a:t>
            </a:r>
          </a:p>
          <a:p>
            <a:pPr defTabSz="180000"/>
            <a:r>
              <a:rPr lang="en-US" altLang="ko-KR" sz="1400" dirty="0" smtClean="0"/>
              <a:t>		break</a:t>
            </a:r>
            <a:r>
              <a:rPr lang="en-US" altLang="ko-KR" sz="1400" dirty="0"/>
              <a:t>; // </a:t>
            </a:r>
            <a:r>
              <a:rPr lang="ko-KR" altLang="en-US" sz="1400" dirty="0"/>
              <a:t>입력 종료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25144"/>
            <a:ext cx="7930735" cy="114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36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4625</TotalTime>
  <Words>3986</Words>
  <Application>Microsoft Office PowerPoint</Application>
  <PresentationFormat>화면 슬라이드 쇼(4:3)</PresentationFormat>
  <Paragraphs>674</Paragraphs>
  <Slides>42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2" baseType="lpstr">
      <vt:lpstr>HY강B</vt:lpstr>
      <vt:lpstr>굴림</vt:lpstr>
      <vt:lpstr>맑은 고딕</vt:lpstr>
      <vt:lpstr>바탕</vt:lpstr>
      <vt:lpstr>휴먼편지체</vt:lpstr>
      <vt:lpstr>Arial</vt:lpstr>
      <vt:lpstr>Times New Roman</vt:lpstr>
      <vt:lpstr>Wingdings</vt:lpstr>
      <vt:lpstr>Wingdings 2</vt:lpstr>
      <vt:lpstr>가을</vt:lpstr>
      <vt:lpstr>PowerPoint 프레젠테이션</vt:lpstr>
      <vt:lpstr>학습 목표</vt:lpstr>
      <vt:lpstr>자바의 입출력 스트림</vt:lpstr>
      <vt:lpstr>자바의 입출력 스트림 종류</vt:lpstr>
      <vt:lpstr>문자 스트림과 바이트 스트림의 흐름 비교</vt:lpstr>
      <vt:lpstr>JDK의 바이트 스트림 클래스 계층 구조</vt:lpstr>
      <vt:lpstr>JDK의 문자 스트림 클래스 계층 구조</vt:lpstr>
      <vt:lpstr>스트림은 연결될 수 있다</vt:lpstr>
      <vt:lpstr>스트림 연결</vt:lpstr>
      <vt:lpstr>문자 스트림으로 텍스트 파일 읽기</vt:lpstr>
      <vt:lpstr>문자 스트림으로 텍스트 파일 읽기</vt:lpstr>
      <vt:lpstr>파일 입출력과 예외 처리</vt:lpstr>
      <vt:lpstr>FileReader의 생성자와 주요 메소드</vt:lpstr>
      <vt:lpstr>예제 13-1 : FileReader로 텍스트 파일 읽기</vt:lpstr>
      <vt:lpstr>FileReader로 텍스트 파일 배열로 읽기</vt:lpstr>
      <vt:lpstr>문자 스트림으로 텍스트 파일 쓰기</vt:lpstr>
      <vt:lpstr>FileWriter의 생성자와 주요 메소드</vt:lpstr>
      <vt:lpstr>예제 13-2 : FileWriter를 이용하여 텍스트 파일 쓰기 </vt:lpstr>
      <vt:lpstr>FileWriter로 텍스트 파일 배열로 쓰기</vt:lpstr>
      <vt:lpstr>바이트 스트림 입출력</vt:lpstr>
      <vt:lpstr>바이트 스트림으로 바이너리 파일 쓰기</vt:lpstr>
      <vt:lpstr>FileOutputStream의 생성자와 주요 메소드</vt:lpstr>
      <vt:lpstr>예제 13-3 : FileOutputStream으로 바이너리 파일 쓰기</vt:lpstr>
      <vt:lpstr>바이트 스트림으로 바이너리 파일 읽기</vt:lpstr>
      <vt:lpstr>FileInputStream의 생성자와 주요 메소드</vt:lpstr>
      <vt:lpstr>예제 13-4 : FileInputStream으로 바이너리 파일 읽기</vt:lpstr>
      <vt:lpstr>File 클래스</vt:lpstr>
      <vt:lpstr>File 클래스 생성자와 주요 메소드</vt:lpstr>
      <vt:lpstr>File 클래스 활용</vt:lpstr>
      <vt:lpstr>예제 13-5 : File 클래스를 활용한 파일 관리</vt:lpstr>
      <vt:lpstr>예제 13-6 : 텍스트 파일 복사</vt:lpstr>
      <vt:lpstr>예제 13-7 : 바이너리 파일 복사</vt:lpstr>
      <vt:lpstr>※ 버퍼 스트림을 사용할 수도 있다</vt:lpstr>
      <vt:lpstr>예제 13-8 : 고속 복사를 위한 블록 단위 바이너리 파일 복사 </vt:lpstr>
      <vt:lpstr>버퍼 스트림 타입</vt:lpstr>
      <vt:lpstr>20바이트 버퍼를 가진 BufferedOutputStream</vt:lpstr>
      <vt:lpstr>버퍼에 남아 있는 데이터 출력(flush 메소드)</vt:lpstr>
      <vt:lpstr>※ Object Serialization(객체 직렬화)</vt:lpstr>
      <vt:lpstr>Object Serialization(2)</vt:lpstr>
      <vt:lpstr>객체 직렬화 실습</vt:lpstr>
      <vt:lpstr>객체 직렬화 실습</vt:lpstr>
      <vt:lpstr>객체 직렬화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USER</cp:lastModifiedBy>
  <cp:revision>207</cp:revision>
  <dcterms:created xsi:type="dcterms:W3CDTF">2011-08-27T14:53:28Z</dcterms:created>
  <dcterms:modified xsi:type="dcterms:W3CDTF">2022-05-23T09:21:18Z</dcterms:modified>
</cp:coreProperties>
</file>