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6"/>
  </p:notesMasterIdLst>
  <p:sldIdLst>
    <p:sldId id="256" r:id="rId2"/>
    <p:sldId id="316" r:id="rId3"/>
    <p:sldId id="257" r:id="rId4"/>
    <p:sldId id="259" r:id="rId5"/>
    <p:sldId id="323" r:id="rId6"/>
    <p:sldId id="307" r:id="rId7"/>
    <p:sldId id="315" r:id="rId8"/>
    <p:sldId id="308" r:id="rId9"/>
    <p:sldId id="260" r:id="rId10"/>
    <p:sldId id="262" r:id="rId11"/>
    <p:sldId id="263" r:id="rId12"/>
    <p:sldId id="318" r:id="rId13"/>
    <p:sldId id="309" r:id="rId14"/>
    <p:sldId id="269" r:id="rId15"/>
    <p:sldId id="319" r:id="rId16"/>
    <p:sldId id="317" r:id="rId17"/>
    <p:sldId id="320" r:id="rId18"/>
    <p:sldId id="321" r:id="rId19"/>
    <p:sldId id="273" r:id="rId20"/>
    <p:sldId id="275" r:id="rId21"/>
    <p:sldId id="276" r:id="rId22"/>
    <p:sldId id="277" r:id="rId23"/>
    <p:sldId id="278" r:id="rId24"/>
    <p:sldId id="324" r:id="rId25"/>
    <p:sldId id="288" r:id="rId26"/>
    <p:sldId id="289" r:id="rId27"/>
    <p:sldId id="279" r:id="rId28"/>
    <p:sldId id="280" r:id="rId29"/>
    <p:sldId id="281" r:id="rId30"/>
    <p:sldId id="282" r:id="rId31"/>
    <p:sldId id="284" r:id="rId32"/>
    <p:sldId id="294" r:id="rId33"/>
    <p:sldId id="322" r:id="rId34"/>
    <p:sldId id="302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25" autoAdjust="0"/>
  </p:normalViewPr>
  <p:slideViewPr>
    <p:cSldViewPr>
      <p:cViewPr varScale="1">
        <p:scale>
          <a:sx n="73" d="100"/>
          <a:sy n="73" d="100"/>
        </p:scale>
        <p:origin x="30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4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2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5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5" y="9918"/>
            <a:ext cx="9153145" cy="684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C00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7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벡터 </a:t>
            </a:r>
            <a:r>
              <a:rPr lang="en-US" altLang="ko-KR" dirty="0" smtClean="0"/>
              <a:t>Vector&lt;E&gt;</a:t>
            </a:r>
            <a:r>
              <a:rPr lang="ko-KR" altLang="en-US" dirty="0" smtClean="0"/>
              <a:t>의 특성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&lt;E&gt;</a:t>
            </a:r>
            <a:r>
              <a:rPr lang="ko-KR" altLang="en-US" dirty="0" smtClean="0"/>
              <a:t>에 사용할 요소의 특정 타입으로 구체화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배열을 가변 크기로 다룰 수 있게 하는 컨테이너</a:t>
            </a:r>
            <a:endParaRPr lang="en-US" altLang="ko-KR" dirty="0" smtClean="0"/>
          </a:p>
          <a:p>
            <a:pPr lvl="2"/>
            <a:r>
              <a:rPr lang="ko-KR" altLang="en-US" dirty="0"/>
              <a:t>배열의 길이 제한 </a:t>
            </a:r>
            <a:r>
              <a:rPr lang="ko-KR" altLang="en-US" dirty="0" smtClean="0"/>
              <a:t>극복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요소의 </a:t>
            </a:r>
            <a:r>
              <a:rPr lang="ko-KR" altLang="en-US" dirty="0"/>
              <a:t>개수가 </a:t>
            </a:r>
            <a:r>
              <a:rPr lang="ko-KR" altLang="en-US" dirty="0" smtClean="0"/>
              <a:t>넘치면 자동으로 </a:t>
            </a:r>
            <a:r>
              <a:rPr lang="ko-KR" altLang="en-US" dirty="0"/>
              <a:t>길이 조절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 객체들을 삽입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검색하는 컨테이너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삭제에 따라 자동으로 요소의 위치 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</a:t>
            </a:r>
            <a:r>
              <a:rPr lang="ko-KR" altLang="en-US" dirty="0" smtClean="0"/>
              <a:t>에 삽입 가능한 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</a:t>
            </a:r>
            <a:r>
              <a:rPr lang="en-US" altLang="ko-KR" dirty="0" smtClean="0"/>
              <a:t>, null</a:t>
            </a:r>
          </a:p>
          <a:p>
            <a:pPr lvl="2"/>
            <a:r>
              <a:rPr lang="ko-KR" altLang="en-US" dirty="0" smtClean="0"/>
              <a:t>기본 타입의 값은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객체로 만들어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</a:t>
            </a:r>
            <a:r>
              <a:rPr lang="ko-KR" altLang="en-US" dirty="0" smtClean="0"/>
              <a:t>에 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벡터의 맨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중간에 객체 삽입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</a:t>
            </a:r>
            <a:r>
              <a:rPr lang="ko-KR" altLang="en-US" dirty="0" smtClean="0"/>
              <a:t>에서 객체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임의의 위치에 있는 객체 삭제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6264696" cy="306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Vector&lt;Integer&gt; </a:t>
            </a:r>
            <a:r>
              <a:rPr lang="ko-KR" altLang="en-US" dirty="0" smtClean="0"/>
              <a:t>벡터 컬렉션 내부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291565" y="2415575"/>
            <a:ext cx="2376264" cy="442674"/>
          </a:xfrm>
          <a:prstGeom prst="wedgeRoundRectCallout">
            <a:avLst>
              <a:gd name="adj1" fmla="val 53849"/>
              <a:gd name="adj2" fmla="val 295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add()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이용하여 요소를 삽입하고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get()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이용하여 요소를 검색합니다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31840" y="2046243"/>
            <a:ext cx="4955706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Vector&lt;Integer&gt; v = new Vector&lt;Integer</a:t>
            </a:r>
            <a:r>
              <a:rPr lang="en-US" altLang="ko-KR" sz="1600" dirty="0" smtClean="0"/>
              <a:t>&gt;();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469276" y="1523648"/>
            <a:ext cx="3674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E</a:t>
            </a:r>
            <a:r>
              <a:rPr lang="ko-KR" altLang="en-US" sz="1200" dirty="0" smtClean="0">
                <a:solidFill>
                  <a:srgbClr val="FF0000"/>
                </a:solidFill>
              </a:rPr>
              <a:t>에 사용할 클래스 타입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예</a:t>
            </a:r>
            <a:r>
              <a:rPr lang="en-US" altLang="ko-KR" sz="1200" dirty="0" smtClean="0">
                <a:solidFill>
                  <a:srgbClr val="FF0000"/>
                </a:solidFill>
              </a:rPr>
              <a:t>, Integer)</a:t>
            </a:r>
            <a:r>
              <a:rPr lang="ko-KR" altLang="en-US" sz="1200" dirty="0" smtClean="0">
                <a:solidFill>
                  <a:srgbClr val="FF0000"/>
                </a:solidFill>
              </a:rPr>
              <a:t>을 지정해야 됨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1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Vector&lt;E&gt; </a:t>
            </a:r>
            <a:r>
              <a:rPr lang="ko-KR" altLang="en-US" dirty="0" smtClean="0"/>
              <a:t>클래스의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12224"/>
            <a:ext cx="6812360" cy="533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07" y="1504950"/>
            <a:ext cx="8278586" cy="3848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타입 매개 변수 </a:t>
            </a:r>
            <a:r>
              <a:rPr lang="ko-KR" altLang="en-US" smtClean="0"/>
              <a:t>사용하지 않는 경우 경고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5949280"/>
            <a:ext cx="589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Vector&lt;</a:t>
            </a:r>
            <a:r>
              <a:rPr lang="en-US" altLang="ko-KR" sz="1400" dirty="0" smtClean="0">
                <a:solidFill>
                  <a:srgbClr val="FF0000"/>
                </a:solidFill>
              </a:rPr>
              <a:t>Integer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나 </a:t>
            </a:r>
            <a:r>
              <a:rPr lang="en-US" altLang="ko-KR" sz="1400" dirty="0" smtClean="0"/>
              <a:t>Vector&lt;</a:t>
            </a:r>
            <a:r>
              <a:rPr lang="en-US" altLang="ko-KR" sz="1400" dirty="0" smtClean="0">
                <a:solidFill>
                  <a:srgbClr val="FF0000"/>
                </a:solidFill>
              </a:rPr>
              <a:t>String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등 타입 매개 변수를 사용하여야 함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547664" y="4293096"/>
            <a:ext cx="979309" cy="612934"/>
          </a:xfrm>
          <a:prstGeom prst="wedgeRoundRectCallout">
            <a:avLst>
              <a:gd name="adj1" fmla="val 91794"/>
              <a:gd name="adj2" fmla="val -1577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Vector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로만 사용하면 경고 발생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51584" y="3570287"/>
            <a:ext cx="576064" cy="1568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067944" y="3560137"/>
            <a:ext cx="576064" cy="1568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300082" y="3995405"/>
            <a:ext cx="4224246" cy="81667"/>
          </a:xfrm>
          <a:custGeom>
            <a:avLst/>
            <a:gdLst>
              <a:gd name="connsiteX0" fmla="*/ 0 w 3286125"/>
              <a:gd name="connsiteY0" fmla="*/ 28575 h 85725"/>
              <a:gd name="connsiteX1" fmla="*/ 200025 w 3286125"/>
              <a:gd name="connsiteY1" fmla="*/ 9525 h 85725"/>
              <a:gd name="connsiteX2" fmla="*/ 314325 w 3286125"/>
              <a:gd name="connsiteY2" fmla="*/ 19050 h 85725"/>
              <a:gd name="connsiteX3" fmla="*/ 352425 w 3286125"/>
              <a:gd name="connsiteY3" fmla="*/ 28575 h 85725"/>
              <a:gd name="connsiteX4" fmla="*/ 885825 w 3286125"/>
              <a:gd name="connsiteY4" fmla="*/ 38100 h 85725"/>
              <a:gd name="connsiteX5" fmla="*/ 923925 w 3286125"/>
              <a:gd name="connsiteY5" fmla="*/ 57150 h 85725"/>
              <a:gd name="connsiteX6" fmla="*/ 952500 w 3286125"/>
              <a:gd name="connsiteY6" fmla="*/ 76200 h 85725"/>
              <a:gd name="connsiteX7" fmla="*/ 990600 w 3286125"/>
              <a:gd name="connsiteY7" fmla="*/ 85725 h 85725"/>
              <a:gd name="connsiteX8" fmla="*/ 1114425 w 3286125"/>
              <a:gd name="connsiteY8" fmla="*/ 76200 h 85725"/>
              <a:gd name="connsiteX9" fmla="*/ 1152525 w 3286125"/>
              <a:gd name="connsiteY9" fmla="*/ 57150 h 85725"/>
              <a:gd name="connsiteX10" fmla="*/ 1200150 w 3286125"/>
              <a:gd name="connsiteY10" fmla="*/ 47625 h 85725"/>
              <a:gd name="connsiteX11" fmla="*/ 1238250 w 3286125"/>
              <a:gd name="connsiteY11" fmla="*/ 28575 h 85725"/>
              <a:gd name="connsiteX12" fmla="*/ 1381125 w 3286125"/>
              <a:gd name="connsiteY12" fmla="*/ 47625 h 85725"/>
              <a:gd name="connsiteX13" fmla="*/ 1409700 w 3286125"/>
              <a:gd name="connsiteY13" fmla="*/ 57150 h 85725"/>
              <a:gd name="connsiteX14" fmla="*/ 1447800 w 3286125"/>
              <a:gd name="connsiteY14" fmla="*/ 66675 h 85725"/>
              <a:gd name="connsiteX15" fmla="*/ 1590675 w 3286125"/>
              <a:gd name="connsiteY15" fmla="*/ 57150 h 85725"/>
              <a:gd name="connsiteX16" fmla="*/ 1676400 w 3286125"/>
              <a:gd name="connsiteY16" fmla="*/ 19050 h 85725"/>
              <a:gd name="connsiteX17" fmla="*/ 1714500 w 3286125"/>
              <a:gd name="connsiteY17" fmla="*/ 9525 h 85725"/>
              <a:gd name="connsiteX18" fmla="*/ 1771650 w 3286125"/>
              <a:gd name="connsiteY18" fmla="*/ 19050 h 85725"/>
              <a:gd name="connsiteX19" fmla="*/ 1809750 w 3286125"/>
              <a:gd name="connsiteY19" fmla="*/ 47625 h 85725"/>
              <a:gd name="connsiteX20" fmla="*/ 1943100 w 3286125"/>
              <a:gd name="connsiteY20" fmla="*/ 38100 h 85725"/>
              <a:gd name="connsiteX21" fmla="*/ 2000250 w 3286125"/>
              <a:gd name="connsiteY21" fmla="*/ 28575 h 85725"/>
              <a:gd name="connsiteX22" fmla="*/ 2238375 w 3286125"/>
              <a:gd name="connsiteY22" fmla="*/ 47625 h 85725"/>
              <a:gd name="connsiteX23" fmla="*/ 2381250 w 3286125"/>
              <a:gd name="connsiteY23" fmla="*/ 28575 h 85725"/>
              <a:gd name="connsiteX24" fmla="*/ 2438400 w 3286125"/>
              <a:gd name="connsiteY24" fmla="*/ 9525 h 85725"/>
              <a:gd name="connsiteX25" fmla="*/ 2514600 w 3286125"/>
              <a:gd name="connsiteY25" fmla="*/ 38100 h 85725"/>
              <a:gd name="connsiteX26" fmla="*/ 2571750 w 3286125"/>
              <a:gd name="connsiteY26" fmla="*/ 47625 h 85725"/>
              <a:gd name="connsiteX27" fmla="*/ 2695575 w 3286125"/>
              <a:gd name="connsiteY27" fmla="*/ 38100 h 85725"/>
              <a:gd name="connsiteX28" fmla="*/ 2752725 w 3286125"/>
              <a:gd name="connsiteY28" fmla="*/ 19050 h 85725"/>
              <a:gd name="connsiteX29" fmla="*/ 2800350 w 3286125"/>
              <a:gd name="connsiteY29" fmla="*/ 9525 h 85725"/>
              <a:gd name="connsiteX30" fmla="*/ 2847975 w 3286125"/>
              <a:gd name="connsiteY30" fmla="*/ 19050 h 85725"/>
              <a:gd name="connsiteX31" fmla="*/ 2886075 w 3286125"/>
              <a:gd name="connsiteY31" fmla="*/ 47625 h 85725"/>
              <a:gd name="connsiteX32" fmla="*/ 2914650 w 3286125"/>
              <a:gd name="connsiteY32" fmla="*/ 57150 h 85725"/>
              <a:gd name="connsiteX33" fmla="*/ 3009900 w 3286125"/>
              <a:gd name="connsiteY33" fmla="*/ 47625 h 85725"/>
              <a:gd name="connsiteX34" fmla="*/ 3181350 w 3286125"/>
              <a:gd name="connsiteY34" fmla="*/ 38100 h 85725"/>
              <a:gd name="connsiteX35" fmla="*/ 3286125 w 3286125"/>
              <a:gd name="connsiteY35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286125" h="85725">
                <a:moveTo>
                  <a:pt x="0" y="28575"/>
                </a:moveTo>
                <a:cubicBezTo>
                  <a:pt x="66675" y="22225"/>
                  <a:pt x="133079" y="11554"/>
                  <a:pt x="200025" y="9525"/>
                </a:cubicBezTo>
                <a:cubicBezTo>
                  <a:pt x="238240" y="8367"/>
                  <a:pt x="276388" y="14308"/>
                  <a:pt x="314325" y="19050"/>
                </a:cubicBezTo>
                <a:cubicBezTo>
                  <a:pt x="327315" y="20674"/>
                  <a:pt x="339341" y="28139"/>
                  <a:pt x="352425" y="28575"/>
                </a:cubicBezTo>
                <a:cubicBezTo>
                  <a:pt x="530155" y="34499"/>
                  <a:pt x="708025" y="34925"/>
                  <a:pt x="885825" y="38100"/>
                </a:cubicBezTo>
                <a:cubicBezTo>
                  <a:pt x="898525" y="44450"/>
                  <a:pt x="911597" y="50105"/>
                  <a:pt x="923925" y="57150"/>
                </a:cubicBezTo>
                <a:cubicBezTo>
                  <a:pt x="933864" y="62830"/>
                  <a:pt x="941978" y="71691"/>
                  <a:pt x="952500" y="76200"/>
                </a:cubicBezTo>
                <a:cubicBezTo>
                  <a:pt x="964532" y="81357"/>
                  <a:pt x="977900" y="82550"/>
                  <a:pt x="990600" y="85725"/>
                </a:cubicBezTo>
                <a:cubicBezTo>
                  <a:pt x="1031875" y="82550"/>
                  <a:pt x="1073658" y="83394"/>
                  <a:pt x="1114425" y="76200"/>
                </a:cubicBezTo>
                <a:cubicBezTo>
                  <a:pt x="1128408" y="73732"/>
                  <a:pt x="1139055" y="61640"/>
                  <a:pt x="1152525" y="57150"/>
                </a:cubicBezTo>
                <a:cubicBezTo>
                  <a:pt x="1167884" y="52030"/>
                  <a:pt x="1184275" y="50800"/>
                  <a:pt x="1200150" y="47625"/>
                </a:cubicBezTo>
                <a:cubicBezTo>
                  <a:pt x="1212850" y="41275"/>
                  <a:pt x="1224051" y="28575"/>
                  <a:pt x="1238250" y="28575"/>
                </a:cubicBezTo>
                <a:cubicBezTo>
                  <a:pt x="1286296" y="28575"/>
                  <a:pt x="1333732" y="39726"/>
                  <a:pt x="1381125" y="47625"/>
                </a:cubicBezTo>
                <a:cubicBezTo>
                  <a:pt x="1391029" y="49276"/>
                  <a:pt x="1400046" y="54392"/>
                  <a:pt x="1409700" y="57150"/>
                </a:cubicBezTo>
                <a:cubicBezTo>
                  <a:pt x="1422287" y="60746"/>
                  <a:pt x="1435100" y="63500"/>
                  <a:pt x="1447800" y="66675"/>
                </a:cubicBezTo>
                <a:cubicBezTo>
                  <a:pt x="1495425" y="63500"/>
                  <a:pt x="1543236" y="62421"/>
                  <a:pt x="1590675" y="57150"/>
                </a:cubicBezTo>
                <a:cubicBezTo>
                  <a:pt x="1612723" y="54700"/>
                  <a:pt x="1666978" y="22819"/>
                  <a:pt x="1676400" y="19050"/>
                </a:cubicBezTo>
                <a:cubicBezTo>
                  <a:pt x="1688555" y="14188"/>
                  <a:pt x="1701800" y="12700"/>
                  <a:pt x="1714500" y="9525"/>
                </a:cubicBezTo>
                <a:cubicBezTo>
                  <a:pt x="1733550" y="12700"/>
                  <a:pt x="1753719" y="11877"/>
                  <a:pt x="1771650" y="19050"/>
                </a:cubicBezTo>
                <a:cubicBezTo>
                  <a:pt x="1786390" y="24946"/>
                  <a:pt x="1793972" y="45872"/>
                  <a:pt x="1809750" y="47625"/>
                </a:cubicBezTo>
                <a:cubicBezTo>
                  <a:pt x="1854041" y="52546"/>
                  <a:pt x="1898650" y="41275"/>
                  <a:pt x="1943100" y="38100"/>
                </a:cubicBezTo>
                <a:cubicBezTo>
                  <a:pt x="1962150" y="34925"/>
                  <a:pt x="1980937" y="28575"/>
                  <a:pt x="2000250" y="28575"/>
                </a:cubicBezTo>
                <a:cubicBezTo>
                  <a:pt x="2172760" y="28575"/>
                  <a:pt x="2143478" y="23901"/>
                  <a:pt x="2238375" y="47625"/>
                </a:cubicBezTo>
                <a:cubicBezTo>
                  <a:pt x="2286000" y="41275"/>
                  <a:pt x="2334052" y="37565"/>
                  <a:pt x="2381250" y="28575"/>
                </a:cubicBezTo>
                <a:cubicBezTo>
                  <a:pt x="2400976" y="24818"/>
                  <a:pt x="2418419" y="11523"/>
                  <a:pt x="2438400" y="9525"/>
                </a:cubicBezTo>
                <a:cubicBezTo>
                  <a:pt x="2467845" y="6580"/>
                  <a:pt x="2489120" y="30456"/>
                  <a:pt x="2514600" y="38100"/>
                </a:cubicBezTo>
                <a:cubicBezTo>
                  <a:pt x="2533098" y="43649"/>
                  <a:pt x="2552700" y="44450"/>
                  <a:pt x="2571750" y="47625"/>
                </a:cubicBezTo>
                <a:cubicBezTo>
                  <a:pt x="2613025" y="44450"/>
                  <a:pt x="2654685" y="44556"/>
                  <a:pt x="2695575" y="38100"/>
                </a:cubicBezTo>
                <a:cubicBezTo>
                  <a:pt x="2715410" y="34968"/>
                  <a:pt x="2733352" y="24334"/>
                  <a:pt x="2752725" y="19050"/>
                </a:cubicBezTo>
                <a:cubicBezTo>
                  <a:pt x="2768344" y="14790"/>
                  <a:pt x="2784475" y="12700"/>
                  <a:pt x="2800350" y="9525"/>
                </a:cubicBezTo>
                <a:cubicBezTo>
                  <a:pt x="2816225" y="12700"/>
                  <a:pt x="2833181" y="12475"/>
                  <a:pt x="2847975" y="19050"/>
                </a:cubicBezTo>
                <a:cubicBezTo>
                  <a:pt x="2862482" y="25497"/>
                  <a:pt x="2872292" y="39749"/>
                  <a:pt x="2886075" y="47625"/>
                </a:cubicBezTo>
                <a:cubicBezTo>
                  <a:pt x="2894792" y="52606"/>
                  <a:pt x="2905125" y="53975"/>
                  <a:pt x="2914650" y="57150"/>
                </a:cubicBezTo>
                <a:cubicBezTo>
                  <a:pt x="2946400" y="53975"/>
                  <a:pt x="2978073" y="49898"/>
                  <a:pt x="3009900" y="47625"/>
                </a:cubicBezTo>
                <a:cubicBezTo>
                  <a:pt x="3066993" y="43547"/>
                  <a:pt x="3124730" y="46488"/>
                  <a:pt x="3181350" y="38100"/>
                </a:cubicBezTo>
                <a:cubicBezTo>
                  <a:pt x="3225147" y="31612"/>
                  <a:pt x="3251604" y="17260"/>
                  <a:pt x="328612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컬렉션과 자동 </a:t>
            </a:r>
            <a:r>
              <a:rPr lang="ko-KR" altLang="en-US" dirty="0" err="1"/>
              <a:t>박싱</a:t>
            </a:r>
            <a:r>
              <a:rPr lang="en-US" altLang="ko-KR" dirty="0"/>
              <a:t>/</a:t>
            </a:r>
            <a:r>
              <a:rPr lang="ko-KR" altLang="en-US" dirty="0" err="1"/>
              <a:t>언박싱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JDK 1.5 </a:t>
            </a:r>
            <a:r>
              <a:rPr lang="ko-KR" altLang="en-US" sz="1800" dirty="0" smtClean="0"/>
              <a:t>이전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기본 타입 데이터를 </a:t>
            </a:r>
            <a:r>
              <a:rPr lang="en-US" altLang="ko-KR" sz="1600" dirty="0" smtClean="0"/>
              <a:t>Wrapper </a:t>
            </a:r>
            <a:r>
              <a:rPr lang="ko-KR" altLang="en-US" sz="1600" dirty="0" smtClean="0"/>
              <a:t>객체로 </a:t>
            </a:r>
            <a:r>
              <a:rPr lang="ko-KR" altLang="en-US" sz="1600" dirty="0"/>
              <a:t>만들어 </a:t>
            </a:r>
            <a:r>
              <a:rPr lang="ko-KR" altLang="en-US" sz="1600" dirty="0" smtClean="0"/>
              <a:t>삽입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컬렉션으로부터 </a:t>
            </a:r>
            <a:r>
              <a:rPr lang="ko-KR" altLang="en-US" sz="1600" dirty="0"/>
              <a:t>요소를 </a:t>
            </a:r>
            <a:r>
              <a:rPr lang="ko-KR" altLang="en-US" sz="1600" dirty="0" smtClean="0"/>
              <a:t>얻어올 때</a:t>
            </a:r>
            <a:r>
              <a:rPr lang="en-US" altLang="ko-KR" sz="1600" dirty="0" smtClean="0"/>
              <a:t>, Wrapper </a:t>
            </a:r>
            <a:r>
              <a:rPr lang="ko-KR" altLang="en-US" sz="1600" dirty="0" smtClean="0"/>
              <a:t>클래스로 캐스팅 필요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JDK 1.5</a:t>
            </a:r>
            <a:r>
              <a:rPr lang="ko-KR" altLang="en-US" sz="1800" dirty="0" smtClean="0"/>
              <a:t>부터</a:t>
            </a:r>
            <a:endParaRPr lang="en-US" altLang="ko-KR" sz="1800" dirty="0" smtClean="0"/>
          </a:p>
          <a:p>
            <a:pPr lvl="1"/>
            <a:r>
              <a:rPr lang="ko-KR" altLang="en-US" sz="1600" dirty="0">
                <a:solidFill>
                  <a:srgbClr val="FF0000"/>
                </a:solidFill>
              </a:rPr>
              <a:t>자동 </a:t>
            </a:r>
            <a:r>
              <a:rPr lang="ko-KR" altLang="en-US" sz="1600" dirty="0" err="1">
                <a:solidFill>
                  <a:srgbClr val="FF0000"/>
                </a:solidFill>
              </a:rPr>
              <a:t>박싱</a:t>
            </a:r>
            <a:r>
              <a:rPr lang="en-US" altLang="ko-KR" sz="1600" dirty="0">
                <a:solidFill>
                  <a:srgbClr val="FF0000"/>
                </a:solidFill>
              </a:rPr>
              <a:t>/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언박싱이</a:t>
            </a:r>
            <a:r>
              <a:rPr lang="ko-KR" altLang="en-US" sz="1600" dirty="0" smtClean="0">
                <a:solidFill>
                  <a:srgbClr val="FF0000"/>
                </a:solidFill>
              </a:rPr>
              <a:t> 작동하여 기본 타입 값 삽입 가능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2"/>
            <a:r>
              <a:rPr lang="ko-KR" altLang="en-US" sz="1400" dirty="0" smtClean="0"/>
              <a:t>그러나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타입 매개 변수를 기본 타입으로 구체화할 수는 없음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2060848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Vector&lt;Integer&gt; v </a:t>
            </a:r>
            <a:r>
              <a:rPr lang="en-US" altLang="ko-KR" sz="1400" dirty="0"/>
              <a:t>= new </a:t>
            </a:r>
            <a:r>
              <a:rPr lang="en-US" altLang="ko-KR" sz="1400" dirty="0" smtClean="0"/>
              <a:t>Vector&lt;Integer&gt;();</a:t>
            </a:r>
            <a:endParaRPr lang="en-US" altLang="ko-KR" sz="1400" dirty="0"/>
          </a:p>
          <a:p>
            <a:r>
              <a:rPr lang="en-US" altLang="ko-KR" sz="1400" dirty="0" smtClean="0"/>
              <a:t>v.add(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Integer.valueOf(4)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1335021" y="3095382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Integer n = (</a:t>
            </a:r>
            <a:r>
              <a:rPr lang="en-US" altLang="ko-KR" sz="1400" b="1" dirty="0">
                <a:solidFill>
                  <a:srgbClr val="7030A0"/>
                </a:solidFill>
              </a:rPr>
              <a:t>Integer</a:t>
            </a:r>
            <a:r>
              <a:rPr lang="en-US" altLang="ko-KR" sz="1400" dirty="0"/>
              <a:t>)</a:t>
            </a:r>
            <a:r>
              <a:rPr lang="en-US" altLang="ko-KR" sz="1400" dirty="0" err="1"/>
              <a:t>v.get</a:t>
            </a:r>
            <a:r>
              <a:rPr lang="en-US" altLang="ko-KR" sz="1400" dirty="0"/>
              <a:t>(0);</a:t>
            </a:r>
          </a:p>
          <a:p>
            <a:r>
              <a:rPr lang="nn-NO" altLang="ko-KR" sz="1400" dirty="0"/>
              <a:t>int k = n.intValue(); // k = 4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48543" y="4715852"/>
            <a:ext cx="561662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Vector&lt;Integer&gt; </a:t>
            </a:r>
            <a:r>
              <a:rPr lang="en-US" altLang="ko-KR" sz="1400" dirty="0"/>
              <a:t>v = new Vector&lt;Integer&gt; ();</a:t>
            </a:r>
          </a:p>
          <a:p>
            <a:r>
              <a:rPr lang="en-US" altLang="ko-KR" sz="1400" dirty="0"/>
              <a:t>v.add(4); // </a:t>
            </a:r>
            <a:r>
              <a:rPr lang="en-US" altLang="ko-KR" sz="1400" b="1" dirty="0">
                <a:solidFill>
                  <a:srgbClr val="7030A0"/>
                </a:solidFill>
              </a:rPr>
              <a:t>4 →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Integer.valueOf(4</a:t>
            </a:r>
            <a:r>
              <a:rPr lang="en-US" altLang="ko-KR" sz="1400" b="1" dirty="0">
                <a:solidFill>
                  <a:srgbClr val="7030A0"/>
                </a:solidFill>
              </a:rPr>
              <a:t>)</a:t>
            </a:r>
            <a:r>
              <a:rPr lang="ko-KR" altLang="en-US" sz="1400" b="1" dirty="0">
                <a:solidFill>
                  <a:srgbClr val="7030A0"/>
                </a:solidFill>
              </a:rPr>
              <a:t>로 자동 </a:t>
            </a:r>
            <a:r>
              <a:rPr lang="ko-KR" altLang="en-US" sz="1400" b="1" dirty="0" err="1">
                <a:solidFill>
                  <a:srgbClr val="7030A0"/>
                </a:solidFill>
              </a:rPr>
              <a:t>박싱</a:t>
            </a:r>
            <a:endParaRPr lang="ko-KR" altLang="en-US" sz="1400" b="1" dirty="0">
              <a:solidFill>
                <a:srgbClr val="7030A0"/>
              </a:solidFill>
            </a:endParaRP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k = </a:t>
            </a:r>
            <a:r>
              <a:rPr lang="en-US" altLang="ko-KR" sz="1400" dirty="0" err="1"/>
              <a:t>v.get</a:t>
            </a:r>
            <a:r>
              <a:rPr lang="en-US" altLang="ko-KR" sz="1400" dirty="0"/>
              <a:t>(0); // </a:t>
            </a:r>
            <a:r>
              <a:rPr lang="en-US" altLang="ko-KR" sz="1400" b="1" dirty="0">
                <a:solidFill>
                  <a:srgbClr val="7030A0"/>
                </a:solidFill>
              </a:rPr>
              <a:t>Integer </a:t>
            </a:r>
            <a:r>
              <a:rPr lang="ko-KR" altLang="en-US" sz="1400" b="1" dirty="0">
                <a:solidFill>
                  <a:srgbClr val="7030A0"/>
                </a:solidFill>
              </a:rPr>
              <a:t>타입이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>
                <a:solidFill>
                  <a:srgbClr val="7030A0"/>
                </a:solidFill>
              </a:rPr>
              <a:t> </a:t>
            </a:r>
            <a:r>
              <a:rPr lang="ko-KR" altLang="en-US" sz="1400" b="1" dirty="0">
                <a:solidFill>
                  <a:srgbClr val="7030A0"/>
                </a:solidFill>
              </a:rPr>
              <a:t>타입으로 자동 </a:t>
            </a:r>
            <a:r>
              <a:rPr lang="ko-KR" altLang="en-US" sz="1400" b="1" dirty="0" err="1">
                <a:solidFill>
                  <a:srgbClr val="7030A0"/>
                </a:solidFill>
              </a:rPr>
              <a:t>언박싱</a:t>
            </a:r>
            <a:r>
              <a:rPr lang="en-US" altLang="ko-KR" sz="1400" b="1" dirty="0">
                <a:solidFill>
                  <a:srgbClr val="7030A0"/>
                </a:solidFill>
              </a:rPr>
              <a:t>, k = 4</a:t>
            </a:r>
            <a:endParaRPr lang="en-US" altLang="ko-KR" sz="1400" b="1" dirty="0" smtClean="0">
              <a:solidFill>
                <a:srgbClr val="7030A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1680" y="5949280"/>
            <a:ext cx="527348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Vector&lt;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&gt; </a:t>
            </a:r>
            <a:r>
              <a:rPr lang="en-US" altLang="ko-KR" sz="1400" dirty="0"/>
              <a:t>v = new </a:t>
            </a:r>
            <a:r>
              <a:rPr lang="en-US" altLang="ko-KR" sz="1400" dirty="0" smtClean="0"/>
              <a:t>Vector&lt;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&gt; (); // </a:t>
            </a:r>
            <a:r>
              <a:rPr lang="ko-KR" altLang="en-US" sz="1400" dirty="0" smtClean="0"/>
              <a:t>컴파일 오류</a:t>
            </a:r>
            <a:endParaRPr lang="en-US" altLang="ko-KR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918349"/>
            <a:ext cx="344756" cy="33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컬렉션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생성문의</a:t>
            </a:r>
            <a:r>
              <a:rPr lang="ko-KR" altLang="en-US" dirty="0" smtClean="0"/>
              <a:t> 진화</a:t>
            </a:r>
            <a:r>
              <a:rPr lang="en-US" altLang="ko-KR" dirty="0"/>
              <a:t> </a:t>
            </a:r>
            <a:r>
              <a:rPr lang="en-US" altLang="ko-KR" dirty="0" smtClean="0"/>
              <a:t>: Java 7, Java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Java 7 </a:t>
            </a:r>
            <a:r>
              <a:rPr lang="ko-KR" altLang="en-US" dirty="0" smtClean="0"/>
              <a:t>이전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Java 7 </a:t>
            </a:r>
            <a:r>
              <a:rPr lang="ko-KR" altLang="en-US" dirty="0" smtClean="0"/>
              <a:t>이후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컴파일러의 타입 추론 기능 추가</a:t>
            </a:r>
            <a:endParaRPr lang="en-US" altLang="ko-KR" dirty="0" smtClean="0"/>
          </a:p>
          <a:p>
            <a:pPr lvl="1"/>
            <a:r>
              <a:rPr lang="en-US" altLang="ko-KR" sz="1600" dirty="0" smtClean="0"/>
              <a:t>&lt;&gt;(</a:t>
            </a:r>
            <a:r>
              <a:rPr lang="ko-KR" altLang="en-US" dirty="0" err="1"/>
              <a:t>다이어몬드</a:t>
            </a:r>
            <a:r>
              <a:rPr lang="ko-KR" altLang="en-US" dirty="0"/>
              <a:t> 연산자</a:t>
            </a:r>
            <a:r>
              <a:rPr lang="en-US" altLang="ko-KR" sz="1600" dirty="0"/>
              <a:t>)</a:t>
            </a:r>
            <a:r>
              <a:rPr lang="ko-KR" altLang="en-US" dirty="0"/>
              <a:t>에 타입 </a:t>
            </a:r>
            <a:r>
              <a:rPr lang="ko-KR" altLang="en-US" dirty="0" smtClean="0"/>
              <a:t>매개변수 생략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Java </a:t>
            </a:r>
            <a:r>
              <a:rPr lang="en-US" altLang="ko-KR" dirty="0" smtClean="0"/>
              <a:t>10 </a:t>
            </a:r>
            <a:r>
              <a:rPr lang="ko-KR" altLang="en-US" dirty="0"/>
              <a:t>이후</a:t>
            </a:r>
            <a:endParaRPr lang="en-US" altLang="ko-KR" dirty="0"/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 smtClean="0"/>
              <a:t>키워드 도입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컴파일러의 지역 변수 타입 </a:t>
            </a:r>
            <a:r>
              <a:rPr lang="ko-KR" altLang="en-US" dirty="0"/>
              <a:t>추론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1844824"/>
            <a:ext cx="741682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Vector&lt;Integer&gt; v = </a:t>
            </a:r>
            <a:r>
              <a:rPr lang="en-US" altLang="ko-KR" dirty="0">
                <a:solidFill>
                  <a:srgbClr val="9A009A"/>
                </a:solidFill>
                <a:latin typeface="+mj-ea"/>
                <a:ea typeface="+mj-ea"/>
              </a:rPr>
              <a:t>new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Vector&lt;Integer&gt;(); </a:t>
            </a:r>
            <a:r>
              <a:rPr lang="en-US" altLang="ko-KR" dirty="0">
                <a:solidFill>
                  <a:srgbClr val="1A9A00"/>
                </a:solidFill>
                <a:latin typeface="+mj-ea"/>
                <a:ea typeface="+mj-ea"/>
              </a:rPr>
              <a:t>// Java 7 </a:t>
            </a:r>
            <a:r>
              <a:rPr lang="ko-KR" altLang="en-US" dirty="0">
                <a:solidFill>
                  <a:srgbClr val="1A9A00"/>
                </a:solidFill>
                <a:latin typeface="+mj-ea"/>
                <a:ea typeface="+mj-ea"/>
              </a:rPr>
              <a:t>이전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07" y="4005064"/>
            <a:ext cx="741103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Vector&lt;Integer&gt; v = </a:t>
            </a:r>
            <a:r>
              <a:rPr lang="en-US" altLang="ko-KR" dirty="0">
                <a:solidFill>
                  <a:srgbClr val="9A009A"/>
                </a:solidFill>
                <a:latin typeface="+mj-ea"/>
                <a:ea typeface="+mj-ea"/>
              </a:rPr>
              <a:t>new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Vector&lt;&gt;(); </a:t>
            </a:r>
            <a:r>
              <a:rPr lang="en-US" altLang="ko-KR" dirty="0">
                <a:solidFill>
                  <a:srgbClr val="1A9A00"/>
                </a:solidFill>
                <a:latin typeface="+mj-ea"/>
                <a:ea typeface="+mj-ea"/>
              </a:rPr>
              <a:t>// Java 7</a:t>
            </a:r>
            <a:r>
              <a:rPr lang="ko-KR" altLang="en-US" dirty="0" smtClean="0">
                <a:solidFill>
                  <a:srgbClr val="1A9A00"/>
                </a:solidFill>
                <a:latin typeface="+mj-ea"/>
                <a:ea typeface="+mj-ea"/>
              </a:rPr>
              <a:t>부터 추가</a:t>
            </a:r>
            <a:r>
              <a:rPr lang="en-US" altLang="ko-KR" dirty="0" smtClean="0">
                <a:solidFill>
                  <a:srgbClr val="1A9A00"/>
                </a:solidFill>
                <a:latin typeface="+mj-ea"/>
                <a:ea typeface="+mj-ea"/>
              </a:rPr>
              <a:t>,</a:t>
            </a:r>
            <a:r>
              <a:rPr lang="ko-KR" altLang="en-US" dirty="0" smtClean="0">
                <a:solidFill>
                  <a:srgbClr val="1A9A00"/>
                </a:solidFill>
                <a:latin typeface="+mj-ea"/>
                <a:ea typeface="+mj-ea"/>
              </a:rPr>
              <a:t> 가능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3607" y="5589240"/>
            <a:ext cx="741103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9A009A"/>
                </a:solidFill>
                <a:latin typeface="+mj-ea"/>
                <a:ea typeface="+mj-ea"/>
              </a:rPr>
              <a:t>var</a:t>
            </a:r>
            <a:r>
              <a:rPr lang="en-US" altLang="ko-KR" b="1" dirty="0">
                <a:solidFill>
                  <a:srgbClr val="9A009A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v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dirty="0">
                <a:solidFill>
                  <a:srgbClr val="9A009A"/>
                </a:solidFill>
                <a:latin typeface="+mj-ea"/>
                <a:ea typeface="+mj-ea"/>
              </a:rPr>
              <a:t>new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Vector&lt;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Integer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&gt;(); </a:t>
            </a:r>
            <a:r>
              <a:rPr lang="en-US" altLang="ko-KR" dirty="0">
                <a:solidFill>
                  <a:srgbClr val="1A9A00"/>
                </a:solidFill>
                <a:latin typeface="+mj-ea"/>
                <a:ea typeface="+mj-ea"/>
              </a:rPr>
              <a:t>// Java 10</a:t>
            </a:r>
            <a:r>
              <a:rPr lang="ko-KR" altLang="en-US" dirty="0" smtClean="0">
                <a:solidFill>
                  <a:srgbClr val="1A9A00"/>
                </a:solidFill>
                <a:latin typeface="+mj-ea"/>
                <a:ea typeface="+mj-ea"/>
              </a:rPr>
              <a:t>부터 추가</a:t>
            </a:r>
            <a:r>
              <a:rPr lang="en-US" altLang="ko-KR" dirty="0" smtClean="0">
                <a:solidFill>
                  <a:srgbClr val="1A9A00"/>
                </a:solidFill>
                <a:latin typeface="+mj-ea"/>
                <a:ea typeface="+mj-ea"/>
              </a:rPr>
              <a:t>,</a:t>
            </a:r>
            <a:r>
              <a:rPr lang="ko-KR" altLang="en-US" dirty="0" smtClean="0">
                <a:solidFill>
                  <a:srgbClr val="1A9A00"/>
                </a:solidFill>
                <a:latin typeface="+mj-ea"/>
                <a:ea typeface="+mj-ea"/>
              </a:rPr>
              <a:t> 가능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86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Vector&lt;Integer&gt; v = new Vector&lt;Integer&gt;(7)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80790" y="1484784"/>
            <a:ext cx="741682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+mj-ea"/>
                <a:ea typeface="+mj-ea"/>
              </a:rPr>
              <a:t>v.add</a:t>
            </a:r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(5);    </a:t>
            </a:r>
            <a:r>
              <a:rPr lang="en-US" altLang="ko-KR" dirty="0" smtClean="0">
                <a:solidFill>
                  <a:srgbClr val="1A9A00"/>
                </a:solidFill>
                <a:latin typeface="+mj-ea"/>
                <a:ea typeface="+mj-ea"/>
              </a:rPr>
              <a:t>// 5 -&gt; new Integer(5)</a:t>
            </a:r>
            <a:r>
              <a:rPr lang="ko-KR" altLang="en-US" dirty="0" smtClean="0">
                <a:solidFill>
                  <a:srgbClr val="1A9A00"/>
                </a:solidFill>
                <a:latin typeface="+mj-ea"/>
                <a:ea typeface="+mj-ea"/>
              </a:rPr>
              <a:t>로 자동 </a:t>
            </a:r>
            <a:r>
              <a:rPr lang="ko-KR" altLang="en-US" dirty="0" err="1" smtClean="0">
                <a:solidFill>
                  <a:srgbClr val="1A9A00"/>
                </a:solidFill>
                <a:latin typeface="+mj-ea"/>
                <a:ea typeface="+mj-ea"/>
              </a:rPr>
              <a:t>박싱됨</a:t>
            </a:r>
            <a:endParaRPr lang="en-US" altLang="ko-KR" dirty="0" smtClean="0">
              <a:solidFill>
                <a:srgbClr val="1A9A00"/>
              </a:solidFill>
              <a:latin typeface="+mj-ea"/>
              <a:ea typeface="+mj-ea"/>
            </a:endParaRPr>
          </a:p>
          <a:p>
            <a:r>
              <a:rPr lang="en-US" altLang="ko-KR" dirty="0" err="1" smtClean="0">
                <a:latin typeface="+mj-ea"/>
                <a:ea typeface="+mj-ea"/>
              </a:rPr>
              <a:t>v.add</a:t>
            </a:r>
            <a:r>
              <a:rPr lang="en-US" altLang="ko-KR" dirty="0" smtClean="0">
                <a:latin typeface="+mj-ea"/>
                <a:ea typeface="+mj-ea"/>
              </a:rPr>
              <a:t>(4);</a:t>
            </a:r>
          </a:p>
          <a:p>
            <a:r>
              <a:rPr lang="en-US" altLang="ko-KR" dirty="0" err="1" smtClean="0">
                <a:latin typeface="+mj-ea"/>
                <a:ea typeface="+mj-ea"/>
              </a:rPr>
              <a:t>v.add</a:t>
            </a:r>
            <a:r>
              <a:rPr lang="en-US" altLang="ko-KR" dirty="0" smtClean="0">
                <a:latin typeface="+mj-ea"/>
                <a:ea typeface="+mj-ea"/>
              </a:rPr>
              <a:t>(2, -1); </a:t>
            </a:r>
            <a:r>
              <a:rPr lang="en-US" altLang="ko-KR" dirty="0">
                <a:solidFill>
                  <a:srgbClr val="1A9A00"/>
                </a:solidFill>
                <a:latin typeface="+mj-ea"/>
              </a:rPr>
              <a:t>// </a:t>
            </a:r>
            <a:r>
              <a:rPr lang="ko-KR" altLang="en-US" dirty="0" smtClean="0">
                <a:solidFill>
                  <a:srgbClr val="1A9A00"/>
                </a:solidFill>
                <a:latin typeface="+mj-ea"/>
              </a:rPr>
              <a:t>인덱스 </a:t>
            </a:r>
            <a:r>
              <a:rPr lang="en-US" altLang="ko-KR" dirty="0" smtClean="0">
                <a:solidFill>
                  <a:srgbClr val="1A9A00"/>
                </a:solidFill>
                <a:latin typeface="+mj-ea"/>
              </a:rPr>
              <a:t>2</a:t>
            </a:r>
            <a:r>
              <a:rPr lang="ko-KR" altLang="en-US" dirty="0" smtClean="0">
                <a:solidFill>
                  <a:srgbClr val="1A9A00"/>
                </a:solidFill>
                <a:latin typeface="+mj-ea"/>
              </a:rPr>
              <a:t>의 위치에 </a:t>
            </a:r>
            <a:r>
              <a:rPr lang="en-US" altLang="ko-KR" dirty="0" smtClean="0">
                <a:solidFill>
                  <a:srgbClr val="1A9A00"/>
                </a:solidFill>
                <a:latin typeface="+mj-ea"/>
              </a:rPr>
              <a:t>-1 </a:t>
            </a:r>
            <a:r>
              <a:rPr lang="ko-KR" altLang="en-US" dirty="0" smtClean="0">
                <a:solidFill>
                  <a:srgbClr val="1A9A00"/>
                </a:solidFill>
                <a:latin typeface="+mj-ea"/>
              </a:rPr>
              <a:t>삽입</a:t>
            </a:r>
            <a:endParaRPr lang="en-US" altLang="ko-KR" dirty="0">
              <a:solidFill>
                <a:srgbClr val="1A9A00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94582" y="2696146"/>
            <a:ext cx="741682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dirty="0" err="1" smtClean="0">
                <a:solidFill>
                  <a:srgbClr val="000000"/>
                </a:solidFill>
                <a:latin typeface="+mj-ea"/>
                <a:ea typeface="+mj-ea"/>
              </a:rPr>
              <a:t>nt</a:t>
            </a:r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dirty="0" err="1" smtClean="0">
                <a:solidFill>
                  <a:srgbClr val="000000"/>
                </a:solidFill>
                <a:latin typeface="+mj-ea"/>
                <a:ea typeface="+mj-ea"/>
              </a:rPr>
              <a:t>v.get</a:t>
            </a:r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(1);    </a:t>
            </a:r>
            <a:r>
              <a:rPr lang="en-US" altLang="ko-KR" dirty="0" smtClean="0">
                <a:solidFill>
                  <a:srgbClr val="1A9A00"/>
                </a:solidFill>
                <a:latin typeface="+mj-ea"/>
                <a:ea typeface="+mj-ea"/>
              </a:rPr>
              <a:t>// </a:t>
            </a:r>
            <a:r>
              <a:rPr lang="ko-KR" altLang="en-US" dirty="0" smtClean="0">
                <a:solidFill>
                  <a:srgbClr val="1A9A00"/>
                </a:solidFill>
                <a:latin typeface="+mj-ea"/>
                <a:ea typeface="+mj-ea"/>
              </a:rPr>
              <a:t>인덱스 </a:t>
            </a:r>
            <a:r>
              <a:rPr lang="en-US" altLang="ko-KR" dirty="0" smtClean="0">
                <a:solidFill>
                  <a:srgbClr val="1A9A00"/>
                </a:solidFill>
                <a:latin typeface="+mj-ea"/>
                <a:ea typeface="+mj-ea"/>
              </a:rPr>
              <a:t>1</a:t>
            </a:r>
            <a:r>
              <a:rPr lang="ko-KR" altLang="en-US" dirty="0" smtClean="0">
                <a:solidFill>
                  <a:srgbClr val="1A9A00"/>
                </a:solidFill>
                <a:latin typeface="+mj-ea"/>
                <a:ea typeface="+mj-ea"/>
              </a:rPr>
              <a:t>의 위치에 있는 값 얻음</a:t>
            </a:r>
            <a:endParaRPr lang="en-US" altLang="ko-KR" dirty="0" smtClean="0">
              <a:solidFill>
                <a:srgbClr val="1A9A00"/>
              </a:solidFill>
              <a:latin typeface="+mj-ea"/>
              <a:ea typeface="+mj-ea"/>
            </a:endParaRPr>
          </a:p>
          <a:p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err="1" smtClean="0">
                <a:latin typeface="+mj-ea"/>
                <a:ea typeface="+mj-ea"/>
              </a:rPr>
              <a:t>len</a:t>
            </a:r>
            <a:r>
              <a:rPr lang="en-US" altLang="ko-KR" dirty="0" smtClean="0">
                <a:latin typeface="+mj-ea"/>
                <a:ea typeface="+mj-ea"/>
              </a:rPr>
              <a:t> = </a:t>
            </a:r>
            <a:r>
              <a:rPr lang="en-US" altLang="ko-KR" dirty="0" err="1" smtClean="0">
                <a:latin typeface="+mj-ea"/>
                <a:ea typeface="+mj-ea"/>
              </a:rPr>
              <a:t>v.size</a:t>
            </a:r>
            <a:r>
              <a:rPr lang="en-US" altLang="ko-KR" dirty="0" smtClean="0">
                <a:latin typeface="+mj-ea"/>
                <a:ea typeface="+mj-ea"/>
              </a:rPr>
              <a:t>(); </a:t>
            </a:r>
            <a:r>
              <a:rPr lang="en-US" altLang="ko-KR" dirty="0">
                <a:solidFill>
                  <a:srgbClr val="1A9A00"/>
                </a:solidFill>
                <a:latin typeface="+mj-ea"/>
              </a:rPr>
              <a:t>// </a:t>
            </a:r>
            <a:r>
              <a:rPr lang="ko-KR" altLang="en-US" dirty="0" smtClean="0">
                <a:solidFill>
                  <a:srgbClr val="1A9A00"/>
                </a:solidFill>
                <a:latin typeface="+mj-ea"/>
              </a:rPr>
              <a:t>벡터의 크기</a:t>
            </a:r>
            <a:r>
              <a:rPr lang="en-US" altLang="ko-KR" dirty="0" smtClean="0">
                <a:solidFill>
                  <a:srgbClr val="1A9A00"/>
                </a:solidFill>
                <a:latin typeface="+mj-ea"/>
              </a:rPr>
              <a:t>, </a:t>
            </a:r>
            <a:r>
              <a:rPr lang="ko-KR" altLang="en-US" dirty="0" smtClean="0">
                <a:solidFill>
                  <a:srgbClr val="1A9A00"/>
                </a:solidFill>
                <a:latin typeface="+mj-ea"/>
              </a:rPr>
              <a:t>존재하는 요소 수</a:t>
            </a:r>
            <a:r>
              <a:rPr lang="en-US" altLang="ko-KR" dirty="0" smtClean="0">
                <a:solidFill>
                  <a:srgbClr val="1A9A00"/>
                </a:solidFill>
                <a:latin typeface="+mj-ea"/>
              </a:rPr>
              <a:t>: 3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cap = </a:t>
            </a:r>
            <a:r>
              <a:rPr lang="en-US" altLang="ko-KR" dirty="0" err="1" smtClean="0">
                <a:latin typeface="+mj-ea"/>
                <a:ea typeface="+mj-ea"/>
              </a:rPr>
              <a:t>v.capacity</a:t>
            </a:r>
            <a:r>
              <a:rPr lang="en-US" altLang="ko-KR" dirty="0" smtClean="0">
                <a:latin typeface="+mj-ea"/>
                <a:ea typeface="+mj-ea"/>
              </a:rPr>
              <a:t>(); </a:t>
            </a:r>
            <a:r>
              <a:rPr lang="en-US" altLang="ko-KR" dirty="0">
                <a:solidFill>
                  <a:srgbClr val="1A9A00"/>
                </a:solidFill>
                <a:latin typeface="+mj-ea"/>
              </a:rPr>
              <a:t>// </a:t>
            </a:r>
            <a:r>
              <a:rPr lang="ko-KR" altLang="en-US" dirty="0" smtClean="0">
                <a:solidFill>
                  <a:srgbClr val="1A9A00"/>
                </a:solidFill>
                <a:latin typeface="+mj-ea"/>
              </a:rPr>
              <a:t>벡터의 용량</a:t>
            </a:r>
            <a:r>
              <a:rPr lang="en-US" altLang="ko-KR" dirty="0" smtClean="0">
                <a:solidFill>
                  <a:srgbClr val="1A9A00"/>
                </a:solidFill>
                <a:latin typeface="+mj-ea"/>
              </a:rPr>
              <a:t>: 7</a:t>
            </a:r>
            <a:endParaRPr lang="en-US" altLang="ko-KR" dirty="0">
              <a:solidFill>
                <a:srgbClr val="1A9A00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4582" y="3907508"/>
            <a:ext cx="74168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+mj-ea"/>
                <a:ea typeface="+mj-ea"/>
              </a:rPr>
              <a:t>v.remove</a:t>
            </a:r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(1);    </a:t>
            </a:r>
            <a:r>
              <a:rPr lang="en-US" altLang="ko-KR" dirty="0" smtClean="0">
                <a:solidFill>
                  <a:srgbClr val="1A9A00"/>
                </a:solidFill>
                <a:latin typeface="+mj-ea"/>
                <a:ea typeface="+mj-ea"/>
              </a:rPr>
              <a:t>// </a:t>
            </a:r>
            <a:r>
              <a:rPr lang="ko-KR" altLang="en-US" dirty="0" smtClean="0">
                <a:solidFill>
                  <a:srgbClr val="1A9A00"/>
                </a:solidFill>
                <a:latin typeface="+mj-ea"/>
                <a:ea typeface="+mj-ea"/>
              </a:rPr>
              <a:t>인덱스 </a:t>
            </a:r>
            <a:r>
              <a:rPr lang="en-US" altLang="ko-KR" dirty="0" smtClean="0">
                <a:solidFill>
                  <a:srgbClr val="1A9A00"/>
                </a:solidFill>
                <a:latin typeface="+mj-ea"/>
                <a:ea typeface="+mj-ea"/>
              </a:rPr>
              <a:t>1</a:t>
            </a:r>
            <a:r>
              <a:rPr lang="ko-KR" altLang="en-US" dirty="0" smtClean="0">
                <a:solidFill>
                  <a:srgbClr val="1A9A00"/>
                </a:solidFill>
                <a:latin typeface="+mj-ea"/>
                <a:ea typeface="+mj-ea"/>
              </a:rPr>
              <a:t>의 위치에 있는 요소 삭제</a:t>
            </a:r>
            <a:endParaRPr lang="en-US" altLang="ko-KR" dirty="0" smtClean="0">
              <a:solidFill>
                <a:srgbClr val="1A9A00"/>
              </a:solidFill>
              <a:latin typeface="+mj-ea"/>
              <a:ea typeface="+mj-ea"/>
            </a:endParaRPr>
          </a:p>
          <a:p>
            <a:r>
              <a:rPr lang="en-US" altLang="ko-KR" dirty="0" err="1" smtClean="0">
                <a:latin typeface="+mj-ea"/>
                <a:ea typeface="+mj-ea"/>
              </a:rPr>
              <a:t>v.removeAllElements</a:t>
            </a:r>
            <a:r>
              <a:rPr lang="en-US" altLang="ko-KR" dirty="0" smtClean="0">
                <a:latin typeface="+mj-ea"/>
                <a:ea typeface="+mj-ea"/>
              </a:rPr>
              <a:t>(); </a:t>
            </a:r>
            <a:r>
              <a:rPr lang="en-US" altLang="ko-KR" dirty="0">
                <a:solidFill>
                  <a:srgbClr val="1A9A00"/>
                </a:solidFill>
                <a:latin typeface="+mj-ea"/>
              </a:rPr>
              <a:t>// </a:t>
            </a:r>
            <a:r>
              <a:rPr lang="ko-KR" altLang="en-US" dirty="0" smtClean="0">
                <a:solidFill>
                  <a:srgbClr val="1A9A00"/>
                </a:solidFill>
                <a:latin typeface="+mj-ea"/>
              </a:rPr>
              <a:t>모든 요소 삭제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9202" y="5445224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B050"/>
                </a:solidFill>
              </a:rPr>
              <a:t>★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ArrayList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설명</a:t>
            </a:r>
            <a:r>
              <a:rPr lang="en-US" altLang="ko-KR" sz="1600" dirty="0" smtClean="0">
                <a:solidFill>
                  <a:srgbClr val="FF0000"/>
                </a:solidFill>
              </a:rPr>
              <a:t>(☞)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6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256584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4400" dirty="0"/>
              <a:t>import </a:t>
            </a:r>
            <a:r>
              <a:rPr lang="en-US" altLang="ko-KR" sz="4400" dirty="0" err="1"/>
              <a:t>java.util.Vector</a:t>
            </a:r>
            <a:r>
              <a:rPr lang="en-US" altLang="ko-KR" sz="4400" dirty="0" smtClean="0"/>
              <a:t>;</a:t>
            </a:r>
            <a:endParaRPr lang="en-US" altLang="ko-KR" sz="4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4400" dirty="0"/>
              <a:t>public class </a:t>
            </a:r>
            <a:r>
              <a:rPr lang="en-US" altLang="ko-KR" sz="4400" dirty="0" err="1"/>
              <a:t>VectorEx</a:t>
            </a:r>
            <a:r>
              <a:rPr lang="en-US" altLang="ko-KR" sz="4400" dirty="0"/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4400" dirty="0" smtClean="0"/>
              <a:t>  public </a:t>
            </a:r>
            <a:r>
              <a:rPr lang="en-US" altLang="ko-KR" sz="4400" dirty="0"/>
              <a:t>static void main(String[] </a:t>
            </a:r>
            <a:r>
              <a:rPr lang="en-US" altLang="ko-KR" sz="4400" dirty="0" err="1"/>
              <a:t>args</a:t>
            </a:r>
            <a:r>
              <a:rPr lang="en-US" altLang="ko-KR" sz="4400" dirty="0"/>
              <a:t>) </a:t>
            </a:r>
            <a:r>
              <a:rPr lang="en-US" altLang="ko-KR" sz="4400" dirty="0" smtClean="0"/>
              <a:t>{         </a:t>
            </a:r>
            <a:r>
              <a:rPr lang="en-US" altLang="ko-KR" sz="4400" dirty="0" smtClean="0">
                <a:solidFill>
                  <a:srgbClr val="00B050"/>
                </a:solidFill>
              </a:rPr>
              <a:t>// </a:t>
            </a:r>
            <a:r>
              <a:rPr lang="ko-KR" altLang="en-US" sz="4400" dirty="0">
                <a:solidFill>
                  <a:srgbClr val="00B050"/>
                </a:solidFill>
              </a:rPr>
              <a:t>정수 값만 다루는 제네릭 벡터 </a:t>
            </a:r>
            <a:r>
              <a:rPr lang="ko-KR" altLang="en-US" sz="4400" dirty="0" smtClean="0">
                <a:solidFill>
                  <a:srgbClr val="00B050"/>
                </a:solidFill>
              </a:rPr>
              <a:t>생성</a:t>
            </a:r>
            <a:endParaRPr lang="en-US" altLang="ko-KR" sz="4400" dirty="0">
              <a:solidFill>
                <a:srgbClr val="00B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4400" dirty="0"/>
              <a:t>	</a:t>
            </a:r>
            <a:r>
              <a:rPr lang="en-US" altLang="ko-KR" sz="4400" dirty="0" smtClean="0"/>
              <a:t>Vector&lt;Integer</a:t>
            </a:r>
            <a:r>
              <a:rPr lang="en-US" altLang="ko-KR" sz="4400" dirty="0"/>
              <a:t>&gt; v = new Vector&lt;Integer&gt;(); </a:t>
            </a:r>
            <a:endParaRPr lang="ko-KR" altLang="en-US" sz="440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4400" dirty="0"/>
              <a:t>	</a:t>
            </a:r>
            <a:r>
              <a:rPr lang="en-US" altLang="ko-KR" sz="4400" dirty="0" err="1"/>
              <a:t>v.add</a:t>
            </a:r>
            <a:r>
              <a:rPr lang="en-US" altLang="ko-KR" sz="4400" dirty="0"/>
              <a:t>(5); </a:t>
            </a:r>
            <a:r>
              <a:rPr lang="en-US" altLang="ko-KR" sz="4400" dirty="0" smtClean="0"/>
              <a:t>       </a:t>
            </a:r>
            <a:r>
              <a:rPr lang="en-US" altLang="ko-KR" sz="4400" dirty="0" smtClean="0">
                <a:solidFill>
                  <a:srgbClr val="00B050"/>
                </a:solidFill>
              </a:rPr>
              <a:t>// </a:t>
            </a:r>
            <a:r>
              <a:rPr lang="en-US" altLang="ko-KR" sz="4400" dirty="0">
                <a:solidFill>
                  <a:srgbClr val="00B050"/>
                </a:solidFill>
              </a:rPr>
              <a:t>5 </a:t>
            </a:r>
            <a:r>
              <a:rPr lang="ko-KR" altLang="en-US" sz="4400" dirty="0">
                <a:solidFill>
                  <a:srgbClr val="00B050"/>
                </a:solidFill>
              </a:rPr>
              <a:t>삽입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4400" dirty="0"/>
              <a:t>	</a:t>
            </a:r>
            <a:r>
              <a:rPr lang="en-US" altLang="ko-KR" sz="4400" dirty="0" err="1"/>
              <a:t>v.add</a:t>
            </a:r>
            <a:r>
              <a:rPr lang="en-US" altLang="ko-KR" sz="4400" dirty="0"/>
              <a:t>(4); </a:t>
            </a:r>
            <a:r>
              <a:rPr lang="en-US" altLang="ko-KR" sz="4400" dirty="0" smtClean="0"/>
              <a:t>       </a:t>
            </a:r>
            <a:r>
              <a:rPr lang="en-US" altLang="ko-KR" sz="4400" dirty="0" smtClean="0">
                <a:solidFill>
                  <a:srgbClr val="00B050"/>
                </a:solidFill>
              </a:rPr>
              <a:t>// </a:t>
            </a:r>
            <a:r>
              <a:rPr lang="en-US" altLang="ko-KR" sz="4400" dirty="0">
                <a:solidFill>
                  <a:srgbClr val="00B050"/>
                </a:solidFill>
              </a:rPr>
              <a:t>4 </a:t>
            </a:r>
            <a:r>
              <a:rPr lang="ko-KR" altLang="en-US" sz="4400" dirty="0">
                <a:solidFill>
                  <a:srgbClr val="00B050"/>
                </a:solidFill>
              </a:rPr>
              <a:t>삽입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4400" dirty="0"/>
              <a:t>	</a:t>
            </a:r>
            <a:r>
              <a:rPr lang="en-US" altLang="ko-KR" sz="4400" dirty="0" err="1"/>
              <a:t>v.add</a:t>
            </a:r>
            <a:r>
              <a:rPr lang="en-US" altLang="ko-KR" sz="4400" dirty="0"/>
              <a:t>(-1); </a:t>
            </a:r>
            <a:r>
              <a:rPr lang="en-US" altLang="ko-KR" sz="4400" dirty="0" smtClean="0"/>
              <a:t>       </a:t>
            </a:r>
            <a:r>
              <a:rPr lang="en-US" altLang="ko-KR" sz="4400" dirty="0" smtClean="0">
                <a:solidFill>
                  <a:srgbClr val="00B050"/>
                </a:solidFill>
              </a:rPr>
              <a:t>// </a:t>
            </a:r>
            <a:r>
              <a:rPr lang="en-US" altLang="ko-KR" sz="4400" dirty="0">
                <a:solidFill>
                  <a:srgbClr val="00B050"/>
                </a:solidFill>
              </a:rPr>
              <a:t>-1 </a:t>
            </a:r>
            <a:r>
              <a:rPr lang="ko-KR" altLang="en-US" sz="4400" dirty="0" smtClean="0">
                <a:solidFill>
                  <a:srgbClr val="00B050"/>
                </a:solidFill>
              </a:rPr>
              <a:t>삽입</a:t>
            </a:r>
            <a:r>
              <a:rPr lang="ko-KR" altLang="en-US" sz="4400" dirty="0"/>
              <a:t>	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4400" dirty="0"/>
              <a:t>	</a:t>
            </a:r>
            <a:r>
              <a:rPr lang="en-US" altLang="ko-KR" sz="4400" dirty="0">
                <a:solidFill>
                  <a:srgbClr val="00B050"/>
                </a:solidFill>
              </a:rPr>
              <a:t>// </a:t>
            </a:r>
            <a:r>
              <a:rPr lang="ko-KR" altLang="en-US" sz="4400" dirty="0">
                <a:solidFill>
                  <a:srgbClr val="00B050"/>
                </a:solidFill>
              </a:rPr>
              <a:t>벡터 중간에 삽입하기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4400" dirty="0"/>
              <a:t>	</a:t>
            </a:r>
            <a:r>
              <a:rPr lang="en-US" altLang="ko-KR" sz="4400" dirty="0" err="1"/>
              <a:t>v.add</a:t>
            </a:r>
            <a:r>
              <a:rPr lang="en-US" altLang="ko-KR" sz="4400" dirty="0"/>
              <a:t>(2, 100); </a:t>
            </a:r>
            <a:r>
              <a:rPr lang="en-US" altLang="ko-KR" sz="4400" dirty="0" smtClean="0"/>
              <a:t>      </a:t>
            </a:r>
            <a:r>
              <a:rPr lang="en-US" altLang="ko-KR" sz="4400" dirty="0" smtClean="0">
                <a:solidFill>
                  <a:srgbClr val="00B050"/>
                </a:solidFill>
              </a:rPr>
              <a:t>// </a:t>
            </a:r>
            <a:r>
              <a:rPr lang="en-US" altLang="ko-KR" sz="4400" dirty="0">
                <a:solidFill>
                  <a:srgbClr val="00B050"/>
                </a:solidFill>
              </a:rPr>
              <a:t>4</a:t>
            </a:r>
            <a:r>
              <a:rPr lang="ko-KR" altLang="en-US" sz="4400" dirty="0">
                <a:solidFill>
                  <a:srgbClr val="00B050"/>
                </a:solidFill>
              </a:rPr>
              <a:t>와 </a:t>
            </a:r>
            <a:r>
              <a:rPr lang="en-US" altLang="ko-KR" sz="4400" dirty="0">
                <a:solidFill>
                  <a:srgbClr val="00B050"/>
                </a:solidFill>
              </a:rPr>
              <a:t>-1 </a:t>
            </a:r>
            <a:r>
              <a:rPr lang="ko-KR" altLang="en-US" sz="4400" dirty="0">
                <a:solidFill>
                  <a:srgbClr val="00B050"/>
                </a:solidFill>
              </a:rPr>
              <a:t>사이에 정수 </a:t>
            </a:r>
            <a:r>
              <a:rPr lang="en-US" altLang="ko-KR" sz="4400" dirty="0">
                <a:solidFill>
                  <a:srgbClr val="00B050"/>
                </a:solidFill>
              </a:rPr>
              <a:t>100 </a:t>
            </a:r>
            <a:r>
              <a:rPr lang="ko-KR" altLang="en-US" sz="4400" dirty="0" smtClean="0">
                <a:solidFill>
                  <a:srgbClr val="00B050"/>
                </a:solidFill>
              </a:rPr>
              <a:t>삽입</a:t>
            </a:r>
            <a:endParaRPr lang="ko-KR" altLang="en-US" sz="4400" dirty="0">
              <a:solidFill>
                <a:srgbClr val="00B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4400" dirty="0"/>
              <a:t>	</a:t>
            </a:r>
            <a:r>
              <a:rPr lang="en-US" altLang="ko-KR" sz="4400" dirty="0" err="1"/>
              <a:t>System.out.println</a:t>
            </a:r>
            <a:r>
              <a:rPr lang="en-US" altLang="ko-KR" sz="4400" dirty="0"/>
              <a:t>("</a:t>
            </a:r>
            <a:r>
              <a:rPr lang="ko-KR" altLang="en-US" sz="4400" dirty="0"/>
              <a:t>벡터 내의 요소 객체 수 </a:t>
            </a:r>
            <a:r>
              <a:rPr lang="en-US" altLang="ko-KR" sz="4400" dirty="0"/>
              <a:t>: " + </a:t>
            </a:r>
            <a:r>
              <a:rPr lang="en-US" altLang="ko-KR" sz="4400" dirty="0" err="1"/>
              <a:t>v.size</a:t>
            </a:r>
            <a:r>
              <a:rPr lang="en-US" altLang="ko-KR" sz="4400" dirty="0"/>
              <a:t>()); </a:t>
            </a:r>
            <a:r>
              <a:rPr lang="en-US" altLang="ko-KR" sz="4400" dirty="0" smtClean="0"/>
              <a:t>    </a:t>
            </a:r>
            <a:r>
              <a:rPr lang="en-US" altLang="ko-KR" sz="4400" dirty="0" smtClean="0">
                <a:solidFill>
                  <a:srgbClr val="00B050"/>
                </a:solidFill>
              </a:rPr>
              <a:t>// </a:t>
            </a:r>
            <a:r>
              <a:rPr lang="ko-KR" altLang="en-US" sz="4400" dirty="0">
                <a:solidFill>
                  <a:srgbClr val="00B050"/>
                </a:solidFill>
              </a:rPr>
              <a:t>크기 </a:t>
            </a:r>
            <a:r>
              <a:rPr lang="en-US" altLang="ko-KR" sz="4400" dirty="0" smtClean="0">
                <a:solidFill>
                  <a:srgbClr val="00B050"/>
                </a:solidFill>
              </a:rPr>
              <a:t>4</a:t>
            </a:r>
            <a:endParaRPr lang="en-US" altLang="ko-KR" sz="4400" dirty="0">
              <a:solidFill>
                <a:srgbClr val="00B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4400" dirty="0"/>
              <a:t>	</a:t>
            </a:r>
            <a:r>
              <a:rPr lang="en-US" altLang="ko-KR" sz="4400" dirty="0" err="1"/>
              <a:t>System.out.println</a:t>
            </a:r>
            <a:r>
              <a:rPr lang="en-US" altLang="ko-KR" sz="4400" dirty="0"/>
              <a:t>("</a:t>
            </a:r>
            <a:r>
              <a:rPr lang="ko-KR" altLang="en-US" sz="4400" dirty="0"/>
              <a:t>벡터의 현재 용량 </a:t>
            </a:r>
            <a:r>
              <a:rPr lang="en-US" altLang="ko-KR" sz="4400" dirty="0"/>
              <a:t>: " + </a:t>
            </a:r>
            <a:r>
              <a:rPr lang="en-US" altLang="ko-KR" sz="4400" dirty="0" err="1"/>
              <a:t>v.capacity</a:t>
            </a:r>
            <a:r>
              <a:rPr lang="en-US" altLang="ko-KR" sz="4400" dirty="0"/>
              <a:t>()); </a:t>
            </a:r>
            <a:r>
              <a:rPr lang="en-US" altLang="ko-KR" sz="4400" dirty="0" smtClean="0"/>
              <a:t>      </a:t>
            </a:r>
            <a:r>
              <a:rPr lang="en-US" altLang="ko-KR" sz="4400" dirty="0" smtClean="0">
                <a:solidFill>
                  <a:srgbClr val="00B050"/>
                </a:solidFill>
              </a:rPr>
              <a:t>// </a:t>
            </a:r>
            <a:r>
              <a:rPr lang="ko-KR" altLang="en-US" sz="4400" dirty="0">
                <a:solidFill>
                  <a:srgbClr val="00B050"/>
                </a:solidFill>
              </a:rPr>
              <a:t>벡터의 디폴트 용량 </a:t>
            </a:r>
            <a:r>
              <a:rPr lang="en-US" altLang="ko-KR" sz="4400" dirty="0" smtClean="0">
                <a:solidFill>
                  <a:srgbClr val="00B050"/>
                </a:solidFill>
              </a:rPr>
              <a:t>10</a:t>
            </a:r>
            <a:r>
              <a:rPr lang="en-US" altLang="ko-KR" sz="4400" dirty="0"/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4400" dirty="0"/>
              <a:t>	</a:t>
            </a:r>
            <a:r>
              <a:rPr lang="en-US" altLang="ko-KR" sz="4400" dirty="0">
                <a:solidFill>
                  <a:srgbClr val="00B050"/>
                </a:solidFill>
              </a:rPr>
              <a:t>// </a:t>
            </a:r>
            <a:r>
              <a:rPr lang="ko-KR" altLang="en-US" sz="4400" dirty="0">
                <a:solidFill>
                  <a:srgbClr val="00B050"/>
                </a:solidFill>
              </a:rPr>
              <a:t>모든 요소 정수 출력하기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4400" dirty="0"/>
              <a:t>	</a:t>
            </a:r>
            <a:r>
              <a:rPr lang="en-US" altLang="ko-KR" sz="4400" dirty="0"/>
              <a:t>for(</a:t>
            </a:r>
            <a:r>
              <a:rPr lang="en-US" altLang="ko-KR" sz="4400" dirty="0" err="1"/>
              <a:t>int</a:t>
            </a:r>
            <a:r>
              <a:rPr lang="en-US" altLang="ko-KR" sz="4400" dirty="0"/>
              <a:t> </a:t>
            </a:r>
            <a:r>
              <a:rPr lang="en-US" altLang="ko-KR" sz="4400" dirty="0" err="1"/>
              <a:t>i</a:t>
            </a:r>
            <a:r>
              <a:rPr lang="en-US" altLang="ko-KR" sz="4400" dirty="0"/>
              <a:t>=0; </a:t>
            </a:r>
            <a:r>
              <a:rPr lang="en-US" altLang="ko-KR" sz="4400" dirty="0" err="1"/>
              <a:t>i</a:t>
            </a:r>
            <a:r>
              <a:rPr lang="en-US" altLang="ko-KR" sz="4400" dirty="0"/>
              <a:t>&lt;</a:t>
            </a:r>
            <a:r>
              <a:rPr lang="en-US" altLang="ko-KR" sz="4400" dirty="0" err="1"/>
              <a:t>v.size</a:t>
            </a:r>
            <a:r>
              <a:rPr lang="en-US" altLang="ko-KR" sz="4400" dirty="0"/>
              <a:t>(); </a:t>
            </a:r>
            <a:r>
              <a:rPr lang="en-US" altLang="ko-KR" sz="4400" dirty="0" err="1"/>
              <a:t>i</a:t>
            </a:r>
            <a:r>
              <a:rPr lang="en-US" altLang="ko-KR" sz="4400" dirty="0"/>
              <a:t>++)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4400" dirty="0"/>
              <a:t>	</a:t>
            </a:r>
            <a:r>
              <a:rPr lang="en-US" altLang="ko-KR" sz="4400" dirty="0" smtClean="0"/>
              <a:t>     </a:t>
            </a:r>
            <a:r>
              <a:rPr lang="en-US" altLang="ko-KR" sz="4400" dirty="0" err="1" smtClean="0"/>
              <a:t>int</a:t>
            </a:r>
            <a:r>
              <a:rPr lang="en-US" altLang="ko-KR" sz="4400" dirty="0" smtClean="0"/>
              <a:t> </a:t>
            </a:r>
            <a:r>
              <a:rPr lang="en-US" altLang="ko-KR" sz="4400" dirty="0"/>
              <a:t>n = </a:t>
            </a:r>
            <a:r>
              <a:rPr lang="en-US" altLang="ko-KR" sz="4400" dirty="0" err="1"/>
              <a:t>v.get</a:t>
            </a:r>
            <a:r>
              <a:rPr lang="en-US" altLang="ko-KR" sz="4400" dirty="0"/>
              <a:t>(</a:t>
            </a:r>
            <a:r>
              <a:rPr lang="en-US" altLang="ko-KR" sz="4400" dirty="0" err="1"/>
              <a:t>i</a:t>
            </a:r>
            <a:r>
              <a:rPr lang="en-US" altLang="ko-KR" sz="4400" dirty="0"/>
              <a:t>); </a:t>
            </a:r>
            <a:r>
              <a:rPr lang="en-US" altLang="ko-KR" sz="4400" dirty="0" smtClean="0"/>
              <a:t>      </a:t>
            </a:r>
            <a:r>
              <a:rPr lang="en-US" altLang="ko-KR" sz="4400" dirty="0" smtClean="0">
                <a:solidFill>
                  <a:srgbClr val="00B050"/>
                </a:solidFill>
              </a:rPr>
              <a:t>// </a:t>
            </a:r>
            <a:r>
              <a:rPr lang="ko-KR" altLang="en-US" sz="4400" dirty="0">
                <a:solidFill>
                  <a:srgbClr val="00B050"/>
                </a:solidFill>
              </a:rPr>
              <a:t>벡터의 </a:t>
            </a:r>
            <a:r>
              <a:rPr lang="en-US" altLang="ko-KR" sz="4400" dirty="0" err="1">
                <a:solidFill>
                  <a:srgbClr val="00B050"/>
                </a:solidFill>
              </a:rPr>
              <a:t>i</a:t>
            </a:r>
            <a:r>
              <a:rPr lang="en-US" altLang="ko-KR" sz="4400" dirty="0">
                <a:solidFill>
                  <a:srgbClr val="00B050"/>
                </a:solidFill>
              </a:rPr>
              <a:t> </a:t>
            </a:r>
            <a:r>
              <a:rPr lang="ko-KR" altLang="en-US" sz="4400" dirty="0">
                <a:solidFill>
                  <a:srgbClr val="00B050"/>
                </a:solidFill>
              </a:rPr>
              <a:t>번째 정수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4400" dirty="0"/>
              <a:t>	</a:t>
            </a:r>
            <a:r>
              <a:rPr lang="ko-KR" altLang="en-US" sz="4400" dirty="0" smtClean="0"/>
              <a:t>     </a:t>
            </a:r>
            <a:r>
              <a:rPr lang="en-US" altLang="ko-KR" sz="4400" dirty="0" err="1" smtClean="0"/>
              <a:t>System.out.println</a:t>
            </a:r>
            <a:r>
              <a:rPr lang="en-US" altLang="ko-KR" sz="4400" dirty="0" smtClean="0"/>
              <a:t>(n</a:t>
            </a:r>
            <a:r>
              <a:rPr lang="en-US" altLang="ko-KR" sz="4400" dirty="0"/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4400" dirty="0"/>
              <a:t>	</a:t>
            </a:r>
            <a:r>
              <a:rPr lang="en-US" altLang="ko-KR" sz="4400" dirty="0" smtClean="0"/>
              <a:t>}</a:t>
            </a:r>
            <a:r>
              <a:rPr lang="en-US" altLang="ko-KR" sz="4400" dirty="0"/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4400" dirty="0"/>
              <a:t>	</a:t>
            </a:r>
            <a:r>
              <a:rPr lang="en-US" altLang="ko-KR" sz="4400" dirty="0">
                <a:solidFill>
                  <a:srgbClr val="00B050"/>
                </a:solidFill>
              </a:rPr>
              <a:t>// </a:t>
            </a:r>
            <a:r>
              <a:rPr lang="ko-KR" altLang="en-US" sz="4400" dirty="0">
                <a:solidFill>
                  <a:srgbClr val="00B050"/>
                </a:solidFill>
              </a:rPr>
              <a:t>벡터 속의 모든 정수 더하기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4400" dirty="0"/>
              <a:t>	</a:t>
            </a:r>
            <a:r>
              <a:rPr lang="en-US" altLang="ko-KR" sz="4400" dirty="0" err="1"/>
              <a:t>int</a:t>
            </a:r>
            <a:r>
              <a:rPr lang="en-US" altLang="ko-KR" sz="4400" dirty="0"/>
              <a:t> sum 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4400" dirty="0"/>
              <a:t>	</a:t>
            </a:r>
            <a:r>
              <a:rPr lang="en-US" altLang="ko-KR" sz="4400" dirty="0" smtClean="0"/>
              <a:t>for(</a:t>
            </a:r>
            <a:r>
              <a:rPr lang="en-US" altLang="ko-KR" sz="4400" dirty="0" err="1" smtClean="0"/>
              <a:t>int</a:t>
            </a:r>
            <a:r>
              <a:rPr lang="en-US" altLang="ko-KR" sz="4400" dirty="0" smtClean="0"/>
              <a:t> </a:t>
            </a:r>
            <a:r>
              <a:rPr lang="en-US" altLang="ko-KR" sz="4400" dirty="0" err="1"/>
              <a:t>i</a:t>
            </a:r>
            <a:r>
              <a:rPr lang="en-US" altLang="ko-KR" sz="4400" dirty="0"/>
              <a:t>=0; </a:t>
            </a:r>
            <a:r>
              <a:rPr lang="en-US" altLang="ko-KR" sz="4400" dirty="0" err="1"/>
              <a:t>i</a:t>
            </a:r>
            <a:r>
              <a:rPr lang="en-US" altLang="ko-KR" sz="4400" dirty="0"/>
              <a:t>&lt;</a:t>
            </a:r>
            <a:r>
              <a:rPr lang="en-US" altLang="ko-KR" sz="4400" dirty="0" err="1"/>
              <a:t>v.size</a:t>
            </a:r>
            <a:r>
              <a:rPr lang="en-US" altLang="ko-KR" sz="4400" dirty="0"/>
              <a:t>(); </a:t>
            </a:r>
            <a:r>
              <a:rPr lang="en-US" altLang="ko-KR" sz="4400" dirty="0" err="1"/>
              <a:t>i</a:t>
            </a:r>
            <a:r>
              <a:rPr lang="en-US" altLang="ko-KR" sz="4400" dirty="0"/>
              <a:t>++)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4400" dirty="0"/>
              <a:t>	</a:t>
            </a:r>
            <a:r>
              <a:rPr lang="en-US" altLang="ko-KR" sz="4400" dirty="0" smtClean="0"/>
              <a:t>     </a:t>
            </a:r>
            <a:r>
              <a:rPr lang="en-US" altLang="ko-KR" sz="4400" dirty="0" err="1" smtClean="0"/>
              <a:t>int</a:t>
            </a:r>
            <a:r>
              <a:rPr lang="en-US" altLang="ko-KR" sz="4400" dirty="0" smtClean="0"/>
              <a:t> </a:t>
            </a:r>
            <a:r>
              <a:rPr lang="en-US" altLang="ko-KR" sz="4400" dirty="0"/>
              <a:t>n = </a:t>
            </a:r>
            <a:r>
              <a:rPr lang="en-US" altLang="ko-KR" sz="4400" dirty="0" err="1"/>
              <a:t>v.elementAt</a:t>
            </a:r>
            <a:r>
              <a:rPr lang="en-US" altLang="ko-KR" sz="4400" dirty="0"/>
              <a:t>(</a:t>
            </a:r>
            <a:r>
              <a:rPr lang="en-US" altLang="ko-KR" sz="4400" dirty="0" err="1"/>
              <a:t>i</a:t>
            </a:r>
            <a:r>
              <a:rPr lang="en-US" altLang="ko-KR" sz="4400" dirty="0"/>
              <a:t>); </a:t>
            </a:r>
            <a:r>
              <a:rPr lang="en-US" altLang="ko-KR" sz="4400" dirty="0" smtClean="0"/>
              <a:t>     </a:t>
            </a:r>
            <a:r>
              <a:rPr lang="en-US" altLang="ko-KR" sz="4400" dirty="0" smtClean="0">
                <a:solidFill>
                  <a:srgbClr val="00B050"/>
                </a:solidFill>
              </a:rPr>
              <a:t>// </a:t>
            </a:r>
            <a:r>
              <a:rPr lang="ko-KR" altLang="en-US" sz="4400" dirty="0">
                <a:solidFill>
                  <a:srgbClr val="00B050"/>
                </a:solidFill>
              </a:rPr>
              <a:t>벡터의 </a:t>
            </a:r>
            <a:r>
              <a:rPr lang="en-US" altLang="ko-KR" sz="4400" dirty="0" err="1">
                <a:solidFill>
                  <a:srgbClr val="00B050"/>
                </a:solidFill>
              </a:rPr>
              <a:t>i</a:t>
            </a:r>
            <a:r>
              <a:rPr lang="en-US" altLang="ko-KR" sz="4400" dirty="0">
                <a:solidFill>
                  <a:srgbClr val="00B050"/>
                </a:solidFill>
              </a:rPr>
              <a:t> </a:t>
            </a:r>
            <a:r>
              <a:rPr lang="ko-KR" altLang="en-US" sz="4400" dirty="0">
                <a:solidFill>
                  <a:srgbClr val="00B050"/>
                </a:solidFill>
              </a:rPr>
              <a:t>번째 정수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4400" dirty="0"/>
              <a:t>	</a:t>
            </a:r>
            <a:r>
              <a:rPr lang="ko-KR" altLang="en-US" sz="4400" dirty="0" smtClean="0"/>
              <a:t>     </a:t>
            </a:r>
            <a:r>
              <a:rPr lang="en-US" altLang="ko-KR" sz="4400" dirty="0" smtClean="0"/>
              <a:t>sum </a:t>
            </a:r>
            <a:r>
              <a:rPr lang="en-US" altLang="ko-KR" sz="4400" dirty="0"/>
              <a:t>+= n;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4400" dirty="0"/>
              <a:t>	</a:t>
            </a:r>
            <a:r>
              <a:rPr lang="en-US" altLang="ko-KR" sz="4400" dirty="0" smtClean="0"/>
              <a:t>}</a:t>
            </a:r>
            <a:endParaRPr lang="en-US" altLang="ko-KR" sz="4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4400" dirty="0"/>
              <a:t>	</a:t>
            </a:r>
            <a:r>
              <a:rPr lang="en-US" altLang="ko-KR" sz="4400" dirty="0" err="1" smtClean="0"/>
              <a:t>System.out.println</a:t>
            </a:r>
            <a:r>
              <a:rPr lang="en-US" altLang="ko-KR" sz="4400" dirty="0"/>
              <a:t>("</a:t>
            </a:r>
            <a:r>
              <a:rPr lang="ko-KR" altLang="en-US" sz="4400" dirty="0"/>
              <a:t>벡터에 있는 정수 합 </a:t>
            </a:r>
            <a:r>
              <a:rPr lang="en-US" altLang="ko-KR" sz="4400" dirty="0"/>
              <a:t>: " + sum);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4400" dirty="0" smtClean="0"/>
              <a:t>   }</a:t>
            </a:r>
            <a:endParaRPr lang="en-US" altLang="ko-KR" sz="4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4400" dirty="0"/>
              <a:t>}</a:t>
            </a:r>
            <a:endParaRPr lang="en-US" altLang="ko-KR" sz="4400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3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7-2 : Vector&lt;Point&gt; </a:t>
            </a:r>
            <a:r>
              <a:rPr lang="ko-KR" altLang="en-US" sz="2400" dirty="0" smtClean="0"/>
              <a:t>컬렉션 활용</a:t>
            </a:r>
            <a:endParaRPr lang="ko-KR" altLang="en-US" sz="2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298504"/>
            <a:ext cx="820891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java.util.Vector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r>
              <a:rPr lang="en-US" altLang="ko-KR" sz="1400" dirty="0"/>
              <a:t>class Point {</a:t>
            </a:r>
          </a:p>
          <a:p>
            <a:r>
              <a:rPr lang="en-US" altLang="ko-KR" sz="1400" dirty="0" smtClean="0"/>
              <a:t>     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y;</a:t>
            </a:r>
          </a:p>
          <a:p>
            <a:r>
              <a:rPr lang="en-US" altLang="ko-KR" sz="1400" dirty="0" smtClean="0"/>
              <a:t>     public </a:t>
            </a:r>
            <a:r>
              <a:rPr lang="en-US" altLang="ko-KR" sz="1400" dirty="0"/>
              <a:t>Point(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this.x</a:t>
            </a:r>
            <a:r>
              <a:rPr lang="en-US" altLang="ko-KR" sz="1400" dirty="0"/>
              <a:t> = x; </a:t>
            </a:r>
            <a:r>
              <a:rPr lang="en-US" altLang="ko-KR" sz="1400" dirty="0" err="1"/>
              <a:t>this.y</a:t>
            </a:r>
            <a:r>
              <a:rPr lang="en-US" altLang="ko-KR" sz="1400" dirty="0"/>
              <a:t> = y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r>
              <a:rPr lang="en-US" altLang="ko-KR" sz="1400" dirty="0" smtClean="0"/>
              <a:t>     }</a:t>
            </a:r>
            <a:endParaRPr lang="en-US" altLang="ko-KR" sz="1400" dirty="0"/>
          </a:p>
          <a:p>
            <a:r>
              <a:rPr lang="en-US" altLang="ko-KR" sz="1400" dirty="0" smtClean="0"/>
              <a:t>     public 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	return "(" + x + "," + y + ")";  </a:t>
            </a:r>
          </a:p>
          <a:p>
            <a:r>
              <a:rPr lang="en-US" altLang="ko-KR" sz="1400" dirty="0" smtClean="0"/>
              <a:t>     } }</a:t>
            </a:r>
            <a:endParaRPr lang="en-US" altLang="ko-KR" sz="1400" dirty="0"/>
          </a:p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PointVectorEx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 smtClean="0"/>
              <a:t>     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Vector&lt;Point&gt; v = new Vector&lt;Point&gt;(); </a:t>
            </a:r>
            <a:r>
              <a:rPr lang="en-US" altLang="ko-KR" sz="1400" dirty="0">
                <a:solidFill>
                  <a:srgbClr val="00B050"/>
                </a:solidFill>
              </a:rPr>
              <a:t>// Point </a:t>
            </a:r>
            <a:r>
              <a:rPr lang="ko-KR" altLang="en-US" sz="1400" dirty="0">
                <a:solidFill>
                  <a:srgbClr val="00B050"/>
                </a:solidFill>
              </a:rPr>
              <a:t>객체를 요소로만 가지는 벡터 </a:t>
            </a:r>
            <a:r>
              <a:rPr lang="ko-KR" altLang="en-US" sz="1400" dirty="0" smtClean="0">
                <a:solidFill>
                  <a:srgbClr val="00B050"/>
                </a:solidFill>
              </a:rPr>
              <a:t>생성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>
                <a:solidFill>
                  <a:srgbClr val="00B050"/>
                </a:solidFill>
              </a:rPr>
              <a:t>// 3 </a:t>
            </a:r>
            <a:r>
              <a:rPr lang="ko-KR" altLang="en-US" sz="1400" dirty="0">
                <a:solidFill>
                  <a:srgbClr val="00B050"/>
                </a:solidFill>
              </a:rPr>
              <a:t>개의 </a:t>
            </a:r>
            <a:r>
              <a:rPr lang="en-US" altLang="ko-KR" sz="1400" dirty="0">
                <a:solidFill>
                  <a:srgbClr val="00B050"/>
                </a:solidFill>
              </a:rPr>
              <a:t>Point </a:t>
            </a:r>
            <a:r>
              <a:rPr lang="ko-KR" altLang="en-US" sz="1400" dirty="0">
                <a:solidFill>
                  <a:srgbClr val="00B050"/>
                </a:solidFill>
              </a:rPr>
              <a:t>객체 삽입 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 err="1"/>
              <a:t>v.add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new</a:t>
            </a:r>
            <a:r>
              <a:rPr lang="en-US" altLang="ko-KR" sz="1400" dirty="0"/>
              <a:t> Point(2, 3));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v.add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new</a:t>
            </a:r>
            <a:r>
              <a:rPr lang="en-US" altLang="ko-KR" sz="1400" dirty="0"/>
              <a:t> Point(-5, 20));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v.add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new</a:t>
            </a:r>
            <a:r>
              <a:rPr lang="en-US" altLang="ko-KR" sz="1400" dirty="0"/>
              <a:t> Point(30, -8</a:t>
            </a:r>
            <a:r>
              <a:rPr lang="en-US" altLang="ko-KR" sz="1400" dirty="0" smtClean="0"/>
              <a:t>));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v.remove</a:t>
            </a:r>
            <a:r>
              <a:rPr lang="en-US" altLang="ko-KR" sz="1400" dirty="0"/>
              <a:t>(1); </a:t>
            </a:r>
            <a:r>
              <a:rPr lang="en-US" altLang="ko-KR" sz="1400" dirty="0" smtClean="0"/>
              <a:t>  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인덱스 </a:t>
            </a:r>
            <a:r>
              <a:rPr lang="en-US" altLang="ko-KR" sz="1400" dirty="0">
                <a:solidFill>
                  <a:srgbClr val="00B050"/>
                </a:solidFill>
              </a:rPr>
              <a:t>1</a:t>
            </a:r>
            <a:r>
              <a:rPr lang="ko-KR" altLang="en-US" sz="1400" dirty="0">
                <a:solidFill>
                  <a:srgbClr val="00B050"/>
                </a:solidFill>
              </a:rPr>
              <a:t>의 </a:t>
            </a:r>
            <a:r>
              <a:rPr lang="en-US" altLang="ko-KR" sz="1400" dirty="0">
                <a:solidFill>
                  <a:srgbClr val="00B050"/>
                </a:solidFill>
              </a:rPr>
              <a:t>Point(-5, 20) </a:t>
            </a:r>
            <a:r>
              <a:rPr lang="ko-KR" altLang="en-US" sz="1400" dirty="0">
                <a:solidFill>
                  <a:srgbClr val="00B050"/>
                </a:solidFill>
              </a:rPr>
              <a:t>객체 삭제 </a:t>
            </a:r>
            <a:r>
              <a:rPr lang="ko-KR" altLang="en-US" sz="1400" dirty="0"/>
              <a:t>	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벡터에 있는 </a:t>
            </a:r>
            <a:r>
              <a:rPr lang="en-US" altLang="ko-KR" sz="1400" dirty="0">
                <a:solidFill>
                  <a:srgbClr val="00B050"/>
                </a:solidFill>
              </a:rPr>
              <a:t>Point </a:t>
            </a:r>
            <a:r>
              <a:rPr lang="ko-KR" altLang="en-US" sz="1400" dirty="0">
                <a:solidFill>
                  <a:srgbClr val="00B050"/>
                </a:solidFill>
              </a:rPr>
              <a:t>객체 모두 검색하여 출력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v.size</a:t>
            </a:r>
            <a:r>
              <a:rPr lang="en-US" altLang="ko-KR" sz="1400" dirty="0"/>
              <a:t>();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r>
              <a:rPr lang="en-US" altLang="ko-KR" sz="1400" dirty="0"/>
              <a:t>		Point p = </a:t>
            </a:r>
            <a:r>
              <a:rPr lang="en-US" altLang="ko-KR" sz="1400" dirty="0" err="1"/>
              <a:t>v.get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     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벡터의 </a:t>
            </a:r>
            <a:r>
              <a:rPr lang="en-US" altLang="ko-KR" sz="1400" dirty="0" err="1">
                <a:solidFill>
                  <a:srgbClr val="00B050"/>
                </a:solidFill>
              </a:rPr>
              <a:t>i</a:t>
            </a:r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>
                <a:solidFill>
                  <a:srgbClr val="00B050"/>
                </a:solidFill>
              </a:rPr>
              <a:t>번째 </a:t>
            </a:r>
            <a:r>
              <a:rPr lang="en-US" altLang="ko-KR" sz="1400" dirty="0">
                <a:solidFill>
                  <a:srgbClr val="00B050"/>
                </a:solidFill>
              </a:rPr>
              <a:t>Point </a:t>
            </a:r>
            <a:r>
              <a:rPr lang="ko-KR" altLang="en-US" sz="1400" dirty="0">
                <a:solidFill>
                  <a:srgbClr val="00B050"/>
                </a:solidFill>
              </a:rPr>
              <a:t>객체 얻어내기</a:t>
            </a:r>
          </a:p>
          <a:p>
            <a:r>
              <a:rPr lang="ko-KR" altLang="en-US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(p); 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p.toString</a:t>
            </a:r>
            <a:r>
              <a:rPr lang="en-US" altLang="ko-KR" sz="1400" dirty="0">
                <a:solidFill>
                  <a:srgbClr val="00B050"/>
                </a:solidFill>
              </a:rPr>
              <a:t>()</a:t>
            </a:r>
            <a:r>
              <a:rPr lang="ko-KR" altLang="en-US" sz="1400" dirty="0">
                <a:solidFill>
                  <a:srgbClr val="00B050"/>
                </a:solidFill>
              </a:rPr>
              <a:t>을 이용하여 객체 </a:t>
            </a:r>
            <a:r>
              <a:rPr lang="en-US" altLang="ko-KR" sz="1400" dirty="0">
                <a:solidFill>
                  <a:srgbClr val="00B050"/>
                </a:solidFill>
              </a:rPr>
              <a:t>p </a:t>
            </a:r>
            <a:r>
              <a:rPr lang="ko-KR" altLang="en-US" sz="1400" dirty="0">
                <a:solidFill>
                  <a:srgbClr val="00B050"/>
                </a:solidFill>
              </a:rPr>
              <a:t>출력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</a:p>
          <a:p>
            <a:r>
              <a:rPr lang="en-US" altLang="ko-KR" sz="1400" dirty="0" smtClean="0"/>
              <a:t>     } 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5271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1800" dirty="0" smtClean="0"/>
              <a:t>가변 크기 배열을 구현한 클래스</a:t>
            </a:r>
            <a:endParaRPr lang="en-US" altLang="ko-KR" sz="1800" dirty="0" smtClean="0"/>
          </a:p>
          <a:p>
            <a:pPr lvl="2"/>
            <a:r>
              <a:rPr lang="en-US" altLang="ko-KR" sz="1600" dirty="0"/>
              <a:t>&lt;E&gt;</a:t>
            </a:r>
            <a:r>
              <a:rPr lang="ko-KR" altLang="en-US" sz="1600" dirty="0" smtClean="0"/>
              <a:t>에 요소로 사용할 특정 </a:t>
            </a:r>
            <a:r>
              <a:rPr lang="ko-KR" altLang="en-US" sz="1600" dirty="0"/>
              <a:t>타입으로 구체화</a:t>
            </a:r>
            <a:endParaRPr lang="en-US" altLang="ko-KR" sz="1600" dirty="0"/>
          </a:p>
          <a:p>
            <a:pPr lvl="1"/>
            <a:r>
              <a:rPr lang="ko-KR" altLang="en-US" sz="1800" dirty="0" smtClean="0"/>
              <a:t>벡터와 거의 동일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요소 삽입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검색 등 벡터 기능과 거의 동일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벡터와 달리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동기화 기능 없음</a:t>
            </a:r>
            <a:endParaRPr lang="en-US" altLang="ko-KR" sz="1600" dirty="0" smtClean="0"/>
          </a:p>
          <a:p>
            <a:pPr lvl="3"/>
            <a:r>
              <a:rPr lang="ko-KR" altLang="en-US" sz="1200" dirty="0" smtClean="0"/>
              <a:t>벡터는 하나의 </a:t>
            </a:r>
            <a:r>
              <a:rPr lang="ko-KR" altLang="en-US" sz="1200" dirty="0" err="1" smtClean="0"/>
              <a:t>스레드가</a:t>
            </a:r>
            <a:r>
              <a:rPr lang="ko-KR" altLang="en-US" sz="1200" dirty="0" smtClean="0"/>
              <a:t> 완료해야만 다른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실행 가능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즉 </a:t>
            </a:r>
            <a:r>
              <a:rPr lang="ko-KR" altLang="en-US" sz="1200" dirty="0" err="1" smtClean="0"/>
              <a:t>스레드에</a:t>
            </a:r>
            <a:r>
              <a:rPr lang="ko-KR" altLang="en-US" sz="1200" dirty="0" smtClean="0"/>
              <a:t> 안전함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30136"/>
            <a:ext cx="6054824" cy="274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987824" y="3429000"/>
            <a:ext cx="378298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ArrayList</a:t>
            </a:r>
            <a:r>
              <a:rPr lang="en-US" altLang="ko-KR" sz="1400" dirty="0"/>
              <a:t>&lt;String&gt; = </a:t>
            </a:r>
            <a:r>
              <a:rPr lang="en-US" altLang="ko-KR" sz="1400" dirty="0" smtClean="0"/>
              <a:t>new </a:t>
            </a:r>
            <a:r>
              <a:rPr lang="en-US" altLang="ko-KR" sz="1400" dirty="0" err="1" smtClean="0"/>
              <a:t>ArrayList</a:t>
            </a:r>
            <a:r>
              <a:rPr lang="en-US" altLang="ko-KR" sz="1400" dirty="0" smtClean="0"/>
              <a:t>&lt;String&gt;();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97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90993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컬렉션과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개념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Vector&lt;E&gt; </a:t>
            </a:r>
            <a:r>
              <a:rPr lang="ko-KR" altLang="en-US" dirty="0" smtClean="0"/>
              <a:t>활용 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&lt;E&gt;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err="1" smtClean="0"/>
              <a:t>HashMap</a:t>
            </a:r>
            <a:r>
              <a:rPr lang="en-US" altLang="ko-KR" dirty="0" smtClean="0"/>
              <a:t>&lt;K,V&gt;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Iterator&lt;E&gt;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사용자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만들기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4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&lt;E&gt; </a:t>
            </a:r>
            <a:r>
              <a:rPr lang="ko-KR" altLang="en-US" dirty="0" smtClean="0"/>
              <a:t>클래스의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99" y="1484784"/>
            <a:ext cx="7437537" cy="491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648"/>
            <a:ext cx="8274574" cy="648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75982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ArrayList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&lt;String&gt;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컬렉션 활용 사례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75982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ArrayList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&lt;String&gt;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컬렉션 활용 사례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계속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34389"/>
            <a:ext cx="8162056" cy="262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3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7-3 : </a:t>
            </a:r>
            <a:r>
              <a:rPr lang="ko-KR" altLang="en-US" sz="2400" dirty="0" smtClean="0"/>
              <a:t>문자열만 다루는 </a:t>
            </a:r>
            <a:r>
              <a:rPr lang="en-US" altLang="ko-KR" sz="2400" dirty="0" err="1" smtClean="0"/>
              <a:t>ArrayList</a:t>
            </a:r>
            <a:r>
              <a:rPr lang="en-US" altLang="ko-KR" sz="2400" dirty="0" smtClean="0"/>
              <a:t>&lt;String&gt; </a:t>
            </a:r>
            <a:r>
              <a:rPr lang="ko-KR" altLang="en-US" sz="2400" dirty="0" smtClean="0"/>
              <a:t>활용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79512" y="2050970"/>
            <a:ext cx="43924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ArrayListEx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문자열만 </a:t>
            </a:r>
            <a:r>
              <a:rPr lang="ko-KR" altLang="en-US" sz="1200" dirty="0" smtClean="0">
                <a:solidFill>
                  <a:srgbClr val="00B050"/>
                </a:solidFill>
              </a:rPr>
              <a:t>삽입 가능한 </a:t>
            </a:r>
            <a:r>
              <a:rPr lang="en-US" altLang="ko-KR" sz="1200" dirty="0" err="1">
                <a:solidFill>
                  <a:srgbClr val="00B050"/>
                </a:solidFill>
              </a:rPr>
              <a:t>ArrayList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ko-KR" altLang="en-US" sz="1200" dirty="0">
                <a:solidFill>
                  <a:srgbClr val="00B050"/>
                </a:solidFill>
              </a:rPr>
              <a:t>컬렉션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&lt;String&gt; a = new 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&lt;String&gt;();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키보드로부터 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  <a:r>
              <a:rPr lang="ko-KR" altLang="en-US" sz="1200" dirty="0">
                <a:solidFill>
                  <a:srgbClr val="00B050"/>
                </a:solidFill>
              </a:rPr>
              <a:t>개의 이름 </a:t>
            </a:r>
            <a:r>
              <a:rPr lang="ko-KR" altLang="en-US" sz="1200" dirty="0" err="1">
                <a:solidFill>
                  <a:srgbClr val="00B050"/>
                </a:solidFill>
              </a:rPr>
              <a:t>입력받아</a:t>
            </a:r>
            <a:r>
              <a:rPr lang="ko-KR" altLang="en-US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</a:rPr>
              <a:t>ArrayList</a:t>
            </a:r>
            <a:r>
              <a:rPr lang="ko-KR" altLang="en-US" sz="1200" dirty="0">
                <a:solidFill>
                  <a:srgbClr val="00B050"/>
                </a:solidFill>
              </a:rPr>
              <a:t>에 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 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&lt;4;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이름을 입력하세요</a:t>
            </a:r>
            <a:r>
              <a:rPr lang="en-US" altLang="ko-KR" sz="1200" dirty="0"/>
              <a:t>&gt;&gt;");</a:t>
            </a:r>
          </a:p>
          <a:p>
            <a:pPr defTabSz="180000"/>
            <a:r>
              <a:rPr lang="en-US" altLang="ko-KR" sz="1200" dirty="0"/>
              <a:t>			String s = </a:t>
            </a:r>
            <a:r>
              <a:rPr lang="en-US" altLang="ko-KR" sz="1200" dirty="0" err="1"/>
              <a:t>scanner.next</a:t>
            </a:r>
            <a:r>
              <a:rPr lang="en-US" altLang="ko-KR" sz="1200" dirty="0"/>
              <a:t>(); 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키보드로부터 </a:t>
            </a:r>
            <a:r>
              <a:rPr lang="ko-KR" altLang="en-US" sz="1200" dirty="0" smtClean="0">
                <a:solidFill>
                  <a:srgbClr val="00B050"/>
                </a:solidFill>
              </a:rPr>
              <a:t>이름 </a:t>
            </a:r>
            <a:r>
              <a:rPr lang="ko-KR" altLang="en-US" sz="1200" dirty="0">
                <a:solidFill>
                  <a:srgbClr val="00B050"/>
                </a:solidFill>
              </a:rPr>
              <a:t>입력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b="1" dirty="0" err="1"/>
              <a:t>a.add</a:t>
            </a:r>
            <a:r>
              <a:rPr lang="en-US" altLang="ko-KR" sz="1200" b="1" dirty="0"/>
              <a:t>(s); 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en-US" altLang="ko-KR" sz="1200" dirty="0" err="1">
                <a:solidFill>
                  <a:srgbClr val="00B050"/>
                </a:solidFill>
              </a:rPr>
              <a:t>ArrayList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ko-KR" altLang="en-US" sz="1200" dirty="0">
                <a:solidFill>
                  <a:srgbClr val="00B050"/>
                </a:solidFill>
              </a:rPr>
              <a:t>컬렉션에 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en-US" altLang="ko-KR" sz="1200" dirty="0" err="1">
                <a:solidFill>
                  <a:srgbClr val="00B050"/>
                </a:solidFill>
              </a:rPr>
              <a:t>ArrayList</a:t>
            </a:r>
            <a:r>
              <a:rPr lang="ko-KR" altLang="en-US" sz="1200" dirty="0">
                <a:solidFill>
                  <a:srgbClr val="00B050"/>
                </a:solidFill>
              </a:rPr>
              <a:t>에 들어 있는 모든 이름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a.size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en-US" altLang="ko-KR" sz="1200" dirty="0" err="1">
                <a:solidFill>
                  <a:srgbClr val="00B050"/>
                </a:solidFill>
              </a:rPr>
              <a:t>ArrayList</a:t>
            </a:r>
            <a:r>
              <a:rPr lang="ko-KR" altLang="en-US" sz="1200" dirty="0">
                <a:solidFill>
                  <a:srgbClr val="00B050"/>
                </a:solidFill>
              </a:rPr>
              <a:t>의 </a:t>
            </a:r>
            <a:r>
              <a:rPr lang="en-US" altLang="ko-KR" sz="1200" dirty="0" err="1">
                <a:solidFill>
                  <a:srgbClr val="00B050"/>
                </a:solidFill>
              </a:rPr>
              <a:t>i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ko-KR" altLang="en-US" sz="1200" dirty="0">
                <a:solidFill>
                  <a:srgbClr val="00B050"/>
                </a:solidFill>
              </a:rPr>
              <a:t>번째 문자열 얻어오기 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name = 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 </a:t>
            </a:r>
            <a:endParaRPr lang="en-US" altLang="ko-KR" sz="1200" b="1" dirty="0" smtClean="0"/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(name + " 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}</a:t>
            </a:r>
            <a:r>
              <a:rPr lang="en-US" altLang="ko-KR" sz="1200" dirty="0"/>
              <a:t>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16016" y="4181984"/>
            <a:ext cx="4248472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Mike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Jane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 smtClean="0">
                <a:solidFill>
                  <a:srgbClr val="00B050"/>
                </a:solidFill>
              </a:rPr>
              <a:t>Ashley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 smtClean="0">
                <a:solidFill>
                  <a:srgbClr val="00B050"/>
                </a:solidFill>
              </a:rPr>
              <a:t>Helen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/>
              <a:t>Mike Jane </a:t>
            </a:r>
            <a:r>
              <a:rPr lang="en-US" altLang="ko-KR" sz="1200" dirty="0" smtClean="0"/>
              <a:t>Ashley Helen 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가장 긴 이름은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Ashley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71473" y="1319334"/>
            <a:ext cx="8321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이름을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4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입력받아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ArrayList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에 저장하고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ArrayList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에 저장된 이름을 모두 출력한 후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제일 긴 이름을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16016" y="2066156"/>
            <a:ext cx="424847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가장 긴 이름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longestIndex</a:t>
            </a:r>
            <a:r>
              <a:rPr lang="en-US" altLang="ko-KR" sz="1200" dirty="0"/>
              <a:t> = 0; 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a.size</a:t>
            </a:r>
            <a:r>
              <a:rPr lang="en-US" altLang="ko-KR" sz="1200" b="1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longestIndex</a:t>
            </a:r>
            <a:r>
              <a:rPr lang="en-US" altLang="ko-KR" sz="1200" b="1" dirty="0"/>
              <a:t>).length() </a:t>
            </a:r>
            <a:r>
              <a:rPr lang="en-US" altLang="ko-KR" sz="1200" b="1" dirty="0" smtClean="0"/>
              <a:t>&lt; 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).length</a:t>
            </a:r>
            <a:r>
              <a:rPr lang="en-US" altLang="ko-KR" sz="1200" b="1" dirty="0" smtClean="0"/>
              <a:t>())</a:t>
            </a:r>
            <a:endParaRPr lang="ko-KR" altLang="en-US" sz="1200" b="1" dirty="0"/>
          </a:p>
          <a:p>
            <a:pPr defTabSz="180000"/>
            <a:r>
              <a:rPr lang="ko-KR" altLang="en-US" sz="1200" dirty="0"/>
              <a:t>				</a:t>
            </a:r>
            <a:r>
              <a:rPr lang="en-US" altLang="ko-KR" sz="1200" dirty="0" err="1"/>
              <a:t>longestIndex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("\n</a:t>
            </a:r>
            <a:r>
              <a:rPr lang="ko-KR" altLang="en-US" sz="1200" dirty="0"/>
              <a:t>가장 긴 이름은 </a:t>
            </a:r>
            <a:r>
              <a:rPr lang="en-US" altLang="ko-KR" sz="1200" dirty="0"/>
              <a:t>: " +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a.get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longestIndex</a:t>
            </a:r>
            <a:r>
              <a:rPr lang="en-US" altLang="ko-KR" sz="1200" dirty="0"/>
              <a:t>));		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308304" y="6093296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실습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프레임워크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1120"/>
            <a:ext cx="9144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14" y="4730885"/>
            <a:ext cx="456973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컬렉션의 순차 검색을 위한 </a:t>
            </a:r>
            <a:r>
              <a:rPr lang="en-US" altLang="ko-KR" smtClean="0"/>
              <a:t>Iterator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95064" y="1342108"/>
            <a:ext cx="8153400" cy="504056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Iterator&lt;E&gt; </a:t>
            </a:r>
            <a:r>
              <a:rPr lang="ko-KR" altLang="en-US" sz="1800" dirty="0" smtClean="0"/>
              <a:t>인터페이스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리스트 구조의 컬렉션에서 요소의 순차 검색을 위한 인터페이스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Vector&lt;E&gt;, </a:t>
            </a:r>
            <a:r>
              <a:rPr lang="en-US" altLang="ko-KR" sz="1400" dirty="0" err="1" smtClean="0"/>
              <a:t>ArrayList</a:t>
            </a:r>
            <a:r>
              <a:rPr lang="en-US" altLang="ko-KR" sz="1400" dirty="0" smtClean="0"/>
              <a:t>&lt;E&gt;, </a:t>
            </a:r>
            <a:r>
              <a:rPr lang="en-US" altLang="ko-KR" sz="1400" dirty="0" err="1" smtClean="0"/>
              <a:t>LinkedList</a:t>
            </a:r>
            <a:r>
              <a:rPr lang="en-US" altLang="ko-KR" sz="1400" dirty="0" smtClean="0"/>
              <a:t>&lt;E&gt;</a:t>
            </a:r>
            <a:r>
              <a:rPr lang="ko-KR" altLang="en-US" sz="1400" dirty="0" smtClean="0"/>
              <a:t>가 상속받는 인터페이스</a:t>
            </a:r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r>
              <a:rPr lang="en-US" altLang="ko-KR" sz="1800" dirty="0" smtClean="0"/>
              <a:t>Iterator </a:t>
            </a:r>
            <a:r>
              <a:rPr lang="ko-KR" altLang="en-US" sz="1800" dirty="0" smtClean="0"/>
              <a:t>객체 얻어내기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컬렉션의 </a:t>
            </a:r>
            <a:r>
              <a:rPr lang="en-US" altLang="ko-KR" sz="1600" dirty="0" smtClean="0"/>
              <a:t>iterator()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호출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해당 컬렉션을 순차 검색할 수 있는</a:t>
            </a:r>
            <a:endParaRPr lang="en-US" altLang="ko-KR" sz="1400" dirty="0" smtClean="0"/>
          </a:p>
          <a:p>
            <a:pPr marL="685800" lvl="2" indent="0">
              <a:buNone/>
            </a:pPr>
            <a:r>
              <a:rPr lang="en-US" altLang="ko-KR" sz="1400" dirty="0" smtClean="0"/>
              <a:t>     Iterator </a:t>
            </a:r>
            <a:r>
              <a:rPr lang="ko-KR" altLang="en-US" sz="1400" dirty="0" smtClean="0"/>
              <a:t>객체 리턴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컬렉션 검색 코드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2"/>
            <a:endParaRPr lang="en-US" altLang="ko-KR" sz="1400" dirty="0" smtClean="0"/>
          </a:p>
          <a:p>
            <a:pPr lvl="2"/>
            <a:endParaRPr lang="ko-KR" altLang="en-US" sz="14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3405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6096" y="3613150"/>
            <a:ext cx="341210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while(</a:t>
            </a:r>
            <a:r>
              <a:rPr lang="en-US" altLang="ko-KR" sz="1200" b="1" dirty="0" err="1" smtClean="0"/>
              <a:t>it.hasNext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 // </a:t>
            </a:r>
            <a:r>
              <a:rPr lang="ko-KR" altLang="en-US" sz="1200" dirty="0"/>
              <a:t>모든 요소 방문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다음 요소 리턴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...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5436096" y="2943390"/>
            <a:ext cx="341210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Vector&lt;</a:t>
            </a:r>
            <a:r>
              <a:rPr lang="en-US" altLang="ko-KR" sz="1200" b="1" dirty="0"/>
              <a:t>Integer</a:t>
            </a:r>
            <a:r>
              <a:rPr lang="en-US" altLang="ko-KR" sz="1200" dirty="0"/>
              <a:t>&gt; v = new Vector&lt;Integer&gt;();</a:t>
            </a:r>
          </a:p>
          <a:p>
            <a:r>
              <a:rPr lang="en-US" altLang="ko-KR" sz="1200" dirty="0"/>
              <a:t>Iterator&lt;</a:t>
            </a:r>
            <a:r>
              <a:rPr lang="en-US" altLang="ko-KR" sz="1200" b="1" dirty="0"/>
              <a:t>Integer</a:t>
            </a:r>
            <a:r>
              <a:rPr lang="en-US" altLang="ko-KR" sz="1200" dirty="0"/>
              <a:t>&gt; it 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61536" y="4800437"/>
            <a:ext cx="3917190" cy="1292859"/>
            <a:chOff x="294770" y="4712645"/>
            <a:chExt cx="3917190" cy="1292859"/>
          </a:xfrm>
        </p:grpSpPr>
        <p:grpSp>
          <p:nvGrpSpPr>
            <p:cNvPr id="12" name="그룹 11"/>
            <p:cNvGrpSpPr/>
            <p:nvPr/>
          </p:nvGrpSpPr>
          <p:grpSpPr>
            <a:xfrm>
              <a:off x="294770" y="5069664"/>
              <a:ext cx="3917190" cy="935840"/>
              <a:chOff x="294770" y="5069664"/>
              <a:chExt cx="3917190" cy="935840"/>
            </a:xfrm>
          </p:grpSpPr>
          <p:pic>
            <p:nvPicPr>
              <p:cNvPr id="1229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770" y="5071463"/>
                <a:ext cx="1307863" cy="934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93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212" y="5069664"/>
                <a:ext cx="2684748" cy="888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728645"/>
              <a:ext cx="1080120" cy="349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6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4712645"/>
              <a:ext cx="2808312" cy="40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직선 화살표 연결선 14"/>
          <p:cNvCxnSpPr/>
          <p:nvPr/>
        </p:nvCxnSpPr>
        <p:spPr>
          <a:xfrm>
            <a:off x="4355976" y="3174222"/>
            <a:ext cx="1152128" cy="1107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7" idx="1"/>
          </p:cNvCxnSpPr>
          <p:nvPr/>
        </p:nvCxnSpPr>
        <p:spPr>
          <a:xfrm>
            <a:off x="3131840" y="4028648"/>
            <a:ext cx="2304256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652120" y="5816297"/>
            <a:ext cx="32661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Vector&lt;Integer&gt;</a:t>
            </a:r>
            <a:r>
              <a:rPr lang="ko-KR" altLang="en-US" sz="1200" dirty="0">
                <a:solidFill>
                  <a:srgbClr val="0070C0"/>
                </a:solidFill>
              </a:rPr>
              <a:t>객체와 </a:t>
            </a:r>
            <a:r>
              <a:rPr lang="en-US" altLang="ko-KR" sz="1200" dirty="0">
                <a:solidFill>
                  <a:srgbClr val="0070C0"/>
                </a:solidFill>
              </a:rPr>
              <a:t>Iterator </a:t>
            </a:r>
            <a:r>
              <a:rPr lang="ko-KR" altLang="en-US" sz="1200" dirty="0">
                <a:solidFill>
                  <a:srgbClr val="0070C0"/>
                </a:solidFill>
              </a:rPr>
              <a:t>객체의 관계</a:t>
            </a:r>
          </a:p>
        </p:txBody>
      </p:sp>
    </p:spTree>
    <p:extLst>
      <p:ext uri="{BB962C8B-B14F-4D97-AF65-F5344CB8AC3E}">
        <p14:creationId xmlns:p14="http://schemas.microsoft.com/office/powerpoint/2010/main" val="22952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83906" cy="812038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7-4 : Iterator&lt;Integer&gt;</a:t>
            </a:r>
            <a:r>
              <a:rPr lang="ko-KR" altLang="en-US" sz="2400" dirty="0" smtClean="0"/>
              <a:t>를 이용하여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정수 벡터 검색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42844" y="1844824"/>
            <a:ext cx="446449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IteratorEx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정수 값만 다루는 </a:t>
            </a:r>
            <a:r>
              <a:rPr lang="ko-KR" altLang="en-US" sz="1200" dirty="0" err="1">
                <a:solidFill>
                  <a:srgbClr val="00B050"/>
                </a:solidFill>
              </a:rPr>
              <a:t>제네릭</a:t>
            </a:r>
            <a:r>
              <a:rPr lang="ko-KR" altLang="en-US" sz="1200" dirty="0">
                <a:solidFill>
                  <a:srgbClr val="00B050"/>
                </a:solidFill>
              </a:rPr>
              <a:t> 벡터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Vector&lt;Integer&gt; v = new Vector&lt;Integer&gt;();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(5); </a:t>
            </a:r>
            <a:r>
              <a:rPr lang="en-US" altLang="ko-KR" sz="1200" dirty="0">
                <a:solidFill>
                  <a:srgbClr val="00B050"/>
                </a:solidFill>
              </a:rPr>
              <a:t>// 5 </a:t>
            </a:r>
            <a:r>
              <a:rPr lang="ko-KR" altLang="en-US" sz="1200" dirty="0">
                <a:solidFill>
                  <a:srgbClr val="00B050"/>
                </a:solidFill>
              </a:rPr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(4); </a:t>
            </a:r>
            <a:r>
              <a:rPr lang="en-US" altLang="ko-KR" sz="1200" dirty="0">
                <a:solidFill>
                  <a:srgbClr val="00B050"/>
                </a:solidFill>
              </a:rPr>
              <a:t>// 4 </a:t>
            </a:r>
            <a:r>
              <a:rPr lang="ko-KR" altLang="en-US" sz="1200" dirty="0">
                <a:solidFill>
                  <a:srgbClr val="00B050"/>
                </a:solidFill>
              </a:rPr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(-1); </a:t>
            </a:r>
            <a:r>
              <a:rPr lang="en-US" altLang="ko-KR" sz="1200" dirty="0">
                <a:solidFill>
                  <a:srgbClr val="00B050"/>
                </a:solidFill>
              </a:rPr>
              <a:t>// -1 </a:t>
            </a:r>
            <a:r>
              <a:rPr lang="ko-KR" altLang="en-US" sz="1200" dirty="0">
                <a:solidFill>
                  <a:srgbClr val="00B050"/>
                </a:solidFill>
              </a:rPr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(2, 100); </a:t>
            </a:r>
            <a:r>
              <a:rPr lang="en-US" altLang="ko-KR" sz="1200" dirty="0">
                <a:solidFill>
                  <a:srgbClr val="00B050"/>
                </a:solidFill>
              </a:rPr>
              <a:t>// 4</a:t>
            </a:r>
            <a:r>
              <a:rPr lang="ko-KR" altLang="en-US" sz="1200" dirty="0">
                <a:solidFill>
                  <a:srgbClr val="00B050"/>
                </a:solidFill>
              </a:rPr>
              <a:t>와 </a:t>
            </a:r>
            <a:r>
              <a:rPr lang="en-US" altLang="ko-KR" sz="1200" dirty="0">
                <a:solidFill>
                  <a:srgbClr val="00B050"/>
                </a:solidFill>
              </a:rPr>
              <a:t>-1 </a:t>
            </a:r>
            <a:r>
              <a:rPr lang="ko-KR" altLang="en-US" sz="1200" dirty="0">
                <a:solidFill>
                  <a:srgbClr val="00B050"/>
                </a:solidFill>
              </a:rPr>
              <a:t>사이에 정수 </a:t>
            </a:r>
            <a:r>
              <a:rPr lang="en-US" altLang="ko-KR" sz="1200" dirty="0">
                <a:solidFill>
                  <a:srgbClr val="00B050"/>
                </a:solidFill>
              </a:rPr>
              <a:t>100 </a:t>
            </a:r>
            <a:r>
              <a:rPr lang="ko-KR" altLang="en-US" sz="1200" dirty="0">
                <a:solidFill>
                  <a:srgbClr val="00B050"/>
                </a:solidFill>
              </a:rPr>
              <a:t>삽입</a:t>
            </a:r>
          </a:p>
          <a:p>
            <a:pPr marL="0" lvl="2" defTabSz="180000"/>
            <a:r>
              <a:rPr lang="ko-KR" altLang="en-US" sz="1200" dirty="0"/>
              <a:t>	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>
                <a:solidFill>
                  <a:srgbClr val="00B050"/>
                </a:solidFill>
              </a:rPr>
              <a:t>// Iterator</a:t>
            </a:r>
            <a:r>
              <a:rPr lang="ko-KR" altLang="en-US" sz="1200" dirty="0">
                <a:solidFill>
                  <a:srgbClr val="00B050"/>
                </a:solidFill>
              </a:rPr>
              <a:t>를 이용한 모든 정수 출력하기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Iterator&lt;Integer&gt; it 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 </a:t>
            </a:r>
            <a:r>
              <a:rPr lang="en-US" altLang="ko-KR" sz="1200" dirty="0">
                <a:solidFill>
                  <a:srgbClr val="00B050"/>
                </a:solidFill>
              </a:rPr>
              <a:t>// Iterator </a:t>
            </a:r>
            <a:r>
              <a:rPr lang="ko-KR" altLang="en-US" sz="1200" dirty="0">
                <a:solidFill>
                  <a:srgbClr val="00B050"/>
                </a:solidFill>
              </a:rPr>
              <a:t>객체 얻기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b="1" dirty="0" err="1"/>
              <a:t>it.hasNext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4714876" y="4079979"/>
            <a:ext cx="4321620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5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4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100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-1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벡터에 있는 정수 합 </a:t>
            </a:r>
            <a:r>
              <a:rPr lang="en-US" altLang="ko-KR" sz="1200" dirty="0"/>
              <a:t>: 108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1473" y="1331476"/>
            <a:ext cx="8321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예제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7-1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의 코드 중에서 벡터 검색 부분을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Iterator&lt;Integer&gt;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이용하여 수정하라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4876" y="1844824"/>
            <a:ext cx="432162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en-US" altLang="ko-KR" sz="1200" dirty="0">
                <a:solidFill>
                  <a:srgbClr val="00B050"/>
                </a:solidFill>
              </a:rPr>
              <a:t>Iterator</a:t>
            </a:r>
            <a:r>
              <a:rPr lang="ko-KR" altLang="en-US" sz="1200" dirty="0">
                <a:solidFill>
                  <a:srgbClr val="00B050"/>
                </a:solidFill>
              </a:rPr>
              <a:t>를 이용하여 모든 정수 더하기</a:t>
            </a:r>
          </a:p>
          <a:p>
            <a:pPr marL="0" lvl="2" defTabSz="180000"/>
            <a:r>
              <a:rPr lang="en-US" altLang="ko-KR" sz="1200" dirty="0" smtClean="0"/>
              <a:t>	</a:t>
            </a:r>
            <a:r>
              <a:rPr lang="ko-KR" altLang="en-US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sum = 0;</a:t>
            </a:r>
          </a:p>
          <a:p>
            <a:pPr marL="0" lvl="2"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smtClean="0"/>
              <a:t>it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 </a:t>
            </a:r>
            <a:r>
              <a:rPr lang="en-US" altLang="ko-KR" sz="1200" dirty="0">
                <a:solidFill>
                  <a:srgbClr val="00B050"/>
                </a:solidFill>
              </a:rPr>
              <a:t>// Iterator </a:t>
            </a:r>
            <a:r>
              <a:rPr lang="ko-KR" altLang="en-US" sz="1200" dirty="0">
                <a:solidFill>
                  <a:srgbClr val="00B050"/>
                </a:solidFill>
              </a:rPr>
              <a:t>객체 얻기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smtClean="0"/>
              <a:t>while(</a:t>
            </a:r>
            <a:r>
              <a:rPr lang="en-US" altLang="ko-KR" sz="1200" b="1" dirty="0" err="1" smtClean="0"/>
              <a:t>it.hasNext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n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dirty="0" smtClean="0"/>
              <a:t>	</a:t>
            </a:r>
            <a:r>
              <a:rPr lang="en-US" altLang="ko-KR" sz="1200" dirty="0"/>
              <a:t>		sum += n; </a:t>
            </a:r>
          </a:p>
          <a:p>
            <a:pPr marL="0" lvl="2"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벡터에 있는 정수 합 </a:t>
            </a:r>
            <a:r>
              <a:rPr lang="en-US" altLang="ko-KR" sz="1200" dirty="0"/>
              <a:t>: " + sum);</a:t>
            </a:r>
          </a:p>
          <a:p>
            <a:pPr marL="0" lvl="2"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marL="0" lvl="2"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5805264"/>
            <a:ext cx="5088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Vector</a:t>
            </a:r>
            <a:r>
              <a:rPr lang="ko-KR" altLang="en-US" sz="1600" dirty="0" smtClean="0">
                <a:solidFill>
                  <a:srgbClr val="FF0000"/>
                </a:solidFill>
              </a:rPr>
              <a:t>를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ArrayList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HashSet</a:t>
            </a:r>
            <a:r>
              <a:rPr lang="en-US" altLang="ko-KR" sz="1600" dirty="0" smtClean="0">
                <a:solidFill>
                  <a:srgbClr val="FF0000"/>
                </a:solidFill>
              </a:rPr>
              <a:t>(add(2, 100)?)</a:t>
            </a:r>
            <a:r>
              <a:rPr lang="ko-KR" altLang="en-US" sz="1600" dirty="0" smtClean="0">
                <a:solidFill>
                  <a:srgbClr val="FF0000"/>
                </a:solidFill>
              </a:rPr>
              <a:t>으로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바꿔봄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err="1" smtClean="0">
                <a:solidFill>
                  <a:srgbClr val="FF0000"/>
                </a:solidFill>
              </a:rPr>
              <a:t>HashSet</a:t>
            </a:r>
            <a:r>
              <a:rPr lang="ko-KR" altLang="en-US" sz="1600" dirty="0" smtClean="0">
                <a:solidFill>
                  <a:srgbClr val="FF0000"/>
                </a:solidFill>
              </a:rPr>
              <a:t>인 경우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v.add</a:t>
            </a:r>
            <a:r>
              <a:rPr lang="en-US" altLang="ko-KR" sz="1600" dirty="0" smtClean="0">
                <a:solidFill>
                  <a:srgbClr val="FF0000"/>
                </a:solidFill>
              </a:rPr>
              <a:t>(4)</a:t>
            </a:r>
            <a:r>
              <a:rPr lang="ko-KR" altLang="en-US" sz="1600" dirty="0" smtClean="0">
                <a:solidFill>
                  <a:srgbClr val="FF0000"/>
                </a:solidFill>
              </a:rPr>
              <a:t>를 중복 실행</a:t>
            </a:r>
            <a:r>
              <a:rPr lang="en-US" altLang="ko-KR" sz="1600" dirty="0" smtClean="0">
                <a:solidFill>
                  <a:srgbClr val="FF0000"/>
                </a:solidFill>
              </a:rPr>
              <a:t>?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&lt;K,V&gt;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35816" cy="5239484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와 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의 쌍으로 구성되는 요소를 다루는 컬렉션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K :</a:t>
            </a:r>
            <a:r>
              <a:rPr lang="ko-KR" altLang="en-US" dirty="0" smtClean="0"/>
              <a:t> </a:t>
            </a:r>
            <a:r>
              <a:rPr lang="ko-KR" altLang="en-US" dirty="0"/>
              <a:t>키로 사용할 요소의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V :</a:t>
            </a:r>
            <a:r>
              <a:rPr lang="ko-KR" altLang="en-US" dirty="0" smtClean="0"/>
              <a:t> 값으로 </a:t>
            </a:r>
            <a:r>
              <a:rPr lang="ko-KR" altLang="en-US" dirty="0"/>
              <a:t>사용할 요소의 </a:t>
            </a:r>
            <a:r>
              <a:rPr lang="ko-KR" altLang="en-US" dirty="0" smtClean="0"/>
              <a:t>타입</a:t>
            </a:r>
            <a:endParaRPr lang="en-US" altLang="ko-KR" dirty="0"/>
          </a:p>
          <a:p>
            <a:pPr lvl="2"/>
            <a:r>
              <a:rPr lang="ko-KR" altLang="en-US" dirty="0" smtClean="0"/>
              <a:t>키와 값이 </a:t>
            </a:r>
            <a:r>
              <a:rPr lang="ko-KR" altLang="en-US" dirty="0" smtClean="0">
                <a:solidFill>
                  <a:srgbClr val="FF0000"/>
                </a:solidFill>
              </a:rPr>
              <a:t>한 쌍</a:t>
            </a:r>
            <a:r>
              <a:rPr lang="ko-KR" altLang="en-US" dirty="0" smtClean="0"/>
              <a:t>으로 삽입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검색하기 위해서는 </a:t>
            </a:r>
            <a:r>
              <a:rPr lang="ko-KR" altLang="en-US" dirty="0"/>
              <a:t>반드시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 </a:t>
            </a:r>
            <a:r>
              <a:rPr lang="ko-KR" altLang="en-US" dirty="0"/>
              <a:t>및 검색이 빠른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/>
            <a:r>
              <a:rPr lang="ko-KR" altLang="en-US" dirty="0"/>
              <a:t>요소 삽입 </a:t>
            </a:r>
            <a:r>
              <a:rPr lang="en-US" altLang="ko-KR" dirty="0"/>
              <a:t>: put()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 smtClean="0"/>
              <a:t>요소 </a:t>
            </a:r>
            <a:r>
              <a:rPr lang="ko-KR" altLang="en-US" dirty="0"/>
              <a:t>검색 </a:t>
            </a:r>
            <a:r>
              <a:rPr lang="en-US" altLang="ko-KR" dirty="0" smtClean="0"/>
              <a:t>: </a:t>
            </a:r>
            <a:r>
              <a:rPr lang="en-US" altLang="ko-KR" dirty="0"/>
              <a:t>get()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&lt;String, String&gt;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 검색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4941168"/>
            <a:ext cx="691276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HashMap</a:t>
            </a:r>
            <a:r>
              <a:rPr lang="en-US" altLang="ko-KR" sz="1400" dirty="0"/>
              <a:t>&lt;String, String&gt; h = new </a:t>
            </a:r>
            <a:r>
              <a:rPr lang="en-US" altLang="ko-KR" sz="1400" dirty="0" err="1"/>
              <a:t>HashMap</a:t>
            </a:r>
            <a:r>
              <a:rPr lang="en-US" altLang="ko-KR" sz="1400" dirty="0"/>
              <a:t>&lt;String, String&gt;(); 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ko-KR" altLang="en-US" sz="1400" dirty="0" err="1" smtClean="0">
                <a:solidFill>
                  <a:srgbClr val="00B050"/>
                </a:solidFill>
              </a:rPr>
              <a:t>해시맵</a:t>
            </a:r>
            <a:r>
              <a:rPr lang="ko-KR" altLang="en-US" sz="1400" dirty="0" smtClean="0">
                <a:solidFill>
                  <a:srgbClr val="00B050"/>
                </a:solidFill>
              </a:rPr>
              <a:t> 객체 생성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h.put</a:t>
            </a:r>
            <a:r>
              <a:rPr lang="en-US" altLang="ko-KR" sz="1400" dirty="0"/>
              <a:t>("apple", "</a:t>
            </a:r>
            <a:r>
              <a:rPr lang="ko-KR" altLang="en-US" sz="1400" dirty="0"/>
              <a:t>사과</a:t>
            </a:r>
            <a:r>
              <a:rPr lang="en-US" altLang="ko-KR" sz="1400" dirty="0"/>
              <a:t>"); </a:t>
            </a:r>
            <a:r>
              <a:rPr lang="en-US" altLang="ko-KR" sz="1400" dirty="0">
                <a:solidFill>
                  <a:srgbClr val="00B050"/>
                </a:solidFill>
              </a:rPr>
              <a:t>// "apple" </a:t>
            </a:r>
            <a:r>
              <a:rPr lang="ko-KR" altLang="en-US" sz="1400" dirty="0">
                <a:solidFill>
                  <a:srgbClr val="00B050"/>
                </a:solidFill>
              </a:rPr>
              <a:t>키와 </a:t>
            </a:r>
            <a:r>
              <a:rPr lang="en-US" altLang="ko-KR" sz="1400" dirty="0">
                <a:solidFill>
                  <a:srgbClr val="00B050"/>
                </a:solidFill>
              </a:rPr>
              <a:t>"</a:t>
            </a:r>
            <a:r>
              <a:rPr lang="ko-KR" altLang="en-US" sz="1400" dirty="0">
                <a:solidFill>
                  <a:srgbClr val="00B050"/>
                </a:solidFill>
              </a:rPr>
              <a:t>사과</a:t>
            </a:r>
            <a:r>
              <a:rPr lang="en-US" altLang="ko-KR" sz="1400" dirty="0">
                <a:solidFill>
                  <a:srgbClr val="00B050"/>
                </a:solidFill>
              </a:rPr>
              <a:t>" </a:t>
            </a:r>
            <a:r>
              <a:rPr lang="ko-KR" altLang="en-US" sz="1400" dirty="0">
                <a:solidFill>
                  <a:srgbClr val="FF0000"/>
                </a:solidFill>
              </a:rPr>
              <a:t>값의 쌍</a:t>
            </a:r>
            <a:r>
              <a:rPr lang="ko-KR" altLang="en-US" sz="1400" dirty="0">
                <a:solidFill>
                  <a:srgbClr val="00B050"/>
                </a:solidFill>
              </a:rPr>
              <a:t>을 </a:t>
            </a:r>
            <a:r>
              <a:rPr lang="ko-KR" altLang="en-US" sz="1400" dirty="0" err="1" smtClean="0">
                <a:solidFill>
                  <a:srgbClr val="00B050"/>
                </a:solidFill>
              </a:rPr>
              <a:t>해시맵에</a:t>
            </a:r>
            <a:r>
              <a:rPr lang="ko-KR" altLang="en-US" sz="1400" dirty="0" smtClean="0">
                <a:solidFill>
                  <a:srgbClr val="00B050"/>
                </a:solidFill>
              </a:rPr>
              <a:t> </a:t>
            </a:r>
            <a:r>
              <a:rPr lang="ko-KR" altLang="en-US" sz="1400" dirty="0">
                <a:solidFill>
                  <a:srgbClr val="00B050"/>
                </a:solidFill>
              </a:rPr>
              <a:t>삽입</a:t>
            </a:r>
          </a:p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h.get</a:t>
            </a:r>
            <a:r>
              <a:rPr lang="en-US" altLang="ko-KR" sz="1400" dirty="0"/>
              <a:t>("apple"); </a:t>
            </a:r>
            <a:r>
              <a:rPr lang="en-US" altLang="ko-KR" sz="1400" dirty="0">
                <a:solidFill>
                  <a:srgbClr val="00B050"/>
                </a:solidFill>
              </a:rPr>
              <a:t>// "apple" </a:t>
            </a:r>
            <a:r>
              <a:rPr lang="ko-KR" altLang="en-US" sz="1400" dirty="0" smtClean="0">
                <a:solidFill>
                  <a:srgbClr val="00B050"/>
                </a:solidFill>
              </a:rPr>
              <a:t>키로 값 </a:t>
            </a:r>
            <a:r>
              <a:rPr lang="ko-KR" altLang="en-US" sz="1400" dirty="0">
                <a:solidFill>
                  <a:srgbClr val="00B050"/>
                </a:solidFill>
              </a:rPr>
              <a:t>검색</a:t>
            </a:r>
            <a:r>
              <a:rPr lang="en-US" altLang="ko-KR" sz="1400" dirty="0">
                <a:solidFill>
                  <a:srgbClr val="00B050"/>
                </a:solidFill>
              </a:rPr>
              <a:t>. </a:t>
            </a:r>
            <a:r>
              <a:rPr lang="en-US" altLang="ko-KR" sz="1400" dirty="0" err="1">
                <a:solidFill>
                  <a:srgbClr val="00B050"/>
                </a:solidFill>
              </a:rPr>
              <a:t>kor</a:t>
            </a:r>
            <a:r>
              <a:rPr lang="ko-KR" altLang="en-US" sz="1400" dirty="0">
                <a:solidFill>
                  <a:srgbClr val="00B050"/>
                </a:solidFill>
              </a:rPr>
              <a:t>는 </a:t>
            </a:r>
            <a:r>
              <a:rPr lang="en-US" altLang="ko-KR" sz="1400" dirty="0">
                <a:solidFill>
                  <a:srgbClr val="00B050"/>
                </a:solidFill>
              </a:rPr>
              <a:t>"</a:t>
            </a:r>
            <a:r>
              <a:rPr lang="ko-KR" altLang="en-US" sz="1400" dirty="0">
                <a:solidFill>
                  <a:srgbClr val="00B050"/>
                </a:solidFill>
              </a:rPr>
              <a:t>사과“</a:t>
            </a:r>
          </a:p>
        </p:txBody>
      </p:sp>
    </p:spTree>
    <p:extLst>
      <p:ext uri="{BB962C8B-B14F-4D97-AF65-F5344CB8AC3E}">
        <p14:creationId xmlns:p14="http://schemas.microsoft.com/office/powerpoint/2010/main" val="14545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&lt;String, String&gt;</a:t>
            </a:r>
            <a:r>
              <a:rPr lang="ko-KR" altLang="en-US" dirty="0" smtClean="0"/>
              <a:t>의 </a:t>
            </a:r>
            <a:r>
              <a:rPr lang="ko-KR" altLang="en-US" dirty="0"/>
              <a:t>내부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614346"/>
            <a:ext cx="648072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HashMap</a:t>
            </a:r>
            <a:r>
              <a:rPr lang="en-US" altLang="ko-KR" sz="1600" dirty="0"/>
              <a:t>&lt;String, String&gt;</a:t>
            </a:r>
            <a:r>
              <a:rPr lang="en-US" altLang="ko-KR" sz="1600" dirty="0" smtClean="0"/>
              <a:t> map = new </a:t>
            </a:r>
            <a:r>
              <a:rPr lang="en-US" altLang="ko-KR" sz="1600" dirty="0" err="1" smtClean="0"/>
              <a:t>HashMap</a:t>
            </a:r>
            <a:r>
              <a:rPr lang="en-US" altLang="ko-KR" sz="1600" dirty="0" smtClean="0"/>
              <a:t>&lt;String</a:t>
            </a:r>
            <a:r>
              <a:rPr lang="en-US" altLang="ko-KR" sz="1600" dirty="0"/>
              <a:t>, String</a:t>
            </a:r>
            <a:r>
              <a:rPr lang="en-US" altLang="ko-KR" sz="1600" dirty="0" smtClean="0"/>
              <a:t>&gt;();</a:t>
            </a:r>
            <a:endParaRPr lang="ko-KR" altLang="en-US" sz="1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57567"/>
            <a:ext cx="7054949" cy="2943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5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&lt;K,V&gt;</a:t>
            </a:r>
            <a:r>
              <a:rPr lang="ko-KR" altLang="en-US" dirty="0" smtClean="0"/>
              <a:t>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716813" cy="415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1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</a:t>
            </a:r>
            <a:r>
              <a:rPr lang="en-US" altLang="ko-KR" dirty="0" smtClean="0"/>
              <a:t>(collection)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01622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컬렉션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  <a:r>
              <a:rPr lang="ko-KR" altLang="en-US" dirty="0" smtClean="0"/>
              <a:t>라고 불리는 가변 개수의 객체들의 저장소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객체들의 컨테이너라고도 불림</a:t>
            </a:r>
            <a:endParaRPr lang="en-US" altLang="ko-KR" dirty="0" smtClean="0"/>
          </a:p>
          <a:p>
            <a:pPr lvl="2"/>
            <a:r>
              <a:rPr lang="ko-KR" altLang="en-US" dirty="0"/>
              <a:t>요소의 개수에 따라 </a:t>
            </a:r>
            <a:r>
              <a:rPr lang="ko-KR" altLang="en-US" dirty="0" smtClean="0"/>
              <a:t>크기 자동 조절</a:t>
            </a:r>
            <a:endParaRPr lang="en-US" altLang="ko-KR" dirty="0"/>
          </a:p>
          <a:p>
            <a:pPr lvl="2"/>
            <a:r>
              <a:rPr lang="ko-KR" altLang="en-US" dirty="0" smtClean="0"/>
              <a:t>요소의 </a:t>
            </a:r>
            <a:r>
              <a:rPr lang="ko-KR" altLang="en-US" dirty="0"/>
              <a:t>삽입</a:t>
            </a:r>
            <a:r>
              <a:rPr lang="en-US" altLang="ko-KR" dirty="0"/>
              <a:t>,</a:t>
            </a:r>
            <a:r>
              <a:rPr lang="ko-KR" altLang="en-US" dirty="0"/>
              <a:t> 삭제에 따른 요소의 </a:t>
            </a:r>
            <a:r>
              <a:rPr lang="ko-KR" altLang="en-US" dirty="0" smtClean="0"/>
              <a:t>위치 자동 이동</a:t>
            </a:r>
            <a:endParaRPr lang="en-US" altLang="ko-KR" dirty="0"/>
          </a:p>
          <a:p>
            <a:pPr lvl="1"/>
            <a:r>
              <a:rPr lang="ko-KR" altLang="en-US" dirty="0" smtClean="0"/>
              <a:t>고정 크기의 </a:t>
            </a:r>
            <a:r>
              <a:rPr lang="ko-KR" altLang="en-US" dirty="0" smtClean="0">
                <a:solidFill>
                  <a:srgbClr val="FF0000"/>
                </a:solidFill>
              </a:rPr>
              <a:t>배열</a:t>
            </a:r>
            <a:r>
              <a:rPr lang="ko-KR" altLang="en-US" dirty="0" smtClean="0"/>
              <a:t>을 다루는 </a:t>
            </a:r>
            <a:r>
              <a:rPr lang="ko-KR" altLang="en-US" dirty="0" smtClean="0">
                <a:solidFill>
                  <a:srgbClr val="FF0000"/>
                </a:solidFill>
              </a:rPr>
              <a:t>어려움 해소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다양한 객체들의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등의 관리 용이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88" y="3284984"/>
            <a:ext cx="6731215" cy="303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5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03648" y="260647"/>
            <a:ext cx="7518550" cy="6528567"/>
            <a:chOff x="1259632" y="62053"/>
            <a:chExt cx="7662566" cy="6727162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62053"/>
              <a:ext cx="7662566" cy="6247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6272148"/>
              <a:ext cx="7662566" cy="517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07504" y="75982"/>
            <a:ext cx="470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HashMap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&lt;String, String&gt;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컬렉션 활용 사례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7-5 : </a:t>
            </a:r>
            <a:r>
              <a:rPr lang="en-US" altLang="ko-KR" sz="2400" dirty="0" err="1" smtClean="0"/>
              <a:t>HashMap</a:t>
            </a:r>
            <a:r>
              <a:rPr lang="en-US" altLang="ko-KR" sz="2400" dirty="0" smtClean="0"/>
              <a:t>&lt;String</a:t>
            </a:r>
            <a:r>
              <a:rPr lang="en-US" altLang="ko-KR" sz="2400" dirty="0"/>
              <a:t>, String&gt;</a:t>
            </a:r>
            <a:r>
              <a:rPr lang="ko-KR" altLang="en-US" sz="2400" dirty="0"/>
              <a:t>로 </a:t>
            </a:r>
            <a:r>
              <a:rPr lang="en-US" altLang="ko-KR" sz="2400" dirty="0"/>
              <a:t>(</a:t>
            </a:r>
            <a:r>
              <a:rPr lang="ko-KR" altLang="en-US" sz="2400" dirty="0"/>
              <a:t>영어</a:t>
            </a:r>
            <a:r>
              <a:rPr lang="en-US" altLang="ko-KR" sz="2400" dirty="0"/>
              <a:t>, </a:t>
            </a:r>
            <a:r>
              <a:rPr lang="ko-KR" altLang="en-US" sz="2400" dirty="0"/>
              <a:t>한글</a:t>
            </a:r>
            <a:r>
              <a:rPr lang="en-US" altLang="ko-KR" sz="2400" dirty="0"/>
              <a:t>) </a:t>
            </a:r>
            <a:r>
              <a:rPr lang="ko-KR" altLang="en-US" sz="2400" dirty="0"/>
              <a:t>단어 쌍을 저장하고 검색하기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2132856"/>
            <a:ext cx="5040560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java.util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public class </a:t>
            </a:r>
            <a:r>
              <a:rPr lang="en-US" altLang="ko-KR" sz="1100" dirty="0" err="1"/>
              <a:t>HashMapDicEx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/>
              <a:t>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smtClean="0">
                <a:solidFill>
                  <a:srgbClr val="00B050"/>
                </a:solidFill>
              </a:rPr>
              <a:t>// </a:t>
            </a:r>
            <a:r>
              <a:rPr lang="ko-KR" altLang="en-US" sz="1100" dirty="0">
                <a:solidFill>
                  <a:srgbClr val="00B050"/>
                </a:solidFill>
              </a:rPr>
              <a:t>영어 단어와 한글 단어의 쌍을 저장하는 </a:t>
            </a:r>
            <a:r>
              <a:rPr lang="en-US" altLang="ko-KR" sz="1100" dirty="0" err="1">
                <a:solidFill>
                  <a:srgbClr val="00B050"/>
                </a:solidFill>
              </a:rPr>
              <a:t>HashMap</a:t>
            </a:r>
            <a:r>
              <a:rPr lang="en-US" altLang="ko-KR" sz="1100" dirty="0">
                <a:solidFill>
                  <a:srgbClr val="00B050"/>
                </a:solidFill>
              </a:rPr>
              <a:t> </a:t>
            </a:r>
            <a:r>
              <a:rPr lang="ko-KR" altLang="en-US" sz="1100" dirty="0">
                <a:solidFill>
                  <a:srgbClr val="00B050"/>
                </a:solidFill>
              </a:rPr>
              <a:t>컬렉션 생성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HashMap</a:t>
            </a:r>
            <a:r>
              <a:rPr lang="en-US" altLang="ko-KR" sz="1100" b="1" dirty="0" smtClean="0"/>
              <a:t>&lt;String</a:t>
            </a:r>
            <a:r>
              <a:rPr lang="en-US" altLang="ko-KR" sz="1100" b="1" dirty="0"/>
              <a:t>, String&gt; </a:t>
            </a:r>
            <a:r>
              <a:rPr lang="en-US" altLang="ko-KR" sz="1100" b="1" dirty="0" err="1"/>
              <a:t>dic</a:t>
            </a:r>
            <a:r>
              <a:rPr lang="en-US" altLang="ko-KR" sz="1100" b="1" dirty="0"/>
              <a:t> = new </a:t>
            </a:r>
            <a:r>
              <a:rPr lang="en-US" altLang="ko-KR" sz="1100" b="1" dirty="0" err="1"/>
              <a:t>HashMap</a:t>
            </a:r>
            <a:r>
              <a:rPr lang="en-US" altLang="ko-KR" sz="1100" b="1" dirty="0"/>
              <a:t>&lt;String, String&gt;();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</a:t>
            </a:r>
            <a:r>
              <a:rPr lang="en-US" altLang="ko-KR" sz="1100" dirty="0" smtClean="0">
                <a:solidFill>
                  <a:srgbClr val="00B050"/>
                </a:solidFill>
              </a:rPr>
              <a:t>// </a:t>
            </a:r>
            <a:r>
              <a:rPr lang="en-US" altLang="ko-KR" sz="1100" dirty="0">
                <a:solidFill>
                  <a:srgbClr val="00B050"/>
                </a:solidFill>
              </a:rPr>
              <a:t>3 </a:t>
            </a:r>
            <a:r>
              <a:rPr lang="ko-KR" altLang="en-US" sz="1100" dirty="0">
                <a:solidFill>
                  <a:srgbClr val="00B050"/>
                </a:solidFill>
              </a:rPr>
              <a:t>개의 </a:t>
            </a:r>
            <a:r>
              <a:rPr lang="en-US" altLang="ko-KR" sz="1100" dirty="0">
                <a:solidFill>
                  <a:srgbClr val="00B050"/>
                </a:solidFill>
              </a:rPr>
              <a:t>(key, value) </a:t>
            </a:r>
            <a:r>
              <a:rPr lang="ko-KR" altLang="en-US" sz="1100" dirty="0">
                <a:solidFill>
                  <a:srgbClr val="00B050"/>
                </a:solidFill>
              </a:rPr>
              <a:t>쌍을 </a:t>
            </a:r>
            <a:r>
              <a:rPr lang="en-US" altLang="ko-KR" sz="1100" dirty="0" err="1">
                <a:solidFill>
                  <a:srgbClr val="00B050"/>
                </a:solidFill>
              </a:rPr>
              <a:t>dic</a:t>
            </a:r>
            <a:r>
              <a:rPr lang="ko-KR" altLang="en-US" sz="1100" dirty="0">
                <a:solidFill>
                  <a:srgbClr val="00B050"/>
                </a:solidFill>
              </a:rPr>
              <a:t>에 저장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dic.put</a:t>
            </a:r>
            <a:r>
              <a:rPr lang="en-US" altLang="ko-KR" sz="1100" b="1" dirty="0"/>
              <a:t>("baby", "</a:t>
            </a:r>
            <a:r>
              <a:rPr lang="ko-KR" altLang="en-US" sz="1100" b="1" dirty="0"/>
              <a:t>아기</a:t>
            </a:r>
            <a:r>
              <a:rPr lang="en-US" altLang="ko-KR" sz="1100" b="1" dirty="0"/>
              <a:t>");</a:t>
            </a:r>
            <a:r>
              <a:rPr lang="en-US" altLang="ko-KR" sz="1100" dirty="0"/>
              <a:t> </a:t>
            </a:r>
            <a:r>
              <a:rPr lang="en-US" altLang="ko-KR" sz="1100" dirty="0">
                <a:solidFill>
                  <a:srgbClr val="00B050"/>
                </a:solidFill>
              </a:rPr>
              <a:t>// "baby"</a:t>
            </a:r>
            <a:r>
              <a:rPr lang="ko-KR" altLang="en-US" sz="1100" dirty="0">
                <a:solidFill>
                  <a:srgbClr val="00B050"/>
                </a:solidFill>
              </a:rPr>
              <a:t>는 </a:t>
            </a:r>
            <a:r>
              <a:rPr lang="en-US" altLang="ko-KR" sz="1100" dirty="0">
                <a:solidFill>
                  <a:srgbClr val="00B050"/>
                </a:solidFill>
              </a:rPr>
              <a:t>key, "</a:t>
            </a:r>
            <a:r>
              <a:rPr lang="ko-KR" altLang="en-US" sz="1100" dirty="0">
                <a:solidFill>
                  <a:srgbClr val="00B050"/>
                </a:solidFill>
              </a:rPr>
              <a:t>아기</a:t>
            </a:r>
            <a:r>
              <a:rPr lang="en-US" altLang="ko-KR" sz="1100" dirty="0">
                <a:solidFill>
                  <a:srgbClr val="00B050"/>
                </a:solidFill>
              </a:rPr>
              <a:t>"</a:t>
            </a:r>
            <a:r>
              <a:rPr lang="ko-KR" altLang="en-US" sz="1100" dirty="0">
                <a:solidFill>
                  <a:srgbClr val="00B050"/>
                </a:solidFill>
              </a:rPr>
              <a:t>은 </a:t>
            </a:r>
            <a:r>
              <a:rPr lang="en-US" altLang="ko-KR" sz="1100" dirty="0">
                <a:solidFill>
                  <a:srgbClr val="00B050"/>
                </a:solidFill>
              </a:rPr>
              <a:t>value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dic.put</a:t>
            </a:r>
            <a:r>
              <a:rPr lang="en-US" altLang="ko-KR" sz="1100" b="1" dirty="0"/>
              <a:t>("love", "</a:t>
            </a:r>
            <a:r>
              <a:rPr lang="ko-KR" altLang="en-US" sz="1100" b="1" dirty="0"/>
              <a:t>사랑</a:t>
            </a:r>
            <a:r>
              <a:rPr lang="en-US" altLang="ko-KR" sz="1100" b="1" dirty="0"/>
              <a:t>");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dic.put</a:t>
            </a:r>
            <a:r>
              <a:rPr lang="en-US" altLang="ko-KR" sz="1100" b="1" dirty="0"/>
              <a:t>("apple", "</a:t>
            </a:r>
            <a:r>
              <a:rPr lang="ko-KR" altLang="en-US" sz="1100" b="1" dirty="0"/>
              <a:t>사과</a:t>
            </a:r>
            <a:r>
              <a:rPr lang="en-US" altLang="ko-KR" sz="1100" b="1" dirty="0"/>
              <a:t>");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</a:t>
            </a:r>
            <a:r>
              <a:rPr lang="en-US" altLang="ko-KR" sz="1100" dirty="0" smtClean="0">
                <a:solidFill>
                  <a:srgbClr val="00B050"/>
                </a:solidFill>
              </a:rPr>
              <a:t>// </a:t>
            </a:r>
            <a:r>
              <a:rPr lang="en-US" altLang="ko-KR" sz="1100" dirty="0" err="1">
                <a:solidFill>
                  <a:srgbClr val="00B050"/>
                </a:solidFill>
              </a:rPr>
              <a:t>dic</a:t>
            </a:r>
            <a:r>
              <a:rPr lang="en-US" altLang="ko-KR" sz="1100" dirty="0">
                <a:solidFill>
                  <a:srgbClr val="00B050"/>
                </a:solidFill>
              </a:rPr>
              <a:t> </a:t>
            </a:r>
            <a:r>
              <a:rPr lang="ko-KR" altLang="en-US" sz="1100" dirty="0" err="1">
                <a:solidFill>
                  <a:srgbClr val="00B050"/>
                </a:solidFill>
              </a:rPr>
              <a:t>해시맵에</a:t>
            </a:r>
            <a:r>
              <a:rPr lang="ko-KR" altLang="en-US" sz="1100" dirty="0">
                <a:solidFill>
                  <a:srgbClr val="00B050"/>
                </a:solidFill>
              </a:rPr>
              <a:t> 들어 있는 모든 </a:t>
            </a:r>
            <a:r>
              <a:rPr lang="en-US" altLang="ko-KR" sz="1100" dirty="0">
                <a:solidFill>
                  <a:srgbClr val="00B050"/>
                </a:solidFill>
              </a:rPr>
              <a:t>(key, value) </a:t>
            </a:r>
            <a:r>
              <a:rPr lang="ko-KR" altLang="en-US" sz="1100" dirty="0">
                <a:solidFill>
                  <a:srgbClr val="00B050"/>
                </a:solidFill>
              </a:rPr>
              <a:t>쌍 출력</a:t>
            </a:r>
          </a:p>
          <a:p>
            <a:pPr defTabSz="180000"/>
            <a:r>
              <a:rPr lang="en-US" altLang="ko-KR" sz="1100" b="1" dirty="0" smtClean="0"/>
              <a:t>		Set&lt;String</a:t>
            </a:r>
            <a:r>
              <a:rPr lang="en-US" altLang="ko-KR" sz="1100" b="1" dirty="0"/>
              <a:t>&gt; keys = </a:t>
            </a:r>
            <a:r>
              <a:rPr lang="en-US" altLang="ko-KR" sz="1100" b="1" dirty="0" err="1"/>
              <a:t>dic.keySet</a:t>
            </a:r>
            <a:r>
              <a:rPr lang="en-US" altLang="ko-KR" sz="1100" b="1" dirty="0"/>
              <a:t>();</a:t>
            </a:r>
            <a:r>
              <a:rPr lang="en-US" altLang="ko-KR" sz="1100" dirty="0"/>
              <a:t> </a:t>
            </a:r>
            <a:r>
              <a:rPr lang="en-US" altLang="ko-KR" sz="1100" dirty="0">
                <a:solidFill>
                  <a:srgbClr val="00B050"/>
                </a:solidFill>
              </a:rPr>
              <a:t>// </a:t>
            </a:r>
            <a:r>
              <a:rPr lang="ko-KR" altLang="en-US" sz="1100" dirty="0" smtClean="0">
                <a:solidFill>
                  <a:srgbClr val="00B050"/>
                </a:solidFill>
              </a:rPr>
              <a:t>모든 키를 </a:t>
            </a:r>
            <a:r>
              <a:rPr lang="en-US" altLang="ko-KR" sz="1100" dirty="0" smtClean="0">
                <a:solidFill>
                  <a:srgbClr val="FF0000"/>
                </a:solidFill>
              </a:rPr>
              <a:t>Set </a:t>
            </a:r>
            <a:r>
              <a:rPr lang="ko-KR" altLang="en-US" sz="1100" dirty="0">
                <a:solidFill>
                  <a:srgbClr val="FF0000"/>
                </a:solidFill>
              </a:rPr>
              <a:t>컬렉션</a:t>
            </a:r>
            <a:r>
              <a:rPr lang="ko-KR" altLang="en-US" sz="1100" dirty="0">
                <a:solidFill>
                  <a:srgbClr val="00B050"/>
                </a:solidFill>
              </a:rPr>
              <a:t>에 받아옴</a:t>
            </a:r>
          </a:p>
          <a:p>
            <a:pPr defTabSz="180000"/>
            <a:r>
              <a:rPr lang="en-US" altLang="ko-KR" sz="1100" dirty="0" smtClean="0"/>
              <a:t>		Iterator&lt;String</a:t>
            </a:r>
            <a:r>
              <a:rPr lang="en-US" altLang="ko-KR" sz="1100" dirty="0"/>
              <a:t>&gt; it = </a:t>
            </a:r>
            <a:r>
              <a:rPr lang="en-US" altLang="ko-KR" sz="1100" b="1" dirty="0" err="1"/>
              <a:t>keys.iterator</a:t>
            </a:r>
            <a:r>
              <a:rPr lang="en-US" altLang="ko-KR" sz="1100" b="1" dirty="0"/>
              <a:t>(); </a:t>
            </a:r>
            <a:r>
              <a:rPr lang="en-US" altLang="ko-KR" sz="1100" dirty="0">
                <a:solidFill>
                  <a:srgbClr val="00B050"/>
                </a:solidFill>
              </a:rPr>
              <a:t>// Set</a:t>
            </a:r>
            <a:r>
              <a:rPr lang="ko-KR" altLang="en-US" sz="1100" dirty="0">
                <a:solidFill>
                  <a:srgbClr val="00B050"/>
                </a:solidFill>
              </a:rPr>
              <a:t>에 접근하는 </a:t>
            </a:r>
            <a:r>
              <a:rPr lang="en-US" altLang="ko-KR" sz="1100" dirty="0">
                <a:solidFill>
                  <a:srgbClr val="00B050"/>
                </a:solidFill>
              </a:rPr>
              <a:t>Iterator </a:t>
            </a:r>
            <a:r>
              <a:rPr lang="ko-KR" altLang="en-US" sz="1100" dirty="0">
                <a:solidFill>
                  <a:srgbClr val="00B050"/>
                </a:solidFill>
              </a:rPr>
              <a:t>리턴</a:t>
            </a:r>
          </a:p>
          <a:p>
            <a:pPr defTabSz="180000"/>
            <a:r>
              <a:rPr lang="en-US" altLang="ko-KR" sz="1100" dirty="0" smtClean="0"/>
              <a:t>		while(</a:t>
            </a:r>
            <a:r>
              <a:rPr lang="en-US" altLang="ko-KR" sz="1100" dirty="0" err="1" smtClean="0"/>
              <a:t>it.hasNext</a:t>
            </a:r>
            <a:r>
              <a:rPr lang="en-US" altLang="ko-KR" sz="1100" dirty="0"/>
              <a:t>()) {</a:t>
            </a:r>
          </a:p>
          <a:p>
            <a:pPr defTabSz="180000"/>
            <a:r>
              <a:rPr lang="en-US" altLang="ko-KR" sz="1100" dirty="0" smtClean="0"/>
              <a:t>			String </a:t>
            </a:r>
            <a:r>
              <a:rPr lang="en-US" altLang="ko-KR" sz="1100" dirty="0"/>
              <a:t>key = </a:t>
            </a:r>
            <a:r>
              <a:rPr lang="en-US" altLang="ko-KR" sz="1100" dirty="0" err="1"/>
              <a:t>it.next</a:t>
            </a:r>
            <a:r>
              <a:rPr lang="en-US" altLang="ko-KR" sz="1100" dirty="0"/>
              <a:t>(); </a:t>
            </a:r>
            <a:r>
              <a:rPr lang="en-US" altLang="ko-KR" sz="1100" dirty="0">
                <a:solidFill>
                  <a:srgbClr val="00B050"/>
                </a:solidFill>
              </a:rPr>
              <a:t>// </a:t>
            </a:r>
            <a:r>
              <a:rPr lang="ko-KR" altLang="en-US" sz="1100" dirty="0">
                <a:solidFill>
                  <a:srgbClr val="00B050"/>
                </a:solidFill>
              </a:rPr>
              <a:t>키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String </a:t>
            </a:r>
            <a:r>
              <a:rPr lang="en-US" altLang="ko-KR" sz="1100" b="1" dirty="0"/>
              <a:t>value = </a:t>
            </a:r>
            <a:r>
              <a:rPr lang="en-US" altLang="ko-KR" sz="1100" b="1" dirty="0" err="1"/>
              <a:t>dic.get</a:t>
            </a:r>
            <a:r>
              <a:rPr lang="en-US" altLang="ko-KR" sz="1100" b="1" dirty="0"/>
              <a:t>(key); </a:t>
            </a:r>
            <a:r>
              <a:rPr lang="en-US" altLang="ko-KR" sz="1100" dirty="0">
                <a:solidFill>
                  <a:srgbClr val="00B050"/>
                </a:solidFill>
              </a:rPr>
              <a:t>// </a:t>
            </a:r>
            <a:r>
              <a:rPr lang="ko-KR" altLang="en-US" sz="1100" dirty="0">
                <a:solidFill>
                  <a:srgbClr val="00B050"/>
                </a:solidFill>
              </a:rPr>
              <a:t>값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</a:t>
            </a:r>
            <a:r>
              <a:rPr lang="en-US" altLang="ko-KR" sz="1100" dirty="0"/>
              <a:t>("(" + key + "," + value + ")");</a:t>
            </a:r>
          </a:p>
          <a:p>
            <a:pPr defTabSz="180000"/>
            <a:r>
              <a:rPr lang="en-US" altLang="ko-KR" sz="1100" dirty="0" smtClean="0"/>
              <a:t>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/>
              <a:t>();	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36096" y="4815648"/>
            <a:ext cx="3456384" cy="127727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(love</a:t>
            </a:r>
            <a:r>
              <a:rPr lang="en-US" altLang="ko-KR" sz="1100" dirty="0"/>
              <a:t>,</a:t>
            </a:r>
            <a:r>
              <a:rPr lang="ko-KR" altLang="en-US" sz="1100" dirty="0"/>
              <a:t>사랑</a:t>
            </a:r>
            <a:r>
              <a:rPr lang="en-US" altLang="ko-KR" sz="1100" dirty="0"/>
              <a:t>)(apple,</a:t>
            </a:r>
            <a:r>
              <a:rPr lang="ko-KR" altLang="en-US" sz="1100" dirty="0"/>
              <a:t>사과</a:t>
            </a:r>
            <a:r>
              <a:rPr lang="en-US" altLang="ko-KR" sz="1100" dirty="0"/>
              <a:t>)(baby,</a:t>
            </a:r>
            <a:r>
              <a:rPr lang="ko-KR" altLang="en-US" sz="1100" dirty="0"/>
              <a:t>아기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찾고 싶은 단어는</a:t>
            </a:r>
            <a:r>
              <a:rPr lang="en-US" altLang="ko-KR" sz="1100" dirty="0"/>
              <a:t>?</a:t>
            </a:r>
            <a:r>
              <a:rPr lang="en-US" altLang="ko-KR" sz="1100" dirty="0">
                <a:solidFill>
                  <a:srgbClr val="00B050"/>
                </a:solidFill>
              </a:rPr>
              <a:t>apple</a:t>
            </a:r>
          </a:p>
          <a:p>
            <a:r>
              <a:rPr lang="ko-KR" altLang="en-US" sz="1100" dirty="0"/>
              <a:t>사과</a:t>
            </a:r>
          </a:p>
          <a:p>
            <a:r>
              <a:rPr lang="ko-KR" altLang="en-US" sz="1100" dirty="0"/>
              <a:t>찾고 싶은 단어는</a:t>
            </a:r>
            <a:r>
              <a:rPr lang="en-US" altLang="ko-KR" sz="1100" dirty="0"/>
              <a:t>?</a:t>
            </a:r>
            <a:r>
              <a:rPr lang="en-US" altLang="ko-KR" sz="1100" dirty="0" err="1">
                <a:solidFill>
                  <a:srgbClr val="00B050"/>
                </a:solidFill>
              </a:rPr>
              <a:t>babo</a:t>
            </a:r>
            <a:endParaRPr lang="en-US" altLang="ko-KR" sz="1100" dirty="0">
              <a:solidFill>
                <a:srgbClr val="00B050"/>
              </a:solidFill>
            </a:endParaRPr>
          </a:p>
          <a:p>
            <a:r>
              <a:rPr lang="en-US" altLang="ko-KR" sz="1100" dirty="0" err="1"/>
              <a:t>babo</a:t>
            </a:r>
            <a:r>
              <a:rPr lang="ko-KR" altLang="en-US" sz="1100" dirty="0"/>
              <a:t>는 없는 단어 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찾고 싶은 단어는</a:t>
            </a:r>
            <a:r>
              <a:rPr lang="en-US" altLang="ko-KR" sz="1100" dirty="0"/>
              <a:t>?</a:t>
            </a:r>
            <a:r>
              <a:rPr lang="en-US" altLang="ko-KR" sz="1100" dirty="0">
                <a:solidFill>
                  <a:srgbClr val="00B050"/>
                </a:solidFill>
              </a:rPr>
              <a:t>love</a:t>
            </a:r>
          </a:p>
          <a:p>
            <a:r>
              <a:rPr lang="ko-KR" altLang="en-US" sz="1100" dirty="0"/>
              <a:t>사랑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472" y="1412776"/>
            <a:ext cx="7960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영어 단어와 한글 단어의 쌍을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HashMap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에 저장하고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영어 단어로 한글 단어를 검색하는 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36096" y="2132856"/>
            <a:ext cx="3456384" cy="2631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smtClean="0">
                <a:solidFill>
                  <a:srgbClr val="00B050"/>
                </a:solidFill>
              </a:rPr>
              <a:t>// </a:t>
            </a:r>
            <a:r>
              <a:rPr lang="ko-KR" altLang="en-US" sz="1100" dirty="0" smtClean="0">
                <a:solidFill>
                  <a:srgbClr val="00B050"/>
                </a:solidFill>
              </a:rPr>
              <a:t>영어 </a:t>
            </a:r>
            <a:r>
              <a:rPr lang="ko-KR" altLang="en-US" sz="1100" dirty="0">
                <a:solidFill>
                  <a:srgbClr val="00B050"/>
                </a:solidFill>
              </a:rPr>
              <a:t>단어를 </a:t>
            </a:r>
            <a:r>
              <a:rPr lang="ko-KR" altLang="en-US" sz="1100" dirty="0" err="1">
                <a:solidFill>
                  <a:srgbClr val="00B050"/>
                </a:solidFill>
              </a:rPr>
              <a:t>입력받고</a:t>
            </a:r>
            <a:r>
              <a:rPr lang="ko-KR" altLang="en-US" sz="1100" dirty="0">
                <a:solidFill>
                  <a:srgbClr val="00B050"/>
                </a:solidFill>
              </a:rPr>
              <a:t> 한글 단어 검색</a:t>
            </a:r>
          </a:p>
          <a:p>
            <a:pPr defTabSz="180000"/>
            <a:r>
              <a:rPr lang="en-US" altLang="ko-KR" sz="1100" dirty="0" smtClean="0"/>
              <a:t>		Scanner </a:t>
            </a:r>
            <a:r>
              <a:rPr lang="en-US" altLang="ko-KR" sz="1100" dirty="0" err="1"/>
              <a:t>scanner</a:t>
            </a:r>
            <a:r>
              <a:rPr lang="en-US" altLang="ko-KR" sz="1100" dirty="0"/>
              <a:t> = new Scanner(System.in);</a:t>
            </a:r>
          </a:p>
          <a:p>
            <a:pPr defTabSz="180000"/>
            <a:r>
              <a:rPr lang="en-US" altLang="ko-KR" sz="1100" dirty="0" smtClean="0"/>
              <a:t>		for(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&lt;3;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</a:t>
            </a:r>
            <a:r>
              <a:rPr lang="en-US" altLang="ko-KR" sz="1100" dirty="0"/>
              <a:t>("</a:t>
            </a:r>
            <a:r>
              <a:rPr lang="ko-KR" altLang="en-US" sz="1100" dirty="0"/>
              <a:t>찾고 싶은 단어는</a:t>
            </a:r>
            <a:r>
              <a:rPr lang="en-US" altLang="ko-KR" sz="1100" dirty="0"/>
              <a:t>?");</a:t>
            </a:r>
          </a:p>
          <a:p>
            <a:pPr defTabSz="180000"/>
            <a:r>
              <a:rPr lang="en-US" altLang="ko-KR" sz="1100" dirty="0" smtClean="0"/>
              <a:t>			String </a:t>
            </a:r>
            <a:r>
              <a:rPr lang="en-US" altLang="ko-KR" sz="1100" dirty="0" err="1"/>
              <a:t>eng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scanner.next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smtClean="0">
                <a:solidFill>
                  <a:srgbClr val="00B050"/>
                </a:solidFill>
              </a:rPr>
              <a:t>// </a:t>
            </a:r>
            <a:r>
              <a:rPr lang="ko-KR" altLang="en-US" sz="1100" dirty="0" err="1">
                <a:solidFill>
                  <a:srgbClr val="00B050"/>
                </a:solidFill>
              </a:rPr>
              <a:t>해시맵에서</a:t>
            </a:r>
            <a:r>
              <a:rPr lang="ko-KR" altLang="en-US" sz="1100" dirty="0">
                <a:solidFill>
                  <a:srgbClr val="00B050"/>
                </a:solidFill>
              </a:rPr>
              <a:t> </a:t>
            </a:r>
            <a:r>
              <a:rPr lang="en-US" altLang="ko-KR" sz="1100" dirty="0">
                <a:solidFill>
                  <a:srgbClr val="00B050"/>
                </a:solidFill>
              </a:rPr>
              <a:t>'</a:t>
            </a:r>
            <a:r>
              <a:rPr lang="ko-KR" altLang="en-US" sz="1100" dirty="0">
                <a:solidFill>
                  <a:srgbClr val="00B050"/>
                </a:solidFill>
              </a:rPr>
              <a:t>키</a:t>
            </a:r>
            <a:r>
              <a:rPr lang="en-US" altLang="ko-KR" sz="1100" dirty="0">
                <a:solidFill>
                  <a:srgbClr val="00B050"/>
                </a:solidFill>
              </a:rPr>
              <a:t>' </a:t>
            </a:r>
            <a:r>
              <a:rPr lang="en-US" altLang="ko-KR" sz="1100" dirty="0" err="1">
                <a:solidFill>
                  <a:srgbClr val="00B050"/>
                </a:solidFill>
              </a:rPr>
              <a:t>eng</a:t>
            </a:r>
            <a:r>
              <a:rPr lang="ko-KR" altLang="en-US" sz="1100" dirty="0">
                <a:solidFill>
                  <a:srgbClr val="00B050"/>
                </a:solidFill>
              </a:rPr>
              <a:t>의 </a:t>
            </a:r>
            <a:r>
              <a:rPr lang="en-US" altLang="ko-KR" sz="1100" dirty="0">
                <a:solidFill>
                  <a:srgbClr val="00B050"/>
                </a:solidFill>
              </a:rPr>
              <a:t>'</a:t>
            </a:r>
            <a:r>
              <a:rPr lang="ko-KR" altLang="en-US" sz="1100" dirty="0">
                <a:solidFill>
                  <a:srgbClr val="00B050"/>
                </a:solidFill>
              </a:rPr>
              <a:t>값</a:t>
            </a:r>
            <a:r>
              <a:rPr lang="en-US" altLang="ko-KR" sz="1100" dirty="0">
                <a:solidFill>
                  <a:srgbClr val="00B050"/>
                </a:solidFill>
              </a:rPr>
              <a:t>' </a:t>
            </a:r>
            <a:r>
              <a:rPr lang="en-US" altLang="ko-KR" sz="1100" dirty="0" err="1">
                <a:solidFill>
                  <a:srgbClr val="00B050"/>
                </a:solidFill>
              </a:rPr>
              <a:t>kor</a:t>
            </a:r>
            <a:r>
              <a:rPr lang="en-US" altLang="ko-KR" sz="1100" dirty="0">
                <a:solidFill>
                  <a:srgbClr val="00B050"/>
                </a:solidFill>
              </a:rPr>
              <a:t> </a:t>
            </a:r>
            <a:r>
              <a:rPr lang="ko-KR" altLang="en-US" sz="1100" dirty="0">
                <a:solidFill>
                  <a:srgbClr val="00B050"/>
                </a:solidFill>
              </a:rPr>
              <a:t>검색</a:t>
            </a:r>
          </a:p>
          <a:p>
            <a:pPr defTabSz="180000"/>
            <a:r>
              <a:rPr lang="en-US" altLang="ko-KR" sz="1100" b="1" dirty="0" smtClean="0"/>
              <a:t>			String </a:t>
            </a:r>
            <a:r>
              <a:rPr lang="en-US" altLang="ko-KR" sz="1100" b="1" dirty="0" err="1" smtClean="0"/>
              <a:t>kor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= </a:t>
            </a:r>
            <a:r>
              <a:rPr lang="en-US" altLang="ko-KR" sz="1100" b="1" dirty="0" err="1"/>
              <a:t>dic.get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eng</a:t>
            </a:r>
            <a:r>
              <a:rPr lang="en-US" altLang="ko-KR" sz="1100" b="1" dirty="0"/>
              <a:t>);</a:t>
            </a:r>
          </a:p>
          <a:p>
            <a:pPr defTabSz="180000"/>
            <a:r>
              <a:rPr lang="en-US" altLang="ko-KR" sz="1100" dirty="0" smtClean="0"/>
              <a:t>			if(</a:t>
            </a:r>
            <a:r>
              <a:rPr lang="en-US" altLang="ko-KR" sz="1100" b="1" dirty="0" err="1" smtClean="0"/>
              <a:t>kor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== null</a:t>
            </a:r>
            <a:r>
              <a:rPr lang="en-US" altLang="ko-KR" sz="1100" dirty="0"/>
              <a:t>) 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eng</a:t>
            </a:r>
            <a:r>
              <a:rPr lang="en-US" altLang="ko-KR" sz="1100" dirty="0" smtClean="0"/>
              <a:t> + 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				"</a:t>
            </a:r>
            <a:r>
              <a:rPr lang="ko-KR" altLang="en-US" sz="1100" dirty="0"/>
              <a:t>는 없는 단어 입니다</a:t>
            </a:r>
            <a:r>
              <a:rPr lang="en-US" altLang="ko-KR" sz="1100" dirty="0"/>
              <a:t>.");</a:t>
            </a:r>
          </a:p>
          <a:p>
            <a:pPr defTabSz="180000"/>
            <a:r>
              <a:rPr lang="en-US" altLang="ko-KR" sz="1100" dirty="0" smtClean="0"/>
              <a:t>			else 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kor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83335" y="6246809"/>
            <a:ext cx="604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keys</a:t>
            </a:r>
            <a:r>
              <a:rPr lang="ko-KR" altLang="en-US" sz="1600" dirty="0" smtClean="0">
                <a:solidFill>
                  <a:srgbClr val="FF0000"/>
                </a:solidFill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</a:rPr>
              <a:t>Set </a:t>
            </a:r>
            <a:r>
              <a:rPr lang="ko-KR" altLang="en-US" sz="1600" dirty="0" smtClean="0">
                <a:solidFill>
                  <a:srgbClr val="FF0000"/>
                </a:solidFill>
              </a:rPr>
              <a:t>컬렉션이기 때문에 </a:t>
            </a:r>
            <a:r>
              <a:rPr lang="en-US" altLang="ko-KR" sz="1600" dirty="0" smtClean="0">
                <a:solidFill>
                  <a:srgbClr val="FF0000"/>
                </a:solidFill>
              </a:rPr>
              <a:t>iterator()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메소드를</a:t>
            </a:r>
            <a:r>
              <a:rPr lang="ko-KR" altLang="en-US" sz="1600" dirty="0" smtClean="0">
                <a:solidFill>
                  <a:srgbClr val="FF0000"/>
                </a:solidFill>
              </a:rPr>
              <a:t> 사용 가능함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3948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클래스나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0000"/>
                </a:solidFill>
              </a:rPr>
              <a:t>일반화된 타입 매개변수</a:t>
            </a:r>
            <a:r>
              <a:rPr lang="ko-KR" altLang="en-US" sz="1800" dirty="0" smtClean="0"/>
              <a:t>를 이용하여 선언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365760" lvl="1" indent="0">
              <a:buNone/>
            </a:pPr>
            <a:endParaRPr lang="en-US" altLang="ko-KR" sz="1600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/>
              <a:t>타입에 구체적인 타입을 </a:t>
            </a:r>
            <a:r>
              <a:rPr lang="ko-KR" altLang="en-US" dirty="0" smtClean="0"/>
              <a:t>지정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17434" y="1788352"/>
            <a:ext cx="612068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2000" dirty="0"/>
              <a:t>public class </a:t>
            </a:r>
            <a:r>
              <a:rPr lang="en-US" altLang="ko-KR" sz="2000" b="1" dirty="0" err="1"/>
              <a:t>MyClass</a:t>
            </a:r>
            <a:r>
              <a:rPr lang="en-US" altLang="ko-KR" sz="2000" b="1" dirty="0"/>
              <a:t>&lt;</a:t>
            </a:r>
            <a:r>
              <a:rPr lang="en-US" altLang="ko-KR" sz="2000" b="1" dirty="0">
                <a:solidFill>
                  <a:srgbClr val="FF0000"/>
                </a:solidFill>
              </a:rPr>
              <a:t>T</a:t>
            </a:r>
            <a:r>
              <a:rPr lang="en-US" altLang="ko-KR" sz="2000" b="1" dirty="0"/>
              <a:t>&gt;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{</a:t>
            </a:r>
          </a:p>
          <a:p>
            <a:pPr defTabSz="180000"/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publid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val</a:t>
            </a:r>
            <a:r>
              <a:rPr lang="en-US" altLang="ko-KR" sz="2000" dirty="0" smtClean="0"/>
              <a:t>;</a:t>
            </a:r>
          </a:p>
          <a:p>
            <a:pPr defTabSz="180000"/>
            <a:r>
              <a:rPr lang="en-US" altLang="ko-KR" sz="2000" dirty="0" smtClean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364088" y="1915638"/>
            <a:ext cx="2864887" cy="272415"/>
          </a:xfrm>
          <a:prstGeom prst="wedgeRoundRectCallout">
            <a:avLst>
              <a:gd name="adj1" fmla="val -76026"/>
              <a:gd name="adj2" fmla="val -321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ko-KR" altLang="en-US" sz="1000" dirty="0" err="1"/>
              <a:t>제네릭</a:t>
            </a:r>
            <a:r>
              <a:rPr lang="ko-KR" altLang="en-US" sz="1000" dirty="0"/>
              <a:t> 클래스 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 </a:t>
            </a:r>
            <a:r>
              <a:rPr lang="ko-KR" altLang="en-US" sz="1000" dirty="0"/>
              <a:t>선언</a:t>
            </a:r>
            <a:r>
              <a:rPr lang="en-US" altLang="ko-KR" sz="1000" dirty="0"/>
              <a:t>, </a:t>
            </a:r>
            <a:r>
              <a:rPr lang="ko-KR" altLang="en-US" sz="1000" dirty="0"/>
              <a:t>타입 매개 변수 </a:t>
            </a:r>
            <a:r>
              <a:rPr lang="en-US" altLang="ko-KR" sz="1000" dirty="0"/>
              <a:t>T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3459" y="2159975"/>
            <a:ext cx="1037922" cy="272415"/>
          </a:xfrm>
          <a:prstGeom prst="wedgeRoundRectCallout">
            <a:avLst>
              <a:gd name="adj1" fmla="val 87761"/>
              <a:gd name="adj2" fmla="val -120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err="1"/>
              <a:t>val</a:t>
            </a:r>
            <a:r>
              <a:rPr lang="ko-KR" altLang="en-US" sz="1000" dirty="0"/>
              <a:t>의 타입은 </a:t>
            </a:r>
            <a:r>
              <a:rPr lang="en-US" altLang="ko-KR" sz="1000" dirty="0"/>
              <a:t>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17434" y="3933056"/>
            <a:ext cx="6120680" cy="1508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000" b="1" dirty="0" err="1"/>
              <a:t>MyClass</a:t>
            </a:r>
            <a:r>
              <a:rPr lang="en-US" altLang="ko-KR" sz="2000" b="1" dirty="0"/>
              <a:t>&lt;</a:t>
            </a:r>
            <a:r>
              <a:rPr lang="en-US" altLang="ko-KR" sz="2000" b="1" dirty="0">
                <a:solidFill>
                  <a:srgbClr val="FF0000"/>
                </a:solidFill>
              </a:rPr>
              <a:t>String</a:t>
            </a:r>
            <a:r>
              <a:rPr lang="en-US" altLang="ko-KR" sz="2000" b="1" dirty="0"/>
              <a:t>&gt; s = new </a:t>
            </a:r>
            <a:r>
              <a:rPr lang="en-US" altLang="ko-KR" sz="2000" b="1" dirty="0" err="1"/>
              <a:t>MyClass</a:t>
            </a:r>
            <a:r>
              <a:rPr lang="en-US" altLang="ko-KR" sz="2000" b="1" dirty="0"/>
              <a:t>&lt;</a:t>
            </a:r>
            <a:r>
              <a:rPr lang="en-US" altLang="ko-KR" sz="2000" b="1" dirty="0">
                <a:solidFill>
                  <a:srgbClr val="FF0000"/>
                </a:solidFill>
              </a:rPr>
              <a:t>String</a:t>
            </a:r>
            <a:r>
              <a:rPr lang="en-US" altLang="ko-KR" sz="2000" b="1" dirty="0"/>
              <a:t>&gt;();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1600" dirty="0" smtClean="0">
                <a:solidFill>
                  <a:srgbClr val="00B050"/>
                </a:solidFill>
              </a:rPr>
              <a:t>// T</a:t>
            </a:r>
            <a:r>
              <a:rPr lang="ko-KR" altLang="en-US" sz="1600" dirty="0">
                <a:solidFill>
                  <a:srgbClr val="00B050"/>
                </a:solidFill>
              </a:rPr>
              <a:t>를 </a:t>
            </a:r>
            <a:r>
              <a:rPr lang="en-US" altLang="ko-KR" sz="1600" dirty="0">
                <a:solidFill>
                  <a:srgbClr val="00B050"/>
                </a:solidFill>
              </a:rPr>
              <a:t>String</a:t>
            </a:r>
            <a:r>
              <a:rPr lang="ko-KR" altLang="en-US" sz="1600" dirty="0">
                <a:solidFill>
                  <a:srgbClr val="00B050"/>
                </a:solidFill>
              </a:rPr>
              <a:t>으로 </a:t>
            </a:r>
            <a:r>
              <a:rPr lang="ko-KR" altLang="en-US" sz="1600" dirty="0" smtClean="0">
                <a:solidFill>
                  <a:srgbClr val="00B050"/>
                </a:solidFill>
              </a:rPr>
              <a:t>구체화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defTabSz="180000"/>
            <a:endParaRPr lang="ko-KR" altLang="en-US" sz="2000" dirty="0"/>
          </a:p>
          <a:p>
            <a:pPr defTabSz="180000"/>
            <a:r>
              <a:rPr lang="en-US" altLang="ko-KR" sz="2000" b="1" dirty="0" err="1"/>
              <a:t>MyClass</a:t>
            </a:r>
            <a:r>
              <a:rPr lang="en-US" altLang="ko-KR" sz="2000" b="1" dirty="0"/>
              <a:t>&lt;</a:t>
            </a:r>
            <a:r>
              <a:rPr lang="en-US" altLang="ko-KR" sz="2000" b="1" dirty="0">
                <a:solidFill>
                  <a:srgbClr val="FF0000"/>
                </a:solidFill>
              </a:rPr>
              <a:t>Integer</a:t>
            </a:r>
            <a:r>
              <a:rPr lang="en-US" altLang="ko-KR" sz="2000" b="1" dirty="0"/>
              <a:t>&gt; n = new </a:t>
            </a:r>
            <a:r>
              <a:rPr lang="en-US" altLang="ko-KR" sz="2000" b="1" dirty="0" err="1"/>
              <a:t>MyClass</a:t>
            </a:r>
            <a:r>
              <a:rPr lang="en-US" altLang="ko-KR" sz="2000" b="1" dirty="0"/>
              <a:t>&lt;</a:t>
            </a:r>
            <a:r>
              <a:rPr lang="en-US" altLang="ko-KR" sz="2000" b="1" dirty="0">
                <a:solidFill>
                  <a:srgbClr val="FF0000"/>
                </a:solidFill>
              </a:rPr>
              <a:t>Integer</a:t>
            </a:r>
            <a:r>
              <a:rPr lang="en-US" altLang="ko-KR" sz="2000" b="1" dirty="0" smtClean="0"/>
              <a:t>&gt;();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600" dirty="0" smtClean="0">
                <a:solidFill>
                  <a:srgbClr val="00B050"/>
                </a:solidFill>
              </a:rPr>
              <a:t>// T</a:t>
            </a:r>
            <a:r>
              <a:rPr lang="ko-KR" altLang="en-US" sz="1600" dirty="0" smtClean="0">
                <a:solidFill>
                  <a:srgbClr val="00B050"/>
                </a:solidFill>
              </a:rPr>
              <a:t>를 </a:t>
            </a:r>
            <a:r>
              <a:rPr lang="en-US" altLang="ko-KR" sz="1600" dirty="0">
                <a:solidFill>
                  <a:srgbClr val="00B050"/>
                </a:solidFill>
              </a:rPr>
              <a:t>Integer</a:t>
            </a:r>
            <a:r>
              <a:rPr lang="ko-KR" altLang="en-US" sz="1600" dirty="0">
                <a:solidFill>
                  <a:srgbClr val="00B050"/>
                </a:solidFill>
              </a:rPr>
              <a:t>로 </a:t>
            </a:r>
            <a:r>
              <a:rPr lang="ko-KR" altLang="en-US" sz="1600" dirty="0" smtClean="0">
                <a:solidFill>
                  <a:srgbClr val="00B050"/>
                </a:solidFill>
              </a:rPr>
              <a:t>구체화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4067944" y="2188054"/>
            <a:ext cx="2016224" cy="181701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23928" y="2188054"/>
            <a:ext cx="36004" cy="90850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483768" y="3096559"/>
            <a:ext cx="1476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483768" y="2564904"/>
            <a:ext cx="0" cy="531656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2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39484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제네릭</a:t>
            </a:r>
            <a:r>
              <a:rPr lang="ko-KR" altLang="en-US" sz="1800" dirty="0" smtClean="0"/>
              <a:t> 클래스 작</a:t>
            </a:r>
            <a:r>
              <a:rPr lang="ko-KR" altLang="en-US" sz="1800" dirty="0"/>
              <a:t>성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클래스 이름 옆에 일반화된 타입 매개 변수 추가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제네릭</a:t>
            </a:r>
            <a:r>
              <a:rPr lang="ko-KR" altLang="en-US" sz="1600" dirty="0" smtClean="0"/>
              <a:t> 객체 생성 및 활용</a:t>
            </a:r>
            <a:endParaRPr lang="en-US" altLang="ko-KR" sz="1600" dirty="0" smtClean="0"/>
          </a:p>
          <a:p>
            <a:pPr lvl="2"/>
            <a:r>
              <a:rPr lang="ko-KR" altLang="en-US" sz="1400" dirty="0" err="1" smtClean="0"/>
              <a:t>제네릭</a:t>
            </a:r>
            <a:r>
              <a:rPr lang="ko-KR" altLang="en-US" sz="1400" dirty="0" smtClean="0"/>
              <a:t> 타입에 구체적인 타입을 지정하여 객체를 생성하는 것을 </a:t>
            </a:r>
            <a:r>
              <a:rPr lang="ko-KR" altLang="en-US" sz="1400" b="1" dirty="0" smtClean="0"/>
              <a:t>구체화</a:t>
            </a:r>
            <a:r>
              <a:rPr lang="ko-KR" altLang="en-US" sz="1400" dirty="0" smtClean="0"/>
              <a:t>라고 함</a:t>
            </a:r>
            <a:endParaRPr lang="ko-KR" altLang="en-US" sz="1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5656" y="2060848"/>
            <a:ext cx="612068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b="1" dirty="0"/>
              <a:t>&gt;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val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void </a:t>
            </a:r>
            <a:r>
              <a:rPr lang="en-US" altLang="ko-KR" sz="1400" dirty="0"/>
              <a:t>set(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a)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val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a</a:t>
            </a:r>
            <a:r>
              <a:rPr lang="en-US" altLang="ko-KR" sz="1400" dirty="0" smtClean="0"/>
              <a:t>; 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get() {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 err="1" smtClean="0"/>
              <a:t>val</a:t>
            </a:r>
            <a:r>
              <a:rPr lang="en-US" altLang="ko-KR" sz="1400" dirty="0" smtClean="0"/>
              <a:t>; 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203848" y="2667808"/>
            <a:ext cx="1749929" cy="272415"/>
          </a:xfrm>
          <a:prstGeom prst="wedgeRoundRectCallout">
            <a:avLst>
              <a:gd name="adj1" fmla="val -76984"/>
              <a:gd name="adj2" fmla="val 215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smtClean="0"/>
              <a:t>T </a:t>
            </a:r>
            <a:r>
              <a:rPr lang="ko-KR" altLang="en-US" sz="1000" dirty="0" smtClean="0"/>
              <a:t>타입의 </a:t>
            </a:r>
            <a:r>
              <a:rPr lang="ko-KR" altLang="en-US" sz="1000" dirty="0"/>
              <a:t>값 </a:t>
            </a:r>
            <a:r>
              <a:rPr lang="en-US" altLang="ko-KR" sz="1000" dirty="0"/>
              <a:t>a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val</a:t>
            </a:r>
            <a:r>
              <a:rPr lang="ko-KR" altLang="en-US" sz="1000" dirty="0"/>
              <a:t>에 지정</a:t>
            </a:r>
            <a:endParaRPr lang="en-US" altLang="ko-KR" sz="1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160044" y="3315880"/>
            <a:ext cx="1377672" cy="272415"/>
          </a:xfrm>
          <a:prstGeom prst="wedgeRoundRectCallout">
            <a:avLst>
              <a:gd name="adj1" fmla="val -76984"/>
              <a:gd name="adj2" fmla="val 215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/>
              <a:t>T </a:t>
            </a:r>
            <a:r>
              <a:rPr lang="ko-KR" altLang="en-US" sz="1000" dirty="0"/>
              <a:t>타입의 값 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</a:t>
            </a:r>
            <a:r>
              <a:rPr lang="ko-KR" altLang="en-US" sz="1000" dirty="0"/>
              <a:t>리턴</a:t>
            </a:r>
            <a:endParaRPr lang="en-US" altLang="ko-KR" sz="10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513693" y="2184846"/>
            <a:ext cx="2864887" cy="272415"/>
          </a:xfrm>
          <a:prstGeom prst="wedgeRoundRectCallout">
            <a:avLst>
              <a:gd name="adj1" fmla="val -76026"/>
              <a:gd name="adj2" fmla="val -321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ko-KR" altLang="en-US" sz="1000" dirty="0" err="1"/>
              <a:t>제네릭</a:t>
            </a:r>
            <a:r>
              <a:rPr lang="ko-KR" altLang="en-US" sz="1000" dirty="0"/>
              <a:t> 클래스 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 </a:t>
            </a:r>
            <a:r>
              <a:rPr lang="ko-KR" altLang="en-US" sz="1000" dirty="0"/>
              <a:t>선언</a:t>
            </a:r>
            <a:r>
              <a:rPr lang="en-US" altLang="ko-KR" sz="1000" dirty="0"/>
              <a:t>, </a:t>
            </a:r>
            <a:r>
              <a:rPr lang="ko-KR" altLang="en-US" sz="1000" dirty="0"/>
              <a:t>타입 매개 변수 </a:t>
            </a:r>
            <a:r>
              <a:rPr lang="en-US" altLang="ko-KR" sz="1000" dirty="0"/>
              <a:t>T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79512" y="2321054"/>
            <a:ext cx="1037922" cy="272415"/>
          </a:xfrm>
          <a:prstGeom prst="wedgeRoundRectCallout">
            <a:avLst>
              <a:gd name="adj1" fmla="val 87761"/>
              <a:gd name="adj2" fmla="val -120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err="1"/>
              <a:t>val</a:t>
            </a:r>
            <a:r>
              <a:rPr lang="ko-KR" altLang="en-US" sz="1000" dirty="0"/>
              <a:t>의 타입은 </a:t>
            </a:r>
            <a:r>
              <a:rPr lang="en-US" altLang="ko-KR" sz="1000" dirty="0"/>
              <a:t>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75656" y="4869160"/>
            <a:ext cx="61206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err="1"/>
              <a:t>MyClass</a:t>
            </a:r>
            <a:r>
              <a:rPr lang="en-US" altLang="ko-KR" sz="1400" b="1" dirty="0"/>
              <a:t>&lt;String&gt; </a:t>
            </a:r>
            <a:r>
              <a:rPr lang="en-US" altLang="ko-KR" sz="1400" dirty="0"/>
              <a:t>s = new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&lt;String&gt;(); // </a:t>
            </a:r>
            <a:r>
              <a:rPr lang="en-US" altLang="ko-KR" sz="1400" dirty="0" smtClean="0"/>
              <a:t>T</a:t>
            </a:r>
            <a:r>
              <a:rPr lang="ko-KR" altLang="en-US" sz="1400" dirty="0"/>
              <a:t>를 </a:t>
            </a:r>
            <a:r>
              <a:rPr lang="en-US" altLang="ko-KR" sz="1400" dirty="0"/>
              <a:t>String</a:t>
            </a:r>
            <a:r>
              <a:rPr lang="ko-KR" altLang="en-US" sz="1400" dirty="0"/>
              <a:t>으로 구체화</a:t>
            </a:r>
          </a:p>
          <a:p>
            <a:pPr defTabSz="180000"/>
            <a:r>
              <a:rPr lang="en-US" altLang="ko-KR" sz="1400" dirty="0" err="1"/>
              <a:t>s.set</a:t>
            </a:r>
            <a:r>
              <a:rPr lang="en-US" altLang="ko-KR" sz="1400" dirty="0"/>
              <a:t>("hello");</a:t>
            </a:r>
          </a:p>
          <a:p>
            <a:pPr defTabSz="18000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s.get</a:t>
            </a:r>
            <a:r>
              <a:rPr lang="en-US" altLang="ko-KR" sz="1400" dirty="0"/>
              <a:t>()); // "hello"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 err="1"/>
              <a:t>MyClass</a:t>
            </a:r>
            <a:r>
              <a:rPr lang="en-US" altLang="ko-KR" sz="1400" b="1" dirty="0"/>
              <a:t>&lt;Integer&gt; </a:t>
            </a:r>
            <a:r>
              <a:rPr lang="en-US" altLang="ko-KR" sz="1400" dirty="0"/>
              <a:t>n = new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&lt;Integer&gt;(); // </a:t>
            </a:r>
            <a:r>
              <a:rPr lang="en-US" altLang="ko-KR" sz="1400" dirty="0" smtClean="0"/>
              <a:t>T</a:t>
            </a:r>
            <a:r>
              <a:rPr lang="ko-KR" altLang="en-US" sz="1400" dirty="0" smtClean="0"/>
              <a:t>를 </a:t>
            </a:r>
            <a:r>
              <a:rPr lang="en-US" altLang="ko-KR" sz="1400" dirty="0"/>
              <a:t>Integer</a:t>
            </a:r>
            <a:r>
              <a:rPr lang="ko-KR" altLang="en-US" sz="1400" dirty="0"/>
              <a:t>로 구체화</a:t>
            </a:r>
          </a:p>
          <a:p>
            <a:pPr defTabSz="180000"/>
            <a:r>
              <a:rPr lang="en-US" altLang="ko-KR" sz="1400" dirty="0" err="1"/>
              <a:t>n.set</a:t>
            </a:r>
            <a:r>
              <a:rPr lang="en-US" altLang="ko-KR" sz="1400" dirty="0"/>
              <a:t>(5);</a:t>
            </a:r>
          </a:p>
          <a:p>
            <a:pPr defTabSz="18000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n.get</a:t>
            </a:r>
            <a:r>
              <a:rPr lang="en-US" altLang="ko-KR" sz="1400" dirty="0"/>
              <a:t>()); // </a:t>
            </a:r>
            <a:r>
              <a:rPr lang="ko-KR" altLang="en-US" sz="1400" dirty="0"/>
              <a:t>숫자 </a:t>
            </a:r>
            <a:r>
              <a:rPr lang="en-US" altLang="ko-KR" sz="1400" dirty="0"/>
              <a:t>5 </a:t>
            </a:r>
            <a:r>
              <a:rPr lang="ko-KR" altLang="en-US" sz="1400" dirty="0"/>
              <a:t>출력</a:t>
            </a:r>
            <a:endParaRPr lang="sv-SE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66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7-6 :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1472" y="1285860"/>
            <a:ext cx="82153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스택을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제네릭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클래스로 작성하고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String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Integer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스택을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사용하는 예를 보여라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780149"/>
            <a:ext cx="273630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</a:t>
            </a:r>
            <a:r>
              <a:rPr lang="en-US" altLang="ko-KR" sz="1200" b="1" dirty="0">
                <a:solidFill>
                  <a:srgbClr val="FF0000"/>
                </a:solidFill>
              </a:rPr>
              <a:t>T</a:t>
            </a:r>
            <a:r>
              <a:rPr lang="en-US" altLang="ko-KR" sz="1200" b="1" dirty="0"/>
              <a:t>&gt;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Object 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stck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/>
              <a:t>GStack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0;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stck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new Object [10];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/>
              <a:t>void push(</a:t>
            </a:r>
            <a:r>
              <a:rPr lang="en-US" altLang="ko-KR" sz="1200" b="1" dirty="0">
                <a:solidFill>
                  <a:srgbClr val="FF0000"/>
                </a:solidFill>
              </a:rPr>
              <a:t>T</a:t>
            </a:r>
            <a:r>
              <a:rPr lang="en-US" altLang="ko-KR" sz="1200" b="1" dirty="0"/>
              <a:t> item)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== 10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return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stck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tos</a:t>
            </a:r>
            <a:r>
              <a:rPr lang="en-US" altLang="ko-KR" sz="1200" dirty="0"/>
              <a:t>] = item;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tos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>
                <a:solidFill>
                  <a:srgbClr val="FF0000"/>
                </a:solidFill>
              </a:rPr>
              <a:t>T</a:t>
            </a:r>
            <a:r>
              <a:rPr lang="en-US" altLang="ko-KR" sz="1200" b="1" dirty="0"/>
              <a:t> pop()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== 0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return </a:t>
            </a:r>
            <a:r>
              <a:rPr lang="en-US" altLang="ko-KR" sz="1200" dirty="0"/>
              <a:t>null;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-;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return </a:t>
            </a:r>
            <a:r>
              <a:rPr lang="en-US" altLang="ko-KR" sz="1200" b="1" dirty="0"/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T</a:t>
            </a:r>
            <a:r>
              <a:rPr lang="en-US" altLang="ko-KR" sz="1200" b="1" dirty="0"/>
              <a:t>)</a:t>
            </a:r>
            <a:r>
              <a:rPr lang="en-US" altLang="ko-KR" sz="1200" b="1" dirty="0" err="1"/>
              <a:t>stck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tos</a:t>
            </a:r>
            <a:r>
              <a:rPr lang="en-US" altLang="ko-KR" sz="1200" b="1" dirty="0"/>
              <a:t>];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1772816"/>
            <a:ext cx="460851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MyStack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</a:t>
            </a:r>
            <a:r>
              <a:rPr lang="en-US" altLang="ko-KR" sz="1200" b="1" dirty="0">
                <a:solidFill>
                  <a:srgbClr val="FF0000"/>
                </a:solidFill>
              </a:rPr>
              <a:t>String</a:t>
            </a:r>
            <a:r>
              <a:rPr lang="en-US" altLang="ko-KR" sz="1200" b="1" dirty="0"/>
              <a:t>&gt; </a:t>
            </a:r>
            <a:r>
              <a:rPr lang="en-US" altLang="ko-KR" sz="1200" b="1" dirty="0" err="1"/>
              <a:t>stringStack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</a:t>
            </a:r>
            <a:r>
              <a:rPr lang="en-US" altLang="ko-KR" sz="1200" b="1" dirty="0">
                <a:solidFill>
                  <a:srgbClr val="FF0000"/>
                </a:solidFill>
              </a:rPr>
              <a:t>String</a:t>
            </a:r>
            <a:r>
              <a:rPr lang="en-US" altLang="ko-KR" sz="1200" b="1" dirty="0" smtClean="0"/>
              <a:t>&gt;()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seoul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busan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("LA");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n&lt;3; n++)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stringStack.pop</a:t>
            </a:r>
            <a:r>
              <a:rPr lang="en-US" altLang="ko-KR" sz="1200" dirty="0" smtClean="0"/>
              <a:t>());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</a:t>
            </a:r>
            <a:r>
              <a:rPr lang="en-US" altLang="ko-KR" sz="1200" b="1" dirty="0">
                <a:solidFill>
                  <a:srgbClr val="FF0000"/>
                </a:solidFill>
              </a:rPr>
              <a:t>Integer</a:t>
            </a:r>
            <a:r>
              <a:rPr lang="en-US" altLang="ko-KR" sz="1200" b="1" dirty="0"/>
              <a:t>&gt; </a:t>
            </a:r>
            <a:r>
              <a:rPr lang="en-US" altLang="ko-KR" sz="1200" b="1" dirty="0" err="1"/>
              <a:t>intStack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</a:t>
            </a:r>
            <a:r>
              <a:rPr lang="en-US" altLang="ko-KR" sz="1200" b="1" dirty="0">
                <a:solidFill>
                  <a:srgbClr val="FF0000"/>
                </a:solidFill>
              </a:rPr>
              <a:t>Integer</a:t>
            </a:r>
            <a:r>
              <a:rPr lang="en-US" altLang="ko-KR" sz="1200" b="1" dirty="0"/>
              <a:t>&gt;(); </a:t>
            </a:r>
            <a:endParaRPr lang="en-US" altLang="ko-KR" sz="1200" b="1" dirty="0" smtClean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intStack.push</a:t>
            </a:r>
            <a:r>
              <a:rPr lang="en-US" altLang="ko-KR" sz="1200" dirty="0" smtClean="0"/>
              <a:t>(1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n&lt;3; n++)		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intStack.pop</a:t>
            </a:r>
            <a:r>
              <a:rPr lang="en-US" altLang="ko-KR" sz="1200" dirty="0" smtClean="0"/>
              <a:t>());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28384" y="4358139"/>
            <a:ext cx="604653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en-US" altLang="ko-KR" dirty="0"/>
              <a:t>LA</a:t>
            </a:r>
          </a:p>
          <a:p>
            <a:r>
              <a:rPr lang="en-US" altLang="ko-KR" dirty="0" err="1"/>
              <a:t>busan</a:t>
            </a:r>
            <a:endParaRPr lang="en-US" altLang="ko-KR" dirty="0"/>
          </a:p>
          <a:p>
            <a:r>
              <a:rPr lang="en-US" altLang="ko-KR" dirty="0" err="1"/>
              <a:t>seoul</a:t>
            </a:r>
            <a:endParaRPr lang="en-US" altLang="ko-KR" dirty="0"/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7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 자바 인터페이스와 </a:t>
            </a:r>
            <a:r>
              <a:rPr lang="ko-KR" altLang="en-US" dirty="0"/>
              <a:t>클래스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1959" y="1609055"/>
            <a:ext cx="1510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Collection&lt;E&gt;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Set&lt;E&gt;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8690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List&lt;E&gt;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032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Queue&lt;E&gt;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0827" y="1609054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Map&lt;K,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rot="5400000" flipH="1" flipV="1">
            <a:off x="161568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 flipH="1" flipV="1">
            <a:off x="483039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2"/>
            <a:endCxn id="7" idx="0"/>
          </p:cNvCxnSpPr>
          <p:nvPr/>
        </p:nvCxnSpPr>
        <p:spPr>
          <a:xfrm flipH="1">
            <a:off x="3437351" y="1916832"/>
            <a:ext cx="19609" cy="6209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58558" y="2251997"/>
            <a:ext cx="321471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39552" y="3625279"/>
            <a:ext cx="8136904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1601" y="4005064"/>
            <a:ext cx="65277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Set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중복 값</a:t>
            </a:r>
            <a:r>
              <a:rPr lang="ko-KR" altLang="en-US" dirty="0" smtClean="0"/>
              <a:t>을 허용하지 않는 집합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</a:t>
            </a:r>
            <a:r>
              <a:rPr lang="ko-KR" altLang="en-US" dirty="0" smtClean="0">
                <a:solidFill>
                  <a:srgbClr val="FF0000"/>
                </a:solidFill>
              </a:rPr>
              <a:t>순서</a:t>
            </a:r>
            <a:r>
              <a:rPr lang="ko-KR" altLang="en-US" dirty="0" smtClean="0"/>
              <a:t>가 유지 안됨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List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 형태로 값들을 저장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 허용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저장 순서 유지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Map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키가 있는 값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해시 키 값으로 검색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예</a:t>
            </a:r>
            <a:r>
              <a:rPr lang="en-US" altLang="ko-KR" b="1" dirty="0" smtClean="0">
                <a:solidFill>
                  <a:srgbClr val="0070C0"/>
                </a:solidFill>
              </a:rPr>
              <a:t>) 1, 1, 2, 2, 3 </a:t>
            </a:r>
            <a:r>
              <a:rPr lang="ko-KR" altLang="en-US" b="1" dirty="0" smtClean="0">
                <a:solidFill>
                  <a:srgbClr val="0070C0"/>
                </a:solidFill>
              </a:rPr>
              <a:t>저장 시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dirty="0" smtClean="0"/>
              <a:t>Set: 1, 2, 3</a:t>
            </a:r>
          </a:p>
          <a:p>
            <a:r>
              <a:rPr lang="en-US" altLang="ko-KR" dirty="0" smtClean="0"/>
              <a:t>List: 1, 1, 2, 2, 3</a:t>
            </a:r>
          </a:p>
          <a:p>
            <a:r>
              <a:rPr lang="en-US" altLang="ko-KR" dirty="0" smtClean="0"/>
              <a:t>Map: (k1, 1), (k2, 1), (k3, 2), ……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8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 자바 인터페이스와 </a:t>
            </a:r>
            <a:r>
              <a:rPr lang="ko-KR" altLang="en-US" dirty="0"/>
              <a:t>클래스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1959" y="1609055"/>
            <a:ext cx="1510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Collection&lt;E&gt;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Set&lt;E&gt;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8690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List&lt;E&gt;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032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Queue&lt;E&gt;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0827" y="1609054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Map&lt;K,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  <a:endCxn id="19" idx="0"/>
          </p:cNvCxnSpPr>
          <p:nvPr/>
        </p:nvCxnSpPr>
        <p:spPr>
          <a:xfrm flipH="1">
            <a:off x="1280913" y="2845526"/>
            <a:ext cx="513364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 flipH="1" flipV="1">
            <a:off x="161568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 flipH="1" flipV="1">
            <a:off x="483039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2"/>
            <a:endCxn id="7" idx="0"/>
          </p:cNvCxnSpPr>
          <p:nvPr/>
        </p:nvCxnSpPr>
        <p:spPr>
          <a:xfrm flipH="1">
            <a:off x="3437351" y="1916832"/>
            <a:ext cx="19609" cy="6209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58558" y="2251997"/>
            <a:ext cx="321471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2"/>
            <a:endCxn id="20" idx="0"/>
          </p:cNvCxnSpPr>
          <p:nvPr/>
        </p:nvCxnSpPr>
        <p:spPr>
          <a:xfrm>
            <a:off x="7299488" y="1916831"/>
            <a:ext cx="93781" cy="25725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2252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HashSet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70592" y="4489375"/>
            <a:ext cx="1645354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HashMap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2329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326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LinkedList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0880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Vector&lt;E&gt;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>
            <a:stCxn id="7" idx="2"/>
            <a:endCxn id="21" idx="0"/>
          </p:cNvCxnSpPr>
          <p:nvPr/>
        </p:nvCxnSpPr>
        <p:spPr>
          <a:xfrm flipH="1">
            <a:off x="2701959" y="2845526"/>
            <a:ext cx="73539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7" idx="2"/>
            <a:endCxn id="22" idx="0"/>
          </p:cNvCxnSpPr>
          <p:nvPr/>
        </p:nvCxnSpPr>
        <p:spPr>
          <a:xfrm>
            <a:off x="3437351" y="2845526"/>
            <a:ext cx="2214578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2"/>
            <a:endCxn id="23" idx="0"/>
          </p:cNvCxnSpPr>
          <p:nvPr/>
        </p:nvCxnSpPr>
        <p:spPr>
          <a:xfrm>
            <a:off x="3437351" y="2845526"/>
            <a:ext cx="692190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8" idx="2"/>
            <a:endCxn id="22" idx="0"/>
          </p:cNvCxnSpPr>
          <p:nvPr/>
        </p:nvCxnSpPr>
        <p:spPr>
          <a:xfrm>
            <a:off x="5008987" y="2845526"/>
            <a:ext cx="64294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39552" y="3625279"/>
            <a:ext cx="8136904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539567" y="36345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93269" y="32560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460842" y="520945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Stack&lt;E&gt;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>
            <a:stCxn id="23" idx="2"/>
            <a:endCxn id="28" idx="0"/>
          </p:cNvCxnSpPr>
          <p:nvPr/>
        </p:nvCxnSpPr>
        <p:spPr>
          <a:xfrm>
            <a:off x="4129541" y="4797152"/>
            <a:ext cx="9962" cy="41230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7585" y="5747862"/>
            <a:ext cx="7904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ArrayList</a:t>
            </a:r>
            <a:r>
              <a:rPr lang="ko-KR" altLang="en-US" sz="1600" dirty="0" smtClean="0">
                <a:solidFill>
                  <a:srgbClr val="FF0000"/>
                </a:solidFill>
              </a:rPr>
              <a:t>와 </a:t>
            </a:r>
            <a:r>
              <a:rPr lang="en-US" altLang="ko-KR" sz="1600" dirty="0" smtClean="0">
                <a:solidFill>
                  <a:srgbClr val="0070C0"/>
                </a:solidFill>
              </a:rPr>
              <a:t>Vector</a:t>
            </a:r>
            <a:r>
              <a:rPr lang="ko-KR" altLang="en-US" sz="1600" dirty="0" smtClean="0">
                <a:solidFill>
                  <a:srgbClr val="FF0000"/>
                </a:solidFill>
              </a:rPr>
              <a:t>는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비슷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err="1" smtClean="0">
                <a:solidFill>
                  <a:srgbClr val="0070C0"/>
                </a:solidFill>
              </a:rPr>
              <a:t>ArrayList</a:t>
            </a:r>
            <a:r>
              <a:rPr lang="en-US" altLang="ko-KR" sz="1600" dirty="0" smtClean="0">
                <a:solidFill>
                  <a:srgbClr val="FF0000"/>
                </a:solidFill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</a:rPr>
              <a:t>특정 객체를 삽입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제거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</a:rPr>
              <a:t>하면 나머지가 이동</a:t>
            </a:r>
            <a:r>
              <a:rPr lang="en-US" altLang="ko-KR" sz="1600" dirty="0" smtClean="0">
                <a:solidFill>
                  <a:srgbClr val="FF0000"/>
                </a:solidFill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</a:rPr>
            </a:br>
            <a:r>
              <a:rPr lang="en-US" altLang="ko-KR" sz="1600" dirty="0" err="1" smtClean="0">
                <a:solidFill>
                  <a:srgbClr val="0070C0"/>
                </a:solidFill>
              </a:rPr>
              <a:t>LinkedList</a:t>
            </a:r>
            <a:r>
              <a:rPr lang="en-US" altLang="ko-KR" sz="1600" dirty="0" smtClean="0">
                <a:solidFill>
                  <a:srgbClr val="FF0000"/>
                </a:solidFill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</a:rPr>
              <a:t>특정 객체 변경되면 그 부분만 변경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나머지는 불변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빈번한 변경 시 적합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컬렉션은 </a:t>
            </a:r>
            <a:r>
              <a:rPr lang="ko-KR" altLang="en-US" sz="2000" dirty="0" err="1" smtClean="0"/>
              <a:t>제네릭</a:t>
            </a:r>
            <a:r>
              <a:rPr lang="en-US" altLang="ko-KR" sz="2000" dirty="0" smtClean="0"/>
              <a:t>(generics)</a:t>
            </a:r>
            <a:r>
              <a:rPr lang="ko-KR" altLang="en-US" sz="2000" dirty="0" smtClean="0"/>
              <a:t> 기법으로 구현</a:t>
            </a:r>
            <a:endParaRPr lang="en-US" altLang="ko-KR" sz="2000" dirty="0" smtClean="0"/>
          </a:p>
          <a:p>
            <a:pPr lvl="1"/>
            <a:r>
              <a:rPr lang="ko-KR" altLang="en-US" sz="1800" dirty="0" err="1" smtClean="0"/>
              <a:t>제네릭</a:t>
            </a:r>
            <a:endParaRPr lang="en-US" altLang="ko-KR" sz="1800" dirty="0"/>
          </a:p>
          <a:p>
            <a:pPr lvl="2"/>
            <a:r>
              <a:rPr lang="ko-KR" altLang="en-US" sz="1600" dirty="0"/>
              <a:t>특정 타입만 다루지 않고</a:t>
            </a:r>
            <a:r>
              <a:rPr lang="en-US" altLang="ko-KR" sz="1600" dirty="0"/>
              <a:t>,</a:t>
            </a:r>
            <a:r>
              <a:rPr lang="ko-KR" altLang="en-US" sz="1600" dirty="0"/>
              <a:t> 여러 종류의 타입으로 변신할 수 있도록 클래스나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일반화시키는 </a:t>
            </a:r>
            <a:r>
              <a:rPr lang="ko-KR" altLang="en-US" sz="1600" dirty="0" smtClean="0"/>
              <a:t>기법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클래스나 인터페이스 이름에 </a:t>
            </a:r>
            <a:r>
              <a:rPr lang="en-US" altLang="ko-KR" sz="1600" dirty="0" smtClean="0"/>
              <a:t>&lt;E&gt;, &lt;K&gt;, &lt;V&gt; </a:t>
            </a:r>
            <a:r>
              <a:rPr lang="ko-KR" altLang="en-US" sz="1600" dirty="0" smtClean="0"/>
              <a:t>등 타입매개변수 포함</a:t>
            </a:r>
            <a:endParaRPr lang="en-US" altLang="ko-KR" sz="1600" dirty="0"/>
          </a:p>
          <a:p>
            <a:pPr lvl="1"/>
            <a:r>
              <a:rPr lang="ko-KR" altLang="en-US" sz="1800" dirty="0" err="1" smtClean="0"/>
              <a:t>제네릭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컬렉션 </a:t>
            </a:r>
            <a:r>
              <a:rPr lang="ko-KR" altLang="en-US" sz="1800" dirty="0" smtClean="0"/>
              <a:t>사례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벡터 </a:t>
            </a:r>
            <a:r>
              <a:rPr lang="en-US" altLang="ko-KR" sz="1800" dirty="0" smtClean="0"/>
              <a:t>Vector&lt;</a:t>
            </a:r>
            <a:r>
              <a:rPr lang="en-US" altLang="ko-KR" sz="1800" b="1" dirty="0" smtClean="0"/>
              <a:t>E</a:t>
            </a:r>
            <a:r>
              <a:rPr lang="en-US" altLang="ko-KR" sz="1800" dirty="0" smtClean="0"/>
              <a:t>&gt;</a:t>
            </a:r>
          </a:p>
          <a:p>
            <a:pPr lvl="2"/>
            <a:r>
              <a:rPr lang="en-US" altLang="ko-KR" sz="1600" dirty="0" smtClean="0"/>
              <a:t>&lt;E&gt;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E</a:t>
            </a:r>
            <a:r>
              <a:rPr lang="ko-KR" altLang="en-US" sz="1600" dirty="0" smtClean="0"/>
              <a:t>에 구체적인 타입을 주어 구체적인 타입만 다루는 벡터로 활용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정수만 </a:t>
            </a:r>
            <a:r>
              <a:rPr lang="ko-KR" altLang="en-US" sz="1600" dirty="0"/>
              <a:t>다루는 </a:t>
            </a:r>
            <a:r>
              <a:rPr lang="ko-KR" altLang="en-US" sz="1600" dirty="0" smtClean="0"/>
              <a:t>컬렉션 벡터 </a:t>
            </a:r>
            <a:r>
              <a:rPr lang="en-US" altLang="ko-KR" sz="1600" dirty="0">
                <a:sym typeface="Wingdings" pitchFamily="2" charset="2"/>
              </a:rPr>
              <a:t>Vector&lt;</a:t>
            </a:r>
            <a:r>
              <a:rPr lang="en-US" altLang="ko-KR" sz="1600" b="1" dirty="0">
                <a:sym typeface="Wingdings" pitchFamily="2" charset="2"/>
              </a:rPr>
              <a:t>Integer</a:t>
            </a:r>
            <a:r>
              <a:rPr lang="en-US" altLang="ko-KR" sz="1600" dirty="0" smtClean="0">
                <a:sym typeface="Wingdings" pitchFamily="2" charset="2"/>
              </a:rPr>
              <a:t>&gt;</a:t>
            </a:r>
          </a:p>
          <a:p>
            <a:pPr lvl="2"/>
            <a:r>
              <a:rPr lang="ko-KR" altLang="en-US" sz="1600" dirty="0" smtClean="0">
                <a:sym typeface="Wingdings" pitchFamily="2" charset="2"/>
              </a:rPr>
              <a:t>문자열만 </a:t>
            </a:r>
            <a:r>
              <a:rPr lang="ko-KR" altLang="en-US" sz="1600" dirty="0">
                <a:sym typeface="Wingdings" pitchFamily="2" charset="2"/>
              </a:rPr>
              <a:t>다루는 </a:t>
            </a:r>
            <a:r>
              <a:rPr lang="ko-KR" altLang="en-US" sz="1600" dirty="0" smtClean="0">
                <a:sym typeface="Wingdings" pitchFamily="2" charset="2"/>
              </a:rPr>
              <a:t>컬렉션 벡터 </a:t>
            </a:r>
            <a:r>
              <a:rPr lang="en-US" altLang="ko-KR" sz="1600" dirty="0">
                <a:sym typeface="Wingdings" pitchFamily="2" charset="2"/>
              </a:rPr>
              <a:t>Vector&lt;</a:t>
            </a:r>
            <a:r>
              <a:rPr lang="en-US" altLang="ko-KR" sz="1600" b="1" dirty="0">
                <a:sym typeface="Wingdings" pitchFamily="2" charset="2"/>
              </a:rPr>
              <a:t>String</a:t>
            </a:r>
            <a:r>
              <a:rPr lang="en-US" altLang="ko-KR" sz="1600" dirty="0" smtClean="0">
                <a:sym typeface="Wingdings" pitchFamily="2" charset="2"/>
              </a:rPr>
              <a:t>&gt;</a:t>
            </a:r>
          </a:p>
          <a:p>
            <a:pPr lvl="2"/>
            <a:endParaRPr lang="en-US" altLang="ko-KR" sz="16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sym typeface="Wingdings" pitchFamily="2" charset="2"/>
              </a:rPr>
              <a:t>2</a:t>
            </a:r>
            <a:r>
              <a:rPr lang="en-US" altLang="ko-KR" sz="2000" dirty="0">
                <a:sym typeface="Wingdings" pitchFamily="2" charset="2"/>
              </a:rPr>
              <a:t>. </a:t>
            </a:r>
            <a:r>
              <a:rPr lang="ko-KR" altLang="en-US" sz="2000" dirty="0">
                <a:sym typeface="Wingdings" pitchFamily="2" charset="2"/>
              </a:rPr>
              <a:t>컬렉션의 요소는 객체만 가능</a:t>
            </a:r>
            <a:endParaRPr lang="en-US" altLang="ko-KR" sz="2000" dirty="0">
              <a:sym typeface="Wingdings" pitchFamily="2" charset="2"/>
            </a:endParaRPr>
          </a:p>
          <a:p>
            <a:pPr lvl="1"/>
            <a:r>
              <a:rPr lang="en-US" altLang="ko-KR" sz="1800" dirty="0" err="1" smtClean="0">
                <a:sym typeface="Wingdings" pitchFamily="2" charset="2"/>
              </a:rPr>
              <a:t>int</a:t>
            </a:r>
            <a:r>
              <a:rPr lang="en-US" altLang="ko-KR" sz="1800" dirty="0">
                <a:sym typeface="Wingdings" pitchFamily="2" charset="2"/>
              </a:rPr>
              <a:t>, char, double </a:t>
            </a:r>
            <a:r>
              <a:rPr lang="ko-KR" altLang="en-US" sz="1800" dirty="0">
                <a:sym typeface="Wingdings" pitchFamily="2" charset="2"/>
              </a:rPr>
              <a:t>등의 기본 </a:t>
            </a:r>
            <a:r>
              <a:rPr lang="ko-KR" altLang="en-US" sz="1800" dirty="0" smtClean="0">
                <a:sym typeface="Wingdings" pitchFamily="2" charset="2"/>
              </a:rPr>
              <a:t>타입으로 구체화 불가</a:t>
            </a:r>
            <a:endParaRPr lang="en-US" altLang="ko-KR" sz="1800" dirty="0">
              <a:sym typeface="Wingdings" pitchFamily="2" charset="2"/>
            </a:endParaRPr>
          </a:p>
          <a:p>
            <a:pPr lvl="1"/>
            <a:r>
              <a:rPr lang="ko-KR" altLang="en-US" sz="1800" dirty="0" smtClean="0">
                <a:sym typeface="Wingdings" pitchFamily="2" charset="2"/>
              </a:rPr>
              <a:t>컬렉션 사례</a:t>
            </a:r>
            <a:endParaRPr lang="en-US" altLang="ko-KR" sz="1800" dirty="0">
              <a:sym typeface="Wingdings" pitchFamily="2" charset="2"/>
            </a:endParaRPr>
          </a:p>
          <a:p>
            <a:pPr lvl="2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5733256"/>
            <a:ext cx="64087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Vector&lt;</a:t>
            </a:r>
            <a:r>
              <a:rPr lang="en-US" altLang="ko-KR" sz="1400" strike="sngStrike" dirty="0" err="1"/>
              <a:t>int</a:t>
            </a:r>
            <a:r>
              <a:rPr lang="en-US" altLang="ko-KR" sz="1400" dirty="0"/>
              <a:t>&gt; v = new Vector&lt;</a:t>
            </a:r>
            <a:r>
              <a:rPr lang="en-US" altLang="ko-KR" sz="1400" strike="sngStrike" dirty="0" err="1"/>
              <a:t>int</a:t>
            </a:r>
            <a:r>
              <a:rPr lang="en-US" altLang="ko-KR" sz="1400" dirty="0"/>
              <a:t>&gt;(); 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는 사용 불가</a:t>
            </a:r>
          </a:p>
          <a:p>
            <a:r>
              <a:rPr lang="en-US" altLang="ko-KR" sz="1400" dirty="0"/>
              <a:t>Vector&lt;Integer&gt; v = new Vector&lt;Integer&gt;(); // </a:t>
            </a:r>
            <a:r>
              <a:rPr lang="ko-KR" altLang="en-US" sz="1400" dirty="0"/>
              <a:t>정상 코드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92" y="5656158"/>
            <a:ext cx="344756" cy="33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8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제네릭은</a:t>
            </a:r>
            <a:r>
              <a:rPr lang="ko-KR" altLang="en-US" dirty="0" smtClean="0"/>
              <a:t> 형판과 같은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형판에서 찍어내듯이 생산할 수 있도록 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일반화된 형판을 만드는 기법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80" y="2659335"/>
            <a:ext cx="8645700" cy="314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4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제네릭의</a:t>
            </a:r>
            <a:r>
              <a:rPr lang="ko-KR" altLang="en-US" dirty="0" smtClean="0"/>
              <a:t> 기본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제네릭</a:t>
            </a:r>
            <a:endParaRPr lang="en-US" altLang="ko-KR" sz="2000" dirty="0" smtClean="0"/>
          </a:p>
          <a:p>
            <a:pPr lvl="1"/>
            <a:r>
              <a:rPr lang="en-US" altLang="ko-KR" sz="1800" dirty="0"/>
              <a:t>JDK 1.5</a:t>
            </a:r>
            <a:r>
              <a:rPr lang="ko-KR" altLang="en-US" sz="1800" dirty="0"/>
              <a:t>부터 도입</a:t>
            </a:r>
            <a:r>
              <a:rPr lang="en-US" altLang="ko-KR" sz="1800" dirty="0"/>
              <a:t>(2004</a:t>
            </a:r>
            <a:r>
              <a:rPr lang="ko-KR" altLang="en-US" sz="1800" dirty="0"/>
              <a:t>년 기점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 smtClean="0"/>
              <a:t>모든 종류의 데이터 타입을 다룰 수 있도록 일반화된 타입 매개 변수로 클래스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인터페이스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나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작성하는 기법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C++</a:t>
            </a:r>
            <a:r>
              <a:rPr lang="ko-KR" altLang="en-US" sz="1800" dirty="0" smtClean="0"/>
              <a:t>의 템플릿</a:t>
            </a:r>
            <a:r>
              <a:rPr lang="en-US" altLang="ko-KR" sz="1800" dirty="0" smtClean="0"/>
              <a:t>(template)</a:t>
            </a:r>
            <a:r>
              <a:rPr lang="ko-KR" altLang="en-US" sz="1800" dirty="0" smtClean="0"/>
              <a:t>과 동일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4101435"/>
            <a:ext cx="244867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class Stack&lt;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&gt; {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void push(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element) { ... }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pop() { ... }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51609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제네릭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4008" y="3622717"/>
            <a:ext cx="25922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void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push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(Integer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element)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Integer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pop()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>
            <a:stCxn id="5" idx="3"/>
            <a:endCxn id="7" idx="1"/>
          </p:cNvCxnSpPr>
          <p:nvPr/>
        </p:nvCxnSpPr>
        <p:spPr>
          <a:xfrm flipV="1">
            <a:off x="2916220" y="4038216"/>
            <a:ext cx="1727788" cy="755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/>
          <p:cNvSpPr/>
          <p:nvPr/>
        </p:nvSpPr>
        <p:spPr>
          <a:xfrm>
            <a:off x="7740352" y="4266289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7740352" y="4099771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123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7740352" y="3957419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-345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7740352" y="3808421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7740352" y="3379691"/>
            <a:ext cx="936104" cy="1197132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4008" y="4998829"/>
            <a:ext cx="25922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void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push(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element)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pop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7740352" y="5702359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“Java”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7740352" y="5535841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“C++”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순서도: 연결자 16"/>
          <p:cNvSpPr/>
          <p:nvPr/>
        </p:nvSpPr>
        <p:spPr>
          <a:xfrm>
            <a:off x="7740352" y="5393489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“C#”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7740352" y="5244491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“Good”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7740352" y="4815761"/>
            <a:ext cx="936104" cy="1197132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화살표 연결선 19"/>
          <p:cNvCxnSpPr>
            <a:stCxn id="5" idx="3"/>
            <a:endCxn id="14" idx="1"/>
          </p:cNvCxnSpPr>
          <p:nvPr/>
        </p:nvCxnSpPr>
        <p:spPr>
          <a:xfrm>
            <a:off x="2916220" y="4793933"/>
            <a:ext cx="1727788" cy="620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243418">
            <a:off x="2968757" y="4203184"/>
            <a:ext cx="143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Stack&lt;Integer&gt;</a:t>
            </a:r>
          </a:p>
        </p:txBody>
      </p:sp>
      <p:sp>
        <p:nvSpPr>
          <p:cNvPr id="22" name="TextBox 21"/>
          <p:cNvSpPr txBox="1"/>
          <p:nvPr/>
        </p:nvSpPr>
        <p:spPr>
          <a:xfrm rot="1152469">
            <a:off x="3055075" y="5090602"/>
            <a:ext cx="1332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Stack&lt;String&gt;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64490" y="325338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정수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49074" y="585900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문자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7913" y="5514607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특정 타입으로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구체화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061592" y="2990620"/>
            <a:ext cx="889466" cy="272415"/>
          </a:xfrm>
          <a:prstGeom prst="wedgeRoundRectCallout">
            <a:avLst>
              <a:gd name="adj1" fmla="val 39064"/>
              <a:gd name="adj2" fmla="val 1079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정수만 저장</a:t>
            </a:r>
            <a:endParaRPr lang="en-US" altLang="ko-KR" sz="1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6948264" y="6180921"/>
            <a:ext cx="1116123" cy="272415"/>
          </a:xfrm>
          <a:prstGeom prst="wedgeRoundRectCallout">
            <a:avLst>
              <a:gd name="adj1" fmla="val 30839"/>
              <a:gd name="adj2" fmla="val -1438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문자열만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2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Stack&lt;E&gt;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844824"/>
            <a:ext cx="714287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3603</TotalTime>
  <Words>2999</Words>
  <Application>Microsoft Office PowerPoint</Application>
  <PresentationFormat>화면 슬라이드 쇼(4:3)</PresentationFormat>
  <Paragraphs>528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맑은 고딕</vt:lpstr>
      <vt:lpstr>바탕</vt:lpstr>
      <vt:lpstr>휴먼편지체</vt:lpstr>
      <vt:lpstr>Wingdings</vt:lpstr>
      <vt:lpstr>Wingdings 2</vt:lpstr>
      <vt:lpstr>가을</vt:lpstr>
      <vt:lpstr>PowerPoint 프레젠테이션</vt:lpstr>
      <vt:lpstr>학습 목표</vt:lpstr>
      <vt:lpstr>컬렉션(collection)의 개념</vt:lpstr>
      <vt:lpstr>컬렉션 자바 인터페이스와 클래스</vt:lpstr>
      <vt:lpstr>컬렉션 자바 인터페이스와 클래스</vt:lpstr>
      <vt:lpstr>컬렉션의 특징</vt:lpstr>
      <vt:lpstr>제네릭은 형판과 같은 개념</vt:lpstr>
      <vt:lpstr>제네릭의 기본 개념</vt:lpstr>
      <vt:lpstr>제네릭 Stack&lt;E&gt; 클래스</vt:lpstr>
      <vt:lpstr>Vector&lt;E&gt;</vt:lpstr>
      <vt:lpstr>Vector&lt;Integer&gt; 벡터 컬렉션 내부</vt:lpstr>
      <vt:lpstr>Vector&lt;E&gt; 클래스의 주요 메소드</vt:lpstr>
      <vt:lpstr>타입 매개 변수 사용하지 않는 경우 경고 발생</vt:lpstr>
      <vt:lpstr>컬렉션과 자동 박싱/언박싱</vt:lpstr>
      <vt:lpstr>컬렉션 생성문의 진화 : Java 7, Java 10</vt:lpstr>
      <vt:lpstr>Vector&lt;Integer&gt; v = new Vector&lt;Integer&gt;(7)</vt:lpstr>
      <vt:lpstr>예제 7-1</vt:lpstr>
      <vt:lpstr>예제 7-2 : Vector&lt;Point&gt; 컬렉션 활용</vt:lpstr>
      <vt:lpstr>ArrayList&lt;E&gt;</vt:lpstr>
      <vt:lpstr>ArrayList&lt;E&gt; 클래스의 주요 메소드</vt:lpstr>
      <vt:lpstr>PowerPoint 프레젠테이션</vt:lpstr>
      <vt:lpstr>PowerPoint 프레젠테이션</vt:lpstr>
      <vt:lpstr>예제 7-3 : 문자열만 다루는 ArrayList&lt;String&gt; 활용</vt:lpstr>
      <vt:lpstr>Collection 프레임워크</vt:lpstr>
      <vt:lpstr>컬렉션의 순차 검색을 위한 Iterator</vt:lpstr>
      <vt:lpstr>예제 7-4 : Iterator&lt;Integer&gt;를 이용하여 정수 벡터 검색</vt:lpstr>
      <vt:lpstr>HashMap&lt;K,V&gt;</vt:lpstr>
      <vt:lpstr>HashMap&lt;String, String&gt;의 내부 구성</vt:lpstr>
      <vt:lpstr>HashMap&lt;K,V&gt;의 주요 메소드</vt:lpstr>
      <vt:lpstr>PowerPoint 프레젠테이션</vt:lpstr>
      <vt:lpstr>예제 7-5 : HashMap&lt;String, String&gt;로 (영어, 한글) 단어 쌍을 저장하고 검색하기</vt:lpstr>
      <vt:lpstr>제네릭이란?</vt:lpstr>
      <vt:lpstr>제네릭 만들기</vt:lpstr>
      <vt:lpstr>예제 7-6 : 제네릭 스택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210</cp:revision>
  <dcterms:created xsi:type="dcterms:W3CDTF">2011-08-27T14:53:28Z</dcterms:created>
  <dcterms:modified xsi:type="dcterms:W3CDTF">2022-04-05T07:52:32Z</dcterms:modified>
</cp:coreProperties>
</file>