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3"/>
  </p:notesMasterIdLst>
  <p:sldIdLst>
    <p:sldId id="256" r:id="rId2"/>
    <p:sldId id="313" r:id="rId3"/>
    <p:sldId id="257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9" r:id="rId18"/>
    <p:sldId id="278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307" r:id="rId27"/>
    <p:sldId id="308" r:id="rId28"/>
    <p:sldId id="287" r:id="rId29"/>
    <p:sldId id="309" r:id="rId30"/>
    <p:sldId id="289" r:id="rId31"/>
    <p:sldId id="293" r:id="rId32"/>
    <p:sldId id="310" r:id="rId33"/>
    <p:sldId id="294" r:id="rId34"/>
    <p:sldId id="300" r:id="rId35"/>
    <p:sldId id="311" r:id="rId36"/>
    <p:sldId id="301" r:id="rId37"/>
    <p:sldId id="302" r:id="rId38"/>
    <p:sldId id="303" r:id="rId39"/>
    <p:sldId id="312" r:id="rId40"/>
    <p:sldId id="304" r:id="rId41"/>
    <p:sldId id="306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0192" autoAdjust="0"/>
  </p:normalViewPr>
  <p:slideViewPr>
    <p:cSldViewPr>
      <p:cViewPr varScale="1">
        <p:scale>
          <a:sx n="104" d="100"/>
          <a:sy n="104" d="100"/>
        </p:scale>
        <p:origin x="21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5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2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 </a:t>
            </a:r>
            <a:r>
              <a:rPr lang="en-US" altLang="ko-KR" sz="2800" dirty="0" smtClean="0"/>
              <a:t>3-4 : 2</a:t>
            </a:r>
            <a:r>
              <a:rPr lang="ko-KR" altLang="en-US" sz="2800" dirty="0" smtClean="0"/>
              <a:t>중 중첩을 이용한 구구단 출력하기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13616"/>
            <a:ext cx="707597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NestedLoop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=1;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&lt;10;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 </a:t>
            </a:r>
            <a:r>
              <a:rPr lang="en-US" altLang="ko-KR" sz="1400" dirty="0"/>
              <a:t>// </a:t>
            </a:r>
            <a:r>
              <a:rPr lang="ko-KR" altLang="en-US" sz="1400" dirty="0"/>
              <a:t>단에 대한 반복</a:t>
            </a:r>
            <a:r>
              <a:rPr lang="en-US" altLang="ko-KR" sz="1400" dirty="0"/>
              <a:t>. 1</a:t>
            </a:r>
            <a:r>
              <a:rPr lang="ko-KR" altLang="en-US" sz="1400" dirty="0"/>
              <a:t>단에서 </a:t>
            </a:r>
            <a:r>
              <a:rPr lang="en-US" altLang="ko-KR" sz="1400" dirty="0"/>
              <a:t>9</a:t>
            </a:r>
            <a:r>
              <a:rPr lang="ko-KR" altLang="en-US" sz="1400" dirty="0"/>
              <a:t>단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j=1; j&lt;10; j++) { </a:t>
            </a:r>
            <a:r>
              <a:rPr lang="en-US" altLang="ko-KR" sz="1400" dirty="0"/>
              <a:t>// </a:t>
            </a:r>
            <a:r>
              <a:rPr lang="ko-KR" altLang="en-US" sz="1400" dirty="0"/>
              <a:t>각 단의 곱셈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 "*" + j + "="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*j); // </a:t>
            </a:r>
            <a:r>
              <a:rPr lang="ko-KR" altLang="en-US" sz="1400" dirty="0" err="1"/>
              <a:t>구구셈</a:t>
            </a:r>
            <a:r>
              <a:rPr lang="ko-KR" altLang="en-US" sz="1400" dirty="0"/>
              <a:t> 출력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('\t'); // </a:t>
            </a:r>
            <a:r>
              <a:rPr lang="ko-KR" altLang="en-US" sz="1400" dirty="0"/>
              <a:t>하나씩 탭으로 띄기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(); // </a:t>
            </a:r>
            <a:r>
              <a:rPr lang="ko-KR" altLang="en-US" sz="1400" dirty="0"/>
              <a:t>한 단이 끝나면 다음 줄로 커서 이동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31" y="1342509"/>
            <a:ext cx="6649577" cy="338554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/>
              <a:t>2</a:t>
            </a:r>
            <a:r>
              <a:rPr lang="ko-KR" altLang="en-US" dirty="0"/>
              <a:t>중 중첩된 </a:t>
            </a:r>
            <a:r>
              <a:rPr lang="en-US" altLang="ko-KR" dirty="0"/>
              <a:t>for</a:t>
            </a:r>
            <a:r>
              <a:rPr lang="ko-KR" altLang="en-US" dirty="0"/>
              <a:t>문을 이용하여 구구단을 출력하는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157" y="4581128"/>
            <a:ext cx="7099379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pPr defTabSz="396000"/>
            <a:r>
              <a:rPr lang="en-US" altLang="ko-KR" sz="1200" dirty="0" smtClean="0"/>
              <a:t>1*1=1	1*2=2	1*3=3	1*4=4	1*5=5	1*6=6	1*7=7	1*8=8	1*9=9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2*1=2	2*2=4	2*3=6	2*4=8	2*5=10	2*6=12	2*7=14	2*8=16	2*9=18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3*1=3	3*2=6	3*3=9	3*4=12	3*5=15	3*6=18	3*7=21	3*8=24	3*9=27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4*1=4	4*2=8	4*3=12	4*4=16	4*5=20	4*6=24	4*7=28	4*8=32	4*9=36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5*1=5	5*2=10	5*3=15	5*4=20	5*5=25	5*6=30	5*7=35	5*8=40	5*9=45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6*1=6	6*2=12	6*3=18	6*4=24	6*5=30	6*6=36	6*7=42	6*8=48	6*9=54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7*1=7	7*2=14	7*3=21	7*4=28	7*5=35	7*6=42	7*7=49	7*8=56	7*9=63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8*1=8	8*2=16	8*3=24	8*4=32	8*5=40	8*6=48	8*7=56	8*8=64	8*9=72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9*1=9	9*2=18	9*3=27	9*4=36	9*5=45	9*6=54	9*7=63	9*8=72	9*9=81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5031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continue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반복문을</a:t>
            </a:r>
            <a:r>
              <a:rPr lang="ko-KR" altLang="en-US" dirty="0" smtClean="0"/>
              <a:t> 빠져 나가지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반복으로 제어 변경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반복문에서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continue; </a:t>
            </a:r>
            <a:r>
              <a:rPr lang="ko-KR" altLang="en-US" dirty="0" smtClean="0"/>
              <a:t>문에 의한 분기</a:t>
            </a:r>
            <a:endParaRPr lang="en-US" altLang="ko-KR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74746"/>
            <a:ext cx="7667972" cy="132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사각형 설명선 15"/>
          <p:cNvSpPr/>
          <p:nvPr/>
        </p:nvSpPr>
        <p:spPr>
          <a:xfrm>
            <a:off x="2559181" y="4447866"/>
            <a:ext cx="720080" cy="258126"/>
          </a:xfrm>
          <a:prstGeom prst="wedgeRoundRectCallout">
            <a:avLst>
              <a:gd name="adj1" fmla="val -30586"/>
              <a:gd name="adj2" fmla="val -320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3-5 : continue </a:t>
            </a:r>
            <a:r>
              <a:rPr lang="ko-KR" altLang="en-US" sz="2400" dirty="0" smtClean="0"/>
              <a:t>문을 이용하여 양수 합 구하기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25748" y="1731184"/>
            <a:ext cx="68705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ContinueExample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정수를 </a:t>
            </a:r>
            <a:r>
              <a:rPr lang="en-US" altLang="ko-KR" sz="1400" dirty="0"/>
              <a:t>5</a:t>
            </a:r>
            <a:r>
              <a:rPr lang="ko-KR" altLang="en-US" sz="1400" dirty="0"/>
              <a:t>개 입력하세요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sum=0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&lt;5;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n=</a:t>
            </a:r>
            <a:r>
              <a:rPr lang="en-US" altLang="ko-KR" sz="1400" dirty="0" err="1"/>
              <a:t>scanner.nextInt</a:t>
            </a:r>
            <a:r>
              <a:rPr lang="en-US" altLang="ko-KR" sz="1400" dirty="0" smtClean="0"/>
              <a:t>();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if(n</a:t>
            </a:r>
            <a:r>
              <a:rPr lang="en-US" altLang="ko-KR" sz="1400" b="1" dirty="0"/>
              <a:t>&lt;=0) continue;</a:t>
            </a:r>
            <a:r>
              <a:rPr lang="en-US" altLang="ko-KR" sz="1400" dirty="0"/>
              <a:t> // 0</a:t>
            </a:r>
            <a:r>
              <a:rPr lang="ko-KR" altLang="en-US" sz="1400" dirty="0"/>
              <a:t>이나 음수인 경우 더하지 않고 다음 반복으로 진행</a:t>
            </a:r>
          </a:p>
          <a:p>
            <a:pPr defTabSz="180000"/>
            <a:r>
              <a:rPr lang="en-US" altLang="ko-KR" sz="1400" dirty="0" smtClean="0"/>
              <a:t>			else </a:t>
            </a:r>
            <a:r>
              <a:rPr lang="en-US" altLang="ko-KR" sz="1400" dirty="0"/>
              <a:t>sum += n; // </a:t>
            </a:r>
            <a:r>
              <a:rPr lang="ko-KR" altLang="en-US" sz="1400" dirty="0"/>
              <a:t>양수인 경우 덧셈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양수의 합은 </a:t>
            </a:r>
            <a:r>
              <a:rPr lang="en-US" altLang="ko-KR" sz="1400" dirty="0"/>
              <a:t>" + sum);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308828"/>
            <a:ext cx="6942926" cy="338554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/>
              <a:t>5</a:t>
            </a:r>
            <a:r>
              <a:rPr lang="ko-KR" altLang="en-US" dirty="0"/>
              <a:t>개의 정수를 입력 받고 양수 합을 구하여 출력하는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1269" y="5754742"/>
            <a:ext cx="687058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정수를 </a:t>
            </a:r>
            <a:r>
              <a:rPr lang="en-US" altLang="ko-KR" sz="1400" dirty="0"/>
              <a:t>5</a:t>
            </a:r>
            <a:r>
              <a:rPr lang="ko-KR" altLang="en-US" sz="1400" dirty="0"/>
              <a:t>개 입력하세요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5 -2 6 10 -4</a:t>
            </a:r>
          </a:p>
          <a:p>
            <a:r>
              <a:rPr lang="ko-KR" altLang="en-US" sz="1400" dirty="0"/>
              <a:t>양수의 합은 </a:t>
            </a:r>
            <a:r>
              <a:rPr lang="en-US" altLang="ko-KR" sz="1400" dirty="0"/>
              <a:t>21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break</a:t>
            </a:r>
            <a:r>
              <a:rPr lang="ko-KR" altLang="en-US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하나를 즉시 벗어갈 때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ko-KR" altLang="en-US" dirty="0" err="1" smtClean="0"/>
              <a:t>반복문만</a:t>
            </a:r>
            <a:r>
              <a:rPr lang="ko-KR" altLang="en-US" dirty="0" smtClean="0"/>
              <a:t> 벗어남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 반복의 경우 안쪽 반복문의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문이 실행되면 안쪽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반복문만</a:t>
            </a:r>
            <a:r>
              <a:rPr lang="ko-KR" altLang="en-US" dirty="0" smtClean="0"/>
              <a:t> 벗어남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7897"/>
            <a:ext cx="8191525" cy="280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7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 </a:t>
            </a:r>
            <a:r>
              <a:rPr lang="en-US" altLang="ko-KR" sz="2800" dirty="0" smtClean="0"/>
              <a:t>3-6 : break </a:t>
            </a:r>
            <a:r>
              <a:rPr lang="ko-KR" altLang="en-US" sz="2800" dirty="0" smtClean="0"/>
              <a:t>문을 이용하여 </a:t>
            </a:r>
            <a:r>
              <a:rPr lang="en-US" altLang="ko-KR" sz="2800" dirty="0" smtClean="0"/>
              <a:t>while </a:t>
            </a:r>
            <a:r>
              <a:rPr lang="ko-KR" altLang="en-US" sz="2800" dirty="0" smtClean="0"/>
              <a:t>문 벗어나기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7980390" cy="338554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/>
              <a:t>"exit"</a:t>
            </a:r>
            <a:r>
              <a:rPr lang="ko-KR" altLang="en-US" dirty="0"/>
              <a:t>이 입력되면 </a:t>
            </a:r>
            <a:r>
              <a:rPr lang="en-US" altLang="ko-KR" dirty="0"/>
              <a:t>while </a:t>
            </a:r>
            <a:r>
              <a:rPr lang="ko-KR" altLang="en-US" dirty="0"/>
              <a:t>문을 벗어나도록 </a:t>
            </a:r>
            <a:r>
              <a:rPr lang="en-US" altLang="ko-KR" dirty="0"/>
              <a:t>break </a:t>
            </a:r>
            <a:r>
              <a:rPr lang="ko-KR" altLang="en-US" dirty="0"/>
              <a:t>문을 활용하는 프로그램을 작성하라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1772816"/>
            <a:ext cx="599346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BreakExample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("exit</a:t>
            </a:r>
            <a:r>
              <a:rPr lang="ko-KR" altLang="en-US" sz="1400" dirty="0"/>
              <a:t>을 입력하면 종료합니다</a:t>
            </a:r>
            <a:r>
              <a:rPr lang="en-US" altLang="ko-KR" sz="1400" dirty="0" smtClean="0"/>
              <a:t>.");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while(true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("&gt;&gt;");</a:t>
            </a:r>
          </a:p>
          <a:p>
            <a:pPr defTabSz="180000"/>
            <a:r>
              <a:rPr lang="en-US" altLang="ko-KR" sz="1400" dirty="0" smtClean="0"/>
              <a:t>			String </a:t>
            </a:r>
            <a:r>
              <a:rPr lang="en-US" altLang="ko-KR" sz="1400" dirty="0"/>
              <a:t>text = </a:t>
            </a:r>
            <a:r>
              <a:rPr lang="en-US" altLang="ko-KR" sz="1400" dirty="0" err="1"/>
              <a:t>scanner.nextLine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text.equals</a:t>
            </a:r>
            <a:r>
              <a:rPr lang="en-US" altLang="ko-KR" sz="1400" b="1" dirty="0"/>
              <a:t>("exit")) </a:t>
            </a:r>
            <a:r>
              <a:rPr lang="en-US" altLang="ko-KR" sz="1400" dirty="0"/>
              <a:t>// "exit"</a:t>
            </a:r>
            <a:r>
              <a:rPr lang="ko-KR" altLang="en-US" sz="1400" dirty="0"/>
              <a:t>이 입력되면 반복 종료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b="1" dirty="0" smtClean="0"/>
              <a:t>break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while </a:t>
            </a:r>
            <a:r>
              <a:rPr lang="ko-KR" altLang="en-US" sz="1400" dirty="0"/>
              <a:t>문을 벗어남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종료합니다</a:t>
            </a:r>
            <a:r>
              <a:rPr lang="en-US" altLang="ko-KR" sz="1400" dirty="0"/>
              <a:t>...");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06782" y="5571369"/>
            <a:ext cx="5994387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exit</a:t>
            </a:r>
            <a:r>
              <a:rPr lang="ko-KR" altLang="en-US" sz="1400" dirty="0"/>
              <a:t>을 입력하면 종료합니다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edit</a:t>
            </a:r>
          </a:p>
          <a:p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400" dirty="0"/>
              <a:t>종료합니다</a:t>
            </a:r>
            <a:r>
              <a:rPr lang="en-US" altLang="ko-KR" sz="1400" dirty="0"/>
              <a:t>...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인덱스와 인덱스에 대응하는 데이터들로 이루어진 자료 구조</a:t>
            </a:r>
            <a:endParaRPr lang="en-US" altLang="ko-KR" dirty="0" smtClean="0"/>
          </a:p>
          <a:p>
            <a:pPr lvl="2"/>
            <a:r>
              <a:rPr lang="ko-KR" altLang="en-US" dirty="0"/>
              <a:t>배열을 이용하면 한 번에 많은 메모리 공간 선언 가능</a:t>
            </a:r>
            <a:endParaRPr lang="en-US" altLang="ko-KR" dirty="0"/>
          </a:p>
          <a:p>
            <a:pPr lvl="1"/>
            <a:r>
              <a:rPr lang="ko-KR" altLang="en-US" dirty="0" smtClean="0"/>
              <a:t>배열은 같은 타</a:t>
            </a:r>
            <a:r>
              <a:rPr lang="ko-KR" altLang="en-US" dirty="0"/>
              <a:t>입</a:t>
            </a:r>
            <a:r>
              <a:rPr lang="ko-KR" altLang="en-US" dirty="0" smtClean="0"/>
              <a:t>의 데이터들이 순차적으로 저장되는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원소 데이터들이 </a:t>
            </a:r>
            <a:r>
              <a:rPr lang="ko-KR" altLang="en-US" dirty="0"/>
              <a:t>순차적으로 </a:t>
            </a:r>
            <a:r>
              <a:rPr lang="ko-KR" altLang="en-US" dirty="0" smtClean="0"/>
              <a:t>저장됨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인덱스를 이용하여 원소 데이터 접근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/>
              <a:t>이용하여 처리하기에 </a:t>
            </a:r>
            <a:r>
              <a:rPr lang="ko-KR" altLang="en-US" dirty="0" smtClean="0"/>
              <a:t>적합한 </a:t>
            </a:r>
            <a:r>
              <a:rPr lang="ko-KR" altLang="en-US" dirty="0"/>
              <a:t>자료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인덱스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인덱스는 배열의 시작 위치에서부터 데이터가 있는 상대 위치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배열의 필요성과 모양</a:t>
            </a:r>
            <a:endParaRPr lang="ko-KR" altLang="en-US" dirty="0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340768"/>
            <a:ext cx="6954121" cy="53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곱셈 기호 2"/>
          <p:cNvSpPr/>
          <p:nvPr/>
        </p:nvSpPr>
        <p:spPr>
          <a:xfrm>
            <a:off x="1115616" y="656726"/>
            <a:ext cx="3816424" cy="6408712"/>
          </a:xfrm>
          <a:prstGeom prst="mathMultiply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선언과 생성</a:t>
            </a:r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089354" cy="457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6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선언 및 생성 디테일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1800" dirty="0" smtClean="0"/>
              <a:t>배열 선언과 배열 생성의 두 단계 필요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배열 선언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배열의 이름 선언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배열 </a:t>
            </a:r>
            <a:r>
              <a:rPr lang="ko-KR" altLang="en-US" sz="1600" dirty="0" err="1" smtClean="0"/>
              <a:t>레퍼런스</a:t>
            </a:r>
            <a:r>
              <a:rPr lang="ko-KR" altLang="en-US" sz="1600" dirty="0" smtClean="0"/>
              <a:t> 변수 선언</a:t>
            </a:r>
            <a:r>
              <a:rPr lang="en-US" altLang="ko-KR" sz="1600" dirty="0" smtClean="0"/>
              <a:t>)</a:t>
            </a:r>
          </a:p>
          <a:p>
            <a:pPr lvl="1">
              <a:buNone/>
            </a:pP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배열 생성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배열 공간 할당 받는 과정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배열 초기화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배열 생성과 값 초기화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81230" y="2401724"/>
            <a:ext cx="319077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[];   </a:t>
            </a:r>
            <a:r>
              <a:rPr lang="ko-KR" altLang="en-US" sz="1400" dirty="0" smtClean="0">
                <a:latin typeface="+mj-lt"/>
              </a:rPr>
              <a:t>또는</a:t>
            </a:r>
            <a:endParaRPr lang="en-US" altLang="ko-KR" sz="1400" dirty="0" smtClean="0">
              <a:latin typeface="+mj-lt"/>
            </a:endParaRP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 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;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81230" y="3769295"/>
            <a:ext cx="499097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= </a:t>
            </a:r>
            <a:r>
              <a:rPr lang="en-US" altLang="ko-KR" sz="1400" b="1" dirty="0" smtClean="0">
                <a:latin typeface="+mj-lt"/>
              </a:rPr>
              <a:t>new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[5];   </a:t>
            </a:r>
            <a:r>
              <a:rPr lang="ko-KR" altLang="en-US" sz="1400" dirty="0" smtClean="0">
                <a:latin typeface="+mj-lt"/>
              </a:rPr>
              <a:t>또는</a:t>
            </a:r>
            <a:endParaRPr lang="en-US" altLang="ko-KR" sz="1400" dirty="0" smtClean="0">
              <a:latin typeface="+mj-lt"/>
            </a:endParaRP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[]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[5]; // </a:t>
            </a:r>
            <a:r>
              <a:rPr lang="ko-KR" altLang="en-US" sz="1400" dirty="0" smtClean="0"/>
              <a:t>선언과 동시에 배열 생성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1230" y="5229200"/>
            <a:ext cx="71203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ko-KR" altLang="en-US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 = {4, 3, 2, 1, 0};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 5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개의 정수 배열 생성 및 값 초기화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altLang="ko-KR" sz="1400" dirty="0" smtClean="0"/>
              <a:t>double </a:t>
            </a:r>
            <a:r>
              <a:rPr lang="en-US" altLang="ko-KR" sz="1400" dirty="0" err="1" smtClean="0"/>
              <a:t>doubleArray</a:t>
            </a:r>
            <a:r>
              <a:rPr lang="en-US" altLang="ko-KR" sz="1400" dirty="0"/>
              <a:t>[] = </a:t>
            </a:r>
            <a:r>
              <a:rPr lang="en-US" altLang="ko-KR" sz="1400" dirty="0" smtClean="0"/>
              <a:t>{0.01, 0.02, 0.03, 0.04};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5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개의 실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수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배열 생성 및 값 초기화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4088" y="2408101"/>
            <a:ext cx="319077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[5];  // </a:t>
            </a:r>
            <a:r>
              <a:rPr lang="ko-KR" altLang="en-US" sz="1400" dirty="0" smtClean="0">
                <a:latin typeface="+mj-lt"/>
              </a:rPr>
              <a:t>크기 지정 안됨</a:t>
            </a:r>
            <a:endParaRPr lang="en-US" altLang="ko-K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94" y="2401724"/>
            <a:ext cx="334794" cy="2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6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초기화하면서 생성한 결과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081417" cy="226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5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(for, while, do-while)</a:t>
            </a:r>
            <a:r>
              <a:rPr lang="ko-KR" altLang="en-US" dirty="0" smtClean="0"/>
              <a:t> 이해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continue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 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배열 선언 및 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배열을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예외 개념과 </a:t>
            </a:r>
            <a:r>
              <a:rPr lang="ko-KR" altLang="en-US" dirty="0" smtClean="0"/>
              <a:t>자바에서의 예외 처리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9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인덱스와 배열 원소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383500"/>
          </a:xfrm>
        </p:spPr>
        <p:txBody>
          <a:bodyPr>
            <a:normAutofit/>
          </a:bodyPr>
          <a:lstStyle/>
          <a:p>
            <a:r>
              <a:rPr lang="ko-KR" altLang="en-US" sz="1900" dirty="0" smtClean="0"/>
              <a:t>배열 인덱스</a:t>
            </a:r>
            <a:endParaRPr lang="en-US" altLang="ko-KR" sz="1900" dirty="0" smtClean="0"/>
          </a:p>
          <a:p>
            <a:pPr lvl="1"/>
            <a:r>
              <a:rPr lang="ko-KR" altLang="en-US" sz="1700" dirty="0" smtClean="0"/>
              <a:t>배열의 </a:t>
            </a:r>
            <a:r>
              <a:rPr lang="ko-KR" altLang="en-US" sz="1700" dirty="0"/>
              <a:t>인덱스는 </a:t>
            </a:r>
            <a:r>
              <a:rPr lang="en-US" altLang="ko-KR" sz="1700" dirty="0" smtClean="0"/>
              <a:t>0 ~</a:t>
            </a:r>
            <a:r>
              <a:rPr lang="ko-KR" altLang="en-US" sz="1700" dirty="0" smtClean="0"/>
              <a:t>  </a:t>
            </a:r>
            <a:r>
              <a:rPr lang="en-US" altLang="ko-KR" sz="1700" dirty="0" smtClean="0"/>
              <a:t>(</a:t>
            </a:r>
            <a:r>
              <a:rPr lang="ko-KR" altLang="en-US" sz="1700" dirty="0"/>
              <a:t>배열</a:t>
            </a:r>
            <a:r>
              <a:rPr lang="en-US" altLang="ko-KR" sz="1700" dirty="0"/>
              <a:t> </a:t>
            </a:r>
            <a:r>
              <a:rPr lang="ko-KR" altLang="en-US" sz="1700" dirty="0"/>
              <a:t>크기 </a:t>
            </a:r>
            <a:r>
              <a:rPr lang="en-US" altLang="ko-KR" sz="1700" dirty="0"/>
              <a:t>– 1)</a:t>
            </a:r>
          </a:p>
          <a:p>
            <a:pPr lvl="1"/>
            <a:endParaRPr lang="en-US" altLang="ko-KR" sz="1700" dirty="0" smtClean="0"/>
          </a:p>
          <a:p>
            <a:pPr lvl="1"/>
            <a:endParaRPr lang="en-US" altLang="ko-KR" sz="1700" dirty="0"/>
          </a:p>
          <a:p>
            <a:pPr lvl="1"/>
            <a:endParaRPr lang="en-US" altLang="ko-KR" sz="1700" dirty="0" smtClean="0"/>
          </a:p>
          <a:p>
            <a:pPr lvl="1"/>
            <a:endParaRPr lang="en-US" altLang="ko-KR" sz="1700" dirty="0" smtClean="0"/>
          </a:p>
          <a:p>
            <a:pPr lvl="1"/>
            <a:r>
              <a:rPr lang="ko-KR" altLang="en-US" sz="1700" dirty="0" smtClean="0"/>
              <a:t>인덱스를 잘못 사용한 경우</a:t>
            </a:r>
            <a:endParaRPr lang="en-US" altLang="ko-KR" sz="1700" dirty="0" smtClean="0"/>
          </a:p>
          <a:p>
            <a:endParaRPr lang="en-US" altLang="ko-KR" sz="1900" dirty="0" smtClean="0"/>
          </a:p>
          <a:p>
            <a:pPr lvl="1"/>
            <a:endParaRPr lang="en-US" altLang="ko-KR" sz="1700" dirty="0" smtClean="0"/>
          </a:p>
          <a:p>
            <a:pPr lvl="1"/>
            <a:r>
              <a:rPr lang="ko-KR" altLang="en-US" sz="1700" dirty="0" smtClean="0"/>
              <a:t>반드시 배열 생성 후 접근</a:t>
            </a:r>
            <a:endParaRPr lang="en-US" altLang="ko-KR" sz="1700" dirty="0" smtClean="0"/>
          </a:p>
          <a:p>
            <a:pPr lvl="1"/>
            <a:endParaRPr lang="en-US" altLang="ko-KR" sz="1700" dirty="0" smtClean="0"/>
          </a:p>
          <a:p>
            <a:pPr marL="365760" lvl="1" indent="0">
              <a:buNone/>
            </a:pPr>
            <a:endParaRPr lang="en-US" altLang="ko-KR" sz="17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75862" y="2060848"/>
            <a:ext cx="568863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[5];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인덱스는 </a:t>
            </a:r>
            <a:r>
              <a:rPr lang="en-US" altLang="ko-KR" sz="1400" dirty="0"/>
              <a:t>0~4</a:t>
            </a:r>
            <a:r>
              <a:rPr lang="ko-KR" altLang="en-US" sz="1400" dirty="0"/>
              <a:t>까지 가능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[0] = 5;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0</a:t>
            </a:r>
            <a:r>
              <a:rPr lang="ko-KR" altLang="en-US" sz="1400" dirty="0"/>
              <a:t>에 </a:t>
            </a:r>
            <a:r>
              <a:rPr lang="en-US" altLang="ko-KR" sz="1400" dirty="0"/>
              <a:t>5 </a:t>
            </a:r>
            <a:r>
              <a:rPr lang="ko-KR" altLang="en-US" sz="1400" dirty="0"/>
              <a:t>저장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[3] = 6;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3</a:t>
            </a:r>
            <a:r>
              <a:rPr lang="ko-KR" altLang="en-US" sz="1400" dirty="0"/>
              <a:t>에 </a:t>
            </a:r>
            <a:r>
              <a:rPr lang="en-US" altLang="ko-KR" sz="1400" dirty="0"/>
              <a:t>6 </a:t>
            </a:r>
            <a:r>
              <a:rPr lang="ko-KR" altLang="en-US" sz="1400" dirty="0"/>
              <a:t>저장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[3];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3</a:t>
            </a:r>
            <a:r>
              <a:rPr lang="ko-KR" altLang="en-US" sz="1400" dirty="0"/>
              <a:t>의 값을 읽어 </a:t>
            </a:r>
            <a:r>
              <a:rPr lang="en-US" altLang="ko-KR" sz="1400" dirty="0"/>
              <a:t>n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저장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2453" y="3697868"/>
            <a:ext cx="568863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[-2]; </a:t>
            </a:r>
            <a:r>
              <a:rPr lang="en-US" altLang="ko-KR" sz="1400" dirty="0" smtClean="0"/>
              <a:t>		// </a:t>
            </a:r>
            <a:r>
              <a:rPr lang="ko-KR" altLang="en-US" sz="1400" dirty="0" smtClean="0"/>
              <a:t>인덱스로 </a:t>
            </a:r>
            <a:r>
              <a:rPr lang="ko-KR" altLang="en-US" sz="1400" dirty="0"/>
              <a:t>음수 사용 불가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[5</a:t>
            </a:r>
            <a:r>
              <a:rPr lang="en-US" altLang="ko-KR" sz="1400" dirty="0" smtClean="0"/>
              <a:t>];		// 5</a:t>
            </a:r>
            <a:r>
              <a:rPr lang="ko-KR" altLang="en-US" sz="1400" dirty="0"/>
              <a:t>는 인덱스의 범위</a:t>
            </a:r>
            <a:r>
              <a:rPr lang="en-US" altLang="ko-KR" sz="1400" dirty="0"/>
              <a:t>(0~4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넘었음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2" y="3822517"/>
            <a:ext cx="334794" cy="2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30036" y="4862451"/>
            <a:ext cx="56750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[]; // </a:t>
            </a:r>
            <a:r>
              <a:rPr lang="ko-KR" altLang="en-US" sz="1400" dirty="0" err="1"/>
              <a:t>레퍼런스만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선언함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[1] = 8; 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배열이 생성되어 있지 않음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2" y="5327193"/>
            <a:ext cx="334794" cy="2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0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레퍼런스</a:t>
            </a:r>
            <a:r>
              <a:rPr lang="ko-KR" altLang="en-US" dirty="0" smtClean="0"/>
              <a:t> 치환과 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공유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레퍼런스</a:t>
            </a:r>
            <a:r>
              <a:rPr lang="ko-KR" altLang="en-US" dirty="0" smtClean="0"/>
              <a:t> 치환으로 두 </a:t>
            </a:r>
            <a:r>
              <a:rPr lang="ko-KR" altLang="en-US" dirty="0" err="1" smtClean="0"/>
              <a:t>레퍼런스가</a:t>
            </a:r>
            <a:r>
              <a:rPr lang="ko-KR" altLang="en-US" dirty="0" smtClean="0"/>
              <a:t> 하나의 배열 공유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325425" cy="40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3-7 : </a:t>
            </a:r>
            <a:r>
              <a:rPr lang="ko-KR" altLang="en-US" dirty="0" smtClean="0"/>
              <a:t>배열 선언 및 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393610"/>
            <a:ext cx="8024954" cy="338554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/>
              <a:t>양수 </a:t>
            </a:r>
            <a:r>
              <a:rPr lang="en-US" altLang="ko-KR" dirty="0"/>
              <a:t>5</a:t>
            </a:r>
            <a:r>
              <a:rPr lang="ko-KR" altLang="en-US" dirty="0"/>
              <a:t>개를 입력 받아 배열에 저장하고</a:t>
            </a:r>
            <a:r>
              <a:rPr lang="en-US" altLang="ko-KR" dirty="0"/>
              <a:t>,</a:t>
            </a:r>
            <a:r>
              <a:rPr lang="ko-KR" altLang="en-US" dirty="0"/>
              <a:t> 제일 큰 수를 출력하는 프로그램을 작성하라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17409"/>
            <a:ext cx="599346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ArrayAccess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intArray</a:t>
            </a:r>
            <a:r>
              <a:rPr lang="en-US" altLang="ko-KR" sz="1200" b="1" dirty="0"/>
              <a:t>[];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intArray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[5</a:t>
            </a:r>
            <a:r>
              <a:rPr lang="en-US" altLang="ko-KR" sz="1200" b="1" dirty="0" smtClean="0"/>
              <a:t>];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max=0; // </a:t>
            </a:r>
            <a:r>
              <a:rPr lang="ko-KR" altLang="en-US" sz="1200" dirty="0"/>
              <a:t>현재 가장 큰 수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양수 </a:t>
            </a:r>
            <a:r>
              <a:rPr lang="en-US" altLang="ko-KR" sz="1200" dirty="0"/>
              <a:t>5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.");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	// </a:t>
            </a:r>
            <a:r>
              <a:rPr lang="ko-KR" altLang="en-US" sz="1200" dirty="0" smtClean="0"/>
              <a:t>입력 받은 </a:t>
            </a:r>
            <a:r>
              <a:rPr lang="ko-KR" altLang="en-US" sz="1200" dirty="0"/>
              <a:t>정수를 배열에 저장</a:t>
            </a:r>
          </a:p>
          <a:p>
            <a:pPr defTabSz="180000"/>
            <a:r>
              <a:rPr lang="en-US" altLang="ko-KR" sz="1200" dirty="0" smtClean="0"/>
              <a:t>			if(</a:t>
            </a:r>
            <a:r>
              <a:rPr lang="en-US" altLang="ko-KR" sz="1200" dirty="0" err="1" smtClean="0"/>
              <a:t>intArray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 &gt; max) </a:t>
            </a:r>
            <a:r>
              <a:rPr lang="en-US" altLang="ko-KR" sz="1200" dirty="0" smtClean="0"/>
              <a:t>		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max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intArray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// </a:t>
            </a:r>
            <a:r>
              <a:rPr lang="en-US" altLang="ko-KR" sz="1200" dirty="0"/>
              <a:t>max </a:t>
            </a:r>
            <a:r>
              <a:rPr lang="ko-KR" altLang="en-US" sz="1200" dirty="0"/>
              <a:t>변경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가장 큰 수는 </a:t>
            </a:r>
            <a:r>
              <a:rPr lang="en-US" altLang="ko-KR" sz="1200" dirty="0"/>
              <a:t>" + max + "</a:t>
            </a:r>
            <a:r>
              <a:rPr lang="ko-KR" altLang="en-US" sz="1200" dirty="0"/>
              <a:t>입니다</a:t>
            </a:r>
            <a:r>
              <a:rPr lang="en-US" altLang="ko-KR" sz="1200" dirty="0" smtClean="0"/>
              <a:t>.");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5807005"/>
            <a:ext cx="599346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양수 </a:t>
            </a:r>
            <a:r>
              <a:rPr lang="en-US" altLang="ko-KR" sz="1200" dirty="0"/>
              <a:t>5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1 39 78 100 99</a:t>
            </a:r>
          </a:p>
          <a:p>
            <a:r>
              <a:rPr lang="ko-KR" altLang="en-US" sz="1200" dirty="0"/>
              <a:t>가장 큰 수는 </a:t>
            </a:r>
            <a:r>
              <a:rPr lang="en-US" altLang="ko-KR" sz="1200" dirty="0"/>
              <a:t>100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50" y="2132856"/>
            <a:ext cx="7310214" cy="298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크기</a:t>
            </a:r>
            <a:r>
              <a:rPr lang="en-US" altLang="ko-KR" dirty="0" smtClean="0"/>
              <a:t>, length </a:t>
            </a:r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자바의 배열은 객체로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객체의 </a:t>
            </a:r>
            <a:r>
              <a:rPr lang="en-US" altLang="ko-KR" dirty="0" smtClean="0"/>
              <a:t>length </a:t>
            </a:r>
            <a:r>
              <a:rPr lang="ko-KR" altLang="en-US" dirty="0"/>
              <a:t>필드</a:t>
            </a:r>
            <a:endParaRPr lang="en-US" altLang="ko-KR" dirty="0"/>
          </a:p>
          <a:p>
            <a:pPr lvl="2"/>
            <a:r>
              <a:rPr lang="ko-KR" altLang="en-US" dirty="0"/>
              <a:t>배열의 크기는 배열 객체의 </a:t>
            </a:r>
            <a:r>
              <a:rPr lang="en-US" altLang="ko-KR" dirty="0"/>
              <a:t>length</a:t>
            </a:r>
            <a:r>
              <a:rPr lang="ko-KR" altLang="en-US" dirty="0"/>
              <a:t> 필드에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length </a:t>
            </a:r>
            <a:r>
              <a:rPr lang="ko-KR" altLang="en-US" dirty="0" smtClean="0"/>
              <a:t>필드를 이용하여 배열의 모든 값을 출력하는 사례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5661248"/>
            <a:ext cx="619268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intArray.length</a:t>
            </a:r>
            <a:r>
              <a:rPr lang="en-US" altLang="ko-KR" sz="1400" b="1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//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</a:t>
            </a:r>
            <a:r>
              <a:rPr lang="ko-KR" altLang="en-US" sz="1400" dirty="0"/>
              <a:t>배열 크기만큼 루프를 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50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호출 시 배열 전달 비교 </a:t>
            </a:r>
            <a:r>
              <a:rPr lang="en-US" altLang="ko-KR" dirty="0" smtClean="0"/>
              <a:t>: </a:t>
            </a:r>
            <a:r>
              <a:rPr lang="en-US" altLang="ko-KR" dirty="0"/>
              <a:t>C/C</a:t>
            </a:r>
            <a:r>
              <a:rPr lang="en-US" altLang="ko-KR" dirty="0" smtClean="0"/>
              <a:t>++ vs.</a:t>
            </a:r>
            <a:r>
              <a:rPr lang="ko-KR" altLang="en-US" dirty="0" smtClean="0"/>
              <a:t> 자바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9" y="2348880"/>
            <a:ext cx="3528392" cy="17543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sum(</a:t>
            </a:r>
            <a:r>
              <a:rPr lang="en-US" altLang="ko-KR" b="1" dirty="0" err="1"/>
              <a:t>int</a:t>
            </a:r>
            <a:r>
              <a:rPr lang="en-US" altLang="ko-KR" b="1" dirty="0"/>
              <a:t> x[]</a:t>
            </a:r>
            <a:r>
              <a:rPr lang="en-US" altLang="ko-KR" dirty="0"/>
              <a:t>, </a:t>
            </a:r>
            <a:r>
              <a:rPr lang="en-US" altLang="ko-KR" b="1" dirty="0" err="1"/>
              <a:t>int</a:t>
            </a:r>
            <a:r>
              <a:rPr lang="en-US" altLang="ko-KR" b="1" dirty="0"/>
              <a:t> size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n, s=0;</a:t>
            </a:r>
          </a:p>
          <a:p>
            <a:pPr defTabSz="180000"/>
            <a:r>
              <a:rPr lang="en-US" altLang="ko-KR" dirty="0" smtClean="0"/>
              <a:t>	for(n=0</a:t>
            </a:r>
            <a:r>
              <a:rPr lang="en-US" altLang="ko-KR" dirty="0"/>
              <a:t>; n&lt;size; n++)</a:t>
            </a:r>
          </a:p>
          <a:p>
            <a:pPr defTabSz="180000"/>
            <a:r>
              <a:rPr lang="en-US" altLang="ko-KR" dirty="0" smtClean="0"/>
              <a:t>		s </a:t>
            </a:r>
            <a:r>
              <a:rPr lang="en-US" altLang="ko-KR" dirty="0"/>
              <a:t>+= x[n];</a:t>
            </a:r>
          </a:p>
          <a:p>
            <a:pPr defTabSz="180000"/>
            <a:r>
              <a:rPr lang="en-US" altLang="ko-KR" dirty="0" smtClean="0"/>
              <a:t>	return </a:t>
            </a:r>
            <a:r>
              <a:rPr lang="en-US" altLang="ko-KR" dirty="0"/>
              <a:t>s;</a:t>
            </a:r>
          </a:p>
          <a:p>
            <a:pPr defTabSz="180000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9" y="1556792"/>
            <a:ext cx="3384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C/C</a:t>
            </a:r>
            <a:r>
              <a:rPr lang="en-US" altLang="ko-KR" dirty="0">
                <a:solidFill>
                  <a:srgbClr val="0070C0"/>
                </a:solidFill>
              </a:rPr>
              <a:t>++ </a:t>
            </a:r>
            <a:r>
              <a:rPr lang="ko-KR" altLang="en-US" dirty="0">
                <a:solidFill>
                  <a:srgbClr val="0070C0"/>
                </a:solidFill>
              </a:rPr>
              <a:t>경우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배열과 크기를 각각 전달 받음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016" y="2348880"/>
            <a:ext cx="3528392" cy="17543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sum(</a:t>
            </a:r>
            <a:r>
              <a:rPr lang="en-US" altLang="ko-KR" b="1" dirty="0" err="1"/>
              <a:t>int</a:t>
            </a:r>
            <a:r>
              <a:rPr lang="en-US" altLang="ko-KR" b="1" dirty="0"/>
              <a:t> x[]</a:t>
            </a:r>
            <a:r>
              <a:rPr lang="en-US" altLang="ko-KR" dirty="0"/>
              <a:t>) { </a:t>
            </a:r>
            <a:endParaRPr lang="ko-KR" altLang="en-US" dirty="0"/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n, s=0;</a:t>
            </a:r>
          </a:p>
          <a:p>
            <a:pPr defTabSz="180000"/>
            <a:r>
              <a:rPr lang="en-US" altLang="ko-KR" dirty="0" smtClean="0"/>
              <a:t>	for(n=0</a:t>
            </a:r>
            <a:r>
              <a:rPr lang="en-US" altLang="ko-KR" dirty="0"/>
              <a:t>; n&lt;</a:t>
            </a:r>
            <a:r>
              <a:rPr lang="en-US" altLang="ko-KR" b="1" dirty="0" err="1"/>
              <a:t>x.length</a:t>
            </a:r>
            <a:r>
              <a:rPr lang="en-US" altLang="ko-KR" dirty="0"/>
              <a:t>; n++)</a:t>
            </a:r>
          </a:p>
          <a:p>
            <a:pPr defTabSz="180000"/>
            <a:r>
              <a:rPr lang="en-US" altLang="ko-KR" dirty="0" smtClean="0"/>
              <a:t>		s </a:t>
            </a:r>
            <a:r>
              <a:rPr lang="en-US" altLang="ko-KR" dirty="0"/>
              <a:t>+= x[n];</a:t>
            </a:r>
          </a:p>
          <a:p>
            <a:pPr defTabSz="180000"/>
            <a:r>
              <a:rPr lang="en-US" altLang="ko-KR" dirty="0" smtClean="0"/>
              <a:t>	return </a:t>
            </a:r>
            <a:r>
              <a:rPr lang="en-US" altLang="ko-KR" dirty="0"/>
              <a:t>s;</a:t>
            </a:r>
          </a:p>
          <a:p>
            <a:pPr defTabSz="180000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65647" y="1577635"/>
            <a:ext cx="1882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자바 경우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</a:p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배열만 전달받음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3569" y="4293096"/>
            <a:ext cx="352839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 smtClean="0"/>
              <a:t>int</a:t>
            </a:r>
            <a:r>
              <a:rPr lang="en-US" altLang="ko-KR" dirty="0" smtClean="0"/>
              <a:t> a[] ={1,2,3,4,5};</a:t>
            </a:r>
          </a:p>
          <a:p>
            <a:pPr defTabSz="180000"/>
            <a:r>
              <a:rPr lang="en-US" altLang="ko-KR" dirty="0" err="1" smtClean="0"/>
              <a:t>int</a:t>
            </a:r>
            <a:r>
              <a:rPr lang="en-US" altLang="ko-KR" dirty="0" smtClean="0"/>
              <a:t> n = sum(</a:t>
            </a:r>
            <a:r>
              <a:rPr lang="en-US" altLang="ko-KR" b="1" dirty="0" smtClean="0"/>
              <a:t>a, 5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0851" y="4293096"/>
            <a:ext cx="352839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 smtClean="0"/>
              <a:t>int</a:t>
            </a:r>
            <a:r>
              <a:rPr lang="en-US" altLang="ko-KR" dirty="0" smtClean="0"/>
              <a:t> a[] ={1,2,3,4,5};</a:t>
            </a:r>
          </a:p>
          <a:p>
            <a:pPr defTabSz="180000"/>
            <a:r>
              <a:rPr lang="en-US" altLang="ko-KR" dirty="0" err="1" smtClean="0"/>
              <a:t>int</a:t>
            </a:r>
            <a:r>
              <a:rPr lang="en-US" altLang="ko-KR" dirty="0" smtClean="0"/>
              <a:t> n = sum(</a:t>
            </a:r>
            <a:r>
              <a:rPr lang="en-US" altLang="ko-KR" b="1" dirty="0" smtClean="0"/>
              <a:t>a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447073" y="5227459"/>
            <a:ext cx="2119396" cy="612648"/>
          </a:xfrm>
          <a:prstGeom prst="wedgeRoundRectCallout">
            <a:avLst>
              <a:gd name="adj1" fmla="val 15992"/>
              <a:gd name="adj2" fmla="val -759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자바가 </a:t>
            </a:r>
            <a:r>
              <a:rPr lang="en-US" altLang="ko-KR" sz="1200" dirty="0" smtClean="0">
                <a:solidFill>
                  <a:schemeClr val="tx1"/>
                </a:solidFill>
              </a:rPr>
              <a:t>C/C++</a:t>
            </a:r>
            <a:r>
              <a:rPr lang="ko-KR" altLang="en-US" sz="1200" dirty="0" smtClean="0">
                <a:solidFill>
                  <a:schemeClr val="tx1"/>
                </a:solidFill>
              </a:rPr>
              <a:t>에 비해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배열을 다루기 </a:t>
            </a:r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편한 구조임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3-8 : </a:t>
            </a:r>
            <a:r>
              <a:rPr lang="ko-KR" altLang="en-US" dirty="0" smtClean="0"/>
              <a:t>배열의 </a:t>
            </a:r>
            <a:r>
              <a:rPr lang="en-US" altLang="ko-KR" dirty="0" smtClean="0"/>
              <a:t>length </a:t>
            </a:r>
            <a:r>
              <a:rPr lang="ko-KR" altLang="en-US" dirty="0" smtClean="0"/>
              <a:t>필드 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338554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/>
              <a:t>배열의 </a:t>
            </a:r>
            <a:r>
              <a:rPr lang="en-US" altLang="ko-KR" dirty="0"/>
              <a:t>length </a:t>
            </a:r>
            <a:r>
              <a:rPr lang="ko-KR" altLang="en-US" dirty="0"/>
              <a:t>필드를 이용하여 배열 크기만큼 정수를 입력 받고 평균을 출력하라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1628800"/>
            <a:ext cx="648072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ArrayLength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("5</a:t>
            </a:r>
            <a:r>
              <a:rPr lang="ko-KR" altLang="en-US" sz="1400" dirty="0"/>
              <a:t>개의 정수를 입력하세요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[5</a:t>
            </a:r>
            <a:r>
              <a:rPr lang="en-US" altLang="ko-KR" sz="1400" b="1" dirty="0" smtClean="0"/>
              <a:t>];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double </a:t>
            </a:r>
            <a:r>
              <a:rPr lang="en-US" altLang="ko-KR" sz="1400" dirty="0"/>
              <a:t>sum=0.0;</a:t>
            </a:r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intArray.length</a:t>
            </a:r>
            <a:r>
              <a:rPr lang="en-US" altLang="ko-KR" sz="1400" b="1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키보드에서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정수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intArray.length</a:t>
            </a:r>
            <a:r>
              <a:rPr lang="en-US" altLang="ko-KR" sz="1400" b="1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 // </a:t>
            </a:r>
            <a:r>
              <a:rPr lang="ko-KR" altLang="en-US" sz="1400" dirty="0"/>
              <a:t>배열에 저장된 정수 값을 </a:t>
            </a:r>
            <a:r>
              <a:rPr lang="ko-KR" altLang="en-US" sz="1400" dirty="0" smtClean="0"/>
              <a:t>더하기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평균은 </a:t>
            </a:r>
            <a:r>
              <a:rPr lang="en-US" altLang="ko-KR" sz="1400" dirty="0"/>
              <a:t>" + sum/</a:t>
            </a:r>
            <a:r>
              <a:rPr lang="en-US" altLang="ko-KR" sz="1400" dirty="0" err="1"/>
              <a:t>intArray.length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3688" y="5949280"/>
            <a:ext cx="648072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개의 정수를 입력하세요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2 3 4 5 9</a:t>
            </a:r>
          </a:p>
          <a:p>
            <a:r>
              <a:rPr lang="ko-KR" altLang="en-US" sz="1400" dirty="0"/>
              <a:t>평균은 </a:t>
            </a:r>
            <a:r>
              <a:rPr lang="en-US" altLang="ko-KR" sz="1400" dirty="0" smtClean="0"/>
              <a:t>4.6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smtClean="0"/>
              <a:t>for-each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31236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for-each 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배열이나 나열</a:t>
            </a:r>
            <a:r>
              <a:rPr lang="en-US" altLang="ko-KR" sz="1800" dirty="0" smtClean="0"/>
              <a:t>(enumeration)</a:t>
            </a:r>
            <a:r>
              <a:rPr lang="ko-KR" altLang="en-US" sz="1800" dirty="0" smtClean="0"/>
              <a:t>의 원소를 순차 접근하는데 유용한 </a:t>
            </a:r>
            <a:r>
              <a:rPr lang="en-US" altLang="ko-KR" sz="1800" dirty="0" smtClean="0"/>
              <a:t>for 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for-each </a:t>
            </a:r>
            <a:r>
              <a:rPr lang="ko-KR" altLang="en-US" sz="1800" dirty="0" smtClean="0"/>
              <a:t>문으로 정수 배열의 합을 구하는 사례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0217" y="4564285"/>
            <a:ext cx="4741943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[] n </a:t>
            </a:r>
            <a:r>
              <a:rPr lang="en-US" altLang="ko-KR" sz="1400" dirty="0"/>
              <a:t>= { 1,2,3,4,5 };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 fontAlgn="base" latinLnBrk="0"/>
            <a:r>
              <a:rPr lang="en-US" altLang="ko-KR" sz="1400" b="1" dirty="0"/>
              <a:t>for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k : </a:t>
            </a:r>
            <a:r>
              <a:rPr lang="en-US" altLang="ko-KR" sz="1400" b="1" dirty="0" smtClean="0"/>
              <a:t>n) 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dirty="0" smtClean="0"/>
              <a:t>sum </a:t>
            </a:r>
            <a:r>
              <a:rPr lang="en-US" altLang="ko-KR" sz="1400" dirty="0"/>
              <a:t>+= k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2355904" cy="153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6228184" y="4924325"/>
            <a:ext cx="2655168" cy="919401"/>
          </a:xfrm>
          <a:prstGeom prst="wedgeRoundRectCallout">
            <a:avLst>
              <a:gd name="adj1" fmla="val -58750"/>
              <a:gd name="adj2" fmla="val -200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n.length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k = n[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 smtClean="0"/>
              <a:t>	sum </a:t>
            </a:r>
            <a:r>
              <a:rPr lang="en-US" altLang="ko-KR" sz="1200" dirty="0"/>
              <a:t>+= k;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316486" y="4640368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/>
              <a:t>for </a:t>
            </a:r>
            <a:r>
              <a:rPr lang="ko-KR" altLang="en-US" sz="1200" dirty="0"/>
              <a:t>문으로 구성하면 다음과 같다</a:t>
            </a:r>
            <a:r>
              <a:rPr lang="en-US" altLang="ko-KR" sz="1200" dirty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355188" y="5412503"/>
            <a:ext cx="4572000" cy="873082"/>
            <a:chOff x="1355188" y="5412503"/>
            <a:chExt cx="4572000" cy="873082"/>
          </a:xfrm>
        </p:grpSpPr>
        <p:sp>
          <p:nvSpPr>
            <p:cNvPr id="6" name="모서리가 둥근 사각형 설명선 5"/>
            <p:cNvSpPr/>
            <p:nvPr/>
          </p:nvSpPr>
          <p:spPr>
            <a:xfrm>
              <a:off x="1355188" y="5979118"/>
              <a:ext cx="4572000" cy="306467"/>
            </a:xfrm>
            <a:prstGeom prst="wedgeRoundRectCallout">
              <a:avLst>
                <a:gd name="adj1" fmla="val -26490"/>
                <a:gd name="adj2" fmla="val -3997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r>
                <a:rPr lang="ko-KR" altLang="en-US" sz="1200" dirty="0" smtClean="0"/>
                <a:t>반복될 </a:t>
              </a:r>
              <a:r>
                <a:rPr lang="ko-KR" altLang="en-US" sz="1200" dirty="0"/>
                <a:t>때마다 </a:t>
              </a:r>
              <a:r>
                <a:rPr lang="en-US" altLang="ko-KR" sz="1200" dirty="0"/>
                <a:t>k</a:t>
              </a:r>
              <a:r>
                <a:rPr lang="ko-KR" altLang="en-US" sz="1200" dirty="0"/>
                <a:t>는 </a:t>
              </a:r>
              <a:r>
                <a:rPr lang="en-US" altLang="ko-KR" sz="1200" dirty="0"/>
                <a:t>n[0], n[1], ..., n[4]</a:t>
              </a:r>
              <a:r>
                <a:rPr lang="ko-KR" altLang="en-US" sz="1200" dirty="0"/>
                <a:t>로 번갈아 설정</a:t>
              </a:r>
            </a:p>
          </p:txBody>
        </p:sp>
        <p:sp>
          <p:nvSpPr>
            <p:cNvPr id="7" name="자유형 6"/>
            <p:cNvSpPr/>
            <p:nvPr/>
          </p:nvSpPr>
          <p:spPr>
            <a:xfrm>
              <a:off x="2308065" y="5412503"/>
              <a:ext cx="74917" cy="572661"/>
            </a:xfrm>
            <a:custGeom>
              <a:avLst/>
              <a:gdLst>
                <a:gd name="connsiteX0" fmla="*/ 1026 w 74917"/>
                <a:gd name="connsiteY0" fmla="*/ 563424 h 572661"/>
                <a:gd name="connsiteX1" fmla="*/ 10262 w 74917"/>
                <a:gd name="connsiteY1" fmla="*/ 6 h 572661"/>
                <a:gd name="connsiteX2" fmla="*/ 74917 w 74917"/>
                <a:gd name="connsiteY2" fmla="*/ 572661 h 57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17" h="572661">
                  <a:moveTo>
                    <a:pt x="1026" y="563424"/>
                  </a:moveTo>
                  <a:cubicBezTo>
                    <a:pt x="-514" y="280945"/>
                    <a:pt x="-2053" y="-1533"/>
                    <a:pt x="10262" y="6"/>
                  </a:cubicBezTo>
                  <a:cubicBezTo>
                    <a:pt x="22577" y="1545"/>
                    <a:pt x="48747" y="287103"/>
                    <a:pt x="74917" y="572661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7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3-9 for-each </a:t>
            </a:r>
            <a:r>
              <a:rPr lang="ko-KR" altLang="en-US" dirty="0" smtClean="0"/>
              <a:t>문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5" y="1256970"/>
            <a:ext cx="7848872" cy="58477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/>
              <a:t>for-each </a:t>
            </a:r>
            <a:r>
              <a:rPr lang="ko-KR" altLang="en-US" dirty="0"/>
              <a:t>문을 활용하여 </a:t>
            </a:r>
            <a:r>
              <a:rPr lang="en-US" altLang="ko-KR" dirty="0" err="1"/>
              <a:t>int</a:t>
            </a:r>
            <a:r>
              <a:rPr lang="en-US" altLang="ko-KR" dirty="0"/>
              <a:t> [] </a:t>
            </a:r>
            <a:r>
              <a:rPr lang="ko-KR" altLang="en-US" dirty="0"/>
              <a:t>배열의 합을 구하고</a:t>
            </a:r>
            <a:r>
              <a:rPr lang="en-US" altLang="ko-KR" dirty="0"/>
              <a:t>, String [] </a:t>
            </a:r>
            <a:r>
              <a:rPr lang="ko-KR" altLang="en-US" dirty="0"/>
              <a:t>배열의 문자열을 출력하는 사례를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988840"/>
            <a:ext cx="640871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foreachEx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[] n = { 1,2,3,4,5 </a:t>
            </a:r>
            <a:r>
              <a:rPr lang="en-US" altLang="ko-KR" sz="1400" dirty="0" smtClean="0"/>
              <a:t>};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sum=0;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k : n) { </a:t>
            </a:r>
            <a:r>
              <a:rPr lang="en-US" altLang="ko-KR" sz="1400" dirty="0"/>
              <a:t>// k</a:t>
            </a:r>
            <a:r>
              <a:rPr lang="ko-KR" altLang="en-US" sz="1400" dirty="0"/>
              <a:t>는 </a:t>
            </a:r>
            <a:r>
              <a:rPr lang="en-US" altLang="ko-KR" sz="1400" dirty="0"/>
              <a:t>n[0], n[1], ..., n[4]</a:t>
            </a:r>
            <a:r>
              <a:rPr lang="ko-KR" altLang="en-US" sz="1400" dirty="0"/>
              <a:t>로 반복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(k </a:t>
            </a:r>
            <a:r>
              <a:rPr lang="en-US" altLang="ko-KR" sz="1400" dirty="0"/>
              <a:t>+ " "); // </a:t>
            </a:r>
            <a:r>
              <a:rPr lang="ko-KR" altLang="en-US" sz="1400" dirty="0"/>
              <a:t>반복되는 </a:t>
            </a:r>
            <a:r>
              <a:rPr lang="en-US" altLang="ko-KR" sz="1400" dirty="0"/>
              <a:t>k </a:t>
            </a:r>
            <a:r>
              <a:rPr lang="ko-KR" altLang="en-US" sz="1400" dirty="0"/>
              <a:t>값 출력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k;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합은 </a:t>
            </a:r>
            <a:r>
              <a:rPr lang="en-US" altLang="ko-KR" sz="1400" dirty="0"/>
              <a:t>" + sum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String </a:t>
            </a:r>
            <a:r>
              <a:rPr lang="en-US" altLang="ko-KR" sz="1400" dirty="0"/>
              <a:t>f[] = { "</a:t>
            </a:r>
            <a:r>
              <a:rPr lang="ko-KR" altLang="en-US" sz="1400" dirty="0"/>
              <a:t>사과</a:t>
            </a:r>
            <a:r>
              <a:rPr lang="en-US" altLang="ko-KR" sz="1400" dirty="0"/>
              <a:t>", "</a:t>
            </a:r>
            <a:r>
              <a:rPr lang="ko-KR" altLang="en-US" sz="1400" dirty="0"/>
              <a:t>배</a:t>
            </a:r>
            <a:r>
              <a:rPr lang="en-US" altLang="ko-KR" sz="1400" dirty="0"/>
              <a:t>", "</a:t>
            </a:r>
            <a:r>
              <a:rPr lang="ko-KR" altLang="en-US" sz="1400" dirty="0"/>
              <a:t>바나나</a:t>
            </a:r>
            <a:r>
              <a:rPr lang="en-US" altLang="ko-KR" sz="1400" dirty="0"/>
              <a:t>", "</a:t>
            </a:r>
            <a:r>
              <a:rPr lang="ko-KR" altLang="en-US" sz="1400" dirty="0"/>
              <a:t>체리</a:t>
            </a:r>
            <a:r>
              <a:rPr lang="en-US" altLang="ko-KR" sz="1400" dirty="0"/>
              <a:t>", "</a:t>
            </a:r>
            <a:r>
              <a:rPr lang="ko-KR" altLang="en-US" sz="1400" dirty="0"/>
              <a:t>딸기</a:t>
            </a:r>
            <a:r>
              <a:rPr lang="en-US" altLang="ko-KR" sz="1400" dirty="0"/>
              <a:t>", "</a:t>
            </a:r>
            <a:r>
              <a:rPr lang="ko-KR" altLang="en-US" sz="1400" dirty="0"/>
              <a:t>포도</a:t>
            </a:r>
            <a:r>
              <a:rPr lang="en-US" altLang="ko-KR" sz="1400" dirty="0"/>
              <a:t>" } 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for(String </a:t>
            </a:r>
            <a:r>
              <a:rPr lang="en-US" altLang="ko-KR" sz="1400" b="1" dirty="0"/>
              <a:t>s : f) </a:t>
            </a:r>
            <a:r>
              <a:rPr lang="en-US" altLang="ko-KR" sz="1400" dirty="0"/>
              <a:t>// s</a:t>
            </a:r>
            <a:r>
              <a:rPr lang="ko-KR" altLang="en-US" sz="1400" dirty="0"/>
              <a:t>는 </a:t>
            </a:r>
            <a:r>
              <a:rPr lang="en-US" altLang="ko-KR" sz="1400" dirty="0"/>
              <a:t>f[0], f[1], ..., f[5]</a:t>
            </a:r>
            <a:r>
              <a:rPr lang="ko-KR" altLang="en-US" sz="1400" dirty="0"/>
              <a:t>로 반복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(s </a:t>
            </a:r>
            <a:r>
              <a:rPr lang="en-US" altLang="ko-KR" sz="1400" dirty="0"/>
              <a:t>+ " 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600" y="5467305"/>
            <a:ext cx="640871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1 2 3 4 5 </a:t>
            </a:r>
            <a:r>
              <a:rPr lang="ko-KR" altLang="en-US" sz="1400" dirty="0"/>
              <a:t>합은 </a:t>
            </a:r>
            <a:r>
              <a:rPr lang="en-US" altLang="ko-KR" sz="1400" dirty="0"/>
              <a:t>15</a:t>
            </a:r>
          </a:p>
          <a:p>
            <a:pPr fontAlgn="base"/>
            <a:r>
              <a:rPr lang="ko-KR" altLang="en-US" sz="1400" dirty="0"/>
              <a:t>사과 배 바나나 체리 딸기 포도</a:t>
            </a:r>
          </a:p>
        </p:txBody>
      </p:sp>
    </p:spTree>
    <p:extLst>
      <p:ext uri="{BB962C8B-B14F-4D97-AF65-F5344CB8AC3E}">
        <p14:creationId xmlns:p14="http://schemas.microsoft.com/office/powerpoint/2010/main" val="15268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7" y="2944689"/>
            <a:ext cx="8871931" cy="24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차원 배열 선언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차원 배열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차원 배열의 구조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700" dirty="0" smtClean="0"/>
          </a:p>
          <a:p>
            <a:pPr lvl="1"/>
            <a:endParaRPr lang="en-US" altLang="ko-KR" sz="1700" dirty="0" smtClean="0"/>
          </a:p>
          <a:p>
            <a:pPr lvl="1"/>
            <a:r>
              <a:rPr lang="en-US" altLang="ko-KR" sz="1700" dirty="0" smtClean="0"/>
              <a:t>2</a:t>
            </a:r>
            <a:r>
              <a:rPr lang="ko-KR" altLang="en-US" sz="1700" dirty="0"/>
              <a:t>차원 배열의 </a:t>
            </a:r>
            <a:r>
              <a:rPr lang="en-US" altLang="ko-KR" sz="1700" dirty="0" smtClean="0"/>
              <a:t>length </a:t>
            </a:r>
            <a:r>
              <a:rPr lang="ko-KR" altLang="en-US" sz="1700" dirty="0" smtClean="0"/>
              <a:t>필드</a:t>
            </a:r>
            <a:endParaRPr lang="en-US" altLang="ko-KR" sz="1700" dirty="0"/>
          </a:p>
          <a:p>
            <a:pPr lvl="2"/>
            <a:r>
              <a:rPr lang="en-US" altLang="ko-KR" sz="1500" dirty="0" err="1"/>
              <a:t>i.length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	-&gt; </a:t>
            </a:r>
            <a:r>
              <a:rPr lang="en-US" altLang="ko-KR" sz="1500" dirty="0"/>
              <a:t>2</a:t>
            </a:r>
            <a:r>
              <a:rPr lang="ko-KR" altLang="en-US" sz="1500" dirty="0"/>
              <a:t>차원 배열의 행의 개수로</a:t>
            </a:r>
            <a:r>
              <a:rPr lang="en-US" altLang="ko-KR" sz="1500" dirty="0"/>
              <a:t>, 2</a:t>
            </a:r>
          </a:p>
          <a:p>
            <a:pPr lvl="2"/>
            <a:r>
              <a:rPr lang="en-US" altLang="ko-KR" sz="1500" dirty="0" err="1"/>
              <a:t>i</a:t>
            </a:r>
            <a:r>
              <a:rPr lang="en-US" altLang="ko-KR" sz="1500" dirty="0"/>
              <a:t>[n].</a:t>
            </a:r>
            <a:r>
              <a:rPr lang="en-US" altLang="ko-KR" sz="1500" dirty="0" smtClean="0"/>
              <a:t>length	-&gt;</a:t>
            </a:r>
            <a:r>
              <a:rPr lang="ko-KR" altLang="en-US" sz="1500" dirty="0" smtClean="0"/>
              <a:t> </a:t>
            </a:r>
            <a:r>
              <a:rPr lang="en-US" altLang="ko-KR" sz="1500" dirty="0"/>
              <a:t>n</a:t>
            </a:r>
            <a:r>
              <a:rPr lang="ko-KR" altLang="en-US" sz="1500" dirty="0"/>
              <a:t>번째 행의 열의 개수</a:t>
            </a:r>
          </a:p>
          <a:p>
            <a:pPr lvl="2"/>
            <a:r>
              <a:rPr lang="en-US" altLang="ko-KR" sz="1600" dirty="0" err="1"/>
              <a:t>i</a:t>
            </a:r>
            <a:r>
              <a:rPr lang="en-US" altLang="ko-KR" sz="1600" dirty="0"/>
              <a:t>[1].length -&gt; 1</a:t>
            </a:r>
            <a:r>
              <a:rPr lang="ko-KR" altLang="en-US" sz="1600" dirty="0"/>
              <a:t>번째 행의 열의 개수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</a:p>
          <a:p>
            <a:pPr lvl="1">
              <a:defRPr/>
            </a:pP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defRPr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1" y="1772816"/>
            <a:ext cx="3528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[][];     </a:t>
            </a:r>
            <a:r>
              <a:rPr lang="ko-KR" altLang="en-US" sz="1400" dirty="0" smtClean="0">
                <a:latin typeface="+mj-lt"/>
              </a:rPr>
              <a:t>또는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[][] 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;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331639" y="2636912"/>
            <a:ext cx="216024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= new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[2][5];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5896" y="2636912"/>
            <a:ext cx="46927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smtClean="0">
                <a:latin typeface="+mj-lt"/>
              </a:rPr>
              <a:t>[][] </a:t>
            </a:r>
            <a:r>
              <a:rPr lang="en-US" altLang="ko-KR" sz="1400" dirty="0" smtClean="0">
                <a:latin typeface="+mj-lt"/>
              </a:rPr>
              <a:t>= new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[2][5]; // </a:t>
            </a:r>
            <a:r>
              <a:rPr lang="ko-KR" altLang="en-US" sz="1400" dirty="0" smtClean="0">
                <a:latin typeface="+mj-lt"/>
              </a:rPr>
              <a:t>배열 선언과 생성 동시</a:t>
            </a:r>
            <a:endParaRPr lang="en-US" altLang="ko-KR" sz="1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9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배열의 초기화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선언과 동시에 초기화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988840"/>
            <a:ext cx="684076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lt"/>
                <a:ea typeface="+mj-ea"/>
              </a:rPr>
              <a:t>int</a:t>
            </a:r>
            <a:r>
              <a:rPr lang="en-US" altLang="ko-KR" sz="1600" dirty="0" smtClean="0">
                <a:latin typeface="+mj-lt"/>
                <a:ea typeface="+mj-ea"/>
              </a:rPr>
              <a:t> </a:t>
            </a:r>
            <a:r>
              <a:rPr lang="en-US" altLang="ko-KR" sz="1600" dirty="0" err="1" smtClean="0">
                <a:latin typeface="+mj-lt"/>
                <a:ea typeface="+mj-ea"/>
              </a:rPr>
              <a:t>intArray</a:t>
            </a:r>
            <a:r>
              <a:rPr lang="en-US" altLang="ko-KR" sz="1600" dirty="0" smtClean="0">
                <a:latin typeface="+mj-lt"/>
                <a:ea typeface="+mj-ea"/>
              </a:rPr>
              <a:t>[][] = { { 0, 1, 2}, </a:t>
            </a:r>
          </a:p>
          <a:p>
            <a:r>
              <a:rPr lang="en-US" altLang="ko-KR" sz="1600" dirty="0">
                <a:latin typeface="+mj-lt"/>
                <a:ea typeface="+mj-ea"/>
              </a:rPr>
              <a:t>	</a:t>
            </a:r>
            <a:r>
              <a:rPr lang="en-US" altLang="ko-KR" sz="1600" dirty="0" smtClean="0">
                <a:latin typeface="+mj-lt"/>
                <a:ea typeface="+mj-ea"/>
              </a:rPr>
              <a:t>           { 3, 4, 5}, </a:t>
            </a:r>
          </a:p>
          <a:p>
            <a:r>
              <a:rPr lang="en-US" altLang="ko-KR" sz="1600" dirty="0">
                <a:latin typeface="+mj-lt"/>
                <a:ea typeface="+mj-ea"/>
              </a:rPr>
              <a:t>	</a:t>
            </a:r>
            <a:r>
              <a:rPr lang="en-US" altLang="ko-KR" sz="1600" dirty="0" smtClean="0">
                <a:latin typeface="+mj-lt"/>
                <a:ea typeface="+mj-ea"/>
              </a:rPr>
              <a:t>           { 6, 7, 8} }; 	// 3x3 </a:t>
            </a:r>
            <a:r>
              <a:rPr lang="ko-KR" altLang="en-US" sz="1600" dirty="0" smtClean="0">
                <a:latin typeface="+mj-lt"/>
                <a:ea typeface="+mj-ea"/>
              </a:rPr>
              <a:t>배열 생성</a:t>
            </a:r>
            <a:endParaRPr lang="en-US" altLang="ko-KR" sz="1600" dirty="0" smtClean="0">
              <a:latin typeface="+mj-lt"/>
              <a:ea typeface="+mj-ea"/>
            </a:endParaRPr>
          </a:p>
          <a:p>
            <a:endParaRPr lang="en-US" altLang="ko-KR" sz="1600" dirty="0" smtClean="0">
              <a:latin typeface="+mj-lt"/>
              <a:ea typeface="+mj-ea"/>
            </a:endParaRPr>
          </a:p>
          <a:p>
            <a:r>
              <a:rPr lang="en-US" altLang="ko-KR" sz="1600" dirty="0" smtClean="0">
                <a:latin typeface="+mj-lt"/>
                <a:ea typeface="+mj-ea"/>
              </a:rPr>
              <a:t>char </a:t>
            </a:r>
            <a:r>
              <a:rPr lang="en-US" altLang="ko-KR" sz="1600" dirty="0" err="1" smtClean="0">
                <a:latin typeface="+mj-lt"/>
                <a:ea typeface="+mj-ea"/>
              </a:rPr>
              <a:t>charArray</a:t>
            </a:r>
            <a:r>
              <a:rPr lang="en-US" altLang="ko-KR" sz="1600" dirty="0" smtClean="0">
                <a:latin typeface="+mj-lt"/>
                <a:ea typeface="+mj-ea"/>
              </a:rPr>
              <a:t>[][] = { {'a', 'b', 'c'}, {</a:t>
            </a:r>
            <a:r>
              <a:rPr lang="en-US" altLang="ko-KR" sz="1600" dirty="0" smtClean="0"/>
              <a:t>'</a:t>
            </a:r>
            <a:r>
              <a:rPr lang="en-US" altLang="ko-KR" sz="1600" dirty="0" smtClean="0">
                <a:latin typeface="+mj-lt"/>
                <a:ea typeface="+mj-ea"/>
              </a:rPr>
              <a:t>d‘, 'e', 'f'} }; 	// 2x3 </a:t>
            </a:r>
            <a:r>
              <a:rPr lang="ko-KR" altLang="en-US" sz="1600" dirty="0" smtClean="0">
                <a:latin typeface="+mj-lt"/>
                <a:ea typeface="+mj-ea"/>
              </a:rPr>
              <a:t>배열 생성</a:t>
            </a:r>
            <a:endParaRPr lang="en-US" altLang="ko-KR" sz="1600" dirty="0" smtClean="0">
              <a:latin typeface="+mj-lt"/>
              <a:ea typeface="+mj-ea"/>
            </a:endParaRPr>
          </a:p>
          <a:p>
            <a:endParaRPr lang="en-US" altLang="ko-KR" sz="1600" dirty="0" smtClean="0">
              <a:latin typeface="+mj-lt"/>
              <a:ea typeface="+mj-ea"/>
            </a:endParaRPr>
          </a:p>
          <a:p>
            <a:r>
              <a:rPr lang="en-US" altLang="ko-KR" sz="1600" dirty="0" smtClean="0">
                <a:latin typeface="+mj-lt"/>
                <a:ea typeface="+mj-ea"/>
              </a:rPr>
              <a:t>double </a:t>
            </a:r>
            <a:r>
              <a:rPr lang="en-US" altLang="ko-KR" sz="1600" dirty="0" err="1" smtClean="0">
                <a:latin typeface="+mj-lt"/>
                <a:ea typeface="+mj-ea"/>
              </a:rPr>
              <a:t>doubleArray</a:t>
            </a:r>
            <a:r>
              <a:rPr lang="en-US" altLang="ko-KR" sz="1600" dirty="0" smtClean="0">
                <a:latin typeface="+mj-lt"/>
                <a:ea typeface="+mj-ea"/>
              </a:rPr>
              <a:t>[][] = { {0.01, 0.02}, {0.03, 0.04} }; // 2x2 </a:t>
            </a:r>
            <a:r>
              <a:rPr lang="ko-KR" altLang="en-US" sz="1600" dirty="0" smtClean="0">
                <a:latin typeface="+mj-lt"/>
                <a:ea typeface="+mj-ea"/>
              </a:rPr>
              <a:t>배열 생성</a:t>
            </a:r>
            <a:endParaRPr lang="en-US" altLang="ko-KR" sz="16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85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567076"/>
          </a:xfrm>
        </p:spPr>
        <p:txBody>
          <a:bodyPr/>
          <a:lstStyle/>
          <a:p>
            <a:r>
              <a:rPr lang="ko-KR" altLang="en-US" sz="2000" dirty="0" smtClean="0"/>
              <a:t>자바 </a:t>
            </a: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for </a:t>
            </a:r>
            <a:r>
              <a:rPr lang="ko-KR" altLang="en-US" sz="2000" dirty="0" smtClean="0"/>
              <a:t>문</a:t>
            </a:r>
            <a:r>
              <a:rPr lang="en-US" altLang="ko-KR" sz="2000" dirty="0" smtClean="0"/>
              <a:t>, while </a:t>
            </a:r>
            <a:r>
              <a:rPr lang="ko-KR" altLang="en-US" sz="2000" dirty="0" smtClean="0"/>
              <a:t>문</a:t>
            </a:r>
            <a:r>
              <a:rPr lang="en-US" altLang="ko-KR" sz="2000" dirty="0" smtClean="0"/>
              <a:t>, do-while 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for </a:t>
            </a:r>
            <a:r>
              <a:rPr lang="ko-KR" altLang="en-US" sz="1600" dirty="0" smtClean="0"/>
              <a:t>문 </a:t>
            </a:r>
            <a:r>
              <a:rPr lang="en-US" altLang="ko-KR" sz="1600" dirty="0" smtClean="0"/>
              <a:t>- </a:t>
            </a:r>
            <a:r>
              <a:rPr lang="ko-KR" altLang="en-US" sz="1400" dirty="0" smtClean="0"/>
              <a:t>가장 많이 사용하는 </a:t>
            </a:r>
            <a:r>
              <a:rPr lang="ko-KR" altLang="en-US" sz="1400" dirty="0" err="1" smtClean="0"/>
              <a:t>반복문</a:t>
            </a:r>
            <a:endParaRPr lang="en-US" altLang="ko-KR" sz="1400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4323481"/>
            <a:ext cx="3240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200" dirty="0"/>
              <a:t>for(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&lt;10; </a:t>
            </a:r>
            <a:r>
              <a:rPr lang="en-US" sz="1200" b="1" dirty="0" err="1"/>
              <a:t>i</a:t>
            </a:r>
            <a:r>
              <a:rPr lang="en-US" sz="1200" b="1" dirty="0"/>
              <a:t>++, </a:t>
            </a:r>
            <a:r>
              <a:rPr lang="en-US" sz="1200" b="1" dirty="0" err="1"/>
              <a:t>System.out.println</a:t>
            </a:r>
            <a:r>
              <a:rPr lang="en-US" sz="1200" b="1" dirty="0"/>
              <a:t>(</a:t>
            </a:r>
            <a:r>
              <a:rPr lang="en-US" sz="1200" b="1" dirty="0" err="1"/>
              <a:t>i</a:t>
            </a:r>
            <a:r>
              <a:rPr lang="en-US" sz="1200" b="1" dirty="0"/>
              <a:t>)</a:t>
            </a:r>
            <a:r>
              <a:rPr lang="en-US" sz="1200" dirty="0"/>
              <a:t>) {</a:t>
            </a:r>
          </a:p>
          <a:p>
            <a:pPr defTabSz="180000"/>
            <a:r>
              <a:rPr lang="en-US" sz="1200" dirty="0" smtClean="0"/>
              <a:t>	..................</a:t>
            </a:r>
            <a:endParaRPr lang="en-US" sz="1200" dirty="0"/>
          </a:p>
          <a:p>
            <a:pPr defTabSz="180000"/>
            <a:r>
              <a:rPr lang="en-US" sz="1200" dirty="0"/>
              <a:t>}</a:t>
            </a:r>
            <a:endParaRPr lang="en-US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43608" y="5057969"/>
            <a:ext cx="324036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662406" y="4474102"/>
            <a:ext cx="2285858" cy="345087"/>
          </a:xfrm>
          <a:prstGeom prst="wedgeRoundRectCallout">
            <a:avLst>
              <a:gd name="adj1" fmla="val -65993"/>
              <a:gd name="adj2" fmla="val 91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반복후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작업문에</a:t>
            </a:r>
            <a:r>
              <a:rPr lang="ko-KR" altLang="en-US" sz="1000" dirty="0" smtClean="0">
                <a:solidFill>
                  <a:schemeClr val="tx1"/>
                </a:solidFill>
              </a:rPr>
              <a:t>  콤마로 분리하여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 </a:t>
            </a:r>
            <a:r>
              <a:rPr lang="ko-KR" altLang="en-US" sz="1000" dirty="0" smtClean="0">
                <a:solidFill>
                  <a:schemeClr val="tx1"/>
                </a:solidFill>
              </a:rPr>
              <a:t>문장 작성가능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644008" y="5057969"/>
            <a:ext cx="1656183" cy="345087"/>
          </a:xfrm>
          <a:prstGeom prst="wedgeRoundRectCallout">
            <a:avLst>
              <a:gd name="adj1" fmla="val -65993"/>
              <a:gd name="adj2" fmla="val 91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 </a:t>
            </a:r>
            <a:r>
              <a:rPr lang="ko-KR" altLang="en-US" sz="1000" dirty="0" smtClean="0">
                <a:solidFill>
                  <a:schemeClr val="tx1"/>
                </a:solidFill>
              </a:rPr>
              <a:t>문안에서만 사용되는 변수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선언 가</a:t>
            </a:r>
            <a:r>
              <a:rPr lang="ko-KR" altLang="en-US" sz="1000" dirty="0">
                <a:solidFill>
                  <a:schemeClr val="tx1"/>
                </a:solidFill>
              </a:rPr>
              <a:t>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5716991"/>
            <a:ext cx="3240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ko-KR" altLang="en-US" sz="1200" dirty="0" err="1"/>
              <a:t>초기문</a:t>
            </a:r>
            <a:r>
              <a:rPr lang="en-US" altLang="ko-KR" sz="1200" dirty="0"/>
              <a:t>; </a:t>
            </a:r>
            <a:r>
              <a:rPr lang="en-US" altLang="ko-KR" sz="1200" b="1" dirty="0"/>
              <a:t>true</a:t>
            </a:r>
            <a:r>
              <a:rPr lang="en-US" altLang="ko-KR" sz="1200" dirty="0"/>
              <a:t>; </a:t>
            </a:r>
            <a:r>
              <a:rPr lang="ko-KR" altLang="en-US" sz="1200" dirty="0"/>
              <a:t>반복 후 작업</a:t>
            </a:r>
            <a:r>
              <a:rPr lang="en-US" altLang="ko-KR" sz="1200" dirty="0"/>
              <a:t>) { // </a:t>
            </a:r>
            <a:r>
              <a:rPr lang="ko-KR" altLang="en-US" sz="1200" dirty="0" smtClean="0"/>
              <a:t>무한반복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...........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597041" y="5716991"/>
            <a:ext cx="3240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for(</a:t>
            </a:r>
            <a:r>
              <a:rPr lang="ko-KR" altLang="en-US" sz="1200" dirty="0" err="1"/>
              <a:t>초기문</a:t>
            </a:r>
            <a:r>
              <a:rPr lang="en-US" altLang="ko-KR" sz="1200" b="1" dirty="0"/>
              <a:t>; ; </a:t>
            </a:r>
            <a:r>
              <a:rPr lang="ko-KR" altLang="en-US" sz="1200" dirty="0"/>
              <a:t>반복 후 작업</a:t>
            </a:r>
            <a:r>
              <a:rPr lang="en-US" altLang="ko-KR" sz="1200" dirty="0"/>
              <a:t>) { // </a:t>
            </a:r>
            <a:r>
              <a:rPr lang="ko-KR" altLang="en-US" sz="1200" dirty="0"/>
              <a:t>무한 반복</a:t>
            </a:r>
          </a:p>
          <a:p>
            <a:pPr defTabSz="180000"/>
            <a:r>
              <a:rPr lang="en-US" altLang="ko-KR" sz="1200" dirty="0" smtClean="0"/>
              <a:t>	...........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98" y="2166373"/>
            <a:ext cx="7559040" cy="17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3-10 : 2</a:t>
            </a:r>
            <a:r>
              <a:rPr lang="ko-KR" altLang="en-US" dirty="0" smtClean="0"/>
              <a:t>차원 배열 생성 및 활용하기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160" y="1988840"/>
            <a:ext cx="767625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ScoreAverage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double </a:t>
            </a:r>
            <a:r>
              <a:rPr lang="en-US" altLang="ko-KR" sz="1400" b="1" dirty="0"/>
              <a:t>score[][] = </a:t>
            </a:r>
            <a:r>
              <a:rPr lang="en-US" altLang="ko-KR" sz="1400" b="1" dirty="0" smtClean="0"/>
              <a:t>{ {</a:t>
            </a:r>
            <a:r>
              <a:rPr lang="en-US" altLang="ko-KR" sz="1400" b="1" dirty="0"/>
              <a:t>3.3, 3.4},</a:t>
            </a:r>
            <a:r>
              <a:rPr lang="en-US" altLang="ko-KR" sz="1400" dirty="0"/>
              <a:t> // 1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 smtClean="0"/>
              <a:t>											  </a:t>
            </a:r>
            <a:r>
              <a:rPr lang="en-US" altLang="ko-KR" sz="1400" b="1" dirty="0" smtClean="0"/>
              <a:t>{</a:t>
            </a:r>
            <a:r>
              <a:rPr lang="en-US" altLang="ko-KR" sz="1400" b="1" dirty="0"/>
              <a:t>3.5, 3.6}, </a:t>
            </a:r>
            <a:r>
              <a:rPr lang="en-US" altLang="ko-KR" sz="1400" dirty="0"/>
              <a:t>// 2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 smtClean="0"/>
              <a:t>											  </a:t>
            </a:r>
            <a:r>
              <a:rPr lang="en-US" altLang="ko-KR" sz="1400" b="1" dirty="0" smtClean="0"/>
              <a:t>{</a:t>
            </a:r>
            <a:r>
              <a:rPr lang="en-US" altLang="ko-KR" sz="1400" b="1" dirty="0"/>
              <a:t>3.7, 4.0}, </a:t>
            </a:r>
            <a:r>
              <a:rPr lang="en-US" altLang="ko-KR" sz="1400" dirty="0"/>
              <a:t>// 3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 smtClean="0"/>
              <a:t>											  </a:t>
            </a:r>
            <a:r>
              <a:rPr lang="en-US" altLang="ko-KR" sz="1400" b="1" dirty="0" smtClean="0"/>
              <a:t>{</a:t>
            </a:r>
            <a:r>
              <a:rPr lang="en-US" altLang="ko-KR" sz="1400" b="1" dirty="0"/>
              <a:t>4.1, 4.2} }; </a:t>
            </a:r>
            <a:r>
              <a:rPr lang="en-US" altLang="ko-KR" sz="1400" dirty="0"/>
              <a:t>// 4</a:t>
            </a:r>
            <a:r>
              <a:rPr lang="ko-KR" altLang="en-US" sz="1400" dirty="0"/>
              <a:t>학년 </a:t>
            </a:r>
            <a:r>
              <a:rPr lang="en-US" altLang="ko-KR" sz="1400" dirty="0"/>
              <a:t>1, 2</a:t>
            </a:r>
            <a:r>
              <a:rPr lang="ko-KR" altLang="en-US" sz="1400" dirty="0"/>
              <a:t>학기 평점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double </a:t>
            </a:r>
            <a:r>
              <a:rPr lang="en-US" altLang="ko-KR" sz="1400" dirty="0"/>
              <a:t>sum=0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year=0; year&lt;</a:t>
            </a:r>
            <a:r>
              <a:rPr lang="en-US" altLang="ko-KR" sz="1400" b="1" dirty="0" err="1"/>
              <a:t>score.length</a:t>
            </a:r>
            <a:r>
              <a:rPr lang="en-US" altLang="ko-KR" sz="1400" dirty="0"/>
              <a:t>; year++) // </a:t>
            </a:r>
            <a:r>
              <a:rPr lang="ko-KR" altLang="en-US" sz="1400" dirty="0"/>
              <a:t>각 학년별로 반복</a:t>
            </a:r>
          </a:p>
          <a:p>
            <a:pPr defTabSz="180000"/>
            <a:r>
              <a:rPr lang="en-US" altLang="ko-KR" sz="1400" dirty="0" smtClean="0"/>
              <a:t>	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term=0; term&lt;</a:t>
            </a:r>
            <a:r>
              <a:rPr lang="en-US" altLang="ko-KR" sz="1400" b="1" dirty="0"/>
              <a:t>score[year].length</a:t>
            </a:r>
            <a:r>
              <a:rPr lang="en-US" altLang="ko-KR" sz="1400" dirty="0"/>
              <a:t>; term++) // </a:t>
            </a:r>
            <a:r>
              <a:rPr lang="ko-KR" altLang="en-US" sz="1400" dirty="0"/>
              <a:t>각 학년의 </a:t>
            </a:r>
            <a:r>
              <a:rPr lang="ko-KR" altLang="en-US" sz="1400" dirty="0" err="1"/>
              <a:t>학기별로</a:t>
            </a:r>
            <a:r>
              <a:rPr lang="ko-KR" altLang="en-US" sz="1400" dirty="0"/>
              <a:t> 반복</a:t>
            </a:r>
          </a:p>
          <a:p>
            <a:pPr defTabSz="180000"/>
            <a:r>
              <a:rPr lang="en-US" altLang="ko-KR" sz="1400" dirty="0" smtClean="0"/>
              <a:t>				sum </a:t>
            </a:r>
            <a:r>
              <a:rPr lang="en-US" altLang="ko-KR" sz="1400" dirty="0"/>
              <a:t>+= score[year][term]; // </a:t>
            </a:r>
            <a:r>
              <a:rPr lang="ko-KR" altLang="en-US" sz="1400" dirty="0"/>
              <a:t>전체 평점 </a:t>
            </a:r>
            <a:r>
              <a:rPr lang="ko-KR" altLang="en-US" sz="1400" dirty="0" smtClean="0"/>
              <a:t>합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n=</a:t>
            </a:r>
            <a:r>
              <a:rPr lang="en-US" altLang="ko-KR" sz="1400" b="1" dirty="0" err="1"/>
              <a:t>score.length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	// </a:t>
            </a:r>
            <a:r>
              <a:rPr lang="ko-KR" altLang="en-US" sz="1400" dirty="0"/>
              <a:t>배열의 행 개수</a:t>
            </a:r>
            <a:r>
              <a:rPr lang="en-US" altLang="ko-KR" sz="1400" dirty="0"/>
              <a:t>, 4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m=</a:t>
            </a:r>
            <a:r>
              <a:rPr lang="en-US" altLang="ko-KR" sz="1400" b="1" dirty="0"/>
              <a:t>score[0].length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배열의 열 개수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2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("4</a:t>
            </a:r>
            <a:r>
              <a:rPr lang="ko-KR" altLang="en-US" sz="1400" dirty="0"/>
              <a:t>년 전체 평점 평균은 </a:t>
            </a:r>
            <a:r>
              <a:rPr lang="en-US" altLang="ko-KR" sz="1400" dirty="0"/>
              <a:t>" + sum/(n*m));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" y="1368043"/>
            <a:ext cx="7816382" cy="338554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/>
              <a:t>2</a:t>
            </a:r>
            <a:r>
              <a:rPr lang="ko-KR" altLang="en-US" dirty="0"/>
              <a:t>차원 배열에 학년별로 </a:t>
            </a:r>
            <a:r>
              <a:rPr lang="en-US" altLang="ko-KR" dirty="0"/>
              <a:t>1, 2</a:t>
            </a:r>
            <a:r>
              <a:rPr lang="ko-KR" altLang="en-US" dirty="0"/>
              <a:t>학기 성적을 저장하고</a:t>
            </a:r>
            <a:r>
              <a:rPr lang="en-US" altLang="ko-KR" dirty="0"/>
              <a:t>, 4</a:t>
            </a:r>
            <a:r>
              <a:rPr lang="ko-KR" altLang="en-US" dirty="0"/>
              <a:t>년 전체 평점 평균을 출력하라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160" y="6021288"/>
            <a:ext cx="767625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년 전체 평점 평균은 </a:t>
            </a:r>
            <a:r>
              <a:rPr lang="en-US" altLang="ko-KR" sz="1400" dirty="0"/>
              <a:t>3.725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851920" y="3429000"/>
            <a:ext cx="360040" cy="252028"/>
          </a:xfrm>
          <a:prstGeom prst="wedgeRoundRectCallout">
            <a:avLst>
              <a:gd name="adj1" fmla="val -178420"/>
              <a:gd name="adj2" fmla="val 991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220072" y="4221088"/>
            <a:ext cx="360040" cy="252028"/>
          </a:xfrm>
          <a:prstGeom prst="wedgeRoundRectCallout">
            <a:avLst>
              <a:gd name="adj1" fmla="val -281035"/>
              <a:gd name="adj2" fmla="val -950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배열 리턴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배열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</a:t>
            </a:r>
            <a:r>
              <a:rPr lang="ko-KR" altLang="en-US" dirty="0" err="1" smtClean="0"/>
              <a:t>레퍼런스만</a:t>
            </a:r>
            <a:r>
              <a:rPr lang="ko-KR" altLang="en-US" dirty="0" smtClean="0"/>
              <a:t> 리턴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 전체가 </a:t>
            </a:r>
            <a:r>
              <a:rPr lang="ko-KR" altLang="en-US" dirty="0" err="1" smtClean="0"/>
              <a:t>리턴되는</a:t>
            </a:r>
            <a:r>
              <a:rPr lang="ko-KR" altLang="en-US" dirty="0" smtClean="0"/>
              <a:t> 것이 아님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메소드의</a:t>
            </a:r>
            <a:r>
              <a:rPr lang="ko-KR" altLang="en-US" dirty="0" smtClean="0"/>
              <a:t> 리턴 타입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리턴하는</a:t>
            </a:r>
            <a:r>
              <a:rPr lang="ko-KR" altLang="en-US" dirty="0" smtClean="0"/>
              <a:t> 배열 타입과 리턴 받는 배열 타입 일치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리턴 타입에 배열의 크기를 지정하지 않음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61570"/>
            <a:ext cx="3600400" cy="25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280604" y="4581128"/>
            <a:ext cx="25202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[]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makeArray</a:t>
            </a:r>
            <a:r>
              <a:rPr lang="en-US" altLang="ko-KR" sz="1400" dirty="0"/>
              <a:t>();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33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배열을 리턴 받아 사용하는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094887" y="1556792"/>
            <a:ext cx="2632586" cy="1008112"/>
            <a:chOff x="987769" y="1628800"/>
            <a:chExt cx="3724275" cy="1295400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769" y="1628800"/>
              <a:ext cx="3724275" cy="1295400"/>
            </a:xfrm>
            <a:prstGeom prst="rec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483768" y="2532765"/>
              <a:ext cx="720079" cy="359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80928"/>
            <a:ext cx="849249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3-11 : </a:t>
            </a:r>
            <a:r>
              <a:rPr lang="ko-KR" altLang="en-US" dirty="0" smtClean="0"/>
              <a:t>배열 리턴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988840"/>
            <a:ext cx="5944744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ReturnArray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[] </a:t>
            </a:r>
            <a:r>
              <a:rPr lang="en-US" altLang="ko-KR" sz="1400" dirty="0" err="1"/>
              <a:t>makeArray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temp[]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[4]; 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temp.length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 smtClean="0"/>
              <a:t>			temp[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 </a:t>
            </a:r>
            <a:r>
              <a:rPr lang="en-US" altLang="ko-KR" sz="1400" b="1" dirty="0"/>
              <a:t>// </a:t>
            </a:r>
            <a:r>
              <a:rPr lang="ko-KR" altLang="en-US" sz="1400" b="1" dirty="0"/>
              <a:t>배열 초기화</a:t>
            </a:r>
            <a:r>
              <a:rPr lang="en-US" altLang="ko-KR" sz="1400" b="1" dirty="0"/>
              <a:t>, 0, 1, 2, 3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return </a:t>
            </a:r>
            <a:r>
              <a:rPr lang="en-US" altLang="ko-KR" sz="1400" b="1" dirty="0"/>
              <a:t>temp; </a:t>
            </a:r>
            <a:r>
              <a:rPr lang="en-US" altLang="ko-KR" sz="1400" dirty="0"/>
              <a:t>// </a:t>
            </a:r>
            <a:r>
              <a:rPr lang="ko-KR" altLang="en-US" sz="1400" dirty="0"/>
              <a:t>배열 리턴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[]; 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intArray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</a:t>
            </a:r>
            <a:r>
              <a:rPr lang="en-US" altLang="ko-KR" sz="1400" b="1" dirty="0" err="1"/>
              <a:t>makeArray</a:t>
            </a:r>
            <a:r>
              <a:rPr lang="en-US" altLang="ko-KR" sz="1400" b="1" dirty="0"/>
              <a:t>();</a:t>
            </a:r>
            <a:r>
              <a:rPr lang="en-US" altLang="ko-KR" sz="1400" dirty="0"/>
              <a:t> // </a:t>
            </a:r>
            <a:r>
              <a:rPr lang="ko-KR" altLang="en-US" sz="1400" dirty="0" err="1"/>
              <a:t>메소드가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리턴한</a:t>
            </a:r>
            <a:r>
              <a:rPr lang="ko-KR" altLang="en-US" sz="1400" dirty="0"/>
              <a:t> 배열 참조</a:t>
            </a:r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+ " ");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268760"/>
            <a:ext cx="6736832" cy="58477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 err="1"/>
              <a:t>일차원</a:t>
            </a:r>
            <a:r>
              <a:rPr lang="ko-KR" altLang="en-US" dirty="0"/>
              <a:t> 정수 배열을 생성하여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 err="1"/>
              <a:t>makeArray</a:t>
            </a:r>
            <a:r>
              <a:rPr lang="en-US" altLang="ko-KR" dirty="0"/>
              <a:t>()</a:t>
            </a:r>
            <a:r>
              <a:rPr lang="ko-KR" altLang="en-US" dirty="0"/>
              <a:t>를 작성하고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메소드로부터</a:t>
            </a:r>
            <a:r>
              <a:rPr lang="ko-KR" altLang="en-US" dirty="0"/>
              <a:t> 배열을 전달받는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5445224"/>
            <a:ext cx="594474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0 1 2 3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355976" y="2447967"/>
            <a:ext cx="3528392" cy="252028"/>
          </a:xfrm>
          <a:prstGeom prst="wedgeRoundRectCallout">
            <a:avLst>
              <a:gd name="adj1" fmla="val -86502"/>
              <a:gd name="adj2" fmla="val 28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makeArray</a:t>
            </a:r>
            <a:r>
              <a:rPr lang="en-US" altLang="ko-KR" sz="1050" dirty="0">
                <a:solidFill>
                  <a:schemeClr val="tx1"/>
                </a:solidFill>
              </a:rPr>
              <a:t>()</a:t>
            </a:r>
            <a:r>
              <a:rPr lang="ko-KR" altLang="en-US" sz="1050" dirty="0">
                <a:solidFill>
                  <a:schemeClr val="tx1"/>
                </a:solidFill>
              </a:rPr>
              <a:t>가 종료해도 생성된 배열은 소멸되지 않음</a:t>
            </a:r>
          </a:p>
        </p:txBody>
      </p:sp>
    </p:spTree>
    <p:extLst>
      <p:ext uri="{BB962C8B-B14F-4D97-AF65-F5344CB8AC3E}">
        <p14:creationId xmlns:p14="http://schemas.microsoft.com/office/powerpoint/2010/main" val="39708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예외</a:t>
            </a:r>
            <a:r>
              <a:rPr lang="en-US" altLang="ko-KR" sz="2000" dirty="0" smtClean="0"/>
              <a:t>(Exception)</a:t>
            </a:r>
          </a:p>
          <a:p>
            <a:pPr lvl="1"/>
            <a:r>
              <a:rPr lang="ko-KR" altLang="en-US" sz="1800" dirty="0" smtClean="0"/>
              <a:t>실행 중 </a:t>
            </a:r>
            <a:r>
              <a:rPr lang="ko-KR" altLang="en-US" sz="1800" dirty="0" err="1" smtClean="0"/>
              <a:t>오동작이나</a:t>
            </a:r>
            <a:r>
              <a:rPr lang="ko-KR" altLang="en-US" sz="1800" dirty="0" smtClean="0"/>
              <a:t> 결과에 악영향을 미치는 예상치 못한 상황 발생 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자바에서는 실행 중 발생하는 에러를 예외로 처리</a:t>
            </a:r>
            <a:endParaRPr lang="en-US" altLang="ko-KR" sz="1600" dirty="0" smtClean="0"/>
          </a:p>
          <a:p>
            <a:r>
              <a:rPr lang="ko-KR" altLang="en-US" sz="2000" dirty="0" smtClean="0"/>
              <a:t>실행 중 예외가 발생하면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자바 플랫폼은 응용프로그램이 예외를 처리하도록 호출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응용프로그램이 예외를 처리하지 않으면 프로그램 강제 종료 시킴</a:t>
            </a:r>
            <a:endParaRPr lang="en-US" altLang="ko-KR" sz="1600" dirty="0"/>
          </a:p>
          <a:p>
            <a:r>
              <a:rPr lang="ko-KR" altLang="en-US" sz="2000" dirty="0" smtClean="0"/>
              <a:t>예외 발생 경우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정수를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으로 나누는 경우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배열의 크기보다 큰 인덱스로 배열의 원소를 접근하는 </a:t>
            </a:r>
            <a:r>
              <a:rPr lang="ko-KR" altLang="en-US" sz="1800" dirty="0" smtClean="0"/>
              <a:t>경우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정수를 읽는 코드가 실행되고 있을 때 사용자가 문자를 입력한 경우</a:t>
            </a:r>
            <a:endParaRPr lang="en-US" altLang="ko-KR" sz="1800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/>
              <a:t>3-12 : 0</a:t>
            </a:r>
            <a:r>
              <a:rPr lang="ko-KR" altLang="en-US" sz="2400" dirty="0"/>
              <a:t>으로 나누기 시 예외 발생으로 응용프로그램이 강제 종료되는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030" y="2132857"/>
            <a:ext cx="678429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DivideByZero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dividend; // </a:t>
            </a:r>
            <a:r>
              <a:rPr lang="ko-KR" altLang="en-US" sz="1200" dirty="0"/>
              <a:t>나뉨수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divisor; // </a:t>
            </a:r>
            <a:r>
              <a:rPr lang="ko-KR" altLang="en-US" sz="1200" dirty="0" smtClean="0"/>
              <a:t>나눗수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나뉨수를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 smtClean="0"/>
              <a:t>		dividend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나뉨수 입력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나눗수를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 smtClean="0"/>
              <a:t>		divisor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나눗수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(dividend</a:t>
            </a:r>
            <a:r>
              <a:rPr lang="en-US" altLang="ko-KR" sz="1200" dirty="0"/>
              <a:t>+"</a:t>
            </a:r>
            <a:r>
              <a:rPr lang="ko-KR" altLang="en-US" sz="1200" dirty="0"/>
              <a:t>를 </a:t>
            </a:r>
            <a:r>
              <a:rPr lang="en-US" altLang="ko-KR" sz="1200" dirty="0"/>
              <a:t>" + divisor + "</a:t>
            </a:r>
            <a:r>
              <a:rPr lang="ko-KR" altLang="en-US" sz="1200" dirty="0"/>
              <a:t>로 나누면 몫은 </a:t>
            </a:r>
            <a:r>
              <a:rPr lang="en-US" altLang="ko-KR" sz="1200" dirty="0"/>
              <a:t>"</a:t>
            </a:r>
          </a:p>
          <a:p>
            <a:pPr defTabSz="180000"/>
            <a:r>
              <a:rPr lang="en-US" altLang="ko-KR" sz="1200" dirty="0" smtClean="0"/>
              <a:t>					+ </a:t>
            </a:r>
            <a:r>
              <a:rPr lang="en-US" altLang="ko-KR" sz="1200" b="1" dirty="0"/>
              <a:t>dividend/divisor</a:t>
            </a:r>
            <a:r>
              <a:rPr lang="en-US" altLang="ko-KR" sz="1200" dirty="0"/>
              <a:t>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030" y="5229200"/>
            <a:ext cx="6784298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나뉨수를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100</a:t>
            </a:r>
          </a:p>
          <a:p>
            <a:r>
              <a:rPr lang="ko-KR" altLang="en-US" sz="1200" dirty="0"/>
              <a:t>나눗수를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Exception in thread "main" </a:t>
            </a:r>
            <a:r>
              <a:rPr lang="en-US" altLang="ko-KR" sz="1200" dirty="0" err="1">
                <a:solidFill>
                  <a:srgbClr val="00B0F0"/>
                </a:solidFill>
              </a:rPr>
              <a:t>java.lang.ArithmeticException</a:t>
            </a:r>
            <a:r>
              <a:rPr lang="en-US" altLang="ko-KR" sz="1200" dirty="0">
                <a:solidFill>
                  <a:srgbClr val="FF0000"/>
                </a:solidFill>
              </a:rPr>
              <a:t>: / by zero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at </a:t>
            </a:r>
            <a:r>
              <a:rPr lang="en-US" altLang="ko-KR" sz="1200" dirty="0" err="1">
                <a:solidFill>
                  <a:srgbClr val="FF0000"/>
                </a:solidFill>
              </a:rPr>
              <a:t>DivideByZero.main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>
                <a:solidFill>
                  <a:srgbClr val="00B0F0"/>
                </a:solidFill>
              </a:rPr>
              <a:t>DivideByZero.java:13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en-US" altLang="ko-KR" sz="1200" u="sng" dirty="0">
              <a:solidFill>
                <a:srgbClr val="FF0000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87824" y="4586605"/>
            <a:ext cx="2160240" cy="324036"/>
          </a:xfrm>
          <a:prstGeom prst="wedgeRoundRectCallout">
            <a:avLst>
              <a:gd name="adj1" fmla="val -69060"/>
              <a:gd name="adj2" fmla="val -673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divisor</a:t>
            </a:r>
            <a:r>
              <a:rPr lang="ko-KR" altLang="en-US" sz="1000" dirty="0">
                <a:solidFill>
                  <a:schemeClr val="tx1"/>
                </a:solidFill>
              </a:rPr>
              <a:t>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이므로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ArithmeticException</a:t>
            </a:r>
            <a:r>
              <a:rPr lang="ko-KR" altLang="en-US" sz="1000" dirty="0" smtClean="0">
                <a:solidFill>
                  <a:schemeClr val="tx1"/>
                </a:solidFill>
              </a:rPr>
              <a:t>예외 발생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340768"/>
            <a:ext cx="792088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두 정수를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입력받아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나눗셈을 하고 몫을 구하는 프로그램 코드이다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사용자가 나누는 수에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 입력하면 자바 플랫폼에 의해 예외가 발생하여 프로그램이 강제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종료된다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0692" y="2132856"/>
            <a:ext cx="429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altLang="ko-KR" sz="1200" b="1" i="1" dirty="0">
                <a:solidFill>
                  <a:srgbClr val="FF0000"/>
                </a:solidFill>
              </a:rPr>
              <a:t>13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15</a:t>
            </a:r>
            <a:endParaRPr lang="ko-KR" altLang="en-US" sz="12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예외 처리</a:t>
            </a:r>
            <a:r>
              <a:rPr lang="en-US" altLang="ko-KR" dirty="0" smtClean="0"/>
              <a:t>, try-catch-finally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6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발생한 예외에 대해 개발자가 작성한 프로그램 코드에서 대응하는 것</a:t>
            </a:r>
            <a:endParaRPr lang="en-US" altLang="ko-KR" dirty="0"/>
          </a:p>
          <a:p>
            <a:pPr lvl="1"/>
            <a:r>
              <a:rPr lang="en-US" altLang="ko-KR" dirty="0" smtClean="0"/>
              <a:t>try-catch-finally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finally </a:t>
            </a:r>
            <a:r>
              <a:rPr lang="ko-KR" altLang="en-US" dirty="0" smtClean="0"/>
              <a:t>블록은 생략 가능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646096" cy="278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5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예외가 발생</a:t>
            </a:r>
            <a:r>
              <a:rPr lang="en-US" altLang="ko-KR" dirty="0" smtClean="0"/>
              <a:t>/</a:t>
            </a:r>
            <a:r>
              <a:rPr lang="ko-KR" altLang="en-US" dirty="0" smtClean="0"/>
              <a:t>발생하지 않은 경우 제어의 흐름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6" y="1772816"/>
            <a:ext cx="8254702" cy="360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사각형 설명선 19"/>
          <p:cNvSpPr/>
          <p:nvPr/>
        </p:nvSpPr>
        <p:spPr>
          <a:xfrm>
            <a:off x="7485744" y="2276872"/>
            <a:ext cx="1224136" cy="900100"/>
          </a:xfrm>
          <a:prstGeom prst="wedgeRoundRectCallout">
            <a:avLst>
              <a:gd name="adj1" fmla="val -81290"/>
              <a:gd name="adj2" fmla="val 882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발생한 예외가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catch()</a:t>
            </a:r>
            <a:r>
              <a:rPr lang="ko-KR" altLang="en-US" sz="1000" dirty="0" smtClean="0">
                <a:solidFill>
                  <a:schemeClr val="tx1"/>
                </a:solidFill>
              </a:rPr>
              <a:t>의 처리할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예외 타입과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일치하는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catch </a:t>
            </a:r>
            <a:r>
              <a:rPr lang="ko-KR" altLang="en-US" sz="1000" dirty="0" smtClean="0">
                <a:solidFill>
                  <a:schemeClr val="tx1"/>
                </a:solidFill>
              </a:rPr>
              <a:t>블록 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예외 클래스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자바 플랫폼은 응용프로그램이 실행 중 오류를 탐지할 수 있도록 많은 예외를 클래스 형태로 제공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840760" cy="396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9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클래스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배열의 범위를 벗어나 원소를 접근하는 예외 처리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ArrayIndexOutOfBoundsException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348880"/>
            <a:ext cx="652117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[]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[5</a:t>
            </a:r>
            <a:r>
              <a:rPr lang="en-US" altLang="ko-KR" sz="1400" dirty="0" smtClean="0"/>
              <a:t>];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[3</a:t>
            </a:r>
            <a:r>
              <a:rPr lang="en-US" altLang="ko-KR" sz="1400" dirty="0"/>
              <a:t>] = 10; // </a:t>
            </a:r>
            <a:r>
              <a:rPr lang="ko-KR" altLang="en-US" sz="1400" dirty="0"/>
              <a:t>예외 발생하지 않음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intArray</a:t>
            </a:r>
            <a:r>
              <a:rPr lang="en-US" altLang="ko-KR" sz="1400" b="1" dirty="0" smtClean="0"/>
              <a:t>[6</a:t>
            </a:r>
            <a:r>
              <a:rPr lang="en-US" altLang="ko-KR" sz="1400" b="1" dirty="0"/>
              <a:t>] = 5; </a:t>
            </a:r>
            <a:r>
              <a:rPr lang="en-US" altLang="ko-KR" sz="1400" dirty="0"/>
              <a:t>// </a:t>
            </a:r>
            <a:r>
              <a:rPr lang="ko-KR" altLang="en-US" sz="1400" dirty="0"/>
              <a:t>예외 발생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catch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ArrayIndexOutOfBoundsException</a:t>
            </a:r>
            <a:r>
              <a:rPr lang="en-US" altLang="ko-KR" sz="1400" dirty="0"/>
              <a:t> e) { // </a:t>
            </a:r>
            <a:r>
              <a:rPr lang="ko-KR" altLang="en-US" sz="1400" dirty="0"/>
              <a:t>객체 </a:t>
            </a:r>
            <a:r>
              <a:rPr lang="en-US" altLang="ko-KR" sz="1400" dirty="0"/>
              <a:t>e</a:t>
            </a:r>
            <a:r>
              <a:rPr lang="ko-KR" altLang="en-US" sz="1400" dirty="0"/>
              <a:t>에 예외 정보가 넘어옴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배열의 범위를 초과하여 원소를 접근하였습니다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076056" y="2949256"/>
            <a:ext cx="2376264" cy="630070"/>
          </a:xfrm>
          <a:prstGeom prst="wedgeRoundRectCallout">
            <a:avLst>
              <a:gd name="adj1" fmla="val -99947"/>
              <a:gd name="adj2" fmla="val 164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 문장 실행 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ArrayIndexOutOfBoundsException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 발생</a:t>
            </a:r>
          </a:p>
        </p:txBody>
      </p:sp>
    </p:spTree>
    <p:extLst>
      <p:ext uri="{BB962C8B-B14F-4D97-AF65-F5344CB8AC3E}">
        <p14:creationId xmlns:p14="http://schemas.microsoft.com/office/powerpoint/2010/main" val="2357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768102"/>
            <a:ext cx="5572164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ForSample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sum=0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for(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=1</a:t>
            </a:r>
            <a:r>
              <a:rPr lang="en-US" altLang="ko-KR" sz="1400" b="1" dirty="0"/>
              <a:t>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&lt;=10;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</a:t>
            </a:r>
            <a:r>
              <a:rPr lang="en-US" altLang="ko-KR" sz="1400" dirty="0"/>
              <a:t> { // 1~10</a:t>
            </a:r>
            <a:r>
              <a:rPr lang="ko-KR" altLang="en-US" sz="1400" dirty="0"/>
              <a:t>까지 반복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); // </a:t>
            </a:r>
            <a:r>
              <a:rPr lang="ko-KR" altLang="en-US" sz="1400" dirty="0"/>
              <a:t>더하는 수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/>
              <a:t>&lt;=9) 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1~9</a:t>
            </a:r>
            <a:r>
              <a:rPr lang="ko-KR" altLang="en-US" sz="1400" dirty="0"/>
              <a:t>까지는 </a:t>
            </a:r>
            <a:r>
              <a:rPr lang="en-US" altLang="ko-KR" sz="1400" dirty="0"/>
              <a:t>'+'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("+");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else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10</a:t>
            </a:r>
            <a:r>
              <a:rPr lang="ko-KR" altLang="en-US" sz="1400" dirty="0"/>
              <a:t>인 경우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("="); // '=' </a:t>
            </a:r>
            <a:r>
              <a:rPr lang="ko-KR" altLang="en-US" sz="1400" dirty="0"/>
              <a:t>출력하고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(sum</a:t>
            </a:r>
            <a:r>
              <a:rPr lang="en-US" altLang="ko-KR" sz="1400" dirty="0"/>
              <a:t>); // </a:t>
            </a:r>
            <a:r>
              <a:rPr lang="ko-KR" altLang="en-US" sz="1400" dirty="0"/>
              <a:t>덧셈 결과 출력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3-1 : for </a:t>
            </a:r>
            <a:r>
              <a:rPr lang="ko-KR" altLang="en-US" sz="2400" dirty="0" smtClean="0"/>
              <a:t>문을 이용하여 </a:t>
            </a:r>
            <a:r>
              <a:rPr lang="en-US" altLang="ko-KR" sz="2400" dirty="0" smtClean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10</a:t>
            </a:r>
            <a:r>
              <a:rPr lang="ko-KR" altLang="en-US" sz="2400" dirty="0"/>
              <a:t>까지 </a:t>
            </a:r>
            <a:r>
              <a:rPr lang="ko-KR" altLang="en-US" sz="2400" dirty="0" smtClean="0"/>
              <a:t>합 출력하기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6333785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for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문을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이용하여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부터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까지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덧셈으로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표시하고 합을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출력하라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5713511"/>
            <a:ext cx="55721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1+2+3+4+5+6+7+8+9+10=55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98504" cy="70007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3-13 : </a:t>
            </a:r>
            <a:r>
              <a:rPr lang="en-US" altLang="ko-KR" sz="2400" dirty="0"/>
              <a:t>0</a:t>
            </a:r>
            <a:r>
              <a:rPr lang="ko-KR" altLang="en-US" sz="2400" dirty="0"/>
              <a:t>으로 나누는 예외에 대처하는 </a:t>
            </a:r>
            <a:r>
              <a:rPr lang="en-US" altLang="ko-KR" sz="2400" dirty="0"/>
              <a:t>try-catch </a:t>
            </a:r>
            <a:r>
              <a:rPr lang="ko-KR" altLang="en-US" sz="2400" dirty="0"/>
              <a:t>블록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6594" y="1917578"/>
            <a:ext cx="8182771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DevideByZeroHandling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dividend; // </a:t>
            </a:r>
            <a:r>
              <a:rPr lang="ko-KR" altLang="en-US" sz="1200" dirty="0"/>
              <a:t>나뉨수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divisor; // </a:t>
            </a:r>
            <a:r>
              <a:rPr lang="ko-KR" altLang="en-US" sz="1200" dirty="0" smtClean="0"/>
              <a:t>나눗수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나뉨수를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 smtClean="0"/>
              <a:t>		dividend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나뉨수 입력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나눗수를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 smtClean="0"/>
              <a:t>		divisor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나눗수 입력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	try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(dividend</a:t>
            </a:r>
            <a:r>
              <a:rPr lang="en-US" altLang="ko-KR" sz="1200" dirty="0"/>
              <a:t>+"</a:t>
            </a:r>
            <a:r>
              <a:rPr lang="ko-KR" altLang="en-US" sz="1200" dirty="0"/>
              <a:t>를 </a:t>
            </a:r>
            <a:r>
              <a:rPr lang="en-US" altLang="ko-KR" sz="1200" dirty="0"/>
              <a:t>" + divisor + "</a:t>
            </a:r>
            <a:r>
              <a:rPr lang="ko-KR" altLang="en-US" sz="1200" dirty="0"/>
              <a:t>로 나누면 몫은 </a:t>
            </a:r>
            <a:r>
              <a:rPr lang="en-US" altLang="ko-KR" sz="1200" dirty="0"/>
              <a:t>" </a:t>
            </a:r>
            <a:r>
              <a:rPr lang="en-US" altLang="ko-KR" sz="1200" dirty="0" smtClean="0"/>
              <a:t>+ </a:t>
            </a:r>
            <a:r>
              <a:rPr lang="en-US" altLang="ko-KR" sz="1200" b="1" dirty="0"/>
              <a:t>dividend/divisor</a:t>
            </a:r>
            <a:r>
              <a:rPr lang="en-US" altLang="ko-KR" sz="1200" dirty="0"/>
              <a:t>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ArithmeticException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e) {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ArithmeticException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예외 처리 코드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("0</a:t>
            </a:r>
            <a:r>
              <a:rPr lang="ko-KR" altLang="en-US" sz="1200" dirty="0"/>
              <a:t>으로 나눌 수 없습니다</a:t>
            </a:r>
            <a:r>
              <a:rPr lang="en-US" altLang="ko-KR" sz="1200" dirty="0"/>
              <a:t>!");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b="1" dirty="0" smtClean="0"/>
              <a:t>		finally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 // </a:t>
            </a:r>
            <a:r>
              <a:rPr lang="ko-KR" altLang="en-US" sz="1200" dirty="0"/>
              <a:t>정상적이든 예외가 발생하든 최종적으로 </a:t>
            </a:r>
            <a:r>
              <a:rPr lang="en-US" altLang="ko-KR" sz="1200" dirty="0"/>
              <a:t>scanner</a:t>
            </a:r>
            <a:r>
              <a:rPr lang="ko-KR" altLang="en-US" sz="1200" dirty="0"/>
              <a:t>를 닫는다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1472" y="1268760"/>
            <a:ext cx="8294867" cy="58477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/>
              <a:t>try-catch-finally </a:t>
            </a:r>
            <a:r>
              <a:rPr lang="ko-KR" altLang="en-US" dirty="0"/>
              <a:t>블록을 이용하여 예제 </a:t>
            </a:r>
            <a:r>
              <a:rPr lang="en-US" altLang="ko-KR" dirty="0"/>
              <a:t>3-12</a:t>
            </a:r>
            <a:r>
              <a:rPr lang="ko-KR" altLang="en-US" dirty="0"/>
              <a:t>를 수정하여</a:t>
            </a:r>
            <a:r>
              <a:rPr lang="en-US" altLang="ko-KR" dirty="0"/>
              <a:t>, </a:t>
            </a:r>
            <a:r>
              <a:rPr lang="ko-KR" altLang="en-US" dirty="0"/>
              <a:t>정수를 </a:t>
            </a:r>
            <a:r>
              <a:rPr lang="en-US" altLang="ko-KR" dirty="0"/>
              <a:t>0</a:t>
            </a:r>
            <a:r>
              <a:rPr lang="ko-KR" altLang="en-US" dirty="0"/>
              <a:t>으로 나누는 경우에 </a:t>
            </a:r>
            <a:r>
              <a:rPr lang="en-US" altLang="ko-KR" dirty="0"/>
              <a:t>"0</a:t>
            </a:r>
            <a:r>
              <a:rPr lang="ko-KR" altLang="en-US" dirty="0"/>
              <a:t>으로 나눌 수 없습니다</a:t>
            </a:r>
            <a:r>
              <a:rPr lang="en-US" altLang="ko-KR" dirty="0"/>
              <a:t>!"</a:t>
            </a:r>
            <a:r>
              <a:rPr lang="ko-KR" altLang="en-US" dirty="0"/>
              <a:t>를 출력하는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6112743"/>
            <a:ext cx="8182771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나뉨수를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100</a:t>
            </a:r>
          </a:p>
          <a:p>
            <a:r>
              <a:rPr lang="ko-KR" altLang="en-US" sz="1200" dirty="0"/>
              <a:t>나눗수를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1200" dirty="0"/>
              <a:t>0</a:t>
            </a:r>
            <a:r>
              <a:rPr lang="ko-KR" altLang="en-US" sz="1200" dirty="0"/>
              <a:t>으로 나눌 수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378841" y="3671034"/>
            <a:ext cx="2448272" cy="324036"/>
          </a:xfrm>
          <a:prstGeom prst="wedgeRoundRectCallout">
            <a:avLst>
              <a:gd name="adj1" fmla="val -43096"/>
              <a:gd name="adj2" fmla="val 1008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divisor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인 경우 </a:t>
            </a:r>
            <a:r>
              <a:rPr lang="en-US" altLang="ko-KR" sz="1000" dirty="0" err="1">
                <a:solidFill>
                  <a:schemeClr val="tx1"/>
                </a:solidFill>
              </a:rPr>
              <a:t>ArithmeticException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 발생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41642" y="6309320"/>
            <a:ext cx="3030558" cy="324036"/>
          </a:xfrm>
          <a:prstGeom prst="wedgeRoundRectCallout">
            <a:avLst>
              <a:gd name="adj1" fmla="val -79575"/>
              <a:gd name="adj2" fmla="val 523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ArithmeticException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예외가 발생해도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프로그램이 강제 종료되지 않고 정상 실행됨</a:t>
            </a:r>
          </a:p>
        </p:txBody>
      </p:sp>
    </p:spTree>
    <p:extLst>
      <p:ext uri="{BB962C8B-B14F-4D97-AF65-F5344CB8AC3E}">
        <p14:creationId xmlns:p14="http://schemas.microsoft.com/office/powerpoint/2010/main" val="34677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784976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3-14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입력오류시발생하는</a:t>
            </a:r>
            <a:r>
              <a:rPr lang="ko-KR" altLang="en-US" sz="2400" dirty="0" smtClean="0"/>
              <a:t> 예외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InputMismatchException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88371"/>
            <a:ext cx="576064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java.util.InputMismatchException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InputException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정수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sum=0, n=0;</a:t>
            </a:r>
          </a:p>
          <a:p>
            <a:pPr defTabSz="180000"/>
            <a:r>
              <a:rPr lang="en-US" altLang="ko-KR" sz="1200" dirty="0" smtClean="0"/>
              <a:t>	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+"&gt;&gt;");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try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b="1" dirty="0" smtClean="0"/>
              <a:t>n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입력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b="1" dirty="0" smtClean="0"/>
              <a:t>				catch(</a:t>
            </a:r>
            <a:r>
              <a:rPr lang="en-US" altLang="ko-KR" sz="1200" b="1" dirty="0" err="1" smtClean="0"/>
              <a:t>InputMismatchException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e) {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정수가 아닙니다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다시 입력하세요</a:t>
            </a:r>
            <a:r>
              <a:rPr lang="en-US" altLang="ko-KR" sz="1200" b="1" dirty="0"/>
              <a:t>!");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scanner.next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입력 </a:t>
            </a:r>
            <a:r>
              <a:rPr lang="ko-KR" altLang="en-US" sz="1200" dirty="0" err="1"/>
              <a:t>스트림에</a:t>
            </a:r>
            <a:r>
              <a:rPr lang="ko-KR" altLang="en-US" sz="1200" dirty="0"/>
              <a:t> 있는 정수가 아닌 토큰을 버린다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-; // </a:t>
            </a:r>
            <a:r>
              <a:rPr lang="ko-KR" altLang="en-US" sz="1200" dirty="0"/>
              <a:t>인덱스가 증가하지 않도록 미리 감소</a:t>
            </a:r>
          </a:p>
          <a:p>
            <a:pPr defTabSz="180000"/>
            <a:r>
              <a:rPr lang="en-US" altLang="ko-KR" sz="1200" dirty="0" smtClean="0"/>
              <a:t>					continue</a:t>
            </a:r>
            <a:r>
              <a:rPr lang="en-US" altLang="ko-KR" sz="1200" dirty="0"/>
              <a:t>; // </a:t>
            </a:r>
            <a:r>
              <a:rPr lang="ko-KR" altLang="en-US" sz="1200" dirty="0"/>
              <a:t>다음 루프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		sum </a:t>
            </a:r>
            <a:r>
              <a:rPr lang="en-US" altLang="ko-KR" sz="1200" dirty="0"/>
              <a:t>+= n; // </a:t>
            </a:r>
            <a:r>
              <a:rPr lang="ko-KR" altLang="en-US" sz="1200" dirty="0"/>
              <a:t>합하기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합은 </a:t>
            </a:r>
            <a:r>
              <a:rPr lang="en-US" altLang="ko-KR" sz="1200" dirty="0"/>
              <a:t>" + sum);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674" y="1259491"/>
            <a:ext cx="8367805" cy="52322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sz="1400" dirty="0"/>
              <a:t>Scanner </a:t>
            </a:r>
            <a:r>
              <a:rPr lang="ko-KR" altLang="en-US" sz="1400" dirty="0"/>
              <a:t>클래스를 이용하여 </a:t>
            </a:r>
            <a:r>
              <a:rPr lang="en-US" altLang="ko-KR" sz="1400" dirty="0"/>
              <a:t>3</a:t>
            </a:r>
            <a:r>
              <a:rPr lang="ko-KR" altLang="en-US" sz="1400" dirty="0"/>
              <a:t>개의 정수를 </a:t>
            </a:r>
            <a:r>
              <a:rPr lang="ko-KR" altLang="en-US" sz="1400" dirty="0" err="1"/>
              <a:t>입력받아</a:t>
            </a:r>
            <a:r>
              <a:rPr lang="ko-KR" altLang="en-US" sz="1400" dirty="0"/>
              <a:t> 합을 구하는 프로그램을 작성하라</a:t>
            </a:r>
            <a:r>
              <a:rPr lang="en-US" altLang="ko-KR" sz="1400" dirty="0"/>
              <a:t>. </a:t>
            </a:r>
            <a:r>
              <a:rPr lang="ko-KR" altLang="en-US" sz="1400" dirty="0"/>
              <a:t>사용자가 정수가 아닌 문자를 입력할 때 발생하는 </a:t>
            </a:r>
            <a:r>
              <a:rPr lang="en-US" altLang="ko-KR" sz="1400" dirty="0" err="1"/>
              <a:t>InputMismatchException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예외를 처리하여 다시 </a:t>
            </a:r>
            <a:r>
              <a:rPr lang="ko-KR" altLang="en-US" sz="1400" dirty="0" err="1"/>
              <a:t>입력받도록</a:t>
            </a:r>
            <a:r>
              <a:rPr lang="ko-KR" altLang="en-US" sz="1400" dirty="0"/>
              <a:t> 하라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68218" y="5198711"/>
            <a:ext cx="2624262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입력하세요</a:t>
            </a:r>
          </a:p>
          <a:p>
            <a:r>
              <a:rPr lang="en-US" altLang="ko-KR" sz="1200" dirty="0"/>
              <a:t>0&gt;&gt;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en-US" altLang="ko-KR" sz="1200" dirty="0"/>
              <a:t>1&gt;&gt;</a:t>
            </a:r>
            <a:r>
              <a:rPr lang="en-US" altLang="ko-KR" sz="1200" dirty="0">
                <a:solidFill>
                  <a:srgbClr val="00B050"/>
                </a:solidFill>
              </a:rPr>
              <a:t>R</a:t>
            </a:r>
          </a:p>
          <a:p>
            <a:r>
              <a:rPr lang="ko-KR" altLang="en-US" sz="1200" dirty="0"/>
              <a:t>정수가 아닙니다</a:t>
            </a:r>
            <a:r>
              <a:rPr lang="en-US" altLang="ko-KR" sz="1200" dirty="0"/>
              <a:t>. </a:t>
            </a:r>
            <a:r>
              <a:rPr lang="ko-KR" altLang="en-US" sz="1200" dirty="0"/>
              <a:t>다시 </a:t>
            </a:r>
            <a:r>
              <a:rPr lang="ko-KR" altLang="en-US" sz="1200" dirty="0" smtClean="0"/>
              <a:t>입력하세요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1&gt;&gt;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2&gt;&gt;</a:t>
            </a:r>
            <a:r>
              <a:rPr lang="en-US" altLang="ko-KR" sz="1200" dirty="0">
                <a:solidFill>
                  <a:srgbClr val="00B050"/>
                </a:solidFill>
              </a:rPr>
              <a:t>6</a:t>
            </a:r>
          </a:p>
          <a:p>
            <a:r>
              <a:rPr lang="ko-KR" altLang="en-US" sz="1200" dirty="0"/>
              <a:t>합은 </a:t>
            </a:r>
            <a:r>
              <a:rPr lang="en-US" altLang="ko-KR" sz="1200" dirty="0" smtClean="0"/>
              <a:t>15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851920" y="3353350"/>
            <a:ext cx="2449438" cy="504056"/>
          </a:xfrm>
          <a:prstGeom prst="wedgeRoundRectCallout">
            <a:avLst>
              <a:gd name="adj1" fmla="val -91607"/>
              <a:gd name="adj2" fmla="val 71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</a:t>
            </a:r>
            <a:r>
              <a:rPr lang="ko-KR" altLang="en-US" sz="1000" dirty="0" smtClean="0">
                <a:solidFill>
                  <a:schemeClr val="tx1"/>
                </a:solidFill>
              </a:rPr>
              <a:t>문자를 </a:t>
            </a:r>
            <a:r>
              <a:rPr lang="ko-KR" altLang="en-US" sz="1000" dirty="0">
                <a:solidFill>
                  <a:schemeClr val="tx1"/>
                </a:solidFill>
              </a:rPr>
              <a:t>입력하면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InputMismatchException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예외 발생</a:t>
            </a:r>
          </a:p>
        </p:txBody>
      </p:sp>
    </p:spTree>
    <p:extLst>
      <p:ext uri="{BB962C8B-B14F-4D97-AF65-F5344CB8AC3E}">
        <p14:creationId xmlns:p14="http://schemas.microsoft.com/office/powerpoint/2010/main" val="19067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 </a:t>
            </a:r>
            <a:r>
              <a:rPr lang="ko-KR" altLang="en-US" smtClean="0"/>
              <a:t>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문의 구성과 코드 사례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조건식이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동안 반복 실행</a:t>
            </a:r>
            <a:endParaRPr lang="en-US" altLang="ko-KR" dirty="0" smtClean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60848"/>
            <a:ext cx="5894070" cy="18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955151"/>
            <a:ext cx="6552728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WhileSample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count=0, n=0;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double </a:t>
            </a:r>
            <a:r>
              <a:rPr lang="en-US" altLang="ko-KR" sz="1200" dirty="0"/>
              <a:t>sum=0; 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정수를 입력하고 마지막에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입력하세요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while</a:t>
            </a:r>
            <a:r>
              <a:rPr lang="en-US" altLang="ko-KR" sz="1200" b="1" dirty="0"/>
              <a:t>((n 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()) != 0) { </a:t>
            </a:r>
            <a:r>
              <a:rPr lang="en-US" altLang="ko-KR" sz="1200" dirty="0"/>
              <a:t>// 0</a:t>
            </a:r>
            <a:r>
              <a:rPr lang="ko-KR" altLang="en-US" sz="1200" dirty="0"/>
              <a:t>이 입력되면 </a:t>
            </a:r>
            <a:r>
              <a:rPr lang="en-US" altLang="ko-KR" sz="1200" dirty="0"/>
              <a:t>while </a:t>
            </a:r>
            <a:r>
              <a:rPr lang="ko-KR" altLang="en-US" sz="1200" dirty="0"/>
              <a:t>문 벗어남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sum </a:t>
            </a:r>
            <a:r>
              <a:rPr lang="en-US" altLang="ko-KR" sz="1200" b="1" dirty="0"/>
              <a:t>= sum + n;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count</a:t>
            </a:r>
            <a:r>
              <a:rPr lang="en-US" altLang="ko-KR" sz="1200" b="1" dirty="0"/>
              <a:t>++;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수의 개수는 </a:t>
            </a:r>
            <a:r>
              <a:rPr lang="en-US" altLang="ko-KR" sz="1200" dirty="0"/>
              <a:t>" + count + "</a:t>
            </a:r>
            <a:r>
              <a:rPr lang="ko-KR" altLang="en-US" sz="1200" dirty="0"/>
              <a:t>개이며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평균은 </a:t>
            </a:r>
            <a:r>
              <a:rPr lang="en-US" altLang="ko-KR" sz="1200" dirty="0"/>
              <a:t>" + sum/count + "</a:t>
            </a:r>
            <a:r>
              <a:rPr lang="ko-KR" altLang="en-US" sz="1200" dirty="0"/>
              <a:t>입니다</a:t>
            </a:r>
            <a:r>
              <a:rPr lang="en-US" altLang="ko-KR" sz="1200" dirty="0" smtClean="0"/>
              <a:t>.");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3-2 : while </a:t>
            </a:r>
            <a:r>
              <a:rPr lang="ko-KR" altLang="en-US" sz="2400" dirty="0" smtClean="0"/>
              <a:t>문을 이용하여 입력된 정수의 </a:t>
            </a:r>
            <a:r>
              <a:rPr lang="ko-KR" altLang="en-US" sz="2400" dirty="0"/>
              <a:t>평균 구하기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282991"/>
            <a:ext cx="6008376" cy="58477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/>
              <a:t>while</a:t>
            </a:r>
            <a:r>
              <a:rPr lang="ko-KR" altLang="en-US" dirty="0"/>
              <a:t>문을 이용하여 정수를 여러 개 입력 받고 평균을 출력하라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이 입력되면 입력을 종료한다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5662989"/>
            <a:ext cx="655272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정수를 입력하고 마지막에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10 30 –20 40 0</a:t>
            </a:r>
          </a:p>
          <a:p>
            <a:r>
              <a:rPr lang="ko-KR" altLang="en-US" sz="1200" dirty="0"/>
              <a:t>수의 개수는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개이며 평균은 </a:t>
            </a:r>
            <a:r>
              <a:rPr lang="en-US" altLang="ko-KR" sz="1200" dirty="0"/>
              <a:t>15.0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815916" y="5879446"/>
            <a:ext cx="1620180" cy="324036"/>
          </a:xfrm>
          <a:prstGeom prst="wedgeRoundRectCallout">
            <a:avLst>
              <a:gd name="adj1" fmla="val -171055"/>
              <a:gd name="adj2" fmla="val -173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은 마지막 입력을 뜻함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/>
              <a:t>문의 구성과 코드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조건식이 </a:t>
            </a:r>
            <a:r>
              <a:rPr lang="en-US" altLang="ko-KR" dirty="0"/>
              <a:t>‘</a:t>
            </a:r>
            <a:r>
              <a:rPr lang="ko-KR" altLang="en-US" dirty="0"/>
              <a:t>참</a:t>
            </a:r>
            <a:r>
              <a:rPr lang="en-US" altLang="ko-KR" dirty="0"/>
              <a:t>’</a:t>
            </a:r>
            <a:r>
              <a:rPr lang="ko-KR" altLang="en-US" dirty="0"/>
              <a:t>인 동안 반복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err="1"/>
              <a:t>작업문은</a:t>
            </a:r>
            <a:r>
              <a:rPr lang="ko-KR" altLang="en-US" dirty="0"/>
              <a:t> 한 번 반드시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2718"/>
            <a:ext cx="6008370" cy="18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3-3 : do-while </a:t>
            </a:r>
            <a:r>
              <a:rPr lang="ko-KR" altLang="en-US" sz="2400" dirty="0" smtClean="0"/>
              <a:t>문을 이용하여 </a:t>
            </a:r>
            <a:r>
              <a:rPr lang="en-US" altLang="ko-KR" sz="2400" dirty="0" smtClean="0"/>
              <a:t>‘a’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‘z’</a:t>
            </a:r>
            <a:r>
              <a:rPr lang="ko-KR" altLang="en-US" sz="2400" dirty="0" smtClean="0"/>
              <a:t>까지 출력하기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816770"/>
            <a:ext cx="569610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DoWhileSample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char a = 'a';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do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(a);</a:t>
            </a:r>
          </a:p>
          <a:p>
            <a:pPr defTabSz="180000"/>
            <a:r>
              <a:rPr lang="en-US" altLang="ko-KR" sz="1400" dirty="0"/>
              <a:t>			a = (char) (a + 1);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} while (a &lt;= 'z'); </a:t>
            </a:r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282991"/>
            <a:ext cx="6590266" cy="338554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/>
              <a:t>do-while</a:t>
            </a:r>
            <a:r>
              <a:rPr lang="ko-KR" altLang="en-US" dirty="0"/>
              <a:t>문을 이용하여 </a:t>
            </a:r>
            <a:r>
              <a:rPr lang="en-US" altLang="ko-KR" dirty="0"/>
              <a:t>'a'</a:t>
            </a:r>
            <a:r>
              <a:rPr lang="ko-KR" altLang="en-US" dirty="0"/>
              <a:t>부터 </a:t>
            </a:r>
            <a:r>
              <a:rPr lang="en-US" altLang="ko-KR" dirty="0"/>
              <a:t>'z'</a:t>
            </a:r>
            <a:r>
              <a:rPr lang="ko-KR" altLang="en-US" dirty="0"/>
              <a:t>까지 출력하는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222239"/>
            <a:ext cx="5696102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abcdefghijklmnopqrstuvwxyz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중첩 반복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831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중첩 반복</a:t>
            </a:r>
            <a:endParaRPr lang="en-US" altLang="ko-KR" dirty="0" smtClean="0"/>
          </a:p>
          <a:p>
            <a:pPr lvl="1"/>
            <a:r>
              <a:rPr lang="ko-KR" altLang="en-US" dirty="0" err="1"/>
              <a:t>반복문이</a:t>
            </a:r>
            <a:r>
              <a:rPr lang="ko-KR" altLang="en-US" dirty="0"/>
              <a:t> 다른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내포하는 구조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59611" y="4660394"/>
            <a:ext cx="573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10000</a:t>
            </a:r>
            <a:r>
              <a:rPr lang="ko-KR" altLang="en-US" sz="1400" dirty="0" smtClean="0"/>
              <a:t>명의 학생이 있는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개 대학의 모든 학생 성적의 합을 구할 때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en-US" altLang="ko-KR" sz="1400" dirty="0" smtClean="0"/>
              <a:t>for </a:t>
            </a:r>
            <a:r>
              <a:rPr lang="ko-KR" altLang="en-US" sz="1400" dirty="0"/>
              <a:t>문을 이용한 이중 중첩 구조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262214"/>
            <a:ext cx="5682009" cy="232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2870</TotalTime>
  <Words>1646</Words>
  <Application>Microsoft Office PowerPoint</Application>
  <PresentationFormat>화면 슬라이드 쇼(4:3)</PresentationFormat>
  <Paragraphs>652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반복문</vt:lpstr>
      <vt:lpstr>예제 3-1 : for 문을 이용하여 1부터 10까지 합 출력하기</vt:lpstr>
      <vt:lpstr>while 문</vt:lpstr>
      <vt:lpstr>예제 3-2 : while 문을 이용하여 입력된 정수의 평균 구하기</vt:lpstr>
      <vt:lpstr>do-while 문</vt:lpstr>
      <vt:lpstr>예제 3-3 : do-while 문을 이용하여 ‘a’에서 ‘z’까지 출력하기</vt:lpstr>
      <vt:lpstr>중첩 반복</vt:lpstr>
      <vt:lpstr>예제 3-4 : 2중 중첩을 이용한 구구단 출력하기</vt:lpstr>
      <vt:lpstr>continue문</vt:lpstr>
      <vt:lpstr>예제 3-5 : continue 문을 이용하여 양수 합 구하기</vt:lpstr>
      <vt:lpstr>break문</vt:lpstr>
      <vt:lpstr>예제 3-6 : break 문을 이용하여 while 문 벗어나기</vt:lpstr>
      <vt:lpstr>자바 배열</vt:lpstr>
      <vt:lpstr>자바 배열의 필요성과 모양</vt:lpstr>
      <vt:lpstr>배열 선언과 생성</vt:lpstr>
      <vt:lpstr>배열 선언 및 생성 디테일</vt:lpstr>
      <vt:lpstr>배열을 초기화하면서 생성한 결과</vt:lpstr>
      <vt:lpstr>배열 인덱스와 배열 원소 접근</vt:lpstr>
      <vt:lpstr>레퍼런스 치환과 배열 공유</vt:lpstr>
      <vt:lpstr>예제 3-7 : 배열 선언 및 생성</vt:lpstr>
      <vt:lpstr>배열의 크기, length 필드</vt:lpstr>
      <vt:lpstr>함수 호출 시 배열 전달 비교 : C/C++ vs. 자바</vt:lpstr>
      <vt:lpstr>예제 3-8 : 배열의 length 필드 활용</vt:lpstr>
      <vt:lpstr>배열과 for-each 문</vt:lpstr>
      <vt:lpstr>예제 3-9 for-each 문 활용</vt:lpstr>
      <vt:lpstr>2차원 배열</vt:lpstr>
      <vt:lpstr>2차원 배열의 초기화</vt:lpstr>
      <vt:lpstr>예제 3-10 : 2차원 배열 생성 및 활용하기</vt:lpstr>
      <vt:lpstr>메소드의 배열 리턴</vt:lpstr>
      <vt:lpstr>배열을 리턴 받아 사용하는 과정</vt:lpstr>
      <vt:lpstr>예제 3-11 : 배열 리턴</vt:lpstr>
      <vt:lpstr>자바의 예외 처리</vt:lpstr>
      <vt:lpstr>예제 3-12 : 0으로 나누기 시 예외 발생으로 응용프로그램이 강제 종료되는 경우</vt:lpstr>
      <vt:lpstr>자바의 예외 처리, try-catch-finally문</vt:lpstr>
      <vt:lpstr>예외가 발생/발생하지 않은 경우 제어의 흐름</vt:lpstr>
      <vt:lpstr>자바의 예외 클래스</vt:lpstr>
      <vt:lpstr>예외 클래스 사례</vt:lpstr>
      <vt:lpstr>예제 3-13 : 0으로 나누는 예외에 대처하는 try-catch 블록 만들기</vt:lpstr>
      <vt:lpstr>예제 3-14 : 입력오류시발생하는 예외(InputMismatchException)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168</cp:revision>
  <dcterms:created xsi:type="dcterms:W3CDTF">2011-08-27T14:53:28Z</dcterms:created>
  <dcterms:modified xsi:type="dcterms:W3CDTF">2019-03-12T09:36:22Z</dcterms:modified>
</cp:coreProperties>
</file>