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2" r:id="rId1"/>
  </p:sldMasterIdLst>
  <p:notesMasterIdLst>
    <p:notesMasterId r:id="rId37"/>
  </p:notesMasterIdLst>
  <p:handoutMasterIdLst>
    <p:handoutMasterId r:id="rId38"/>
  </p:handoutMasterIdLst>
  <p:sldIdLst>
    <p:sldId id="536" r:id="rId2"/>
    <p:sldId id="401" r:id="rId3"/>
    <p:sldId id="407" r:id="rId4"/>
    <p:sldId id="403" r:id="rId5"/>
    <p:sldId id="405" r:id="rId6"/>
    <p:sldId id="404" r:id="rId7"/>
    <p:sldId id="406" r:id="rId8"/>
    <p:sldId id="408" r:id="rId9"/>
    <p:sldId id="409" r:id="rId10"/>
    <p:sldId id="411" r:id="rId11"/>
    <p:sldId id="412" r:id="rId12"/>
    <p:sldId id="437" r:id="rId13"/>
    <p:sldId id="439" r:id="rId14"/>
    <p:sldId id="438" r:id="rId15"/>
    <p:sldId id="413" r:id="rId16"/>
    <p:sldId id="410" r:id="rId17"/>
    <p:sldId id="415" r:id="rId18"/>
    <p:sldId id="416" r:id="rId19"/>
    <p:sldId id="417" r:id="rId20"/>
    <p:sldId id="418" r:id="rId21"/>
    <p:sldId id="419" r:id="rId22"/>
    <p:sldId id="432" r:id="rId23"/>
    <p:sldId id="433" r:id="rId24"/>
    <p:sldId id="431" r:id="rId25"/>
    <p:sldId id="420" r:id="rId26"/>
    <p:sldId id="421" r:id="rId27"/>
    <p:sldId id="414" r:id="rId28"/>
    <p:sldId id="423" r:id="rId29"/>
    <p:sldId id="424" r:id="rId30"/>
    <p:sldId id="425" r:id="rId31"/>
    <p:sldId id="422" r:id="rId32"/>
    <p:sldId id="427" r:id="rId33"/>
    <p:sldId id="436" r:id="rId34"/>
    <p:sldId id="429" r:id="rId35"/>
    <p:sldId id="428" r:id="rId36"/>
  </p:sldIdLst>
  <p:sldSz cx="9144000" cy="6858000" type="screen4x3"/>
  <p:notesSz cx="6788150" cy="99234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CCFFFF"/>
    <a:srgbClr val="0066FF"/>
    <a:srgbClr val="FF0000"/>
    <a:srgbClr val="00CC66"/>
    <a:srgbClr val="0068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2" autoAdjust="0"/>
    <p:restoredTop sz="82956" autoAdjust="0"/>
  </p:normalViewPr>
  <p:slideViewPr>
    <p:cSldViewPr>
      <p:cViewPr varScale="1">
        <p:scale>
          <a:sx n="88" d="100"/>
          <a:sy n="88" d="100"/>
        </p:scale>
        <p:origin x="822" y="102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4973D4-34E3-4ED3-B741-529C30CB3D10}" type="datetimeFigureOut">
              <a:rPr lang="ko-KR" altLang="en-US"/>
              <a:pPr>
                <a:defRPr/>
              </a:pPr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925" y="9426575"/>
            <a:ext cx="2941638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2A2161-0988-4FB3-98CD-506878A70F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73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292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6DFD55-C559-4F14-9F58-1B3CC72629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064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A5559284-12CF-4BC1-9DFE-C03BC7DB3D0A}" type="slidenum">
              <a:rPr lang="en-US" altLang="ko-KR" sz="120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2</a:t>
            </a:fld>
            <a:endParaRPr lang="en-US" altLang="ko-KR" sz="12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2"/>
          <p:cNvSpPr>
            <a:spLocks noChangeShapeType="1"/>
          </p:cNvSpPr>
          <p:nvPr userDrawn="1"/>
        </p:nvSpPr>
        <p:spPr bwMode="auto">
          <a:xfrm>
            <a:off x="1258888" y="1487488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43"/>
          <p:cNvSpPr>
            <a:spLocks noChangeShapeType="1"/>
          </p:cNvSpPr>
          <p:nvPr userDrawn="1"/>
        </p:nvSpPr>
        <p:spPr bwMode="auto">
          <a:xfrm>
            <a:off x="1258888" y="1835150"/>
            <a:ext cx="78851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Rectangle 55"/>
          <p:cNvSpPr>
            <a:spLocks noChangeArrowheads="1"/>
          </p:cNvSpPr>
          <p:nvPr userDrawn="1"/>
        </p:nvSpPr>
        <p:spPr bwMode="ltGray">
          <a:xfrm>
            <a:off x="0" y="0"/>
            <a:ext cx="9144000" cy="534988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b="1">
              <a:solidFill>
                <a:schemeClr val="bg1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grpSp>
        <p:nvGrpSpPr>
          <p:cNvPr id="6" name="Group 56"/>
          <p:cNvGrpSpPr>
            <a:grpSpLocks/>
          </p:cNvGrpSpPr>
          <p:nvPr userDrawn="1"/>
        </p:nvGrpSpPr>
        <p:grpSpPr bwMode="auto">
          <a:xfrm>
            <a:off x="0" y="84138"/>
            <a:ext cx="9396413" cy="357187"/>
            <a:chOff x="0" y="53"/>
            <a:chExt cx="5569" cy="225"/>
          </a:xfrm>
        </p:grpSpPr>
        <p:sp>
          <p:nvSpPr>
            <p:cNvPr id="7" name="Line 57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58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59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60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61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62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Rectangle 63"/>
          <p:cNvSpPr>
            <a:spLocks noChangeArrowheads="1"/>
          </p:cNvSpPr>
          <p:nvPr userDrawn="1"/>
        </p:nvSpPr>
        <p:spPr bwMode="ltGray">
          <a:xfrm>
            <a:off x="0" y="6645275"/>
            <a:ext cx="9144000" cy="2397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돋움" pitchFamily="50" charset="-127"/>
                <a:ea typeface="돋움" pitchFamily="50" charset="-127"/>
              </a:rPr>
              <a:t>Creative Engineering Design</a:t>
            </a:r>
          </a:p>
        </p:txBody>
      </p:sp>
      <p:sp>
        <p:nvSpPr>
          <p:cNvPr id="14" name="Line 64"/>
          <p:cNvSpPr>
            <a:spLocks noChangeShapeType="1"/>
          </p:cNvSpPr>
          <p:nvPr userDrawn="1"/>
        </p:nvSpPr>
        <p:spPr bwMode="ltGray">
          <a:xfrm flipV="1">
            <a:off x="2195513" y="6773862"/>
            <a:ext cx="5328815" cy="1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65"/>
          <p:cNvSpPr>
            <a:spLocks noChangeArrowheads="1"/>
          </p:cNvSpPr>
          <p:nvPr userDrawn="1"/>
        </p:nvSpPr>
        <p:spPr bwMode="ltGray">
          <a:xfrm>
            <a:off x="7668344" y="6669089"/>
            <a:ext cx="1029569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ko-KR" altLang="en-US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돋움" pitchFamily="50" charset="-127"/>
              </a:rPr>
              <a:t>기초창의공학설계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1258616" y="1341438"/>
            <a:ext cx="6553744" cy="49371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278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643140" cy="493712"/>
          </a:xfrm>
        </p:spPr>
        <p:txBody>
          <a:bodyPr/>
          <a:lstStyle>
            <a:lvl1pPr algn="r">
              <a:defRPr sz="20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123113" y="659288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4B59F-27A9-425C-B6A2-6E138D173C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7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61E6D3-5FED-4613-A68F-80008C53B5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 1 장 개론</a:t>
            </a: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5D5832-4743-48C9-98D5-CDAD71EA5D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30BC3-0178-4C73-A2DC-B8903DA8BF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867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341438"/>
            <a:ext cx="42481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027" name="Rectangle 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9975" y="2332038"/>
            <a:ext cx="4462463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55"/>
          <p:cNvSpPr>
            <a:spLocks noChangeArrowheads="1"/>
          </p:cNvSpPr>
          <p:nvPr/>
        </p:nvSpPr>
        <p:spPr bwMode="ltGray">
          <a:xfrm>
            <a:off x="0" y="0"/>
            <a:ext cx="9144000" cy="534988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b="1">
              <a:solidFill>
                <a:schemeClr val="bg1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grpSp>
        <p:nvGrpSpPr>
          <p:cNvPr id="1029" name="Group 56"/>
          <p:cNvGrpSpPr>
            <a:grpSpLocks/>
          </p:cNvGrpSpPr>
          <p:nvPr/>
        </p:nvGrpSpPr>
        <p:grpSpPr bwMode="auto">
          <a:xfrm>
            <a:off x="0" y="84138"/>
            <a:ext cx="5724525" cy="357187"/>
            <a:chOff x="0" y="53"/>
            <a:chExt cx="5569" cy="225"/>
          </a:xfrm>
        </p:grpSpPr>
        <p:sp>
          <p:nvSpPr>
            <p:cNvPr id="1034" name="Line 57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5" name="Line 58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6" name="Line 59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7" name="Line 60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61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62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231" name="Rectangle 63"/>
          <p:cNvSpPr>
            <a:spLocks noChangeArrowheads="1"/>
          </p:cNvSpPr>
          <p:nvPr/>
        </p:nvSpPr>
        <p:spPr bwMode="ltGray">
          <a:xfrm>
            <a:off x="0" y="6645275"/>
            <a:ext cx="9144000" cy="2397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돋움" pitchFamily="50" charset="-127"/>
                <a:ea typeface="돋움" pitchFamily="50" charset="-127"/>
              </a:rPr>
              <a:t>Creative Engineering Design</a:t>
            </a:r>
          </a:p>
        </p:txBody>
      </p:sp>
      <p:sp>
        <p:nvSpPr>
          <p:cNvPr id="1031" name="Line 64"/>
          <p:cNvSpPr>
            <a:spLocks noChangeShapeType="1"/>
          </p:cNvSpPr>
          <p:nvPr/>
        </p:nvSpPr>
        <p:spPr bwMode="ltGray">
          <a:xfrm>
            <a:off x="2051075" y="6773862"/>
            <a:ext cx="5329237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33" name="Rectangle 65"/>
          <p:cNvSpPr>
            <a:spLocks noChangeArrowheads="1"/>
          </p:cNvSpPr>
          <p:nvPr/>
        </p:nvSpPr>
        <p:spPr bwMode="ltGray">
          <a:xfrm>
            <a:off x="7380312" y="6669089"/>
            <a:ext cx="95723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ko-KR" altLang="en-US" sz="12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돋움" pitchFamily="50" charset="-127"/>
              </a:rPr>
              <a:t>기초창의공학설계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086600" y="6592888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3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4A9ECD-256A-48B6-954B-4D660A81D92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7" r:id="rId1"/>
    <p:sldLayoutId id="2147484448" r:id="rId2"/>
    <p:sldLayoutId id="2147484449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D75CAEEA-3772-4CF5-A8C3-0632166E7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DD4E58C-C23E-4186-A897-DFA32536EA4A}" type="slidenum">
              <a:rPr lang="ko-KR" altLang="en-US" sz="2000" b="0" smtClean="0"/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CBFD347-5134-4A88-837D-730701BCD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40152" y="148716"/>
            <a:ext cx="2808312" cy="493712"/>
          </a:xfrm>
        </p:spPr>
        <p:txBody>
          <a:bodyPr/>
          <a:lstStyle/>
          <a:p>
            <a:pPr algn="l" eaLnBrk="1" hangingPunct="1"/>
            <a: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Imagine </a:t>
            </a:r>
            <a:br>
              <a:rPr lang="en-US" altLang="ko-KR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en-US" altLang="ko-KR" sz="1800" dirty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by John Lennon</a:t>
            </a:r>
            <a:endParaRPr lang="ko-KR" altLang="en-US" dirty="0">
              <a:solidFill>
                <a:srgbClr val="FF0000"/>
              </a:solidFill>
              <a:latin typeface="½Å¸íÁ¶" charset="0"/>
              <a:ea typeface="신명조" pitchFamily="18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24FBC04-9141-417B-9F6A-AED38E6EC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79" y="726735"/>
            <a:ext cx="4038600" cy="58134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b="0" kern="0">
                <a:solidFill>
                  <a:srgbClr val="000000"/>
                </a:solidFill>
              </a:rPr>
              <a:t>Imagine there's no heaven,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b="0" kern="0">
                <a:solidFill>
                  <a:srgbClr val="000000"/>
                </a:solidFill>
              </a:rPr>
              <a:t>It's easy if you try,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b="0" kern="0">
                <a:solidFill>
                  <a:srgbClr val="000000"/>
                </a:solidFill>
              </a:rPr>
              <a:t>No hell below us,</a:t>
            </a:r>
          </a:p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b="0" kern="0">
                <a:solidFill>
                  <a:srgbClr val="000000"/>
                </a:solidFill>
              </a:rPr>
              <a:t>Above us only sky,</a:t>
            </a:r>
          </a:p>
          <a:p>
            <a:pPr marL="0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b="0" kern="0">
                <a:solidFill>
                  <a:srgbClr val="000000"/>
                </a:solidFill>
              </a:rPr>
              <a:t>Imagine all the people living for today...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Imagine there's no countries,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It isn</a:t>
            </a:r>
            <a:r>
              <a:rPr lang="en-US" altLang="ko-KR" sz="2000" b="0" kern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ko-KR" sz="2000" b="0" kern="0">
                <a:solidFill>
                  <a:srgbClr val="000000"/>
                </a:solidFill>
              </a:rPr>
              <a:t>t hard to do,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Nothing to kill or die for,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No religion too,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Imagine all the people living life in peace...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You may say I</a:t>
            </a:r>
            <a:r>
              <a:rPr lang="en-US" altLang="ko-KR" sz="2000" b="0" kern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ko-KR" sz="2000" b="0" kern="0">
                <a:solidFill>
                  <a:srgbClr val="000000"/>
                </a:solidFill>
              </a:rPr>
              <a:t>m a dreamer,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but I</a:t>
            </a:r>
            <a:r>
              <a:rPr lang="en-US" altLang="ko-KR" sz="2000" b="0" kern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ko-KR" sz="2000" b="0" kern="0">
                <a:solidFill>
                  <a:srgbClr val="000000"/>
                </a:solidFill>
              </a:rPr>
              <a:t>m not the only one,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I hope some day you'll join us,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And the world will live as one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Imagine no possessions,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I wonder if you can,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No need for greed or hunger,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A brotherhood of man,</a:t>
            </a:r>
            <a:br>
              <a:rPr lang="en-US" altLang="ko-KR" sz="2000" b="0" kern="0">
                <a:solidFill>
                  <a:srgbClr val="000000"/>
                </a:solidFill>
              </a:rPr>
            </a:br>
            <a:r>
              <a:rPr lang="en-US" altLang="ko-KR" sz="2000" b="0" kern="0">
                <a:solidFill>
                  <a:srgbClr val="000000"/>
                </a:solidFill>
              </a:rPr>
              <a:t>Imagine all the people sharing all the world...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FEA1405-F6A6-4F87-A2D0-B742F24C11CA}"/>
              </a:ext>
            </a:extLst>
          </p:cNvPr>
          <p:cNvSpPr txBox="1">
            <a:spLocks noChangeArrowheads="1"/>
          </p:cNvSpPr>
          <p:nvPr/>
        </p:nvSpPr>
        <p:spPr>
          <a:xfrm>
            <a:off x="4359275" y="726735"/>
            <a:ext cx="4784725" cy="5697538"/>
          </a:xfrm>
          <a:prstGeom prst="rect">
            <a:avLst/>
          </a:prstGeom>
          <a:solidFill>
            <a:srgbClr val="CCFFFF"/>
          </a:solidFill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3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천국이 없다고 상상해보세요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eaLnBrk="1" hangingPunct="1">
              <a:lnSpc>
                <a:spcPct val="83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해보면 쉬운 </a:t>
            </a:r>
            <a:r>
              <a:rPr lang="ko-KR" altLang="en-US" sz="1800" b="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일이랍니다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아래 지옥도 없고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위에 오로지 하늘만 있다고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사람들이 오늘을 위해 살고 있는 것을 상상해봐요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국가가 없다고 상상해보세요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어려운 일이 </a:t>
            </a:r>
            <a:r>
              <a:rPr lang="ko-KR" altLang="en-US" sz="1800" b="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아니랍니다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죽이거나 목숨 바칠 일도 없고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종교도 없는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사람들이 평화롭게 살아가는 모습을 상상해봐요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나를 몽상가라고 </a:t>
            </a:r>
            <a:r>
              <a:rPr lang="ko-KR" altLang="en-US" sz="1800" b="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하시려나요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나만 이런 생각을 가진 것은 아닙니다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언젠가 당신도 우리와 같은 생각을 </a:t>
            </a:r>
          </a:p>
          <a:p>
            <a:pPr marL="0" indent="0" eaLnBrk="1" hangingPunct="1">
              <a:lnSpc>
                <a:spcPct val="83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가지게 되길 바래요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eaLnBrk="1" hangingPunct="1">
              <a:lnSpc>
                <a:spcPct val="83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세상이 하나로 살게 되겠지요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소유가 없는 세상을 상상해보세요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당신이 할 수 있을지 모르겠지만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탐욕과 굶주림이 </a:t>
            </a:r>
            <a:r>
              <a:rPr lang="ko-KR" altLang="en-US" sz="1800" b="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필요없는</a:t>
            </a: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형제애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모두가 함께 나누는 세상을 상상해봐요</a:t>
            </a:r>
            <a:r>
              <a:rPr lang="en-US" altLang="ko-KR" sz="18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114"/>
          <p:cNvSpPr txBox="1">
            <a:spLocks noChangeArrowheads="1"/>
          </p:cNvSpPr>
          <p:nvPr/>
        </p:nvSpPr>
        <p:spPr bwMode="auto">
          <a:xfrm>
            <a:off x="671096" y="1628800"/>
            <a:ext cx="8220572" cy="341632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①  해결해야 할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를 명확히 한다</a:t>
            </a:r>
            <a:r>
              <a:rPr lang="en-US" altLang="ko-KR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      - </a:t>
            </a: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논쟁거리를 다양한 측면에서 주의 깊게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      - </a:t>
            </a: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팀원 모두가 문제에 대해 정의 내린 것을 받아들이는지 확인한다</a:t>
            </a:r>
            <a:r>
              <a:rPr lang="en-US" altLang="ko-KR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② 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대안</a:t>
            </a: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을 제시한다</a:t>
            </a:r>
            <a:r>
              <a:rPr lang="en-US" altLang="ko-KR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③  대안을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검토</a:t>
            </a: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④  팀원 모두가 해결안을 받아들이는지 확인한다</a:t>
            </a:r>
            <a:r>
              <a:rPr lang="en-US" altLang="ko-KR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⑤  해결안을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수행</a:t>
            </a: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⑥  해결안의 효과를 검토할 날짜를 잡는다</a:t>
            </a:r>
            <a:r>
              <a:rPr lang="en-US" altLang="ko-KR" sz="16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2295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79488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684213" y="979488"/>
            <a:ext cx="621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>
                <a:solidFill>
                  <a:srgbClr val="0000FF"/>
                </a:solidFill>
              </a:rPr>
              <a:t>팀원 간의 갈등 해결</a:t>
            </a:r>
          </a:p>
        </p:txBody>
      </p:sp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1.2 </a:t>
            </a:r>
            <a:r>
              <a:rPr lang="ko-KR" altLang="en-US" dirty="0">
                <a:latin typeface="Arial" charset="0"/>
              </a:rPr>
              <a:t>팀 구성 및 운영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1229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DE571AD7-E8E4-43EF-8048-440E0AE8557C}" type="slidenum">
              <a:rPr lang="ko-KR" altLang="en-US" sz="1200" smtClean="0">
                <a:solidFill>
                  <a:schemeClr val="bg1"/>
                </a:solidFill>
              </a:rPr>
              <a:pPr/>
              <a:t>10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3"/>
          <p:cNvSpPr>
            <a:spLocks noChangeArrowheads="1"/>
          </p:cNvSpPr>
          <p:nvPr/>
        </p:nvSpPr>
        <p:spPr bwMode="auto">
          <a:xfrm>
            <a:off x="468313" y="3366213"/>
            <a:ext cx="6888162" cy="2808734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t" anchorCtr="0"/>
          <a:lstStyle/>
          <a:p>
            <a:pPr eaLnBrk="1" latinLnBrk="1" hangingPunct="1">
              <a:lnSpc>
                <a:spcPct val="150000"/>
              </a:lnSpc>
            </a:pPr>
            <a:r>
              <a:rPr lang="ko-KR" altLang="en-US" sz="2400" dirty="0"/>
              <a:t>     팀 빌딩 활동 </a:t>
            </a:r>
            <a:r>
              <a:rPr lang="en-US" altLang="ko-KR" sz="2400" dirty="0"/>
              <a:t>: </a:t>
            </a:r>
          </a:p>
          <a:p>
            <a:pPr eaLnBrk="1" latinLnBrk="1" hangingPunct="1">
              <a:lnSpc>
                <a:spcPct val="150000"/>
              </a:lnSpc>
            </a:pPr>
            <a:endParaRPr lang="en-US" altLang="ko-KR" sz="2400" dirty="0"/>
          </a:p>
          <a:p>
            <a:pPr marL="800100" lvl="1" indent="-342900" eaLnBrk="1" latin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자기 소개 하기</a:t>
            </a:r>
          </a:p>
          <a:p>
            <a:pPr marL="800100" lvl="1" indent="-342900" eaLnBrk="1" latin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 팀 명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팀 구호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팀 규칙 정하기</a:t>
            </a:r>
          </a:p>
          <a:p>
            <a:pPr marL="800100" lvl="1" indent="-342900" eaLnBrk="1" latin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 기억에 남는 추억 만들기 </a:t>
            </a:r>
          </a:p>
        </p:txBody>
      </p:sp>
      <p:sp>
        <p:nvSpPr>
          <p:cNvPr id="13316" name="Text Box 106"/>
          <p:cNvSpPr txBox="1">
            <a:spLocks noChangeArrowheads="1"/>
          </p:cNvSpPr>
          <p:nvPr/>
        </p:nvSpPr>
        <p:spPr bwMode="auto">
          <a:xfrm>
            <a:off x="684213" y="1510838"/>
            <a:ext cx="7767637" cy="147732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팀 구성원 각자가 가진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강점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을 파악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eaLnBrk="1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팀 구성원으로서의 친밀감과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유대감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형성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eaLnBrk="1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팀 활동을 수행하기 위해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신뢰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쌓는 과정</a:t>
            </a:r>
          </a:p>
        </p:txBody>
      </p:sp>
      <p:pic>
        <p:nvPicPr>
          <p:cNvPr id="13318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684213" y="979488"/>
            <a:ext cx="6119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800" b="1" dirty="0">
                <a:solidFill>
                  <a:srgbClr val="0000FF"/>
                </a:solidFill>
              </a:rPr>
              <a:t>프로젝트 팀 빌딩 </a:t>
            </a:r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1.2 </a:t>
            </a:r>
            <a:r>
              <a:rPr lang="ko-KR" altLang="en-US" dirty="0">
                <a:latin typeface="Arial" charset="0"/>
              </a:rPr>
              <a:t>팀 구성 및 운영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1332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626E992A-A956-44C8-AE39-74083F71ABCA}" type="slidenum">
              <a:rPr lang="ko-KR" altLang="en-US" sz="1200" smtClean="0">
                <a:solidFill>
                  <a:schemeClr val="bg1"/>
                </a:solidFill>
              </a:rPr>
              <a:pPr/>
              <a:t>11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1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509848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106"/>
          <p:cNvSpPr txBox="1">
            <a:spLocks noChangeArrowheads="1"/>
          </p:cNvSpPr>
          <p:nvPr/>
        </p:nvSpPr>
        <p:spPr bwMode="auto">
          <a:xfrm>
            <a:off x="515804" y="1503734"/>
            <a:ext cx="7767637" cy="221599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buFontTx/>
              <a:buChar char="-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타인에게 본인을 소개하기 위한 목적으로 작성하는 문서</a:t>
            </a:r>
          </a:p>
          <a:p>
            <a:pPr marL="285750" indent="-285750" eaLnBrk="1" latinLnBrk="1" hangingPunct="1">
              <a:lnSpc>
                <a:spcPct val="150000"/>
              </a:lnSpc>
              <a:buFontTx/>
              <a:buChar char="-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신입생 선발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직장 취직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특정 단체 가입 등</a:t>
            </a:r>
          </a:p>
          <a:p>
            <a:pPr marL="285750" indent="-285750" eaLnBrk="1" latinLnBrk="1" hangingPunct="1">
              <a:lnSpc>
                <a:spcPct val="150000"/>
              </a:lnSpc>
              <a:buFontTx/>
              <a:buChar char="-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자신의 강점을 부각하고 진정성 있게 작성</a:t>
            </a:r>
          </a:p>
          <a:p>
            <a:pPr marL="285750" indent="-285750" eaLnBrk="1" latinLnBrk="1" hangingPunct="1">
              <a:lnSpc>
                <a:spcPct val="150000"/>
              </a:lnSpc>
              <a:buFontTx/>
              <a:buChar char="-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한눈에 들어올 수 있는 문장이나 흥미로운 내용으로 작성</a:t>
            </a:r>
          </a:p>
          <a:p>
            <a:pPr marL="285750" indent="-285750" eaLnBrk="1" latinLnBrk="1" hangingPunct="1">
              <a:lnSpc>
                <a:spcPct val="150000"/>
              </a:lnSpc>
              <a:buFontTx/>
              <a:buChar char="-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각 항목에 적절하고 재미있는 소제목을 기재</a:t>
            </a:r>
          </a:p>
        </p:txBody>
      </p:sp>
      <p:pic>
        <p:nvPicPr>
          <p:cNvPr id="13318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684212" y="979488"/>
            <a:ext cx="7632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자기소개서 </a:t>
            </a:r>
            <a:r>
              <a:rPr lang="en-US" altLang="ko-KR" sz="2400" b="1" dirty="0">
                <a:solidFill>
                  <a:srgbClr val="0000FF"/>
                </a:solidFill>
              </a:rPr>
              <a:t>(self-introduction document)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1.2 </a:t>
            </a:r>
            <a:r>
              <a:rPr lang="ko-KR" altLang="en-US" dirty="0">
                <a:latin typeface="Arial" charset="0"/>
              </a:rPr>
              <a:t>팀 구성 및 운영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1332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626E992A-A956-44C8-AE39-74083F71ABCA}" type="slidenum">
              <a:rPr lang="ko-KR" altLang="en-US" sz="1200" smtClean="0">
                <a:solidFill>
                  <a:schemeClr val="bg1"/>
                </a:solidFill>
              </a:rPr>
              <a:pPr/>
              <a:t>12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9725"/>
            <a:ext cx="5055876" cy="287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6485883" y="4725144"/>
            <a:ext cx="1274460" cy="1388767"/>
            <a:chOff x="4514" y="2208"/>
            <a:chExt cx="960" cy="729"/>
          </a:xfrm>
        </p:grpSpPr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4613" y="2208"/>
              <a:ext cx="861" cy="729"/>
              <a:chOff x="4613" y="2208"/>
              <a:chExt cx="861" cy="729"/>
            </a:xfrm>
          </p:grpSpPr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4678" y="2276"/>
                <a:ext cx="394" cy="122"/>
              </a:xfrm>
              <a:custGeom>
                <a:avLst/>
                <a:gdLst>
                  <a:gd name="T0" fmla="*/ 19 w 394"/>
                  <a:gd name="T1" fmla="*/ 59 h 122"/>
                  <a:gd name="T2" fmla="*/ 0 w 394"/>
                  <a:gd name="T3" fmla="*/ 88 h 122"/>
                  <a:gd name="T4" fmla="*/ 10 w 394"/>
                  <a:gd name="T5" fmla="*/ 111 h 122"/>
                  <a:gd name="T6" fmla="*/ 43 w 394"/>
                  <a:gd name="T7" fmla="*/ 121 h 122"/>
                  <a:gd name="T8" fmla="*/ 79 w 394"/>
                  <a:gd name="T9" fmla="*/ 121 h 122"/>
                  <a:gd name="T10" fmla="*/ 100 w 394"/>
                  <a:gd name="T11" fmla="*/ 118 h 122"/>
                  <a:gd name="T12" fmla="*/ 118 w 394"/>
                  <a:gd name="T13" fmla="*/ 116 h 122"/>
                  <a:gd name="T14" fmla="*/ 142 w 394"/>
                  <a:gd name="T15" fmla="*/ 111 h 122"/>
                  <a:gd name="T16" fmla="*/ 165 w 394"/>
                  <a:gd name="T17" fmla="*/ 112 h 122"/>
                  <a:gd name="T18" fmla="*/ 189 w 394"/>
                  <a:gd name="T19" fmla="*/ 114 h 122"/>
                  <a:gd name="T20" fmla="*/ 216 w 394"/>
                  <a:gd name="T21" fmla="*/ 117 h 122"/>
                  <a:gd name="T22" fmla="*/ 241 w 394"/>
                  <a:gd name="T23" fmla="*/ 113 h 122"/>
                  <a:gd name="T24" fmla="*/ 261 w 394"/>
                  <a:gd name="T25" fmla="*/ 109 h 122"/>
                  <a:gd name="T26" fmla="*/ 279 w 394"/>
                  <a:gd name="T27" fmla="*/ 104 h 122"/>
                  <a:gd name="T28" fmla="*/ 294 w 394"/>
                  <a:gd name="T29" fmla="*/ 105 h 122"/>
                  <a:gd name="T30" fmla="*/ 312 w 394"/>
                  <a:gd name="T31" fmla="*/ 108 h 122"/>
                  <a:gd name="T32" fmla="*/ 330 w 394"/>
                  <a:gd name="T33" fmla="*/ 111 h 122"/>
                  <a:gd name="T34" fmla="*/ 342 w 394"/>
                  <a:gd name="T35" fmla="*/ 113 h 122"/>
                  <a:gd name="T36" fmla="*/ 360 w 394"/>
                  <a:gd name="T37" fmla="*/ 114 h 122"/>
                  <a:gd name="T38" fmla="*/ 393 w 394"/>
                  <a:gd name="T39" fmla="*/ 111 h 122"/>
                  <a:gd name="T40" fmla="*/ 379 w 394"/>
                  <a:gd name="T41" fmla="*/ 0 h 122"/>
                  <a:gd name="T42" fmla="*/ 19 w 394"/>
                  <a:gd name="T43" fmla="*/ 59 h 1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94"/>
                  <a:gd name="T67" fmla="*/ 0 h 122"/>
                  <a:gd name="T68" fmla="*/ 394 w 394"/>
                  <a:gd name="T69" fmla="*/ 122 h 1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94" h="122">
                    <a:moveTo>
                      <a:pt x="19" y="59"/>
                    </a:moveTo>
                    <a:lnTo>
                      <a:pt x="0" y="88"/>
                    </a:lnTo>
                    <a:lnTo>
                      <a:pt x="10" y="111"/>
                    </a:lnTo>
                    <a:lnTo>
                      <a:pt x="43" y="121"/>
                    </a:lnTo>
                    <a:lnTo>
                      <a:pt x="79" y="121"/>
                    </a:lnTo>
                    <a:lnTo>
                      <a:pt x="100" y="118"/>
                    </a:lnTo>
                    <a:lnTo>
                      <a:pt x="118" y="116"/>
                    </a:lnTo>
                    <a:lnTo>
                      <a:pt x="142" y="111"/>
                    </a:lnTo>
                    <a:lnTo>
                      <a:pt x="165" y="112"/>
                    </a:lnTo>
                    <a:lnTo>
                      <a:pt x="189" y="114"/>
                    </a:lnTo>
                    <a:lnTo>
                      <a:pt x="216" y="117"/>
                    </a:lnTo>
                    <a:lnTo>
                      <a:pt x="241" y="113"/>
                    </a:lnTo>
                    <a:lnTo>
                      <a:pt x="261" y="109"/>
                    </a:lnTo>
                    <a:lnTo>
                      <a:pt x="279" y="104"/>
                    </a:lnTo>
                    <a:lnTo>
                      <a:pt x="294" y="105"/>
                    </a:lnTo>
                    <a:lnTo>
                      <a:pt x="312" y="108"/>
                    </a:lnTo>
                    <a:lnTo>
                      <a:pt x="330" y="111"/>
                    </a:lnTo>
                    <a:lnTo>
                      <a:pt x="342" y="113"/>
                    </a:lnTo>
                    <a:lnTo>
                      <a:pt x="360" y="114"/>
                    </a:lnTo>
                    <a:lnTo>
                      <a:pt x="393" y="111"/>
                    </a:lnTo>
                    <a:lnTo>
                      <a:pt x="379" y="0"/>
                    </a:lnTo>
                    <a:lnTo>
                      <a:pt x="19" y="59"/>
                    </a:lnTo>
                  </a:path>
                </a:pathLst>
              </a:custGeom>
              <a:solidFill>
                <a:srgbClr val="FFBFBF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7" name="Group 10"/>
              <p:cNvGrpSpPr>
                <a:grpSpLocks/>
              </p:cNvGrpSpPr>
              <p:nvPr/>
            </p:nvGrpSpPr>
            <p:grpSpPr bwMode="auto">
              <a:xfrm>
                <a:off x="4613" y="2208"/>
                <a:ext cx="861" cy="729"/>
                <a:chOff x="4613" y="2208"/>
                <a:chExt cx="861" cy="729"/>
              </a:xfrm>
            </p:grpSpPr>
            <p:sp>
              <p:nvSpPr>
                <p:cNvPr id="28" name="Freeform 11"/>
                <p:cNvSpPr>
                  <a:spLocks/>
                </p:cNvSpPr>
                <p:nvPr/>
              </p:nvSpPr>
              <p:spPr bwMode="auto">
                <a:xfrm>
                  <a:off x="4613" y="2208"/>
                  <a:ext cx="861" cy="729"/>
                </a:xfrm>
                <a:custGeom>
                  <a:avLst/>
                  <a:gdLst>
                    <a:gd name="T0" fmla="*/ 169 w 861"/>
                    <a:gd name="T1" fmla="*/ 226 h 729"/>
                    <a:gd name="T2" fmla="*/ 130 w 861"/>
                    <a:gd name="T3" fmla="*/ 147 h 729"/>
                    <a:gd name="T4" fmla="*/ 68 w 861"/>
                    <a:gd name="T5" fmla="*/ 113 h 729"/>
                    <a:gd name="T6" fmla="*/ 34 w 861"/>
                    <a:gd name="T7" fmla="*/ 112 h 729"/>
                    <a:gd name="T8" fmla="*/ 6 w 861"/>
                    <a:gd name="T9" fmla="*/ 122 h 729"/>
                    <a:gd name="T10" fmla="*/ 2 w 861"/>
                    <a:gd name="T11" fmla="*/ 140 h 729"/>
                    <a:gd name="T12" fmla="*/ 26 w 861"/>
                    <a:gd name="T13" fmla="*/ 226 h 729"/>
                    <a:gd name="T14" fmla="*/ 26 w 861"/>
                    <a:gd name="T15" fmla="*/ 262 h 729"/>
                    <a:gd name="T16" fmla="*/ 74 w 861"/>
                    <a:gd name="T17" fmla="*/ 306 h 729"/>
                    <a:gd name="T18" fmla="*/ 126 w 861"/>
                    <a:gd name="T19" fmla="*/ 385 h 729"/>
                    <a:gd name="T20" fmla="*/ 164 w 861"/>
                    <a:gd name="T21" fmla="*/ 472 h 729"/>
                    <a:gd name="T22" fmla="*/ 240 w 861"/>
                    <a:gd name="T23" fmla="*/ 542 h 729"/>
                    <a:gd name="T24" fmla="*/ 350 w 861"/>
                    <a:gd name="T25" fmla="*/ 608 h 729"/>
                    <a:gd name="T26" fmla="*/ 400 w 861"/>
                    <a:gd name="T27" fmla="*/ 647 h 729"/>
                    <a:gd name="T28" fmla="*/ 421 w 861"/>
                    <a:gd name="T29" fmla="*/ 685 h 729"/>
                    <a:gd name="T30" fmla="*/ 459 w 861"/>
                    <a:gd name="T31" fmla="*/ 719 h 729"/>
                    <a:gd name="T32" fmla="*/ 493 w 861"/>
                    <a:gd name="T33" fmla="*/ 715 h 729"/>
                    <a:gd name="T34" fmla="*/ 554 w 861"/>
                    <a:gd name="T35" fmla="*/ 681 h 729"/>
                    <a:gd name="T36" fmla="*/ 648 w 861"/>
                    <a:gd name="T37" fmla="*/ 640 h 729"/>
                    <a:gd name="T38" fmla="*/ 745 w 861"/>
                    <a:gd name="T39" fmla="*/ 610 h 729"/>
                    <a:gd name="T40" fmla="*/ 828 w 861"/>
                    <a:gd name="T41" fmla="*/ 605 h 729"/>
                    <a:gd name="T42" fmla="*/ 812 w 861"/>
                    <a:gd name="T43" fmla="*/ 572 h 729"/>
                    <a:gd name="T44" fmla="*/ 769 w 861"/>
                    <a:gd name="T45" fmla="*/ 542 h 729"/>
                    <a:gd name="T46" fmla="*/ 750 w 861"/>
                    <a:gd name="T47" fmla="*/ 519 h 729"/>
                    <a:gd name="T48" fmla="*/ 765 w 861"/>
                    <a:gd name="T49" fmla="*/ 409 h 729"/>
                    <a:gd name="T50" fmla="*/ 750 w 861"/>
                    <a:gd name="T51" fmla="*/ 256 h 729"/>
                    <a:gd name="T52" fmla="*/ 765 w 861"/>
                    <a:gd name="T53" fmla="*/ 184 h 729"/>
                    <a:gd name="T54" fmla="*/ 754 w 861"/>
                    <a:gd name="T55" fmla="*/ 163 h 729"/>
                    <a:gd name="T56" fmla="*/ 733 w 861"/>
                    <a:gd name="T57" fmla="*/ 151 h 729"/>
                    <a:gd name="T58" fmla="*/ 693 w 861"/>
                    <a:gd name="T59" fmla="*/ 137 h 729"/>
                    <a:gd name="T60" fmla="*/ 645 w 861"/>
                    <a:gd name="T61" fmla="*/ 100 h 729"/>
                    <a:gd name="T62" fmla="*/ 536 w 861"/>
                    <a:gd name="T63" fmla="*/ 64 h 729"/>
                    <a:gd name="T64" fmla="*/ 436 w 861"/>
                    <a:gd name="T65" fmla="*/ 17 h 729"/>
                    <a:gd name="T66" fmla="*/ 393 w 861"/>
                    <a:gd name="T67" fmla="*/ 0 h 729"/>
                    <a:gd name="T68" fmla="*/ 330 w 861"/>
                    <a:gd name="T69" fmla="*/ 14 h 729"/>
                    <a:gd name="T70" fmla="*/ 285 w 861"/>
                    <a:gd name="T71" fmla="*/ 27 h 729"/>
                    <a:gd name="T72" fmla="*/ 239 w 861"/>
                    <a:gd name="T73" fmla="*/ 29 h 729"/>
                    <a:gd name="T74" fmla="*/ 180 w 861"/>
                    <a:gd name="T75" fmla="*/ 42 h 729"/>
                    <a:gd name="T76" fmla="*/ 83 w 861"/>
                    <a:gd name="T77" fmla="*/ 64 h 729"/>
                    <a:gd name="T78" fmla="*/ 52 w 861"/>
                    <a:gd name="T79" fmla="*/ 70 h 729"/>
                    <a:gd name="T80" fmla="*/ 44 w 861"/>
                    <a:gd name="T81" fmla="*/ 87 h 729"/>
                    <a:gd name="T82" fmla="*/ 56 w 861"/>
                    <a:gd name="T83" fmla="*/ 106 h 729"/>
                    <a:gd name="T84" fmla="*/ 93 w 861"/>
                    <a:gd name="T85" fmla="*/ 123 h 729"/>
                    <a:gd name="T86" fmla="*/ 225 w 861"/>
                    <a:gd name="T87" fmla="*/ 124 h 729"/>
                    <a:gd name="T88" fmla="*/ 289 w 861"/>
                    <a:gd name="T89" fmla="*/ 125 h 729"/>
                    <a:gd name="T90" fmla="*/ 350 w 861"/>
                    <a:gd name="T91" fmla="*/ 110 h 729"/>
                    <a:gd name="T92" fmla="*/ 374 w 861"/>
                    <a:gd name="T93" fmla="*/ 120 h 729"/>
                    <a:gd name="T94" fmla="*/ 382 w 861"/>
                    <a:gd name="T95" fmla="*/ 144 h 729"/>
                    <a:gd name="T96" fmla="*/ 350 w 861"/>
                    <a:gd name="T97" fmla="*/ 233 h 729"/>
                    <a:gd name="T98" fmla="*/ 226 w 861"/>
                    <a:gd name="T99" fmla="*/ 259 h 72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861"/>
                    <a:gd name="T151" fmla="*/ 0 h 729"/>
                    <a:gd name="T152" fmla="*/ 861 w 861"/>
                    <a:gd name="T153" fmla="*/ 729 h 72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861" h="729">
                      <a:moveTo>
                        <a:pt x="226" y="259"/>
                      </a:moveTo>
                      <a:lnTo>
                        <a:pt x="169" y="226"/>
                      </a:lnTo>
                      <a:lnTo>
                        <a:pt x="164" y="183"/>
                      </a:lnTo>
                      <a:lnTo>
                        <a:pt x="130" y="147"/>
                      </a:lnTo>
                      <a:lnTo>
                        <a:pt x="93" y="123"/>
                      </a:lnTo>
                      <a:lnTo>
                        <a:pt x="68" y="113"/>
                      </a:lnTo>
                      <a:lnTo>
                        <a:pt x="50" y="110"/>
                      </a:lnTo>
                      <a:lnTo>
                        <a:pt x="34" y="112"/>
                      </a:lnTo>
                      <a:lnTo>
                        <a:pt x="18" y="116"/>
                      </a:lnTo>
                      <a:lnTo>
                        <a:pt x="6" y="122"/>
                      </a:lnTo>
                      <a:lnTo>
                        <a:pt x="0" y="130"/>
                      </a:lnTo>
                      <a:lnTo>
                        <a:pt x="2" y="140"/>
                      </a:lnTo>
                      <a:lnTo>
                        <a:pt x="17" y="180"/>
                      </a:lnTo>
                      <a:lnTo>
                        <a:pt x="26" y="226"/>
                      </a:lnTo>
                      <a:lnTo>
                        <a:pt x="26" y="244"/>
                      </a:lnTo>
                      <a:lnTo>
                        <a:pt x="26" y="262"/>
                      </a:lnTo>
                      <a:lnTo>
                        <a:pt x="41" y="279"/>
                      </a:lnTo>
                      <a:lnTo>
                        <a:pt x="74" y="306"/>
                      </a:lnTo>
                      <a:lnTo>
                        <a:pt x="107" y="342"/>
                      </a:lnTo>
                      <a:lnTo>
                        <a:pt x="126" y="385"/>
                      </a:lnTo>
                      <a:lnTo>
                        <a:pt x="140" y="445"/>
                      </a:lnTo>
                      <a:lnTo>
                        <a:pt x="164" y="472"/>
                      </a:lnTo>
                      <a:lnTo>
                        <a:pt x="202" y="502"/>
                      </a:lnTo>
                      <a:lnTo>
                        <a:pt x="240" y="542"/>
                      </a:lnTo>
                      <a:lnTo>
                        <a:pt x="316" y="592"/>
                      </a:lnTo>
                      <a:lnTo>
                        <a:pt x="350" y="608"/>
                      </a:lnTo>
                      <a:lnTo>
                        <a:pt x="383" y="618"/>
                      </a:lnTo>
                      <a:lnTo>
                        <a:pt x="400" y="647"/>
                      </a:lnTo>
                      <a:lnTo>
                        <a:pt x="412" y="666"/>
                      </a:lnTo>
                      <a:lnTo>
                        <a:pt x="421" y="685"/>
                      </a:lnTo>
                      <a:lnTo>
                        <a:pt x="436" y="701"/>
                      </a:lnTo>
                      <a:lnTo>
                        <a:pt x="459" y="719"/>
                      </a:lnTo>
                      <a:lnTo>
                        <a:pt x="472" y="728"/>
                      </a:lnTo>
                      <a:lnTo>
                        <a:pt x="493" y="715"/>
                      </a:lnTo>
                      <a:lnTo>
                        <a:pt x="512" y="701"/>
                      </a:lnTo>
                      <a:lnTo>
                        <a:pt x="554" y="681"/>
                      </a:lnTo>
                      <a:lnTo>
                        <a:pt x="612" y="655"/>
                      </a:lnTo>
                      <a:lnTo>
                        <a:pt x="648" y="640"/>
                      </a:lnTo>
                      <a:lnTo>
                        <a:pt x="693" y="622"/>
                      </a:lnTo>
                      <a:lnTo>
                        <a:pt x="745" y="610"/>
                      </a:lnTo>
                      <a:lnTo>
                        <a:pt x="788" y="602"/>
                      </a:lnTo>
                      <a:lnTo>
                        <a:pt x="828" y="605"/>
                      </a:lnTo>
                      <a:lnTo>
                        <a:pt x="860" y="608"/>
                      </a:lnTo>
                      <a:lnTo>
                        <a:pt x="812" y="572"/>
                      </a:lnTo>
                      <a:lnTo>
                        <a:pt x="798" y="559"/>
                      </a:lnTo>
                      <a:lnTo>
                        <a:pt x="769" y="542"/>
                      </a:lnTo>
                      <a:lnTo>
                        <a:pt x="757" y="530"/>
                      </a:lnTo>
                      <a:lnTo>
                        <a:pt x="750" y="519"/>
                      </a:lnTo>
                      <a:lnTo>
                        <a:pt x="755" y="492"/>
                      </a:lnTo>
                      <a:lnTo>
                        <a:pt x="765" y="409"/>
                      </a:lnTo>
                      <a:lnTo>
                        <a:pt x="750" y="316"/>
                      </a:lnTo>
                      <a:lnTo>
                        <a:pt x="750" y="256"/>
                      </a:lnTo>
                      <a:lnTo>
                        <a:pt x="760" y="208"/>
                      </a:lnTo>
                      <a:lnTo>
                        <a:pt x="765" y="184"/>
                      </a:lnTo>
                      <a:lnTo>
                        <a:pt x="761" y="172"/>
                      </a:lnTo>
                      <a:lnTo>
                        <a:pt x="754" y="163"/>
                      </a:lnTo>
                      <a:lnTo>
                        <a:pt x="744" y="155"/>
                      </a:lnTo>
                      <a:lnTo>
                        <a:pt x="733" y="151"/>
                      </a:lnTo>
                      <a:lnTo>
                        <a:pt x="716" y="145"/>
                      </a:lnTo>
                      <a:lnTo>
                        <a:pt x="693" y="137"/>
                      </a:lnTo>
                      <a:lnTo>
                        <a:pt x="679" y="123"/>
                      </a:lnTo>
                      <a:lnTo>
                        <a:pt x="645" y="100"/>
                      </a:lnTo>
                      <a:lnTo>
                        <a:pt x="598" y="84"/>
                      </a:lnTo>
                      <a:lnTo>
                        <a:pt x="536" y="64"/>
                      </a:lnTo>
                      <a:lnTo>
                        <a:pt x="455" y="28"/>
                      </a:lnTo>
                      <a:lnTo>
                        <a:pt x="436" y="17"/>
                      </a:lnTo>
                      <a:lnTo>
                        <a:pt x="417" y="5"/>
                      </a:lnTo>
                      <a:lnTo>
                        <a:pt x="393" y="0"/>
                      </a:lnTo>
                      <a:lnTo>
                        <a:pt x="355" y="4"/>
                      </a:lnTo>
                      <a:lnTo>
                        <a:pt x="330" y="14"/>
                      </a:lnTo>
                      <a:lnTo>
                        <a:pt x="307" y="22"/>
                      </a:lnTo>
                      <a:lnTo>
                        <a:pt x="285" y="27"/>
                      </a:lnTo>
                      <a:lnTo>
                        <a:pt x="259" y="27"/>
                      </a:lnTo>
                      <a:lnTo>
                        <a:pt x="239" y="29"/>
                      </a:lnTo>
                      <a:lnTo>
                        <a:pt x="207" y="34"/>
                      </a:lnTo>
                      <a:lnTo>
                        <a:pt x="180" y="42"/>
                      </a:lnTo>
                      <a:lnTo>
                        <a:pt x="149" y="54"/>
                      </a:lnTo>
                      <a:lnTo>
                        <a:pt x="83" y="64"/>
                      </a:lnTo>
                      <a:lnTo>
                        <a:pt x="60" y="67"/>
                      </a:lnTo>
                      <a:lnTo>
                        <a:pt x="52" y="70"/>
                      </a:lnTo>
                      <a:lnTo>
                        <a:pt x="45" y="76"/>
                      </a:lnTo>
                      <a:lnTo>
                        <a:pt x="44" y="87"/>
                      </a:lnTo>
                      <a:lnTo>
                        <a:pt x="45" y="100"/>
                      </a:lnTo>
                      <a:lnTo>
                        <a:pt x="56" y="106"/>
                      </a:lnTo>
                      <a:lnTo>
                        <a:pt x="68" y="112"/>
                      </a:lnTo>
                      <a:lnTo>
                        <a:pt x="93" y="123"/>
                      </a:lnTo>
                      <a:lnTo>
                        <a:pt x="164" y="130"/>
                      </a:lnTo>
                      <a:lnTo>
                        <a:pt x="225" y="124"/>
                      </a:lnTo>
                      <a:lnTo>
                        <a:pt x="245" y="127"/>
                      </a:lnTo>
                      <a:lnTo>
                        <a:pt x="289" y="125"/>
                      </a:lnTo>
                      <a:lnTo>
                        <a:pt x="316" y="120"/>
                      </a:lnTo>
                      <a:lnTo>
                        <a:pt x="350" y="110"/>
                      </a:lnTo>
                      <a:lnTo>
                        <a:pt x="370" y="105"/>
                      </a:lnTo>
                      <a:lnTo>
                        <a:pt x="374" y="120"/>
                      </a:lnTo>
                      <a:lnTo>
                        <a:pt x="375" y="130"/>
                      </a:lnTo>
                      <a:lnTo>
                        <a:pt x="382" y="144"/>
                      </a:lnTo>
                      <a:lnTo>
                        <a:pt x="374" y="187"/>
                      </a:lnTo>
                      <a:lnTo>
                        <a:pt x="350" y="233"/>
                      </a:lnTo>
                      <a:lnTo>
                        <a:pt x="316" y="249"/>
                      </a:lnTo>
                      <a:lnTo>
                        <a:pt x="226" y="259"/>
                      </a:lnTo>
                    </a:path>
                  </a:pathLst>
                </a:custGeom>
                <a:solidFill>
                  <a:srgbClr val="FFBFBF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Freeform 12"/>
                <p:cNvSpPr>
                  <a:spLocks/>
                </p:cNvSpPr>
                <p:nvPr/>
              </p:nvSpPr>
              <p:spPr bwMode="auto">
                <a:xfrm>
                  <a:off x="4800" y="2374"/>
                  <a:ext cx="29" cy="13"/>
                </a:xfrm>
                <a:custGeom>
                  <a:avLst/>
                  <a:gdLst>
                    <a:gd name="T0" fmla="*/ 28 w 29"/>
                    <a:gd name="T1" fmla="*/ 12 h 13"/>
                    <a:gd name="T2" fmla="*/ 13 w 29"/>
                    <a:gd name="T3" fmla="*/ 8 h 13"/>
                    <a:gd name="T4" fmla="*/ 3 w 29"/>
                    <a:gd name="T5" fmla="*/ 3 h 13"/>
                    <a:gd name="T6" fmla="*/ 0 w 29"/>
                    <a:gd name="T7" fmla="*/ 0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"/>
                    <a:gd name="T13" fmla="*/ 0 h 13"/>
                    <a:gd name="T14" fmla="*/ 29 w 29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" h="13">
                      <a:moveTo>
                        <a:pt x="28" y="12"/>
                      </a:moveTo>
                      <a:lnTo>
                        <a:pt x="13" y="8"/>
                      </a:lnTo>
                      <a:lnTo>
                        <a:pt x="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0" name="Freeform 13"/>
                <p:cNvSpPr>
                  <a:spLocks/>
                </p:cNvSpPr>
                <p:nvPr/>
              </p:nvSpPr>
              <p:spPr bwMode="auto">
                <a:xfrm>
                  <a:off x="5301" y="2344"/>
                  <a:ext cx="11" cy="119"/>
                </a:xfrm>
                <a:custGeom>
                  <a:avLst/>
                  <a:gdLst>
                    <a:gd name="T0" fmla="*/ 5 w 11"/>
                    <a:gd name="T1" fmla="*/ 0 h 119"/>
                    <a:gd name="T2" fmla="*/ 10 w 11"/>
                    <a:gd name="T3" fmla="*/ 18 h 119"/>
                    <a:gd name="T4" fmla="*/ 1 w 11"/>
                    <a:gd name="T5" fmla="*/ 85 h 119"/>
                    <a:gd name="T6" fmla="*/ 0 w 11"/>
                    <a:gd name="T7" fmla="*/ 118 h 1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119"/>
                    <a:gd name="T14" fmla="*/ 11 w 11"/>
                    <a:gd name="T15" fmla="*/ 119 h 1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119">
                      <a:moveTo>
                        <a:pt x="5" y="0"/>
                      </a:moveTo>
                      <a:lnTo>
                        <a:pt x="10" y="18"/>
                      </a:lnTo>
                      <a:lnTo>
                        <a:pt x="1" y="85"/>
                      </a:lnTo>
                      <a:lnTo>
                        <a:pt x="0" y="118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Freeform 14"/>
                <p:cNvSpPr>
                  <a:spLocks/>
                </p:cNvSpPr>
                <p:nvPr/>
              </p:nvSpPr>
              <p:spPr bwMode="auto">
                <a:xfrm>
                  <a:off x="4646" y="2331"/>
                  <a:ext cx="36" cy="60"/>
                </a:xfrm>
                <a:custGeom>
                  <a:avLst/>
                  <a:gdLst>
                    <a:gd name="T0" fmla="*/ 12 w 36"/>
                    <a:gd name="T1" fmla="*/ 0 h 60"/>
                    <a:gd name="T2" fmla="*/ 26 w 36"/>
                    <a:gd name="T3" fmla="*/ 18 h 60"/>
                    <a:gd name="T4" fmla="*/ 34 w 36"/>
                    <a:gd name="T5" fmla="*/ 29 h 60"/>
                    <a:gd name="T6" fmla="*/ 35 w 36"/>
                    <a:gd name="T7" fmla="*/ 39 h 60"/>
                    <a:gd name="T8" fmla="*/ 29 w 36"/>
                    <a:gd name="T9" fmla="*/ 49 h 60"/>
                    <a:gd name="T10" fmla="*/ 13 w 36"/>
                    <a:gd name="T11" fmla="*/ 55 h 60"/>
                    <a:gd name="T12" fmla="*/ 0 w 36"/>
                    <a:gd name="T13" fmla="*/ 59 h 6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6"/>
                    <a:gd name="T22" fmla="*/ 0 h 60"/>
                    <a:gd name="T23" fmla="*/ 36 w 36"/>
                    <a:gd name="T24" fmla="*/ 60 h 6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6" h="60">
                      <a:moveTo>
                        <a:pt x="12" y="0"/>
                      </a:moveTo>
                      <a:lnTo>
                        <a:pt x="26" y="18"/>
                      </a:lnTo>
                      <a:lnTo>
                        <a:pt x="34" y="29"/>
                      </a:lnTo>
                      <a:lnTo>
                        <a:pt x="35" y="39"/>
                      </a:lnTo>
                      <a:lnTo>
                        <a:pt x="29" y="49"/>
                      </a:lnTo>
                      <a:lnTo>
                        <a:pt x="13" y="55"/>
                      </a:lnTo>
                      <a:lnTo>
                        <a:pt x="0" y="59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2" name="Freeform 15"/>
                <p:cNvSpPr>
                  <a:spLocks/>
                </p:cNvSpPr>
                <p:nvPr/>
              </p:nvSpPr>
              <p:spPr bwMode="auto">
                <a:xfrm>
                  <a:off x="4958" y="2278"/>
                  <a:ext cx="26" cy="34"/>
                </a:xfrm>
                <a:custGeom>
                  <a:avLst/>
                  <a:gdLst>
                    <a:gd name="T0" fmla="*/ 0 w 26"/>
                    <a:gd name="T1" fmla="*/ 0 h 34"/>
                    <a:gd name="T2" fmla="*/ 0 w 26"/>
                    <a:gd name="T3" fmla="*/ 11 h 34"/>
                    <a:gd name="T4" fmla="*/ 3 w 26"/>
                    <a:gd name="T5" fmla="*/ 20 h 34"/>
                    <a:gd name="T6" fmla="*/ 13 w 26"/>
                    <a:gd name="T7" fmla="*/ 29 h 34"/>
                    <a:gd name="T8" fmla="*/ 25 w 26"/>
                    <a:gd name="T9" fmla="*/ 33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34"/>
                    <a:gd name="T17" fmla="*/ 26 w 26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34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" y="20"/>
                      </a:lnTo>
                      <a:lnTo>
                        <a:pt x="13" y="29"/>
                      </a:lnTo>
                      <a:lnTo>
                        <a:pt x="25" y="33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3" name="Freeform 16"/>
                <p:cNvSpPr>
                  <a:spLocks/>
                </p:cNvSpPr>
                <p:nvPr/>
              </p:nvSpPr>
              <p:spPr bwMode="auto">
                <a:xfrm>
                  <a:off x="4793" y="2305"/>
                  <a:ext cx="55" cy="30"/>
                </a:xfrm>
                <a:custGeom>
                  <a:avLst/>
                  <a:gdLst>
                    <a:gd name="T0" fmla="*/ 0 w 55"/>
                    <a:gd name="T1" fmla="*/ 0 h 30"/>
                    <a:gd name="T2" fmla="*/ 0 w 55"/>
                    <a:gd name="T3" fmla="*/ 8 h 30"/>
                    <a:gd name="T4" fmla="*/ 4 w 55"/>
                    <a:gd name="T5" fmla="*/ 15 h 30"/>
                    <a:gd name="T6" fmla="*/ 18 w 55"/>
                    <a:gd name="T7" fmla="*/ 24 h 30"/>
                    <a:gd name="T8" fmla="*/ 28 w 55"/>
                    <a:gd name="T9" fmla="*/ 27 h 30"/>
                    <a:gd name="T10" fmla="*/ 41 w 55"/>
                    <a:gd name="T11" fmla="*/ 29 h 30"/>
                    <a:gd name="T12" fmla="*/ 54 w 55"/>
                    <a:gd name="T13" fmla="*/ 29 h 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30"/>
                    <a:gd name="T23" fmla="*/ 55 w 55"/>
                    <a:gd name="T24" fmla="*/ 30 h 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30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4" y="15"/>
                      </a:lnTo>
                      <a:lnTo>
                        <a:pt x="18" y="24"/>
                      </a:lnTo>
                      <a:lnTo>
                        <a:pt x="28" y="27"/>
                      </a:lnTo>
                      <a:lnTo>
                        <a:pt x="41" y="29"/>
                      </a:lnTo>
                      <a:lnTo>
                        <a:pt x="54" y="29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" name="Line 17"/>
                <p:cNvSpPr>
                  <a:spLocks noChangeShapeType="1"/>
                </p:cNvSpPr>
                <p:nvPr/>
              </p:nvSpPr>
              <p:spPr bwMode="auto">
                <a:xfrm>
                  <a:off x="4845" y="2473"/>
                  <a:ext cx="6" cy="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4514" y="2294"/>
              <a:ext cx="880" cy="78"/>
              <a:chOff x="4514" y="2294"/>
              <a:chExt cx="880" cy="78"/>
            </a:xfrm>
          </p:grpSpPr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4514" y="2336"/>
                <a:ext cx="115" cy="36"/>
                <a:chOff x="4514" y="2336"/>
                <a:chExt cx="115" cy="36"/>
              </a:xfrm>
            </p:grpSpPr>
            <p:sp>
              <p:nvSpPr>
                <p:cNvPr id="2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514" y="2358"/>
                  <a:ext cx="34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Freeform 21"/>
                <p:cNvSpPr>
                  <a:spLocks/>
                </p:cNvSpPr>
                <p:nvPr/>
              </p:nvSpPr>
              <p:spPr bwMode="auto">
                <a:xfrm>
                  <a:off x="4526" y="2338"/>
                  <a:ext cx="103" cy="34"/>
                </a:xfrm>
                <a:custGeom>
                  <a:avLst/>
                  <a:gdLst>
                    <a:gd name="T0" fmla="*/ 88 w 103"/>
                    <a:gd name="T1" fmla="*/ 0 h 34"/>
                    <a:gd name="T2" fmla="*/ 76 w 103"/>
                    <a:gd name="T3" fmla="*/ 1 h 34"/>
                    <a:gd name="T4" fmla="*/ 60 w 103"/>
                    <a:gd name="T5" fmla="*/ 2 h 34"/>
                    <a:gd name="T6" fmla="*/ 50 w 103"/>
                    <a:gd name="T7" fmla="*/ 3 h 34"/>
                    <a:gd name="T8" fmla="*/ 34 w 103"/>
                    <a:gd name="T9" fmla="*/ 7 h 34"/>
                    <a:gd name="T10" fmla="*/ 22 w 103"/>
                    <a:gd name="T11" fmla="*/ 10 h 34"/>
                    <a:gd name="T12" fmla="*/ 15 w 103"/>
                    <a:gd name="T13" fmla="*/ 12 h 34"/>
                    <a:gd name="T14" fmla="*/ 9 w 103"/>
                    <a:gd name="T15" fmla="*/ 15 h 34"/>
                    <a:gd name="T16" fmla="*/ 0 w 103"/>
                    <a:gd name="T17" fmla="*/ 20 h 34"/>
                    <a:gd name="T18" fmla="*/ 5 w 103"/>
                    <a:gd name="T19" fmla="*/ 23 h 34"/>
                    <a:gd name="T20" fmla="*/ 13 w 103"/>
                    <a:gd name="T21" fmla="*/ 28 h 34"/>
                    <a:gd name="T22" fmla="*/ 27 w 103"/>
                    <a:gd name="T23" fmla="*/ 30 h 34"/>
                    <a:gd name="T24" fmla="*/ 38 w 103"/>
                    <a:gd name="T25" fmla="*/ 31 h 34"/>
                    <a:gd name="T26" fmla="*/ 50 w 103"/>
                    <a:gd name="T27" fmla="*/ 32 h 34"/>
                    <a:gd name="T28" fmla="*/ 67 w 103"/>
                    <a:gd name="T29" fmla="*/ 33 h 34"/>
                    <a:gd name="T30" fmla="*/ 86 w 103"/>
                    <a:gd name="T31" fmla="*/ 33 h 34"/>
                    <a:gd name="T32" fmla="*/ 102 w 103"/>
                    <a:gd name="T33" fmla="*/ 31 h 34"/>
                    <a:gd name="T34" fmla="*/ 91 w 103"/>
                    <a:gd name="T35" fmla="*/ 18 h 34"/>
                    <a:gd name="T36" fmla="*/ 88 w 103"/>
                    <a:gd name="T37" fmla="*/ 0 h 3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3"/>
                    <a:gd name="T58" fmla="*/ 0 h 34"/>
                    <a:gd name="T59" fmla="*/ 103 w 103"/>
                    <a:gd name="T60" fmla="*/ 34 h 3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3" h="34">
                      <a:moveTo>
                        <a:pt x="88" y="0"/>
                      </a:moveTo>
                      <a:lnTo>
                        <a:pt x="76" y="1"/>
                      </a:lnTo>
                      <a:lnTo>
                        <a:pt x="60" y="2"/>
                      </a:lnTo>
                      <a:lnTo>
                        <a:pt x="50" y="3"/>
                      </a:lnTo>
                      <a:lnTo>
                        <a:pt x="34" y="7"/>
                      </a:lnTo>
                      <a:lnTo>
                        <a:pt x="22" y="10"/>
                      </a:lnTo>
                      <a:lnTo>
                        <a:pt x="15" y="12"/>
                      </a:lnTo>
                      <a:lnTo>
                        <a:pt x="9" y="15"/>
                      </a:lnTo>
                      <a:lnTo>
                        <a:pt x="0" y="20"/>
                      </a:lnTo>
                      <a:lnTo>
                        <a:pt x="5" y="23"/>
                      </a:lnTo>
                      <a:lnTo>
                        <a:pt x="13" y="28"/>
                      </a:lnTo>
                      <a:lnTo>
                        <a:pt x="27" y="30"/>
                      </a:lnTo>
                      <a:lnTo>
                        <a:pt x="38" y="31"/>
                      </a:lnTo>
                      <a:lnTo>
                        <a:pt x="50" y="32"/>
                      </a:lnTo>
                      <a:lnTo>
                        <a:pt x="67" y="33"/>
                      </a:lnTo>
                      <a:lnTo>
                        <a:pt x="86" y="33"/>
                      </a:lnTo>
                      <a:lnTo>
                        <a:pt x="102" y="31"/>
                      </a:lnTo>
                      <a:lnTo>
                        <a:pt x="91" y="18"/>
                      </a:lnTo>
                      <a:lnTo>
                        <a:pt x="88" y="0"/>
                      </a:lnTo>
                    </a:path>
                  </a:pathLst>
                </a:custGeom>
                <a:solidFill>
                  <a:srgbClr val="BFBFBF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" name="Freeform 22"/>
                <p:cNvSpPr>
                  <a:spLocks/>
                </p:cNvSpPr>
                <p:nvPr/>
              </p:nvSpPr>
              <p:spPr bwMode="auto">
                <a:xfrm>
                  <a:off x="4586" y="2336"/>
                  <a:ext cx="37" cy="36"/>
                </a:xfrm>
                <a:custGeom>
                  <a:avLst/>
                  <a:gdLst>
                    <a:gd name="T0" fmla="*/ 0 w 37"/>
                    <a:gd name="T1" fmla="*/ 4 h 36"/>
                    <a:gd name="T2" fmla="*/ 29 w 37"/>
                    <a:gd name="T3" fmla="*/ 0 h 36"/>
                    <a:gd name="T4" fmla="*/ 26 w 37"/>
                    <a:gd name="T5" fmla="*/ 8 h 36"/>
                    <a:gd name="T6" fmla="*/ 31 w 37"/>
                    <a:gd name="T7" fmla="*/ 19 h 36"/>
                    <a:gd name="T8" fmla="*/ 35 w 37"/>
                    <a:gd name="T9" fmla="*/ 31 h 36"/>
                    <a:gd name="T10" fmla="*/ 36 w 37"/>
                    <a:gd name="T11" fmla="*/ 34 h 36"/>
                    <a:gd name="T12" fmla="*/ 23 w 37"/>
                    <a:gd name="T13" fmla="*/ 35 h 36"/>
                    <a:gd name="T14" fmla="*/ 0 w 37"/>
                    <a:gd name="T15" fmla="*/ 34 h 36"/>
                    <a:gd name="T16" fmla="*/ 6 w 37"/>
                    <a:gd name="T17" fmla="*/ 26 h 36"/>
                    <a:gd name="T18" fmla="*/ 7 w 37"/>
                    <a:gd name="T19" fmla="*/ 18 h 36"/>
                    <a:gd name="T20" fmla="*/ 5 w 37"/>
                    <a:gd name="T21" fmla="*/ 10 h 36"/>
                    <a:gd name="T22" fmla="*/ 0 w 37"/>
                    <a:gd name="T23" fmla="*/ 4 h 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7"/>
                    <a:gd name="T37" fmla="*/ 0 h 36"/>
                    <a:gd name="T38" fmla="*/ 37 w 37"/>
                    <a:gd name="T39" fmla="*/ 36 h 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7" h="36">
                      <a:moveTo>
                        <a:pt x="0" y="4"/>
                      </a:moveTo>
                      <a:lnTo>
                        <a:pt x="29" y="0"/>
                      </a:lnTo>
                      <a:lnTo>
                        <a:pt x="26" y="8"/>
                      </a:lnTo>
                      <a:lnTo>
                        <a:pt x="31" y="19"/>
                      </a:lnTo>
                      <a:lnTo>
                        <a:pt x="35" y="31"/>
                      </a:lnTo>
                      <a:lnTo>
                        <a:pt x="36" y="34"/>
                      </a:lnTo>
                      <a:lnTo>
                        <a:pt x="23" y="35"/>
                      </a:lnTo>
                      <a:lnTo>
                        <a:pt x="0" y="34"/>
                      </a:lnTo>
                      <a:lnTo>
                        <a:pt x="6" y="26"/>
                      </a:lnTo>
                      <a:lnTo>
                        <a:pt x="7" y="18"/>
                      </a:lnTo>
                      <a:lnTo>
                        <a:pt x="5" y="10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00007F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4586" y="2294"/>
                <a:ext cx="808" cy="78"/>
                <a:chOff x="4586" y="2294"/>
                <a:chExt cx="808" cy="78"/>
              </a:xfrm>
            </p:grpSpPr>
            <p:grpSp>
              <p:nvGrpSpPr>
                <p:cNvPr id="16" name="Group 24"/>
                <p:cNvGrpSpPr>
                  <a:grpSpLocks/>
                </p:cNvGrpSpPr>
                <p:nvPr/>
              </p:nvGrpSpPr>
              <p:grpSpPr bwMode="auto">
                <a:xfrm>
                  <a:off x="4701" y="2294"/>
                  <a:ext cx="693" cy="75"/>
                  <a:chOff x="4701" y="2294"/>
                  <a:chExt cx="693" cy="75"/>
                </a:xfrm>
              </p:grpSpPr>
              <p:sp>
                <p:nvSpPr>
                  <p:cNvPr id="18" name="Freeform 25"/>
                  <p:cNvSpPr>
                    <a:spLocks/>
                  </p:cNvSpPr>
                  <p:nvPr/>
                </p:nvSpPr>
                <p:spPr bwMode="auto">
                  <a:xfrm>
                    <a:off x="5005" y="2294"/>
                    <a:ext cx="292" cy="19"/>
                  </a:xfrm>
                  <a:custGeom>
                    <a:avLst/>
                    <a:gdLst>
                      <a:gd name="T0" fmla="*/ 291 w 292"/>
                      <a:gd name="T1" fmla="*/ 13 h 19"/>
                      <a:gd name="T2" fmla="*/ 291 w 292"/>
                      <a:gd name="T3" fmla="*/ 6 h 19"/>
                      <a:gd name="T4" fmla="*/ 285 w 292"/>
                      <a:gd name="T5" fmla="*/ 2 h 19"/>
                      <a:gd name="T6" fmla="*/ 275 w 292"/>
                      <a:gd name="T7" fmla="*/ 0 h 19"/>
                      <a:gd name="T8" fmla="*/ 262 w 292"/>
                      <a:gd name="T9" fmla="*/ 1 h 19"/>
                      <a:gd name="T10" fmla="*/ 231 w 292"/>
                      <a:gd name="T11" fmla="*/ 0 h 19"/>
                      <a:gd name="T12" fmla="*/ 185 w 292"/>
                      <a:gd name="T13" fmla="*/ 1 h 19"/>
                      <a:gd name="T14" fmla="*/ 141 w 292"/>
                      <a:gd name="T15" fmla="*/ 3 h 19"/>
                      <a:gd name="T16" fmla="*/ 109 w 292"/>
                      <a:gd name="T17" fmla="*/ 3 h 19"/>
                      <a:gd name="T18" fmla="*/ 68 w 292"/>
                      <a:gd name="T19" fmla="*/ 4 h 19"/>
                      <a:gd name="T20" fmla="*/ 38 w 292"/>
                      <a:gd name="T21" fmla="*/ 5 h 19"/>
                      <a:gd name="T22" fmla="*/ 8 w 292"/>
                      <a:gd name="T23" fmla="*/ 8 h 19"/>
                      <a:gd name="T24" fmla="*/ 21 w 292"/>
                      <a:gd name="T25" fmla="*/ 6 h 19"/>
                      <a:gd name="T26" fmla="*/ 3 w 292"/>
                      <a:gd name="T27" fmla="*/ 10 h 19"/>
                      <a:gd name="T28" fmla="*/ 0 w 292"/>
                      <a:gd name="T29" fmla="*/ 18 h 19"/>
                      <a:gd name="T30" fmla="*/ 291 w 292"/>
                      <a:gd name="T31" fmla="*/ 13 h 1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292"/>
                      <a:gd name="T49" fmla="*/ 0 h 19"/>
                      <a:gd name="T50" fmla="*/ 292 w 292"/>
                      <a:gd name="T51" fmla="*/ 19 h 1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292" h="19">
                        <a:moveTo>
                          <a:pt x="291" y="13"/>
                        </a:moveTo>
                        <a:lnTo>
                          <a:pt x="291" y="6"/>
                        </a:lnTo>
                        <a:lnTo>
                          <a:pt x="285" y="2"/>
                        </a:lnTo>
                        <a:lnTo>
                          <a:pt x="275" y="0"/>
                        </a:lnTo>
                        <a:lnTo>
                          <a:pt x="262" y="1"/>
                        </a:lnTo>
                        <a:lnTo>
                          <a:pt x="231" y="0"/>
                        </a:lnTo>
                        <a:lnTo>
                          <a:pt x="185" y="1"/>
                        </a:lnTo>
                        <a:lnTo>
                          <a:pt x="141" y="3"/>
                        </a:lnTo>
                        <a:lnTo>
                          <a:pt x="109" y="3"/>
                        </a:lnTo>
                        <a:lnTo>
                          <a:pt x="68" y="4"/>
                        </a:lnTo>
                        <a:lnTo>
                          <a:pt x="38" y="5"/>
                        </a:lnTo>
                        <a:lnTo>
                          <a:pt x="8" y="8"/>
                        </a:lnTo>
                        <a:lnTo>
                          <a:pt x="21" y="6"/>
                        </a:lnTo>
                        <a:lnTo>
                          <a:pt x="3" y="10"/>
                        </a:lnTo>
                        <a:lnTo>
                          <a:pt x="0" y="18"/>
                        </a:lnTo>
                        <a:lnTo>
                          <a:pt x="291" y="1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Freeform 26"/>
                  <p:cNvSpPr>
                    <a:spLocks/>
                  </p:cNvSpPr>
                  <p:nvPr/>
                </p:nvSpPr>
                <p:spPr bwMode="auto">
                  <a:xfrm>
                    <a:off x="5372" y="2301"/>
                    <a:ext cx="22" cy="15"/>
                  </a:xfrm>
                  <a:custGeom>
                    <a:avLst/>
                    <a:gdLst>
                      <a:gd name="T0" fmla="*/ 0 w 22"/>
                      <a:gd name="T1" fmla="*/ 2 h 15"/>
                      <a:gd name="T2" fmla="*/ 19 w 22"/>
                      <a:gd name="T3" fmla="*/ 0 h 15"/>
                      <a:gd name="T4" fmla="*/ 21 w 22"/>
                      <a:gd name="T5" fmla="*/ 10 h 15"/>
                      <a:gd name="T6" fmla="*/ 1 w 22"/>
                      <a:gd name="T7" fmla="*/ 14 h 15"/>
                      <a:gd name="T8" fmla="*/ 0 w 22"/>
                      <a:gd name="T9" fmla="*/ 2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15"/>
                      <a:gd name="T17" fmla="*/ 22 w 2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15">
                        <a:moveTo>
                          <a:pt x="0" y="2"/>
                        </a:moveTo>
                        <a:lnTo>
                          <a:pt x="19" y="0"/>
                        </a:lnTo>
                        <a:lnTo>
                          <a:pt x="21" y="10"/>
                        </a:lnTo>
                        <a:lnTo>
                          <a:pt x="1" y="14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Freeform 27"/>
                  <p:cNvSpPr>
                    <a:spLocks/>
                  </p:cNvSpPr>
                  <p:nvPr/>
                </p:nvSpPr>
                <p:spPr bwMode="auto">
                  <a:xfrm>
                    <a:off x="4701" y="2301"/>
                    <a:ext cx="633" cy="68"/>
                  </a:xfrm>
                  <a:custGeom>
                    <a:avLst/>
                    <a:gdLst>
                      <a:gd name="T0" fmla="*/ 40 w 633"/>
                      <a:gd name="T1" fmla="*/ 25 h 68"/>
                      <a:gd name="T2" fmla="*/ 97 w 633"/>
                      <a:gd name="T3" fmla="*/ 21 h 68"/>
                      <a:gd name="T4" fmla="*/ 181 w 633"/>
                      <a:gd name="T5" fmla="*/ 16 h 68"/>
                      <a:gd name="T6" fmla="*/ 247 w 633"/>
                      <a:gd name="T7" fmla="*/ 11 h 68"/>
                      <a:gd name="T8" fmla="*/ 316 w 633"/>
                      <a:gd name="T9" fmla="*/ 7 h 68"/>
                      <a:gd name="T10" fmla="*/ 371 w 633"/>
                      <a:gd name="T11" fmla="*/ 6 h 68"/>
                      <a:gd name="T12" fmla="*/ 414 w 633"/>
                      <a:gd name="T13" fmla="*/ 5 h 68"/>
                      <a:gd name="T14" fmla="*/ 456 w 633"/>
                      <a:gd name="T15" fmla="*/ 4 h 68"/>
                      <a:gd name="T16" fmla="*/ 523 w 633"/>
                      <a:gd name="T17" fmla="*/ 1 h 68"/>
                      <a:gd name="T18" fmla="*/ 579 w 633"/>
                      <a:gd name="T19" fmla="*/ 0 h 68"/>
                      <a:gd name="T20" fmla="*/ 612 w 633"/>
                      <a:gd name="T21" fmla="*/ 0 h 68"/>
                      <a:gd name="T22" fmla="*/ 622 w 633"/>
                      <a:gd name="T23" fmla="*/ 3 h 68"/>
                      <a:gd name="T24" fmla="*/ 629 w 633"/>
                      <a:gd name="T25" fmla="*/ 8 h 68"/>
                      <a:gd name="T26" fmla="*/ 632 w 633"/>
                      <a:gd name="T27" fmla="*/ 15 h 68"/>
                      <a:gd name="T28" fmla="*/ 630 w 633"/>
                      <a:gd name="T29" fmla="*/ 25 h 68"/>
                      <a:gd name="T30" fmla="*/ 613 w 633"/>
                      <a:gd name="T31" fmla="*/ 30 h 68"/>
                      <a:gd name="T32" fmla="*/ 585 w 633"/>
                      <a:gd name="T33" fmla="*/ 32 h 68"/>
                      <a:gd name="T34" fmla="*/ 543 w 633"/>
                      <a:gd name="T35" fmla="*/ 37 h 68"/>
                      <a:gd name="T36" fmla="*/ 486 w 633"/>
                      <a:gd name="T37" fmla="*/ 44 h 68"/>
                      <a:gd name="T38" fmla="*/ 434 w 633"/>
                      <a:gd name="T39" fmla="*/ 48 h 68"/>
                      <a:gd name="T40" fmla="*/ 375 w 633"/>
                      <a:gd name="T41" fmla="*/ 53 h 68"/>
                      <a:gd name="T42" fmla="*/ 316 w 633"/>
                      <a:gd name="T43" fmla="*/ 56 h 68"/>
                      <a:gd name="T44" fmla="*/ 289 w 633"/>
                      <a:gd name="T45" fmla="*/ 58 h 68"/>
                      <a:gd name="T46" fmla="*/ 261 w 633"/>
                      <a:gd name="T47" fmla="*/ 59 h 68"/>
                      <a:gd name="T48" fmla="*/ 232 w 633"/>
                      <a:gd name="T49" fmla="*/ 60 h 68"/>
                      <a:gd name="T50" fmla="*/ 197 w 633"/>
                      <a:gd name="T51" fmla="*/ 62 h 68"/>
                      <a:gd name="T52" fmla="*/ 165 w 633"/>
                      <a:gd name="T53" fmla="*/ 64 h 68"/>
                      <a:gd name="T54" fmla="*/ 131 w 633"/>
                      <a:gd name="T55" fmla="*/ 65 h 68"/>
                      <a:gd name="T56" fmla="*/ 82 w 633"/>
                      <a:gd name="T57" fmla="*/ 67 h 68"/>
                      <a:gd name="T58" fmla="*/ 57 w 633"/>
                      <a:gd name="T59" fmla="*/ 66 h 68"/>
                      <a:gd name="T60" fmla="*/ 48 w 633"/>
                      <a:gd name="T61" fmla="*/ 59 h 68"/>
                      <a:gd name="T62" fmla="*/ 37 w 633"/>
                      <a:gd name="T63" fmla="*/ 49 h 68"/>
                      <a:gd name="T64" fmla="*/ 26 w 633"/>
                      <a:gd name="T65" fmla="*/ 41 h 68"/>
                      <a:gd name="T66" fmla="*/ 0 w 633"/>
                      <a:gd name="T67" fmla="*/ 27 h 68"/>
                      <a:gd name="T68" fmla="*/ 40 w 633"/>
                      <a:gd name="T69" fmla="*/ 25 h 68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633"/>
                      <a:gd name="T106" fmla="*/ 0 h 68"/>
                      <a:gd name="T107" fmla="*/ 633 w 633"/>
                      <a:gd name="T108" fmla="*/ 68 h 68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633" h="68">
                        <a:moveTo>
                          <a:pt x="40" y="25"/>
                        </a:moveTo>
                        <a:lnTo>
                          <a:pt x="97" y="21"/>
                        </a:lnTo>
                        <a:lnTo>
                          <a:pt x="181" y="16"/>
                        </a:lnTo>
                        <a:lnTo>
                          <a:pt x="247" y="11"/>
                        </a:lnTo>
                        <a:lnTo>
                          <a:pt x="316" y="7"/>
                        </a:lnTo>
                        <a:lnTo>
                          <a:pt x="371" y="6"/>
                        </a:lnTo>
                        <a:lnTo>
                          <a:pt x="414" y="5"/>
                        </a:lnTo>
                        <a:lnTo>
                          <a:pt x="456" y="4"/>
                        </a:lnTo>
                        <a:lnTo>
                          <a:pt x="523" y="1"/>
                        </a:lnTo>
                        <a:lnTo>
                          <a:pt x="579" y="0"/>
                        </a:lnTo>
                        <a:lnTo>
                          <a:pt x="612" y="0"/>
                        </a:lnTo>
                        <a:lnTo>
                          <a:pt x="622" y="3"/>
                        </a:lnTo>
                        <a:lnTo>
                          <a:pt x="629" y="8"/>
                        </a:lnTo>
                        <a:lnTo>
                          <a:pt x="632" y="15"/>
                        </a:lnTo>
                        <a:lnTo>
                          <a:pt x="630" y="25"/>
                        </a:lnTo>
                        <a:lnTo>
                          <a:pt x="613" y="30"/>
                        </a:lnTo>
                        <a:lnTo>
                          <a:pt x="585" y="32"/>
                        </a:lnTo>
                        <a:lnTo>
                          <a:pt x="543" y="37"/>
                        </a:lnTo>
                        <a:lnTo>
                          <a:pt x="486" y="44"/>
                        </a:lnTo>
                        <a:lnTo>
                          <a:pt x="434" y="48"/>
                        </a:lnTo>
                        <a:lnTo>
                          <a:pt x="375" y="53"/>
                        </a:lnTo>
                        <a:lnTo>
                          <a:pt x="316" y="56"/>
                        </a:lnTo>
                        <a:lnTo>
                          <a:pt x="289" y="58"/>
                        </a:lnTo>
                        <a:lnTo>
                          <a:pt x="261" y="59"/>
                        </a:lnTo>
                        <a:lnTo>
                          <a:pt x="232" y="60"/>
                        </a:lnTo>
                        <a:lnTo>
                          <a:pt x="197" y="62"/>
                        </a:lnTo>
                        <a:lnTo>
                          <a:pt x="165" y="64"/>
                        </a:lnTo>
                        <a:lnTo>
                          <a:pt x="131" y="65"/>
                        </a:lnTo>
                        <a:lnTo>
                          <a:pt x="82" y="67"/>
                        </a:lnTo>
                        <a:lnTo>
                          <a:pt x="57" y="66"/>
                        </a:lnTo>
                        <a:lnTo>
                          <a:pt x="48" y="59"/>
                        </a:lnTo>
                        <a:lnTo>
                          <a:pt x="37" y="49"/>
                        </a:lnTo>
                        <a:lnTo>
                          <a:pt x="26" y="41"/>
                        </a:lnTo>
                        <a:lnTo>
                          <a:pt x="0" y="27"/>
                        </a:lnTo>
                        <a:lnTo>
                          <a:pt x="40" y="25"/>
                        </a:lnTo>
                      </a:path>
                    </a:pathLst>
                  </a:custGeom>
                  <a:solidFill>
                    <a:srgbClr val="00007F"/>
                  </a:solidFill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Freeform 28"/>
                  <p:cNvSpPr>
                    <a:spLocks/>
                  </p:cNvSpPr>
                  <p:nvPr/>
                </p:nvSpPr>
                <p:spPr bwMode="auto">
                  <a:xfrm>
                    <a:off x="5305" y="2299"/>
                    <a:ext cx="73" cy="30"/>
                  </a:xfrm>
                  <a:custGeom>
                    <a:avLst/>
                    <a:gdLst>
                      <a:gd name="T0" fmla="*/ 6 w 73"/>
                      <a:gd name="T1" fmla="*/ 2 h 30"/>
                      <a:gd name="T2" fmla="*/ 0 w 73"/>
                      <a:gd name="T3" fmla="*/ 11 h 30"/>
                      <a:gd name="T4" fmla="*/ 1 w 73"/>
                      <a:gd name="T5" fmla="*/ 19 h 30"/>
                      <a:gd name="T6" fmla="*/ 3 w 73"/>
                      <a:gd name="T7" fmla="*/ 24 h 30"/>
                      <a:gd name="T8" fmla="*/ 7 w 73"/>
                      <a:gd name="T9" fmla="*/ 29 h 30"/>
                      <a:gd name="T10" fmla="*/ 26 w 73"/>
                      <a:gd name="T11" fmla="*/ 27 h 30"/>
                      <a:gd name="T12" fmla="*/ 43 w 73"/>
                      <a:gd name="T13" fmla="*/ 24 h 30"/>
                      <a:gd name="T14" fmla="*/ 56 w 73"/>
                      <a:gd name="T15" fmla="*/ 21 h 30"/>
                      <a:gd name="T16" fmla="*/ 66 w 73"/>
                      <a:gd name="T17" fmla="*/ 18 h 30"/>
                      <a:gd name="T18" fmla="*/ 72 w 73"/>
                      <a:gd name="T19" fmla="*/ 14 h 30"/>
                      <a:gd name="T20" fmla="*/ 67 w 73"/>
                      <a:gd name="T21" fmla="*/ 11 h 30"/>
                      <a:gd name="T22" fmla="*/ 66 w 73"/>
                      <a:gd name="T23" fmla="*/ 5 h 30"/>
                      <a:gd name="T24" fmla="*/ 70 w 73"/>
                      <a:gd name="T25" fmla="*/ 2 h 30"/>
                      <a:gd name="T26" fmla="*/ 60 w 73"/>
                      <a:gd name="T27" fmla="*/ 0 h 30"/>
                      <a:gd name="T28" fmla="*/ 39 w 73"/>
                      <a:gd name="T29" fmla="*/ 0 h 30"/>
                      <a:gd name="T30" fmla="*/ 6 w 73"/>
                      <a:gd name="T31" fmla="*/ 2 h 3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3"/>
                      <a:gd name="T49" fmla="*/ 0 h 30"/>
                      <a:gd name="T50" fmla="*/ 73 w 73"/>
                      <a:gd name="T51" fmla="*/ 30 h 3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3" h="30">
                        <a:moveTo>
                          <a:pt x="6" y="2"/>
                        </a:moveTo>
                        <a:lnTo>
                          <a:pt x="0" y="11"/>
                        </a:lnTo>
                        <a:lnTo>
                          <a:pt x="1" y="19"/>
                        </a:lnTo>
                        <a:lnTo>
                          <a:pt x="3" y="24"/>
                        </a:lnTo>
                        <a:lnTo>
                          <a:pt x="7" y="29"/>
                        </a:lnTo>
                        <a:lnTo>
                          <a:pt x="26" y="27"/>
                        </a:lnTo>
                        <a:lnTo>
                          <a:pt x="43" y="24"/>
                        </a:lnTo>
                        <a:lnTo>
                          <a:pt x="56" y="21"/>
                        </a:lnTo>
                        <a:lnTo>
                          <a:pt x="66" y="18"/>
                        </a:lnTo>
                        <a:lnTo>
                          <a:pt x="72" y="14"/>
                        </a:lnTo>
                        <a:lnTo>
                          <a:pt x="67" y="11"/>
                        </a:lnTo>
                        <a:lnTo>
                          <a:pt x="66" y="5"/>
                        </a:lnTo>
                        <a:lnTo>
                          <a:pt x="70" y="2"/>
                        </a:lnTo>
                        <a:lnTo>
                          <a:pt x="60" y="0"/>
                        </a:lnTo>
                        <a:lnTo>
                          <a:pt x="39" y="0"/>
                        </a:lnTo>
                        <a:lnTo>
                          <a:pt x="6" y="2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" name="Freeform 29"/>
                  <p:cNvSpPr>
                    <a:spLocks/>
                  </p:cNvSpPr>
                  <p:nvPr/>
                </p:nvSpPr>
                <p:spPr bwMode="auto">
                  <a:xfrm>
                    <a:off x="5291" y="2303"/>
                    <a:ext cx="9" cy="29"/>
                  </a:xfrm>
                  <a:custGeom>
                    <a:avLst/>
                    <a:gdLst>
                      <a:gd name="T0" fmla="*/ 6 w 9"/>
                      <a:gd name="T1" fmla="*/ 0 h 29"/>
                      <a:gd name="T2" fmla="*/ 0 w 9"/>
                      <a:gd name="T3" fmla="*/ 9 h 29"/>
                      <a:gd name="T4" fmla="*/ 0 w 9"/>
                      <a:gd name="T5" fmla="*/ 15 h 29"/>
                      <a:gd name="T6" fmla="*/ 3 w 9"/>
                      <a:gd name="T7" fmla="*/ 23 h 29"/>
                      <a:gd name="T8" fmla="*/ 8 w 9"/>
                      <a:gd name="T9" fmla="*/ 28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"/>
                      <a:gd name="T16" fmla="*/ 0 h 29"/>
                      <a:gd name="T17" fmla="*/ 9 w 9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" h="29">
                        <a:moveTo>
                          <a:pt x="6" y="0"/>
                        </a:moveTo>
                        <a:lnTo>
                          <a:pt x="0" y="9"/>
                        </a:lnTo>
                        <a:lnTo>
                          <a:pt x="0" y="15"/>
                        </a:lnTo>
                        <a:lnTo>
                          <a:pt x="3" y="23"/>
                        </a:lnTo>
                        <a:lnTo>
                          <a:pt x="8" y="28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7" name="Freeform 30"/>
                <p:cNvSpPr>
                  <a:spLocks/>
                </p:cNvSpPr>
                <p:nvPr/>
              </p:nvSpPr>
              <p:spPr bwMode="auto">
                <a:xfrm>
                  <a:off x="4586" y="2342"/>
                  <a:ext cx="9" cy="30"/>
                </a:xfrm>
                <a:custGeom>
                  <a:avLst/>
                  <a:gdLst>
                    <a:gd name="T0" fmla="*/ 0 w 9"/>
                    <a:gd name="T1" fmla="*/ 0 h 30"/>
                    <a:gd name="T2" fmla="*/ 5 w 9"/>
                    <a:gd name="T3" fmla="*/ 5 h 30"/>
                    <a:gd name="T4" fmla="*/ 8 w 9"/>
                    <a:gd name="T5" fmla="*/ 12 h 30"/>
                    <a:gd name="T6" fmla="*/ 8 w 9"/>
                    <a:gd name="T7" fmla="*/ 18 h 30"/>
                    <a:gd name="T8" fmla="*/ 6 w 9"/>
                    <a:gd name="T9" fmla="*/ 25 h 30"/>
                    <a:gd name="T10" fmla="*/ 3 w 9"/>
                    <a:gd name="T11" fmla="*/ 29 h 30"/>
                    <a:gd name="T12" fmla="*/ 4 w 9"/>
                    <a:gd name="T13" fmla="*/ 26 h 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30"/>
                    <a:gd name="T23" fmla="*/ 9 w 9"/>
                    <a:gd name="T24" fmla="*/ 30 h 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30">
                      <a:moveTo>
                        <a:pt x="0" y="0"/>
                      </a:moveTo>
                      <a:lnTo>
                        <a:pt x="5" y="5"/>
                      </a:lnTo>
                      <a:lnTo>
                        <a:pt x="8" y="12"/>
                      </a:lnTo>
                      <a:lnTo>
                        <a:pt x="8" y="18"/>
                      </a:lnTo>
                      <a:lnTo>
                        <a:pt x="6" y="25"/>
                      </a:lnTo>
                      <a:lnTo>
                        <a:pt x="3" y="29"/>
                      </a:lnTo>
                      <a:lnTo>
                        <a:pt x="4" y="2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1533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684212" y="979488"/>
            <a:ext cx="7632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팀 명칭과 팀 구호 만들기</a:t>
            </a:r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1.2 </a:t>
            </a:r>
            <a:r>
              <a:rPr lang="ko-KR" altLang="en-US" dirty="0">
                <a:latin typeface="Arial" charset="0"/>
              </a:rPr>
              <a:t>팀 구성 및 운영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1332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626E992A-A956-44C8-AE39-74083F71ABCA}" type="slidenum">
              <a:rPr lang="ko-KR" altLang="en-US" sz="1200" smtClean="0">
                <a:solidFill>
                  <a:schemeClr val="bg1"/>
                </a:solidFill>
              </a:rPr>
              <a:pPr/>
              <a:t>13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35" name="그림 18" descr="사진 08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93" y="2028258"/>
            <a:ext cx="4751387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13"/>
          <p:cNvSpPr/>
          <p:nvPr/>
        </p:nvSpPr>
        <p:spPr>
          <a:xfrm>
            <a:off x="5686456" y="1556792"/>
            <a:ext cx="2294218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0" lang="ko-KR" altLang="en-US" sz="2800" spc="50" dirty="0" err="1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팀명칭</a:t>
            </a:r>
            <a:r>
              <a:rPr kumimoji="0" lang="en-US" altLang="ko-KR" sz="28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kumimoji="0" lang="ko-KR" altLang="en-US" sz="28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예시</a:t>
            </a:r>
            <a:r>
              <a:rPr kumimoji="0" lang="en-US" altLang="ko-KR" sz="28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</p:txBody>
      </p:sp>
      <p:sp>
        <p:nvSpPr>
          <p:cNvPr id="37" name="직사각형 14"/>
          <p:cNvSpPr/>
          <p:nvPr/>
        </p:nvSpPr>
        <p:spPr>
          <a:xfrm>
            <a:off x="5757893" y="2937268"/>
            <a:ext cx="2294218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0" lang="ko-KR" altLang="en-US" sz="2800" spc="50" dirty="0" err="1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팀구호</a:t>
            </a:r>
            <a:r>
              <a:rPr kumimoji="0" lang="en-US" altLang="ko-KR" sz="28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kumimoji="0" lang="ko-KR" altLang="en-US" sz="28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예시</a:t>
            </a:r>
            <a:r>
              <a:rPr kumimoji="0" lang="en-US" altLang="ko-KR" sz="2800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auto">
          <a:xfrm>
            <a:off x="5681516" y="2151450"/>
            <a:ext cx="28304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684213" eaLnBrk="1" hangingPunct="1">
              <a:defRPr/>
            </a:pPr>
            <a:r>
              <a:rPr kumimoji="0" lang="en-US" altLang="ko-KR" sz="2400" b="0" dirty="0">
                <a:solidFill>
                  <a:srgbClr val="000000"/>
                </a:solidFill>
              </a:rPr>
              <a:t>- </a:t>
            </a:r>
            <a:r>
              <a:rPr kumimoji="0" lang="ko-KR" altLang="en-US" sz="2400" b="0" dirty="0" err="1">
                <a:solidFill>
                  <a:srgbClr val="000000"/>
                </a:solidFill>
              </a:rPr>
              <a:t>복소리</a:t>
            </a:r>
            <a:endParaRPr kumimoji="0" lang="ko-KR" altLang="en-US" sz="2400" b="0" dirty="0">
              <a:solidFill>
                <a:srgbClr val="000000"/>
              </a:solidFill>
            </a:endParaRPr>
          </a:p>
        </p:txBody>
      </p:sp>
      <p:sp>
        <p:nvSpPr>
          <p:cNvPr id="39" name="Text Box 56"/>
          <p:cNvSpPr txBox="1">
            <a:spLocks noChangeArrowheads="1"/>
          </p:cNvSpPr>
          <p:nvPr/>
        </p:nvSpPr>
        <p:spPr bwMode="auto">
          <a:xfrm>
            <a:off x="5681516" y="3508772"/>
            <a:ext cx="2850924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684213" eaLnBrk="1" hangingPunct="1">
              <a:defRPr/>
            </a:pPr>
            <a:r>
              <a:rPr kumimoji="0" lang="en-US" altLang="ko-KR" sz="2400" b="0" dirty="0">
                <a:solidFill>
                  <a:srgbClr val="000000"/>
                </a:solidFill>
              </a:rPr>
              <a:t>- </a:t>
            </a:r>
            <a:r>
              <a:rPr kumimoji="0" lang="ko-KR" altLang="en-US" sz="2400" b="0" dirty="0">
                <a:solidFill>
                  <a:srgbClr val="000000"/>
                </a:solidFill>
              </a:rPr>
              <a:t>와라</a:t>
            </a:r>
            <a:r>
              <a:rPr kumimoji="0" lang="en-US" altLang="ko-KR" sz="2400" b="0" dirty="0">
                <a:solidFill>
                  <a:srgbClr val="000000"/>
                </a:solidFill>
              </a:rPr>
              <a:t>!(</a:t>
            </a:r>
            <a:r>
              <a:rPr kumimoji="0" lang="ko-KR" altLang="en-US" sz="2400" b="0" dirty="0">
                <a:solidFill>
                  <a:srgbClr val="000000"/>
                </a:solidFill>
              </a:rPr>
              <a:t>짝</a:t>
            </a:r>
            <a:r>
              <a:rPr kumimoji="0" lang="en-US" altLang="ko-KR" sz="2400" b="0" dirty="0">
                <a:solidFill>
                  <a:srgbClr val="000000"/>
                </a:solidFill>
              </a:rPr>
              <a:t>!)</a:t>
            </a:r>
          </a:p>
          <a:p>
            <a:pPr defTabSz="684213" eaLnBrk="1" hangingPunct="1">
              <a:defRPr/>
            </a:pPr>
            <a:r>
              <a:rPr kumimoji="0" lang="ko-KR" altLang="en-US" sz="2400" b="0" dirty="0">
                <a:solidFill>
                  <a:srgbClr val="000000"/>
                </a:solidFill>
              </a:rPr>
              <a:t>   와라</a:t>
            </a:r>
            <a:r>
              <a:rPr kumimoji="0" lang="en-US" altLang="ko-KR" sz="2400" b="0" dirty="0">
                <a:solidFill>
                  <a:srgbClr val="000000"/>
                </a:solidFill>
              </a:rPr>
              <a:t>!(</a:t>
            </a:r>
            <a:r>
              <a:rPr kumimoji="0" lang="ko-KR" altLang="en-US" sz="2400" b="0" dirty="0">
                <a:solidFill>
                  <a:srgbClr val="000000"/>
                </a:solidFill>
              </a:rPr>
              <a:t>짝</a:t>
            </a:r>
            <a:r>
              <a:rPr kumimoji="0" lang="en-US" altLang="ko-KR" sz="2400" b="0" dirty="0">
                <a:solidFill>
                  <a:srgbClr val="000000"/>
                </a:solidFill>
              </a:rPr>
              <a:t>!)</a:t>
            </a:r>
          </a:p>
          <a:p>
            <a:pPr defTabSz="684213" eaLnBrk="1" hangingPunct="1">
              <a:defRPr/>
            </a:pPr>
            <a:r>
              <a:rPr kumimoji="0" lang="en-US" altLang="ko-KR" sz="2400" b="0" dirty="0">
                <a:solidFill>
                  <a:srgbClr val="000000"/>
                </a:solidFill>
              </a:rPr>
              <a:t>   </a:t>
            </a:r>
            <a:r>
              <a:rPr kumimoji="0" lang="ko-KR" altLang="en-US" sz="2400" b="0" dirty="0" err="1">
                <a:solidFill>
                  <a:srgbClr val="000000"/>
                </a:solidFill>
              </a:rPr>
              <a:t>복소리</a:t>
            </a:r>
            <a:endParaRPr kumimoji="0" lang="en-US" altLang="ko-KR" sz="2400" b="0" dirty="0">
              <a:solidFill>
                <a:srgbClr val="000000"/>
              </a:solidFill>
            </a:endParaRPr>
          </a:p>
          <a:p>
            <a:pPr defTabSz="684213" eaLnBrk="1" hangingPunct="1">
              <a:defRPr/>
            </a:pPr>
            <a:r>
              <a:rPr kumimoji="0" lang="en-US" altLang="ko-KR" sz="2400" b="0" dirty="0">
                <a:solidFill>
                  <a:srgbClr val="000000"/>
                </a:solidFill>
              </a:rPr>
              <a:t>   OLLEH!!!(</a:t>
            </a:r>
            <a:r>
              <a:rPr kumimoji="0" lang="ko-KR" altLang="en-US" sz="2400" b="0" dirty="0">
                <a:solidFill>
                  <a:srgbClr val="000000"/>
                </a:solidFill>
              </a:rPr>
              <a:t>함성</a:t>
            </a:r>
            <a:r>
              <a:rPr kumimoji="0" lang="en-US" altLang="ko-KR" sz="2400" b="0" dirty="0">
                <a:solidFill>
                  <a:srgbClr val="000000"/>
                </a:solidFill>
              </a:rPr>
              <a:t>)</a:t>
            </a:r>
          </a:p>
          <a:p>
            <a:pPr defTabSz="684213" eaLnBrk="1" hangingPunct="1">
              <a:defRPr/>
            </a:pPr>
            <a:r>
              <a:rPr kumimoji="0" lang="ko-KR" altLang="en-US" sz="2400" b="0" dirty="0">
                <a:solidFill>
                  <a:srgbClr val="000000"/>
                </a:solidFill>
              </a:rPr>
              <a:t>   </a:t>
            </a:r>
            <a:r>
              <a:rPr kumimoji="0" lang="ko-KR" altLang="en-US" sz="2400" b="0" dirty="0" err="1">
                <a:solidFill>
                  <a:srgbClr val="000000"/>
                </a:solidFill>
              </a:rPr>
              <a:t>화이팅</a:t>
            </a:r>
            <a:r>
              <a:rPr kumimoji="0" lang="en-US" altLang="ko-KR" sz="2400" b="0" dirty="0">
                <a:solidFill>
                  <a:srgbClr val="00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37699818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684212" y="979488"/>
            <a:ext cx="7632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팀 규칙 정하기</a:t>
            </a:r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1.2 </a:t>
            </a:r>
            <a:r>
              <a:rPr lang="ko-KR" altLang="en-US" dirty="0">
                <a:latin typeface="Arial" charset="0"/>
              </a:rPr>
              <a:t>팀 구성 및 운영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1332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626E992A-A956-44C8-AE39-74083F71ABCA}" type="slidenum">
              <a:rPr lang="ko-KR" altLang="en-US" sz="1200" smtClean="0">
                <a:solidFill>
                  <a:schemeClr val="bg1"/>
                </a:solidFill>
              </a:rPr>
              <a:pPr/>
              <a:t>14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82552"/>
              </p:ext>
            </p:extLst>
          </p:nvPr>
        </p:nvGraphicFramePr>
        <p:xfrm>
          <a:off x="652772" y="1818481"/>
          <a:ext cx="7993063" cy="3449638"/>
        </p:xfrm>
        <a:graphic>
          <a:graphicData uri="http://schemas.openxmlformats.org/drawingml/2006/table">
            <a:tbl>
              <a:tblPr/>
              <a:tblGrid>
                <a:gridCol w="799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6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lang="ko-KR" altLang="en-US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다른 사람 의견에 태클부터 걸지 말자</a:t>
                      </a:r>
                      <a:r>
                        <a:rPr lang="en-US" altLang="ko-KR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2000" b="1" baseline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lang="ko-KR" altLang="en-US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자신이 맡은 역할은 무조건 완수하기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lang="ko-KR" altLang="en-US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모임 올 때 생각을 미리 메모해 와서 토론에 임하기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lang="ko-KR" altLang="en-US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 별 토론 방에 일주일에 </a:t>
                      </a:r>
                      <a:r>
                        <a:rPr lang="en-US" altLang="ko-KR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이상 오기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lang="ko-KR" altLang="en-US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적어도 정해진 시간</a:t>
                      </a:r>
                      <a:r>
                        <a:rPr lang="en-US" altLang="ko-KR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날짜에 게시판에 접속한다</a:t>
                      </a:r>
                      <a:r>
                        <a:rPr lang="en-US" altLang="ko-KR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2000" b="1" baseline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lang="ko-KR" altLang="en-US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모임에 불참하지 않도록 개인 </a:t>
                      </a:r>
                      <a:r>
                        <a:rPr lang="ko-KR" altLang="en-US" sz="2000" b="1" baseline="0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스케쥴을</a:t>
                      </a:r>
                      <a:r>
                        <a:rPr lang="ko-KR" altLang="en-US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관리한다</a:t>
                      </a:r>
                      <a:r>
                        <a:rPr lang="en-US" altLang="ko-KR" sz="20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2000" b="1" baseline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lang="ko-KR" altLang="en-US" sz="20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포기하지 않고 끝까지 맡은 역할을 완수한다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20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22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3"/>
          <p:cNvSpPr>
            <a:spLocks noChangeArrowheads="1"/>
          </p:cNvSpPr>
          <p:nvPr/>
        </p:nvSpPr>
        <p:spPr bwMode="auto">
          <a:xfrm>
            <a:off x="684213" y="1412875"/>
            <a:ext cx="7848600" cy="4968453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/>
            <a:endParaRPr lang="ko-KR" altLang="en-US" sz="1800"/>
          </a:p>
        </p:txBody>
      </p:sp>
      <p:sp>
        <p:nvSpPr>
          <p:cNvPr id="13" name="Text Box 114"/>
          <p:cNvSpPr txBox="1">
            <a:spLocks noChangeArrowheads="1"/>
          </p:cNvSpPr>
          <p:nvPr/>
        </p:nvSpPr>
        <p:spPr bwMode="auto">
          <a:xfrm>
            <a:off x="701675" y="1927332"/>
            <a:ext cx="7686749" cy="3939540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285750" indent="-285750">
              <a:lnSpc>
                <a:spcPct val="130000"/>
              </a:lnSpc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주체자가 다른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객체자에게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문서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파워포인트 자료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기타의 전달 수단을 통하여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자기 </a:t>
            </a:r>
            <a:r>
              <a:rPr lang="ko-KR" altLang="en-US" sz="2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의사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를 표현하는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행위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30000"/>
              </a:lnSpc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30000"/>
              </a:lnSpc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상대방에게 한정된 시간 내에 사실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통계 수치 또는 사고 내용을 시청각 자료 등을 사용하여 언어 표현으로 전달하는 것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30000"/>
              </a:lnSpc>
              <a:defRPr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30000"/>
              </a:lnSpc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업무상 상대에 대하여 자기의 기획 내용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기술 등에 관하여 어떤 기대효과를 발생시키기 위해 한정된 시간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주어진 장소에서 효율적으로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전달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하는 기술</a:t>
            </a:r>
          </a:p>
        </p:txBody>
      </p:sp>
      <p:pic>
        <p:nvPicPr>
          <p:cNvPr id="1434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684213" y="765175"/>
            <a:ext cx="6119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800" b="1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b="1" dirty="0">
                <a:solidFill>
                  <a:srgbClr val="0000FF"/>
                </a:solidFill>
              </a:rPr>
              <a:t>발표의 정의</a:t>
            </a:r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1.3 </a:t>
            </a:r>
            <a:r>
              <a:rPr lang="ko-KR" altLang="en-US" dirty="0">
                <a:latin typeface="Arial" charset="0"/>
              </a:rPr>
              <a:t>발표에 의한 의사소통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14343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2D6D0D96-6386-4814-B492-87C81B999113}" type="slidenum">
              <a:rPr lang="ko-KR" altLang="en-US" sz="1200" smtClean="0">
                <a:solidFill>
                  <a:schemeClr val="bg1"/>
                </a:solidFill>
              </a:rPr>
              <a:pPr/>
              <a:t>15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12"/>
          <p:cNvSpPr txBox="1">
            <a:spLocks noChangeArrowheads="1"/>
          </p:cNvSpPr>
          <p:nvPr/>
        </p:nvSpPr>
        <p:spPr bwMode="auto">
          <a:xfrm>
            <a:off x="684213" y="765175"/>
            <a:ext cx="6119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800" b="1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b="1" dirty="0">
                <a:solidFill>
                  <a:srgbClr val="0000FF"/>
                </a:solidFill>
              </a:rPr>
              <a:t>발표의 영역</a:t>
            </a:r>
          </a:p>
        </p:txBody>
      </p:sp>
      <p:grpSp>
        <p:nvGrpSpPr>
          <p:cNvPr id="15364" name="그룹 5"/>
          <p:cNvGrpSpPr>
            <a:grpSpLocks/>
          </p:cNvGrpSpPr>
          <p:nvPr/>
        </p:nvGrpSpPr>
        <p:grpSpPr bwMode="auto">
          <a:xfrm>
            <a:off x="684213" y="1325562"/>
            <a:ext cx="8208962" cy="1177442"/>
            <a:chOff x="853380" y="1325316"/>
            <a:chExt cx="8039100" cy="1177416"/>
          </a:xfrm>
        </p:grpSpPr>
        <p:pic>
          <p:nvPicPr>
            <p:cNvPr id="15375" name="Picture 105" descr="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380" y="1349708"/>
              <a:ext cx="31273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6" name="Text Box 106"/>
            <p:cNvSpPr txBox="1">
              <a:spLocks noChangeArrowheads="1"/>
            </p:cNvSpPr>
            <p:nvPr/>
          </p:nvSpPr>
          <p:spPr bwMode="auto">
            <a:xfrm>
              <a:off x="1197867" y="1325316"/>
              <a:ext cx="7694613" cy="36946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latinLnBrk="1" hangingPunct="1"/>
              <a:r>
                <a:rPr lang="ko-KR" altLang="en-US" sz="1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구두 발표</a:t>
              </a:r>
            </a:p>
          </p:txBody>
        </p:sp>
        <p:sp>
          <p:nvSpPr>
            <p:cNvPr id="15377" name="Text Box 106"/>
            <p:cNvSpPr txBox="1">
              <a:spLocks noChangeArrowheads="1"/>
            </p:cNvSpPr>
            <p:nvPr/>
          </p:nvSpPr>
          <p:spPr bwMode="auto">
            <a:xfrm>
              <a:off x="923267" y="1719394"/>
              <a:ext cx="7544794" cy="78333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 주로 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인 발표자와 다수의 청중 또는 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인 보고받는 자의 의사소통 형태를 가지며</a:t>
              </a:r>
              <a:endParaRPr lang="en-US" altLang="ko-KR" sz="1600" b="1" dirty="0">
                <a:latin typeface="맑은 고딕" pitchFamily="50" charset="-127"/>
                <a:ea typeface="맑은 고딕" pitchFamily="50" charset="-127"/>
              </a:endParaRPr>
            </a:p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 구두로 의사내용을 전달하고 설득과 동의를 유도하는 방식이 기본임</a:t>
              </a:r>
            </a:p>
          </p:txBody>
        </p:sp>
      </p:grpSp>
      <p:grpSp>
        <p:nvGrpSpPr>
          <p:cNvPr id="15365" name="그룹 29"/>
          <p:cNvGrpSpPr>
            <a:grpSpLocks/>
          </p:cNvGrpSpPr>
          <p:nvPr/>
        </p:nvGrpSpPr>
        <p:grpSpPr bwMode="auto">
          <a:xfrm>
            <a:off x="684213" y="2811463"/>
            <a:ext cx="8135937" cy="1213208"/>
            <a:chOff x="894109" y="1272378"/>
            <a:chExt cx="7980255" cy="1211934"/>
          </a:xfrm>
        </p:grpSpPr>
        <p:pic>
          <p:nvPicPr>
            <p:cNvPr id="15372" name="Picture 105" descr="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109" y="1320985"/>
              <a:ext cx="31273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3" name="Text Box 106"/>
            <p:cNvSpPr txBox="1">
              <a:spLocks noChangeArrowheads="1"/>
            </p:cNvSpPr>
            <p:nvPr/>
          </p:nvSpPr>
          <p:spPr bwMode="auto">
            <a:xfrm>
              <a:off x="1179751" y="1272378"/>
              <a:ext cx="7694613" cy="36928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latinLnBrk="1" hangingPunct="1"/>
              <a:r>
                <a:rPr lang="ko-KR" altLang="en-US" sz="1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문서 발표</a:t>
              </a:r>
              <a:r>
                <a:rPr lang="en-US" altLang="ko-KR" sz="1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보고서</a:t>
              </a:r>
              <a:r>
                <a:rPr lang="en-US" altLang="ko-KR" sz="1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15374" name="Text Box 106"/>
            <p:cNvSpPr txBox="1">
              <a:spLocks noChangeArrowheads="1"/>
            </p:cNvSpPr>
            <p:nvPr/>
          </p:nvSpPr>
          <p:spPr bwMode="auto">
            <a:xfrm>
              <a:off x="964107" y="1701779"/>
              <a:ext cx="7556790" cy="78253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 기획서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보고서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제안서 등과 같은 형태를 가지며 보고 받는 자에 따라 그 성격과</a:t>
              </a:r>
              <a:endParaRPr lang="en-US" altLang="ko-KR" sz="1600" b="1" dirty="0">
                <a:latin typeface="맑은 고딕" pitchFamily="50" charset="-127"/>
                <a:ea typeface="맑은 고딕" pitchFamily="50" charset="-127"/>
              </a:endParaRPr>
            </a:p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 내용 구성이 다르게 됨</a:t>
              </a:r>
            </a:p>
          </p:txBody>
        </p:sp>
      </p:grpSp>
      <p:grpSp>
        <p:nvGrpSpPr>
          <p:cNvPr id="15366" name="그룹 33"/>
          <p:cNvGrpSpPr>
            <a:grpSpLocks/>
          </p:cNvGrpSpPr>
          <p:nvPr/>
        </p:nvGrpSpPr>
        <p:grpSpPr bwMode="auto">
          <a:xfrm>
            <a:off x="684213" y="4303713"/>
            <a:ext cx="8208962" cy="1590765"/>
            <a:chOff x="853380" y="1349730"/>
            <a:chExt cx="8039100" cy="1590247"/>
          </a:xfrm>
        </p:grpSpPr>
        <p:pic>
          <p:nvPicPr>
            <p:cNvPr id="15369" name="Picture 105" descr="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380" y="1374070"/>
              <a:ext cx="31273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0" name="Text Box 106"/>
            <p:cNvSpPr txBox="1">
              <a:spLocks noChangeArrowheads="1"/>
            </p:cNvSpPr>
            <p:nvPr/>
          </p:nvSpPr>
          <p:spPr bwMode="auto">
            <a:xfrm>
              <a:off x="1165596" y="1349730"/>
              <a:ext cx="7726884" cy="36935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latinLnBrk="1" hangingPunct="1"/>
              <a:r>
                <a:rPr lang="ko-KR" altLang="en-US" sz="18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시각적 발표</a:t>
              </a:r>
              <a:endParaRPr lang="en-US" altLang="ko-KR" sz="1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71" name="Text Box 106"/>
            <p:cNvSpPr txBox="1">
              <a:spLocks noChangeArrowheads="1"/>
            </p:cNvSpPr>
            <p:nvPr/>
          </p:nvSpPr>
          <p:spPr bwMode="auto">
            <a:xfrm>
              <a:off x="923267" y="1740039"/>
              <a:ext cx="7544793" cy="119993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 언어 또는 문서보고의 효과를 극대화시키기 위하여 도표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동영상 등을 이용</a:t>
              </a:r>
              <a:endParaRPr lang="en-US" altLang="ko-KR" sz="1600" b="1" dirty="0">
                <a:latin typeface="맑은 고딕" pitchFamily="50" charset="-127"/>
                <a:ea typeface="맑은 고딕" pitchFamily="50" charset="-127"/>
              </a:endParaRPr>
            </a:p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 하여 전달받는 자의 이해를 돕는 의사전달 방식을 말하며</a:t>
              </a:r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구두발표 및 문서발표</a:t>
              </a:r>
              <a:endParaRPr lang="en-US" altLang="ko-KR" sz="1600" b="1" dirty="0">
                <a:latin typeface="맑은 고딕" pitchFamily="50" charset="-127"/>
                <a:ea typeface="맑은 고딕" pitchFamily="50" charset="-127"/>
              </a:endParaRPr>
            </a:p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 시에 모두 활용할 수 있음</a:t>
              </a:r>
            </a:p>
          </p:txBody>
        </p:sp>
      </p:grp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1.3 </a:t>
            </a:r>
            <a:r>
              <a:rPr lang="ko-KR" altLang="en-US" dirty="0">
                <a:latin typeface="Arial" charset="0"/>
              </a:rPr>
              <a:t>발표에 의한 의사소통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1536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000D2EEA-C147-42A0-9AC1-62FC7A382FB1}" type="slidenum">
              <a:rPr lang="ko-KR" altLang="en-US" sz="1200" smtClean="0">
                <a:solidFill>
                  <a:schemeClr val="bg1"/>
                </a:solidFill>
              </a:rPr>
              <a:pPr/>
              <a:t>16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106"/>
          <p:cNvSpPr txBox="1">
            <a:spLocks noChangeArrowheads="1"/>
          </p:cNvSpPr>
          <p:nvPr/>
        </p:nvSpPr>
        <p:spPr bwMode="auto">
          <a:xfrm>
            <a:off x="735013" y="1135464"/>
            <a:ext cx="8229475" cy="1493037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  <a:extLst/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lnSpc>
                <a:spcPct val="130000"/>
              </a:lnSpc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발표할 내용이 좋더라도 전달자의 전달방법이 부적절한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경우에는 </a:t>
            </a:r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30000"/>
              </a:lnSpc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100%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의사전달이 되지 않아서 좋지 못한 결과를 초래할 수 있음</a:t>
            </a:r>
          </a:p>
          <a:p>
            <a:pPr eaLnBrk="1" latinLnBrk="1" hangingPunct="1">
              <a:lnSpc>
                <a:spcPct val="130000"/>
              </a:lnSpc>
              <a:defRPr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발표할 내용이 부족하더라도 전달 방법이 뛰어난 경우에는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30000"/>
              </a:lnSpc>
              <a:defRPr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     아주 좋은 결과를 이끌어 낼 수 있음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6387" name="직사각형 2"/>
          <p:cNvSpPr>
            <a:spLocks noChangeArrowheads="1"/>
          </p:cNvSpPr>
          <p:nvPr/>
        </p:nvSpPr>
        <p:spPr bwMode="auto">
          <a:xfrm>
            <a:off x="179512" y="2747387"/>
            <a:ext cx="4922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        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정보전달방법이 매우 중요함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!!</a:t>
            </a:r>
          </a:p>
        </p:txBody>
      </p:sp>
      <p:sp>
        <p:nvSpPr>
          <p:cNvPr id="16389" name="직사각형 7"/>
          <p:cNvSpPr>
            <a:spLocks noChangeArrowheads="1"/>
          </p:cNvSpPr>
          <p:nvPr/>
        </p:nvSpPr>
        <p:spPr bwMode="auto">
          <a:xfrm>
            <a:off x="1979613" y="6242050"/>
            <a:ext cx="5022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2.4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정보전달방법에 의한 설득효과</a:t>
            </a:r>
          </a:p>
        </p:txBody>
      </p:sp>
      <p:sp>
        <p:nvSpPr>
          <p:cNvPr id="16390" name="Text Box 12"/>
          <p:cNvSpPr txBox="1">
            <a:spLocks noChangeArrowheads="1"/>
          </p:cNvSpPr>
          <p:nvPr/>
        </p:nvSpPr>
        <p:spPr bwMode="auto">
          <a:xfrm>
            <a:off x="715963" y="746125"/>
            <a:ext cx="6119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발표의 중요성</a:t>
            </a:r>
          </a:p>
        </p:txBody>
      </p:sp>
      <p:pic>
        <p:nvPicPr>
          <p:cNvPr id="16391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779463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1.3 </a:t>
            </a:r>
            <a:r>
              <a:rPr lang="ko-KR" altLang="en-US" dirty="0">
                <a:latin typeface="Arial" charset="0"/>
              </a:rPr>
              <a:t>발표에 의한 의사소통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16393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A340E8C-2E8A-4155-A992-A89A57AB135D}" type="slidenum">
              <a:rPr lang="ko-KR" altLang="en-US" sz="1200" smtClean="0">
                <a:solidFill>
                  <a:schemeClr val="bg1"/>
                </a:solidFill>
              </a:rPr>
              <a:pPr/>
              <a:t>17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90" y="3101330"/>
            <a:ext cx="4605485" cy="317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014413"/>
            <a:ext cx="377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646113" y="979488"/>
            <a:ext cx="6119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 능숙한 발표 자세 및 효과</a:t>
            </a:r>
          </a:p>
        </p:txBody>
      </p:sp>
      <p:sp>
        <p:nvSpPr>
          <p:cNvPr id="17412" name="Rectangle 113"/>
          <p:cNvSpPr>
            <a:spLocks noChangeArrowheads="1"/>
          </p:cNvSpPr>
          <p:nvPr/>
        </p:nvSpPr>
        <p:spPr bwMode="auto">
          <a:xfrm>
            <a:off x="430212" y="1636713"/>
            <a:ext cx="8462963" cy="4537075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17413" name="Text Box 114"/>
          <p:cNvSpPr txBox="1">
            <a:spLocks noChangeArrowheads="1"/>
          </p:cNvSpPr>
          <p:nvPr/>
        </p:nvSpPr>
        <p:spPr bwMode="auto">
          <a:xfrm>
            <a:off x="430213" y="1933179"/>
            <a:ext cx="846296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능숙한 발표는 명쾌하고 간결하게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만일 첫 회의에서 의사전달이 명확하게 되지 않았을 경우에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또 다시 한 번 회의를 열 여유를 가진 사람은 별로 없다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능숙한 발표자는 침착하다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침착하면 돌발사태의 파장을 최소화 할 수 있다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능숙한 발표자가 되면 더욱 권위가 생긴다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권위 또는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무게감은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주로 창의적인 사고와 시각적인 표현에서 나온다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능숙한 발표자가 되면 당신의 제안에 따라 더욱 많은 의사결정이 이루어진다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   보다 많은 의사결정이 이루어진다는 것은 보다 큰 영향력이 있다는 것을 의미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1.3 </a:t>
            </a:r>
            <a:r>
              <a:rPr lang="ko-KR" altLang="en-US" dirty="0">
                <a:latin typeface="Arial" charset="0"/>
              </a:rPr>
              <a:t>발표에 의한 의사소통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17415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0D5495E-A762-4F93-91DC-9E7903828428}" type="slidenum">
              <a:rPr lang="ko-KR" altLang="en-US" sz="1200" smtClean="0">
                <a:solidFill>
                  <a:schemeClr val="bg1"/>
                </a:solidFill>
              </a:rPr>
              <a:pPr/>
              <a:t>18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58838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701675" y="849313"/>
            <a:ext cx="6119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효과적인 </a:t>
            </a:r>
            <a:r>
              <a:rPr lang="ko-KR" altLang="en-US" sz="2400" b="1" dirty="0" err="1">
                <a:solidFill>
                  <a:srgbClr val="0000FF"/>
                </a:solidFill>
              </a:rPr>
              <a:t>발표기법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18437" name="Rectangle 113"/>
          <p:cNvSpPr>
            <a:spLocks noChangeArrowheads="1"/>
          </p:cNvSpPr>
          <p:nvPr/>
        </p:nvSpPr>
        <p:spPr bwMode="auto">
          <a:xfrm>
            <a:off x="899592" y="1575793"/>
            <a:ext cx="8136904" cy="3385870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/>
            <a:endParaRPr lang="ko-KR" altLang="en-US" sz="1800"/>
          </a:p>
        </p:txBody>
      </p:sp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1.3 </a:t>
            </a:r>
            <a:r>
              <a:rPr lang="ko-KR" altLang="en-US" dirty="0">
                <a:latin typeface="Arial" charset="0"/>
              </a:rPr>
              <a:t>발표에 의한 의사소통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18440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611A24BE-146A-444D-87BD-283C0A0D4EE6}" type="slidenum">
              <a:rPr lang="ko-KR" altLang="en-US" sz="1200" smtClean="0">
                <a:solidFill>
                  <a:schemeClr val="bg1"/>
                </a:solidFill>
              </a:rPr>
              <a:pPr/>
              <a:t>19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0" name="Text Box 114"/>
          <p:cNvSpPr txBox="1">
            <a:spLocks noChangeArrowheads="1"/>
          </p:cNvSpPr>
          <p:nvPr/>
        </p:nvSpPr>
        <p:spPr bwMode="auto">
          <a:xfrm>
            <a:off x="899592" y="1772816"/>
            <a:ext cx="813690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457200" indent="-457200" latinLnBrk="0">
              <a:lnSpc>
                <a:spcPct val="150000"/>
              </a:lnSpc>
              <a:spcBef>
                <a:spcPct val="0"/>
              </a:spcBef>
              <a:buFontTx/>
              <a:buAutoNum type="circleNumDbPlain"/>
              <a:defRPr/>
            </a:pPr>
            <a:r>
              <a:rPr lang="ko-KR" altLang="en-US" sz="2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준비과정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발표목적을 명확히 하라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세심하게 계획하고 철저히 연습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목소리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몸짓 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2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동기유발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청중들로 하여금 귀 기울이게 하라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spcBef>
                <a:spcPct val="0"/>
              </a:spcBef>
              <a:buFontTx/>
              <a:buAutoNum type="circleNumDbPlain" startAt="3"/>
              <a:defRPr/>
            </a:pPr>
            <a:r>
              <a:rPr lang="ko-KR" altLang="en-US" sz="2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발표내용 구성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유기적인 발표구조를 가져라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시각자료를 보기 좋게 구성하라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spcBef>
                <a:spcPct val="0"/>
              </a:spcBef>
              <a:buFontTx/>
              <a:buAutoNum type="circleNumDbPlain" startAt="3"/>
              <a:defRPr/>
            </a:pPr>
            <a:r>
              <a:rPr lang="ko-KR" altLang="en-US" sz="2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연출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발표태도가 발표효과를 결정한다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61"/>
          <p:cNvSpPr txBox="1">
            <a:spLocks noChangeArrowheads="1"/>
          </p:cNvSpPr>
          <p:nvPr/>
        </p:nvSpPr>
        <p:spPr bwMode="auto">
          <a:xfrm>
            <a:off x="1258888" y="2708275"/>
            <a:ext cx="6769100" cy="2492990"/>
          </a:xfrm>
          <a:prstGeom prst="rect">
            <a:avLst/>
          </a:prstGeom>
          <a:solidFill>
            <a:srgbClr val="CCFFFF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algn="just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1.1 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1.2 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팀 구성 및 운영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1.3 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발표에 의한 의사소통</a:t>
            </a:r>
            <a:endParaRPr lang="en-US" altLang="ko-KR" sz="24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</a:p>
        </p:txBody>
      </p:sp>
      <p:sp>
        <p:nvSpPr>
          <p:cNvPr id="2" name="Rectangle 44"/>
          <p:cNvSpPr>
            <a:spLocks noChangeArrowheads="1"/>
          </p:cNvSpPr>
          <p:nvPr/>
        </p:nvSpPr>
        <p:spPr bwMode="auto">
          <a:xfrm>
            <a:off x="2916238" y="1835150"/>
            <a:ext cx="17272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latinLnBrk="1" hangingPunct="1">
              <a:lnSpc>
                <a:spcPct val="130000"/>
              </a:lnSpc>
            </a:pPr>
            <a:r>
              <a:rPr lang="en-US" altLang="ko-KR" sz="1800" b="1" i="1">
                <a:solidFill>
                  <a:srgbClr val="777777"/>
                </a:solidFill>
                <a:latin typeface="Times New Roman" pitchFamily="18" charset="0"/>
                <a:ea typeface="돋움" pitchFamily="50" charset="-127"/>
              </a:rPr>
              <a:t>  Engineering Communication Skill</a:t>
            </a:r>
          </a:p>
        </p:txBody>
      </p:sp>
      <p:sp>
        <p:nvSpPr>
          <p:cNvPr id="4100" name="제목 4"/>
          <p:cNvSpPr>
            <a:spLocks noGrp="1"/>
          </p:cNvSpPr>
          <p:nvPr>
            <p:ph type="title"/>
          </p:nvPr>
        </p:nvSpPr>
        <p:spPr>
          <a:xfrm>
            <a:off x="1258888" y="1341438"/>
            <a:ext cx="6553200" cy="493712"/>
          </a:xfrm>
        </p:spPr>
        <p:txBody>
          <a:bodyPr/>
          <a:lstStyle/>
          <a:p>
            <a:r>
              <a:rPr lang="en-US" altLang="ko-KR" sz="3200" i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3200" i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장  공학적 의사소통 기술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650" y="2430463"/>
            <a:ext cx="1008063" cy="555625"/>
          </a:xfrm>
          <a:prstGeom prst="rect">
            <a:avLst/>
          </a:prstGeom>
          <a:solidFill>
            <a:srgbClr val="FFFF00"/>
          </a:solidFill>
          <a:ln w="28575">
            <a:solidFill>
              <a:srgbClr val="2D2D8A"/>
            </a:solidFill>
          </a:ln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eaLnBrk="1" fontAlgn="auto" hangingPunct="1">
              <a:lnSpc>
                <a:spcPct val="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8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7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Arial" pitchFamily="34" charset="0"/>
              </a:rPr>
              <a:t>차 </a:t>
            </a:r>
            <a:r>
              <a:rPr lang="ko-KR" altLang="en-US" sz="2000" b="1" kern="0" dirty="0" err="1">
                <a:solidFill>
                  <a:sysClr val="windowText" lastClr="000000"/>
                </a:solidFill>
                <a:cs typeface="Arial" pitchFamily="34" charset="0"/>
              </a:rPr>
              <a:t>례</a:t>
            </a:r>
            <a:endParaRPr kumimoji="0" lang="ko-KR" altLang="en-US" sz="2000" b="1" kern="0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5" descr="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46" y="1285477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106"/>
          <p:cNvSpPr txBox="1">
            <a:spLocks noChangeArrowheads="1"/>
          </p:cNvSpPr>
          <p:nvPr/>
        </p:nvSpPr>
        <p:spPr bwMode="auto">
          <a:xfrm>
            <a:off x="829385" y="1247775"/>
            <a:ext cx="7107237" cy="615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buFont typeface="Wingdings" pitchFamily="2" charset="2"/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발표자의 화법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간결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명쾌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선명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적절한 여백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buFont typeface="Wingdings" pitchFamily="2" charset="2"/>
              <a:buNone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460" name="Picture 105" descr="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98" y="1706166"/>
            <a:ext cx="3111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106"/>
          <p:cNvSpPr txBox="1">
            <a:spLocks noChangeArrowheads="1"/>
          </p:cNvSpPr>
          <p:nvPr/>
        </p:nvSpPr>
        <p:spPr bwMode="auto">
          <a:xfrm>
            <a:off x="813049" y="1654305"/>
            <a:ext cx="7537548" cy="369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buFont typeface="Wingdings" pitchFamily="2" charset="2"/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발표자의 태도</a:t>
            </a:r>
          </a:p>
        </p:txBody>
      </p:sp>
      <p:sp>
        <p:nvSpPr>
          <p:cNvPr id="19463" name="직사각형 3"/>
          <p:cNvSpPr>
            <a:spLocks noChangeArrowheads="1"/>
          </p:cNvSpPr>
          <p:nvPr/>
        </p:nvSpPr>
        <p:spPr bwMode="auto">
          <a:xfrm>
            <a:off x="2824163" y="6189663"/>
            <a:ext cx="335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2.5  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발표자의 바람직한 태도</a:t>
            </a:r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701675" y="687388"/>
            <a:ext cx="6315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FF"/>
                </a:solidFill>
              </a:rPr>
              <a:t>발표의 주요 요소</a:t>
            </a:r>
          </a:p>
        </p:txBody>
      </p:sp>
      <p:pic>
        <p:nvPicPr>
          <p:cNvPr id="19465" name="Picture 25" descr="gre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12788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1.3 </a:t>
            </a:r>
            <a:r>
              <a:rPr lang="ko-KR" altLang="en-US" dirty="0">
                <a:latin typeface="Arial" charset="0"/>
              </a:rPr>
              <a:t>발표에 의한 의사소통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1946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D65D3307-CF9E-4F0F-ADFC-B1DD0768B9B2}" type="slidenum">
              <a:rPr lang="ko-KR" altLang="en-US" sz="1200" smtClean="0">
                <a:solidFill>
                  <a:schemeClr val="bg1"/>
                </a:solidFill>
              </a:rPr>
              <a:pPr/>
              <a:t>20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" t="3104" r="886" b="3218"/>
          <a:stretch/>
        </p:blipFill>
        <p:spPr bwMode="auto">
          <a:xfrm>
            <a:off x="657473" y="2236434"/>
            <a:ext cx="793432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637530" y="2132856"/>
            <a:ext cx="7959427" cy="3875478"/>
          </a:xfrm>
          <a:prstGeom prst="rect">
            <a:avLst/>
          </a:prstGeom>
          <a:noFill/>
          <a:ln w="19050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5" descr="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493838"/>
            <a:ext cx="311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106"/>
          <p:cNvSpPr txBox="1">
            <a:spLocks noChangeArrowheads="1"/>
          </p:cNvSpPr>
          <p:nvPr/>
        </p:nvSpPr>
        <p:spPr bwMode="auto">
          <a:xfrm>
            <a:off x="827088" y="1453327"/>
            <a:ext cx="7596187" cy="40011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buFont typeface="Wingdings" pitchFamily="2" charset="2"/>
              <a:buNone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청중 </a:t>
            </a:r>
            <a:r>
              <a:rPr lang="en-US" altLang="ko-KR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상사</a:t>
            </a:r>
            <a:r>
              <a:rPr lang="en-US" altLang="ko-KR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동료</a:t>
            </a:r>
            <a:r>
              <a:rPr lang="en-US" altLang="ko-KR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부하</a:t>
            </a:r>
            <a:r>
              <a:rPr lang="en-US" altLang="ko-KR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고객 등</a:t>
            </a:r>
            <a:r>
              <a:rPr lang="en-US" altLang="ko-KR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4" name="Text Box 12"/>
          <p:cNvSpPr txBox="1">
            <a:spLocks noChangeArrowheads="1"/>
          </p:cNvSpPr>
          <p:nvPr/>
        </p:nvSpPr>
        <p:spPr bwMode="auto">
          <a:xfrm>
            <a:off x="655638" y="836613"/>
            <a:ext cx="6316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발표의 주요 요소</a:t>
            </a:r>
          </a:p>
        </p:txBody>
      </p:sp>
      <p:pic>
        <p:nvPicPr>
          <p:cNvPr id="20485" name="Picture 25" descr="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6613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5637" y="2060575"/>
            <a:ext cx="8455025" cy="4247317"/>
          </a:xfrm>
          <a:prstGeom prst="rect">
            <a:avLst/>
          </a:prstGeom>
          <a:solidFill>
            <a:srgbClr val="CCFFFF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-  </a:t>
            </a:r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청중 분석</a:t>
            </a:r>
            <a:r>
              <a:rPr lang="en-US" altLang="ko-KR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인원수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연령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이해력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남녀의 비율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주요한 결정권자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핵심인물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                  성명과 이력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성향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취미 등을 분석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-  </a:t>
            </a:r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청중의  유형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호의적인 청중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중립적인 청중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적대적인 청중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생각의 차이를 인정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열받지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말 것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반대자 의견을 적극적으로 경청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그리고 의견의 일치점과 공통점을 발견하여 적극적으로 활용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청중의 문제의식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●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요점이 무엇인가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?              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나와 무슨 상관이 있을까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앞으로 어떻게 할 것인가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1.3 </a:t>
            </a:r>
            <a:r>
              <a:rPr lang="ko-KR" altLang="en-US" dirty="0">
                <a:latin typeface="Arial" charset="0"/>
              </a:rPr>
              <a:t>발표에 의한 의사소통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2048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6843FC52-5E04-48EB-84E8-8E1D18EFA24D}" type="slidenum">
              <a:rPr lang="ko-KR" altLang="en-US" sz="1200" smtClean="0">
                <a:solidFill>
                  <a:schemeClr val="bg1"/>
                </a:solidFill>
              </a:rPr>
              <a:pPr/>
              <a:t>21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5" descr="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493838"/>
            <a:ext cx="311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106"/>
          <p:cNvSpPr txBox="1">
            <a:spLocks noChangeArrowheads="1"/>
          </p:cNvSpPr>
          <p:nvPr/>
        </p:nvSpPr>
        <p:spPr bwMode="auto">
          <a:xfrm>
            <a:off x="827088" y="1453327"/>
            <a:ext cx="7596187" cy="40011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buFont typeface="Wingdings" pitchFamily="2" charset="2"/>
              <a:buNone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발표내용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  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08" name="Text Box 12"/>
          <p:cNvSpPr txBox="1">
            <a:spLocks noChangeArrowheads="1"/>
          </p:cNvSpPr>
          <p:nvPr/>
        </p:nvSpPr>
        <p:spPr bwMode="auto">
          <a:xfrm>
            <a:off x="655638" y="836613"/>
            <a:ext cx="6316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>
                <a:solidFill>
                  <a:srgbClr val="0000FF"/>
                </a:solidFill>
              </a:rPr>
              <a:t>발표의 주요 요소</a:t>
            </a:r>
          </a:p>
        </p:txBody>
      </p:sp>
      <p:pic>
        <p:nvPicPr>
          <p:cNvPr id="21509" name="Picture 25" descr="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46138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직사각형 2"/>
          <p:cNvSpPr>
            <a:spLocks noChangeArrowheads="1"/>
          </p:cNvSpPr>
          <p:nvPr/>
        </p:nvSpPr>
        <p:spPr bwMode="auto">
          <a:xfrm>
            <a:off x="701675" y="1989138"/>
            <a:ext cx="7831138" cy="3656386"/>
          </a:xfrm>
          <a:prstGeom prst="rect">
            <a:avLst/>
          </a:prstGeom>
          <a:solidFill>
            <a:srgbClr val="CCFFFF"/>
          </a:solidFill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초점이 분명한 내용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목적의식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(point of view/ why)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누구에게 이야기 하는가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무엇을 이야기 하고자 하는가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내 이야기로부터 청중들은 어떠한 이익을 얻게 될 것인가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정확한 발표내용의 구성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필수적인 사실들만을 제공한다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●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개인적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경험담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실적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주제와 연관된 개인 경험담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실적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         → 보다 자연스러워 진다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공감을 자아낸다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사실적이고 가식이 없게 된다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30000"/>
              </a:lnSpc>
              <a:defRPr/>
            </a:pP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51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0DCBC716-B198-42B2-B05C-298283709A4E}" type="slidenum">
              <a:rPr lang="ko-KR" altLang="en-US" sz="1200" smtClean="0">
                <a:solidFill>
                  <a:schemeClr val="bg1"/>
                </a:solidFill>
              </a:rPr>
              <a:pPr/>
              <a:t>22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05" descr="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1" y="1563688"/>
            <a:ext cx="323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106"/>
          <p:cNvSpPr txBox="1">
            <a:spLocks noChangeArrowheads="1"/>
          </p:cNvSpPr>
          <p:nvPr/>
        </p:nvSpPr>
        <p:spPr bwMode="auto">
          <a:xfrm>
            <a:off x="714375" y="1496983"/>
            <a:ext cx="7721600" cy="40011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buFont typeface="Wingdings" pitchFamily="2" charset="2"/>
              <a:buNone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발표 장소 및 환경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2" name="Text Box 12"/>
          <p:cNvSpPr txBox="1">
            <a:spLocks noChangeArrowheads="1"/>
          </p:cNvSpPr>
          <p:nvPr/>
        </p:nvSpPr>
        <p:spPr bwMode="auto">
          <a:xfrm>
            <a:off x="655638" y="836613"/>
            <a:ext cx="6316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발표의 주요 요소</a:t>
            </a:r>
          </a:p>
        </p:txBody>
      </p:sp>
      <p:pic>
        <p:nvPicPr>
          <p:cNvPr id="22533" name="Picture 25" descr="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36625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74701" y="2095054"/>
            <a:ext cx="7965950" cy="4044184"/>
          </a:xfrm>
          <a:prstGeom prst="rect">
            <a:avLst/>
          </a:prstGeom>
          <a:solidFill>
            <a:srgbClr val="CCFFFF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30000"/>
              </a:lnSpc>
              <a:defRPr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발표장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크기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레이아웃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출입구의 위치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냉난방의 통풍구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창문의 위치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전원의 위치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-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소리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외부로부터의 소음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문의 개폐 소음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냉난방기의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소음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시청각기자재의 소음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-</a:t>
            </a:r>
            <a:r>
              <a:rPr lang="en-US" altLang="ko-KR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빛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회의실의 밝기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조명의 반사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-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기타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필요한 시청각기자재 및 음향기기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공간배치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의자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테이블 등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30000"/>
              </a:lnSpc>
              <a:defRPr/>
            </a:pP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536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6E64CA8A-ACA0-4ADE-902E-FD30405404B5}" type="slidenum">
              <a:rPr lang="ko-KR" altLang="en-US" sz="1200" smtClean="0">
                <a:solidFill>
                  <a:schemeClr val="bg1"/>
                </a:solidFill>
              </a:rPr>
              <a:pPr/>
              <a:t>23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5" descr="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389062"/>
            <a:ext cx="311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106"/>
          <p:cNvSpPr txBox="1">
            <a:spLocks noChangeArrowheads="1"/>
          </p:cNvSpPr>
          <p:nvPr/>
        </p:nvSpPr>
        <p:spPr bwMode="auto">
          <a:xfrm>
            <a:off x="1476375" y="1294577"/>
            <a:ext cx="6929438" cy="40011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buFont typeface="Wingdings" pitchFamily="2" charset="2"/>
              <a:buNone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발표장의 효과적인 레이아웃</a:t>
            </a:r>
          </a:p>
        </p:txBody>
      </p:sp>
      <p:sp>
        <p:nvSpPr>
          <p:cNvPr id="23557" name="직사각형 12"/>
          <p:cNvSpPr>
            <a:spLocks noChangeArrowheads="1"/>
          </p:cNvSpPr>
          <p:nvPr/>
        </p:nvSpPr>
        <p:spPr bwMode="auto">
          <a:xfrm>
            <a:off x="1476375" y="6110288"/>
            <a:ext cx="6048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2.6  </a:t>
            </a:r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가지 상황에 따른 발표장의 효과적인 레이아웃</a:t>
            </a:r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1187624" y="846138"/>
            <a:ext cx="63911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발표의 주요 요소</a:t>
            </a:r>
          </a:p>
        </p:txBody>
      </p:sp>
      <p:pic>
        <p:nvPicPr>
          <p:cNvPr id="23559" name="Picture 25" descr="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900113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56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74C34F1C-5158-4F0C-BE50-8ED69A1A82D7}" type="slidenum">
              <a:rPr lang="ko-KR" altLang="en-US" sz="1200" smtClean="0">
                <a:solidFill>
                  <a:schemeClr val="bg1"/>
                </a:solidFill>
              </a:rPr>
              <a:pPr/>
              <a:t>24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798036"/>
            <a:ext cx="4774654" cy="431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05" descr="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228725"/>
            <a:ext cx="311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106"/>
          <p:cNvSpPr txBox="1">
            <a:spLocks noChangeArrowheads="1"/>
          </p:cNvSpPr>
          <p:nvPr/>
        </p:nvSpPr>
        <p:spPr bwMode="auto">
          <a:xfrm>
            <a:off x="819150" y="1196975"/>
            <a:ext cx="7512050" cy="369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buFont typeface="Wingdings" pitchFamily="2" charset="2"/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발표시간 설정 및 배분</a:t>
            </a:r>
          </a:p>
        </p:txBody>
      </p:sp>
      <p:sp>
        <p:nvSpPr>
          <p:cNvPr id="24580" name="직사각형 12"/>
          <p:cNvSpPr>
            <a:spLocks noChangeArrowheads="1"/>
          </p:cNvSpPr>
          <p:nvPr/>
        </p:nvSpPr>
        <p:spPr bwMode="auto">
          <a:xfrm>
            <a:off x="1457325" y="6080919"/>
            <a:ext cx="604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2.7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청중의 집중도 곡선</a:t>
            </a:r>
          </a:p>
        </p:txBody>
      </p:sp>
      <p:sp>
        <p:nvSpPr>
          <p:cNvPr id="24582" name="직사각형 22"/>
          <p:cNvSpPr>
            <a:spLocks noChangeArrowheads="1"/>
          </p:cNvSpPr>
          <p:nvPr/>
        </p:nvSpPr>
        <p:spPr bwMode="auto">
          <a:xfrm>
            <a:off x="827089" y="1628775"/>
            <a:ext cx="7561336" cy="1348061"/>
          </a:xfrm>
          <a:prstGeom prst="rect">
            <a:avLst/>
          </a:prstGeom>
          <a:solidFill>
            <a:srgbClr val="CCFFFF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30000"/>
              </a:lnSpc>
              <a:defRPr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전체 발표시간 중 내용을 발표하는 시간의 길이는 약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70~80%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되도록 함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청중의 집중도가 시간에 따라 변하므로 발표시간을 적절히 배분해야 함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청중의 집중도가 떨어지는 시간대에는 관심을 높일 수 있는 노력이 필요함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30000"/>
              </a:lnSpc>
              <a:defRPr/>
            </a:pPr>
            <a:endParaRPr lang="ko-KR" altLang="en-US" sz="1600" dirty="0"/>
          </a:p>
        </p:txBody>
      </p:sp>
      <p:sp>
        <p:nvSpPr>
          <p:cNvPr id="24583" name="Text Box 12"/>
          <p:cNvSpPr txBox="1">
            <a:spLocks noChangeArrowheads="1"/>
          </p:cNvSpPr>
          <p:nvPr/>
        </p:nvSpPr>
        <p:spPr bwMode="auto">
          <a:xfrm>
            <a:off x="701675" y="687388"/>
            <a:ext cx="6315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발표의 주요 요소</a:t>
            </a:r>
          </a:p>
        </p:txBody>
      </p:sp>
      <p:pic>
        <p:nvPicPr>
          <p:cNvPr id="24584" name="Picture 25" descr="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429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4586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5AF5CD67-4DC3-46B1-8AD8-0E4F0B186DA2}" type="slidenum">
              <a:rPr lang="ko-KR" altLang="en-US" sz="1200" smtClean="0">
                <a:solidFill>
                  <a:schemeClr val="bg1"/>
                </a:solidFill>
              </a:rPr>
              <a:pPr/>
              <a:t>25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5"/>
          <a:stretch/>
        </p:blipFill>
        <p:spPr bwMode="auto">
          <a:xfrm>
            <a:off x="2336662" y="3140968"/>
            <a:ext cx="4698369" cy="285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직사각형 22"/>
          <p:cNvSpPr>
            <a:spLocks noChangeArrowheads="1"/>
          </p:cNvSpPr>
          <p:nvPr/>
        </p:nvSpPr>
        <p:spPr bwMode="auto">
          <a:xfrm>
            <a:off x="563563" y="3644900"/>
            <a:ext cx="8040687" cy="2554288"/>
          </a:xfrm>
          <a:prstGeom prst="rect">
            <a:avLst/>
          </a:prstGeom>
          <a:solidFill>
            <a:srgbClr val="CCFFFF"/>
          </a:solidFill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주관이 개입되는 경우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과거의 경험에 집착하는 경우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자신과 상대방이 같다고 생각하는 경우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감정적 요소에 좌우되는 경우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형식적으로 의견을 교환하는 경우</a:t>
            </a:r>
          </a:p>
        </p:txBody>
      </p:sp>
      <p:pic>
        <p:nvPicPr>
          <p:cNvPr id="2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895349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742033" y="884237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 dirty="0">
                <a:solidFill>
                  <a:srgbClr val="0000FF"/>
                </a:solidFill>
              </a:rPr>
              <a:t>의사소통의 수단</a:t>
            </a:r>
          </a:p>
        </p:txBody>
      </p:sp>
      <p:sp>
        <p:nvSpPr>
          <p:cNvPr id="25606" name="Text Box 106"/>
          <p:cNvSpPr txBox="1">
            <a:spLocks noChangeArrowheads="1"/>
          </p:cNvSpPr>
          <p:nvPr/>
        </p:nvSpPr>
        <p:spPr bwMode="auto">
          <a:xfrm>
            <a:off x="563563" y="1452332"/>
            <a:ext cx="8040687" cy="998800"/>
          </a:xfrm>
          <a:prstGeom prst="rect">
            <a:avLst/>
          </a:prstGeom>
          <a:solidFill>
            <a:srgbClr val="CCFFFF"/>
          </a:solidFill>
          <a:ln>
            <a:solidFill>
              <a:schemeClr val="accent4"/>
            </a:solidFill>
          </a:ln>
          <a:effectLst>
            <a:outerShdw dist="17961" dir="2700000" algn="ctr" rotWithShape="0">
              <a:schemeClr val="bg1"/>
            </a:outerShdw>
          </a:effec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lnSpc>
                <a:spcPct val="20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말과 문자와 같은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언어적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의사소통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수단</a:t>
            </a:r>
          </a:p>
          <a:p>
            <a:pPr eaLnBrk="1" latinLnBrk="1" hangingPunct="1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몸짓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표정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태도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동작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자세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버릇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반응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신체접촉과 같은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비언어적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의사소통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수단</a:t>
            </a:r>
          </a:p>
        </p:txBody>
      </p:sp>
      <p:pic>
        <p:nvPicPr>
          <p:cNvPr id="3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103563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12"/>
          <p:cNvSpPr txBox="1">
            <a:spLocks noChangeArrowheads="1"/>
          </p:cNvSpPr>
          <p:nvPr/>
        </p:nvSpPr>
        <p:spPr bwMode="auto">
          <a:xfrm>
            <a:off x="684213" y="3103563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FF"/>
                </a:solidFill>
              </a:rPr>
              <a:t>의사소통에 장애가 되는 요인</a:t>
            </a:r>
          </a:p>
        </p:txBody>
      </p:sp>
      <p:sp>
        <p:nvSpPr>
          <p:cNvPr id="286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5609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A5F540B7-E7F7-4470-8019-22D72592C69E}" type="slidenum">
              <a:rPr lang="ko-KR" altLang="en-US" sz="1200" smtClean="0">
                <a:solidFill>
                  <a:schemeClr val="bg1"/>
                </a:solidFill>
              </a:rPr>
              <a:pPr/>
              <a:t>26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95363"/>
            <a:ext cx="377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12"/>
          <p:cNvSpPr txBox="1">
            <a:spLocks noChangeArrowheads="1"/>
          </p:cNvSpPr>
          <p:nvPr/>
        </p:nvSpPr>
        <p:spPr bwMode="auto">
          <a:xfrm>
            <a:off x="684213" y="995363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FF"/>
                </a:solidFill>
              </a:rPr>
              <a:t>의사소통의 수단</a:t>
            </a:r>
          </a:p>
        </p:txBody>
      </p:sp>
      <p:sp>
        <p:nvSpPr>
          <p:cNvPr id="26628" name="Rectangle 113"/>
          <p:cNvSpPr>
            <a:spLocks noChangeArrowheads="1"/>
          </p:cNvSpPr>
          <p:nvPr/>
        </p:nvSpPr>
        <p:spPr bwMode="auto">
          <a:xfrm>
            <a:off x="722313" y="1773238"/>
            <a:ext cx="7705725" cy="4032250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/>
          </a:p>
        </p:txBody>
      </p:sp>
      <p:sp>
        <p:nvSpPr>
          <p:cNvPr id="26629" name="Text Box 114"/>
          <p:cNvSpPr txBox="1">
            <a:spLocks noChangeArrowheads="1"/>
          </p:cNvSpPr>
          <p:nvPr/>
        </p:nvSpPr>
        <p:spPr bwMode="auto">
          <a:xfrm>
            <a:off x="868363" y="1882775"/>
            <a:ext cx="7559675" cy="3663950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공감을 일으키는 의사소통 </a:t>
            </a:r>
            <a:r>
              <a:rPr lang="en-US" altLang="ko-KR" sz="17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적극적 경청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경청은 책임 있게 상대방의 이야기를 듣는 것으로 </a:t>
            </a:r>
            <a:b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상대방의 생각이나 기분을 상대방의 입장에서 이해하는 것이다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사람을 움직이는 의사소통</a:t>
            </a:r>
            <a:r>
              <a:rPr lang="ko-KR" altLang="en-US" sz="17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7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설득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설득은 사람들의 동기를 잘 부추겨서 그 사람의 생각이나 행동을 </a:t>
            </a:r>
            <a:b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자기 쪽에서 생각하는 목표로 향하게 하기 위한 의식적인 시도이다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663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BCE0CC8-601E-473F-BC01-750EDDA0DC05}" type="slidenum">
              <a:rPr lang="ko-KR" altLang="en-US" sz="1200" smtClean="0">
                <a:solidFill>
                  <a:schemeClr val="bg1"/>
                </a:solidFill>
              </a:rPr>
              <a:pPr/>
              <a:t>27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12"/>
          <p:cNvSpPr txBox="1">
            <a:spLocks noChangeArrowheads="1"/>
          </p:cNvSpPr>
          <p:nvPr/>
        </p:nvSpPr>
        <p:spPr bwMode="auto">
          <a:xfrm>
            <a:off x="684213" y="765175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FF"/>
                </a:solidFill>
              </a:rPr>
              <a:t>구두발표</a:t>
            </a:r>
          </a:p>
        </p:txBody>
      </p:sp>
      <p:pic>
        <p:nvPicPr>
          <p:cNvPr id="27652" name="Picture 105" descr="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379538"/>
            <a:ext cx="3111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직사각형 5"/>
          <p:cNvSpPr>
            <a:spLocks noChangeArrowheads="1"/>
          </p:cNvSpPr>
          <p:nvPr/>
        </p:nvSpPr>
        <p:spPr bwMode="auto">
          <a:xfrm>
            <a:off x="3851275" y="6175376"/>
            <a:ext cx="5094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2.8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바람직하지 않은 대표적인 시각적 전달형태</a:t>
            </a:r>
          </a:p>
        </p:txBody>
      </p:sp>
      <p:sp>
        <p:nvSpPr>
          <p:cNvPr id="27658" name="Text Box 106"/>
          <p:cNvSpPr txBox="1">
            <a:spLocks noChangeArrowheads="1"/>
          </p:cNvSpPr>
          <p:nvPr/>
        </p:nvSpPr>
        <p:spPr bwMode="auto">
          <a:xfrm>
            <a:off x="555624" y="1834372"/>
            <a:ext cx="4016375" cy="3637919"/>
          </a:xfrm>
          <a:prstGeom prst="rect">
            <a:avLst/>
          </a:prstGeom>
          <a:solidFill>
            <a:srgbClr val="CCFFFF"/>
          </a:solidFill>
          <a:ln>
            <a:solidFill>
              <a:schemeClr val="accent6"/>
            </a:solidFill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lnSpc>
                <a:spcPct val="50000"/>
              </a:lnSpc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능숙한 제스처는 예술보다 아름답다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latinLnBrk="1" hangingPunct="1">
              <a:lnSpc>
                <a:spcPct val="30000"/>
              </a:lnSpc>
              <a:defRPr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친근하고 부드러운 제스처는</a:t>
            </a:r>
            <a:b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한마디의 말보다도 상대방에게 더 큰 </a:t>
            </a:r>
            <a:b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위력을 발휘한다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eaLnBrk="1" latinLnBrk="1" hangingPunct="1">
              <a:lnSpc>
                <a:spcPct val="30000"/>
              </a:lnSpc>
              <a:buFontTx/>
              <a:buChar char="-"/>
              <a:defRPr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제스처는 순간적으로 </a:t>
            </a:r>
            <a:b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무의식적으로 이루어진다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eaLnBrk="1" latinLnBrk="1" hangingPunct="1">
              <a:lnSpc>
                <a:spcPct val="30000"/>
              </a:lnSpc>
              <a:buFontTx/>
              <a:buChar char="-"/>
              <a:defRPr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말에 따른 적절한 제스처가 표현되도록 </a:t>
            </a:r>
            <a:b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평상시에 자기 생각을 관찰하고 </a:t>
            </a:r>
            <a:b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마음을 가다듬는 것이 필요하다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.​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6" name="직사각형 1"/>
          <p:cNvSpPr>
            <a:spLocks noChangeArrowheads="1"/>
          </p:cNvSpPr>
          <p:nvPr/>
        </p:nvSpPr>
        <p:spPr bwMode="auto">
          <a:xfrm>
            <a:off x="877888" y="1327150"/>
            <a:ext cx="2600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1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시각적 전달과 제스처</a:t>
            </a:r>
          </a:p>
        </p:txBody>
      </p:sp>
      <p:sp>
        <p:nvSpPr>
          <p:cNvPr id="3073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66E39D55-8F35-4A2D-85B8-41BFDB1159FC}" type="slidenum">
              <a:rPr lang="ko-KR" altLang="en-US" sz="1200" smtClean="0">
                <a:solidFill>
                  <a:schemeClr val="bg1"/>
                </a:solidFill>
              </a:rPr>
              <a:pPr/>
              <a:t>28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56" y="838200"/>
            <a:ext cx="3883538" cy="518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2"/>
          <p:cNvSpPr txBox="1">
            <a:spLocks noChangeArrowheads="1"/>
          </p:cNvSpPr>
          <p:nvPr/>
        </p:nvSpPr>
        <p:spPr bwMode="auto">
          <a:xfrm>
            <a:off x="684213" y="757238"/>
            <a:ext cx="6119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1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시선</a:t>
            </a:r>
          </a:p>
        </p:txBody>
      </p:sp>
      <p:pic>
        <p:nvPicPr>
          <p:cNvPr id="28675" name="Picture 105" descr="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35025"/>
            <a:ext cx="311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113"/>
          <p:cNvSpPr>
            <a:spLocks noChangeArrowheads="1"/>
          </p:cNvSpPr>
          <p:nvPr/>
        </p:nvSpPr>
        <p:spPr bwMode="auto">
          <a:xfrm>
            <a:off x="928639" y="1268760"/>
            <a:ext cx="7344817" cy="5040313"/>
          </a:xfrm>
          <a:prstGeom prst="rect">
            <a:avLst/>
          </a:prstGeom>
          <a:solidFill>
            <a:srgbClr val="CCFFFF"/>
          </a:solidFill>
          <a:ln w="222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올바르지</a:t>
            </a:r>
            <a:r>
              <a:rPr lang="en-US" altLang="ko-KR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않은</a:t>
            </a:r>
            <a:r>
              <a:rPr lang="en-US" altLang="ko-KR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시선</a:t>
            </a:r>
            <a:endParaRPr lang="en-US" altLang="ko-KR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/>
              <a:t> 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/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원고를 보면서 단순히 읽는다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-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바닥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천정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시청각 도구 등 청중 이외의 방향을 바라본다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-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청중의 머리 너머를  바라본다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-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쉴 새 없이 모든 사람들을 쏘아 본다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-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시종 정해진 몇 사람만을 집중해서 바라본다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올바른</a:t>
            </a:r>
            <a:r>
              <a:rPr lang="en-US" altLang="ko-KR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시선이</a:t>
            </a:r>
            <a:r>
              <a:rPr lang="en-US" altLang="ko-KR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주는</a:t>
            </a:r>
            <a:r>
              <a:rPr lang="en-US" altLang="ko-KR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효과</a:t>
            </a:r>
            <a:r>
              <a:rPr lang="en-US" altLang="ko-KR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/>
              <a:t>   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당신의 자신감이 청중들에게 전달된다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-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긴장을 풀어주고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이라는 느낌을  준다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-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보다 많은 관심을 불러일으킨다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-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올바른 대화 스타일을 체득하면 틀에 박힌 발표 방식이 개선된다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-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청중의 반응을 체크할 수 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latinLnBrk="1" hangingPunct="1">
              <a:lnSpc>
                <a:spcPct val="120000"/>
              </a:lnSpc>
              <a:defRPr/>
            </a:pPr>
            <a:endParaRPr lang="ko-KR" altLang="en-US" sz="1800" dirty="0"/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679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9AFA5F8-3837-43A9-B522-A9A56D444FAE}" type="slidenum">
              <a:rPr lang="ko-KR" altLang="en-US" sz="1200" smtClean="0">
                <a:solidFill>
                  <a:schemeClr val="bg1"/>
                </a:solidFill>
              </a:rPr>
              <a:pPr/>
              <a:t>29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5688"/>
            <a:ext cx="377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12"/>
          <p:cNvSpPr txBox="1">
            <a:spLocks noChangeArrowheads="1"/>
          </p:cNvSpPr>
          <p:nvPr/>
        </p:nvSpPr>
        <p:spPr bwMode="auto">
          <a:xfrm>
            <a:off x="701675" y="1055688"/>
            <a:ext cx="6119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800" b="1" dirty="0">
                <a:solidFill>
                  <a:srgbClr val="0000FF"/>
                </a:solidFill>
              </a:rPr>
              <a:t>공학 설계를  성공적으로 하려면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512762" y="1844824"/>
            <a:ext cx="8137400" cy="378565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marL="285750" indent="-285750" eaLnBrk="1" latinLnBrk="1" hangingPunct="1">
              <a:buFontTx/>
              <a:buChar char="-"/>
              <a:defRPr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200000"/>
              </a:lnSpc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개인이 아닌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으로 과제를 진행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200000"/>
              </a:lnSpc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효과적인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의사소통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능력이 필요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eaLnBrk="1" latinLnBrk="1" hangingPunct="1">
              <a:buFontTx/>
              <a:buChar char="-"/>
              <a:defRPr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0" lvl="1" indent="0" eaLnBrk="1" latinLnBrk="1" hangingPunct="1">
              <a:lnSpc>
                <a:spcPct val="200000"/>
              </a:lnSpc>
              <a:defRPr/>
            </a:pPr>
            <a:r>
              <a:rPr kumimoji="0" lang="en-US" altLang="ko-KR" sz="1800" b="1" dirty="0">
                <a:latin typeface="맑은 고딕" pitchFamily="50" charset="-127"/>
                <a:ea typeface="맑은 고딕" pitchFamily="50" charset="-127"/>
              </a:rPr>
              <a:t>   →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원만한 의사결정을 위해서는 의사소통 및 발표 능력이 매우 중요</a:t>
            </a:r>
            <a:endParaRPr lang="en-US" altLang="ko-KR" b="1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0" lvl="1" indent="0" eaLnBrk="1" latinLnBrk="1" hangingPunct="1">
              <a:lnSpc>
                <a:spcPct val="200000"/>
              </a:lnSpc>
              <a:defRPr/>
            </a:pPr>
            <a:r>
              <a:rPr kumimoji="0" lang="en-US" altLang="ko-KR" sz="18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b="1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기업의 모든 업무 또한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'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발표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(Presentation)'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 시작된다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eaLnBrk="1" latinLnBrk="1" hangingPunct="1">
              <a:buFontTx/>
              <a:buChar char="-"/>
              <a:defRPr/>
            </a:pP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1.1 </a:t>
            </a:r>
            <a:r>
              <a:rPr lang="ko-KR" altLang="en-US" dirty="0">
                <a:latin typeface="Arial" charset="0"/>
              </a:rPr>
              <a:t>개요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5126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AB34FD73-966E-4491-9B8B-BF8850109959}" type="slidenum">
              <a:rPr lang="ko-KR" altLang="en-US" sz="1200" smtClean="0">
                <a:solidFill>
                  <a:schemeClr val="bg1"/>
                </a:solidFill>
              </a:rPr>
              <a:pPr/>
              <a:t>3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67408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105" descr="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219052"/>
            <a:ext cx="311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106"/>
          <p:cNvSpPr txBox="1">
            <a:spLocks noChangeArrowheads="1"/>
          </p:cNvSpPr>
          <p:nvPr/>
        </p:nvSpPr>
        <p:spPr bwMode="auto">
          <a:xfrm>
            <a:off x="1162583" y="1558620"/>
            <a:ext cx="6610176" cy="1119089"/>
          </a:xfrm>
          <a:prstGeom prst="rect">
            <a:avLst/>
          </a:prstGeom>
          <a:solidFill>
            <a:srgbClr val="CCFFFF"/>
          </a:solidFill>
          <a:ln>
            <a:solidFill>
              <a:schemeClr val="accent6"/>
            </a:solidFill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lnSpc>
                <a:spcPct val="30000"/>
              </a:lnSpc>
              <a:buFont typeface="Wingdings" pitchFamily="2" charset="2"/>
              <a:buNone/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크기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(A4, B4, B5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결정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용지의 방향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횡방향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종방향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을 결정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30000"/>
              </a:lnSpc>
              <a:buFont typeface="Wingdings" pitchFamily="2" charset="2"/>
              <a:buNone/>
              <a:defRPr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2" name="직사각형 14"/>
          <p:cNvSpPr>
            <a:spLocks noChangeArrowheads="1"/>
          </p:cNvSpPr>
          <p:nvPr/>
        </p:nvSpPr>
        <p:spPr bwMode="auto">
          <a:xfrm>
            <a:off x="1865561" y="6238082"/>
            <a:ext cx="5454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600" dirty="0"/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2.9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시각적 문서의 용지의 방향에 따른 장단점</a:t>
            </a:r>
          </a:p>
        </p:txBody>
      </p:sp>
      <p:sp>
        <p:nvSpPr>
          <p:cNvPr id="29703" name="직사각형 1"/>
          <p:cNvSpPr>
            <a:spLocks noChangeArrowheads="1"/>
          </p:cNvSpPr>
          <p:nvPr/>
        </p:nvSpPr>
        <p:spPr bwMode="auto">
          <a:xfrm>
            <a:off x="1001958" y="1194446"/>
            <a:ext cx="24179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문서의 형식</a:t>
            </a:r>
          </a:p>
        </p:txBody>
      </p:sp>
      <p:sp>
        <p:nvSpPr>
          <p:cNvPr id="29704" name="직사각형 2"/>
          <p:cNvSpPr>
            <a:spLocks noChangeArrowheads="1"/>
          </p:cNvSpPr>
          <p:nvPr/>
        </p:nvSpPr>
        <p:spPr bwMode="auto">
          <a:xfrm>
            <a:off x="650875" y="7647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00FF"/>
                </a:solidFill>
              </a:rPr>
              <a:t>문서발표</a:t>
            </a:r>
          </a:p>
        </p:txBody>
      </p:sp>
      <p:sp>
        <p:nvSpPr>
          <p:cNvPr id="32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9706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5ED5D25C-9139-4019-8D6B-CDE939D92778}" type="slidenum">
              <a:rPr lang="ko-KR" altLang="en-US" sz="1200" smtClean="0">
                <a:solidFill>
                  <a:schemeClr val="bg1"/>
                </a:solidFill>
              </a:rPr>
              <a:pPr/>
              <a:t>30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/>
          <a:stretch/>
        </p:blipFill>
        <p:spPr bwMode="auto">
          <a:xfrm>
            <a:off x="1699045" y="2690316"/>
            <a:ext cx="5621166" cy="346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2"/>
          <p:cNvSpPr txBox="1">
            <a:spLocks noChangeArrowheads="1"/>
          </p:cNvSpPr>
          <p:nvPr/>
        </p:nvSpPr>
        <p:spPr bwMode="auto">
          <a:xfrm>
            <a:off x="684213" y="765175"/>
            <a:ext cx="6119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문서의 형식</a:t>
            </a:r>
          </a:p>
        </p:txBody>
      </p:sp>
      <p:pic>
        <p:nvPicPr>
          <p:cNvPr id="30723" name="Picture 105" descr="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96925"/>
            <a:ext cx="311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직사각형 26"/>
          <p:cNvSpPr>
            <a:spLocks noChangeArrowheads="1"/>
          </p:cNvSpPr>
          <p:nvPr/>
        </p:nvSpPr>
        <p:spPr bwMode="auto">
          <a:xfrm>
            <a:off x="2776538" y="5902325"/>
            <a:ext cx="3479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2.10  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시각적 문서의 구성요소</a:t>
            </a:r>
          </a:p>
        </p:txBody>
      </p:sp>
      <p:sp>
        <p:nvSpPr>
          <p:cNvPr id="30727" name="Text Box 106"/>
          <p:cNvSpPr txBox="1">
            <a:spLocks noChangeArrowheads="1"/>
          </p:cNvSpPr>
          <p:nvPr/>
        </p:nvSpPr>
        <p:spPr bwMode="auto">
          <a:xfrm>
            <a:off x="1276078" y="1204361"/>
            <a:ext cx="6480720" cy="980589"/>
          </a:xfrm>
          <a:prstGeom prst="rect">
            <a:avLst/>
          </a:prstGeom>
          <a:solidFill>
            <a:srgbClr val="CCFFFF"/>
          </a:solidFill>
          <a:ln>
            <a:solidFill>
              <a:schemeClr val="accent6"/>
            </a:solidFill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lnSpc>
                <a:spcPct val="30000"/>
              </a:lnSpc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latinLnBrk="1" hangingPunct="1"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구성요소를 결정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레이아웃을 결정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30000"/>
              </a:lnSpc>
              <a:buFont typeface="Wingdings" pitchFamily="2" charset="2"/>
              <a:buNone/>
              <a:defRPr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0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072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CD3739B8-EAF2-416A-BADF-FEEA67F43F2A}" type="slidenum">
              <a:rPr lang="ko-KR" altLang="en-US" sz="1200" smtClean="0">
                <a:solidFill>
                  <a:schemeClr val="bg1"/>
                </a:solidFill>
              </a:rPr>
              <a:pPr/>
              <a:t>31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275409"/>
            <a:ext cx="6058882" cy="345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12"/>
          <p:cNvSpPr txBox="1">
            <a:spLocks noChangeArrowheads="1"/>
          </p:cNvSpPr>
          <p:nvPr/>
        </p:nvSpPr>
        <p:spPr bwMode="auto">
          <a:xfrm>
            <a:off x="684213" y="765175"/>
            <a:ext cx="6119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b="1">
                <a:solidFill>
                  <a:srgbClr val="0000FF"/>
                </a:solidFill>
              </a:rPr>
              <a:t>탁월한 문서의 특징</a:t>
            </a:r>
          </a:p>
        </p:txBody>
      </p:sp>
      <p:sp>
        <p:nvSpPr>
          <p:cNvPr id="31748" name="Rectangle 113"/>
          <p:cNvSpPr>
            <a:spLocks noChangeArrowheads="1"/>
          </p:cNvSpPr>
          <p:nvPr/>
        </p:nvSpPr>
        <p:spPr bwMode="auto">
          <a:xfrm>
            <a:off x="784225" y="1504950"/>
            <a:ext cx="7705725" cy="4537075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1749" name="Text Box 114"/>
          <p:cNvSpPr txBox="1">
            <a:spLocks noChangeArrowheads="1"/>
          </p:cNvSpPr>
          <p:nvPr/>
        </p:nvSpPr>
        <p:spPr bwMode="auto">
          <a:xfrm>
            <a:off x="811213" y="1697038"/>
            <a:ext cx="75596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1.  ‘______’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가 매력적이며 페이지를 넘기고 싶은 기분을 가지게 한다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2.  ‘______’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이 문서의 첫 페이지에 위치하고 있고 본문 내용의 이해를 돕는다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3.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논리의 흐름 및 페이지의 연결이 자연스럽다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4.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내용에 과부족이 없고 구성상의 균형이 잡혀 있다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5.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레이아웃이 세련되어 있어 시각적으로 이해하기 쉽다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6.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표기가 간결하여 내용을 이해하기 쉽다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7.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데이터와 이미지가 효과적으로 사용되고 강약장단이 있다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8.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문서의 ‘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______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’이 기획의 내용 및 규모에 알맞다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9.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전달받는 자의 ‘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______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’에 부합하여 내용을 효과적으로 이해할 수 있도록  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     구성되어 있다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10.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작성자의 개성과 참신성이 돋보인다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75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9581A1E9-9599-4165-BFB3-F0D8C3A42B2B}" type="slidenum">
              <a:rPr lang="ko-KR" altLang="en-US" sz="1200" smtClean="0">
                <a:solidFill>
                  <a:schemeClr val="bg1"/>
                </a:solidFill>
              </a:rPr>
              <a:pPr/>
              <a:t>32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40BC05-D4DA-4FA5-A7E0-D61D5F114E9C}"/>
              </a:ext>
            </a:extLst>
          </p:cNvPr>
          <p:cNvSpPr/>
          <p:nvPr/>
        </p:nvSpPr>
        <p:spPr>
          <a:xfrm>
            <a:off x="2087470" y="437807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분량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814C16-12A4-4309-8C9D-BD5B586914AB}"/>
              </a:ext>
            </a:extLst>
          </p:cNvPr>
          <p:cNvSpPr/>
          <p:nvPr/>
        </p:nvSpPr>
        <p:spPr>
          <a:xfrm>
            <a:off x="2771800" y="472514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수준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D7786-49A1-479B-87BA-EDFF8A4A36CB}"/>
              </a:ext>
            </a:extLst>
          </p:cNvPr>
          <p:cNvSpPr/>
          <p:nvPr/>
        </p:nvSpPr>
        <p:spPr>
          <a:xfrm>
            <a:off x="1309225" y="183099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9652B3-BAA5-4034-8D48-B0454CC7A94A}"/>
              </a:ext>
            </a:extLst>
          </p:cNvPr>
          <p:cNvSpPr/>
          <p:nvPr/>
        </p:nvSpPr>
        <p:spPr>
          <a:xfrm>
            <a:off x="1403648" y="218043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0477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113"/>
          <p:cNvSpPr>
            <a:spLocks noChangeArrowheads="1"/>
          </p:cNvSpPr>
          <p:nvPr/>
        </p:nvSpPr>
        <p:spPr bwMode="auto">
          <a:xfrm>
            <a:off x="900113" y="1916113"/>
            <a:ext cx="7343775" cy="2582862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1749" name="Text Box 114"/>
          <p:cNvSpPr txBox="1">
            <a:spLocks noChangeArrowheads="1"/>
          </p:cNvSpPr>
          <p:nvPr/>
        </p:nvSpPr>
        <p:spPr bwMode="auto">
          <a:xfrm>
            <a:off x="1258888" y="2122488"/>
            <a:ext cx="6985000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논리구조가 단순하다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eaLnBrk="1" latinLnBrk="1" hangingPunct="1">
              <a:lnSpc>
                <a:spcPct val="200000"/>
              </a:lnSpc>
              <a:buFontTx/>
              <a:buChar char="-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메시지 등 필요항목들이 반드시 포함되어 있다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eaLnBrk="1" latinLnBrk="1" hangingPunct="1">
              <a:lnSpc>
                <a:spcPct val="200000"/>
              </a:lnSpc>
              <a:buFontTx/>
              <a:buChar char="-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인상적인 문구나 표어들이 사용되어 있다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latinLnBrk="1" hangingPunct="1">
              <a:lnSpc>
                <a:spcPct val="200000"/>
              </a:lnSpc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시각적 요소가 활용되어 있다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277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791DEB4-4E6B-4A68-98C7-F8935BAF391F}" type="slidenum">
              <a:rPr lang="ko-KR" altLang="en-US" sz="1200" smtClean="0">
                <a:solidFill>
                  <a:srgbClr val="FFFFFF"/>
                </a:solidFill>
              </a:rPr>
              <a:pPr/>
              <a:t>33</a:t>
            </a:fld>
            <a:endParaRPr lang="ko-KR" altLang="en-US" sz="1200">
              <a:solidFill>
                <a:srgbClr val="FFFFFF"/>
              </a:solidFill>
            </a:endParaRPr>
          </a:p>
        </p:txBody>
      </p:sp>
      <p:sp>
        <p:nvSpPr>
          <p:cNvPr id="32775" name="Text Box 12"/>
          <p:cNvSpPr txBox="1">
            <a:spLocks noChangeArrowheads="1"/>
          </p:cNvSpPr>
          <p:nvPr/>
        </p:nvSpPr>
        <p:spPr bwMode="auto">
          <a:xfrm>
            <a:off x="971550" y="1042988"/>
            <a:ext cx="541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FF"/>
                </a:solidFill>
              </a:rPr>
              <a:t>알기 쉬운 문서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65175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12"/>
          <p:cNvSpPr txBox="1">
            <a:spLocks noChangeArrowheads="1"/>
          </p:cNvSpPr>
          <p:nvPr/>
        </p:nvSpPr>
        <p:spPr bwMode="auto">
          <a:xfrm>
            <a:off x="684213" y="765175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FF"/>
                </a:solidFill>
              </a:rPr>
              <a:t>시각적 발표</a:t>
            </a:r>
          </a:p>
        </p:txBody>
      </p:sp>
      <p:sp>
        <p:nvSpPr>
          <p:cNvPr id="33796" name="Rectangle 113"/>
          <p:cNvSpPr>
            <a:spLocks noChangeArrowheads="1"/>
          </p:cNvSpPr>
          <p:nvPr/>
        </p:nvSpPr>
        <p:spPr bwMode="auto">
          <a:xfrm>
            <a:off x="684213" y="1325563"/>
            <a:ext cx="7920037" cy="2593975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3797" name="Text Box 114"/>
          <p:cNvSpPr txBox="1">
            <a:spLocks noChangeArrowheads="1"/>
          </p:cNvSpPr>
          <p:nvPr/>
        </p:nvSpPr>
        <p:spPr bwMode="auto">
          <a:xfrm>
            <a:off x="684213" y="1492209"/>
            <a:ext cx="7775575" cy="226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같은 시간이면 많은 정보량을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같은 정보량이면 단시간 내에 ‘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______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’ 할 수 있다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 (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아이디어를 이해하기 쉽게 만들어 준다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정보와 아이디어를 강조해 준다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.)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2.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대화로만 설명하는 것에 비해 ‘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______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’할 수 있는 비율이 크다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 (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청중들의 기억력을 향상시켜 준다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3. ‘______’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을 집중시킬 수 있다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청중의 주의를 집중시킨다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4.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발표자 자신의 머릿속을 ‘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______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’ 할 수 있다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799" name="직사각형 4"/>
          <p:cNvSpPr>
            <a:spLocks noChangeArrowheads="1"/>
          </p:cNvSpPr>
          <p:nvPr/>
        </p:nvSpPr>
        <p:spPr bwMode="auto">
          <a:xfrm>
            <a:off x="5003800" y="5951538"/>
            <a:ext cx="428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   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2.11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발표형태에 따른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분당 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            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정보량의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차이</a:t>
            </a:r>
          </a:p>
        </p:txBody>
      </p:sp>
      <p:sp>
        <p:nvSpPr>
          <p:cNvPr id="368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380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716DB32D-7D6E-479C-93B0-A649820EB81C}" type="slidenum">
              <a:rPr lang="ko-KR" altLang="en-US" sz="1200" smtClean="0">
                <a:solidFill>
                  <a:schemeClr val="bg1"/>
                </a:solidFill>
              </a:rPr>
              <a:pPr/>
              <a:t>34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" r="4079" b="2464"/>
          <a:stretch/>
        </p:blipFill>
        <p:spPr bwMode="auto">
          <a:xfrm>
            <a:off x="170384" y="4077071"/>
            <a:ext cx="5114925" cy="253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2874CA-F9B2-40E3-B259-D2AD879EC95B}"/>
              </a:ext>
            </a:extLst>
          </p:cNvPr>
          <p:cNvSpPr/>
          <p:nvPr/>
        </p:nvSpPr>
        <p:spPr>
          <a:xfrm>
            <a:off x="6628665" y="156841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전달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A68A1-335A-4468-B778-6B7061DA1DC8}"/>
              </a:ext>
            </a:extLst>
          </p:cNvPr>
          <p:cNvSpPr/>
          <p:nvPr/>
        </p:nvSpPr>
        <p:spPr>
          <a:xfrm>
            <a:off x="3446601" y="339190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정리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24592-60D7-4837-A0AE-F3826F482E8A}"/>
              </a:ext>
            </a:extLst>
          </p:cNvPr>
          <p:cNvSpPr/>
          <p:nvPr/>
        </p:nvSpPr>
        <p:spPr>
          <a:xfrm>
            <a:off x="1187624" y="305334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청중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92EEFC-F821-4A7F-8CD0-74EF0E3CEF42}"/>
              </a:ext>
            </a:extLst>
          </p:cNvPr>
          <p:cNvSpPr/>
          <p:nvPr/>
        </p:nvSpPr>
        <p:spPr>
          <a:xfrm>
            <a:off x="3851920" y="228399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기억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6360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12"/>
          <p:cNvSpPr txBox="1">
            <a:spLocks noChangeArrowheads="1"/>
          </p:cNvSpPr>
          <p:nvPr/>
        </p:nvSpPr>
        <p:spPr bwMode="auto">
          <a:xfrm>
            <a:off x="701675" y="838200"/>
            <a:ext cx="6119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FF"/>
                </a:solidFill>
              </a:rPr>
              <a:t>시각적 발표 시 유의사항</a:t>
            </a:r>
          </a:p>
        </p:txBody>
      </p:sp>
      <p:sp>
        <p:nvSpPr>
          <p:cNvPr id="34820" name="Rectangle 113"/>
          <p:cNvSpPr>
            <a:spLocks noChangeArrowheads="1"/>
          </p:cNvSpPr>
          <p:nvPr/>
        </p:nvSpPr>
        <p:spPr bwMode="auto">
          <a:xfrm>
            <a:off x="701675" y="1628774"/>
            <a:ext cx="7651750" cy="4248497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4821" name="Text Box 114"/>
          <p:cNvSpPr txBox="1">
            <a:spLocks noChangeArrowheads="1"/>
          </p:cNvSpPr>
          <p:nvPr/>
        </p:nvSpPr>
        <p:spPr bwMode="auto">
          <a:xfrm>
            <a:off x="793750" y="1136522"/>
            <a:ext cx="755967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200000"/>
              </a:lnSpc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1.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모든 시각적 자료들은 크고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명료하고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읽기 쉽고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단순해야 한다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2.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다양한 ‘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______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’을 사용해야 한다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사람들은 색깔에 대하여 반응을 보인다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3.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시각적 자료를 급히 보여 주어서는 안 된다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당신이 강조하고자 하는 바를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  청중이 충분히 보고 이해할 수 있는 시간적 여유를 주어야 한다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4.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시각적 자료는 각각 하나의 ‘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______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’ 만을 담고 있어야 한다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5.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시각적 자료를 향한 채로 ‘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______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’ 해서는 안 된다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6.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청중이 주시하고 있는 시각적 자료 앞에 서 있어서는 안 된다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7.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사전에 반드시 시각적 도구를 ‘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______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’ 한다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 startAt="7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FF"/>
                </a:solidFill>
                <a:latin typeface="Arial" charset="0"/>
              </a:rPr>
              <a:t>1.3 </a:t>
            </a:r>
            <a:r>
              <a:rPr lang="ko-KR" altLang="en-US" dirty="0">
                <a:solidFill>
                  <a:srgbClr val="FFFFFF"/>
                </a:solidFill>
                <a:latin typeface="Arial" charset="0"/>
              </a:rPr>
              <a:t>발표에 의한 의사소통</a:t>
            </a:r>
            <a:endParaRPr lang="en-US" altLang="ko-KR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4823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17AB745B-FEE3-46BA-84AC-5A105C64EE35}" type="slidenum">
              <a:rPr lang="ko-KR" altLang="en-US" sz="1200" smtClean="0">
                <a:solidFill>
                  <a:schemeClr val="bg1"/>
                </a:solidFill>
              </a:rPr>
              <a:pPr/>
              <a:t>35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51696A-FD54-4397-BAB5-5A292EC5FF87}"/>
              </a:ext>
            </a:extLst>
          </p:cNvPr>
          <p:cNvSpPr/>
          <p:nvPr/>
        </p:nvSpPr>
        <p:spPr>
          <a:xfrm>
            <a:off x="3822557" y="375418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2A4732-8333-467A-86E7-4DF44D613A58}"/>
              </a:ext>
            </a:extLst>
          </p:cNvPr>
          <p:cNvSpPr/>
          <p:nvPr/>
        </p:nvSpPr>
        <p:spPr>
          <a:xfrm>
            <a:off x="1907704" y="234888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색상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68E1DA-7C9D-4C25-A3AF-9095065688DF}"/>
              </a:ext>
            </a:extLst>
          </p:cNvPr>
          <p:cNvSpPr/>
          <p:nvPr/>
        </p:nvSpPr>
        <p:spPr>
          <a:xfrm>
            <a:off x="3635896" y="431398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발표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5EA7AC-CB33-44D8-933B-D42F3E87330A}"/>
              </a:ext>
            </a:extLst>
          </p:cNvPr>
          <p:cNvSpPr/>
          <p:nvPr/>
        </p:nvSpPr>
        <p:spPr>
          <a:xfrm>
            <a:off x="3976965" y="526857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직사각형 4"/>
          <p:cNvSpPr>
            <a:spLocks noChangeArrowheads="1"/>
          </p:cNvSpPr>
          <p:nvPr/>
        </p:nvSpPr>
        <p:spPr bwMode="auto">
          <a:xfrm>
            <a:off x="1467966" y="6158330"/>
            <a:ext cx="66251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2.1 “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프레젠테이션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성공 없이 기업성장은 없다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의 신문기사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1.1 </a:t>
            </a:r>
            <a:r>
              <a:rPr lang="ko-KR" altLang="en-US" dirty="0">
                <a:latin typeface="Arial" charset="0"/>
              </a:rPr>
              <a:t>개요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6149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55ADFD76-2DFC-49AA-901F-F528BC615DC6}" type="slidenum">
              <a:rPr lang="ko-KR" altLang="en-US" sz="1200" smtClean="0">
                <a:solidFill>
                  <a:schemeClr val="bg1"/>
                </a:solidFill>
              </a:rPr>
              <a:pPr/>
              <a:t>4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99592" y="980728"/>
            <a:ext cx="7344816" cy="4968552"/>
          </a:xfrm>
          <a:prstGeom prst="rect">
            <a:avLst/>
          </a:prstGeom>
          <a:noFill/>
          <a:ln w="2857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28" y="1106203"/>
            <a:ext cx="6630144" cy="471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65175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2"/>
          <p:cNvSpPr txBox="1">
            <a:spLocks noChangeArrowheads="1"/>
          </p:cNvSpPr>
          <p:nvPr/>
        </p:nvSpPr>
        <p:spPr bwMode="auto">
          <a:xfrm>
            <a:off x="701675" y="733425"/>
            <a:ext cx="6911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엔지니어가 갖추어야 할 능력 </a:t>
            </a:r>
            <a:r>
              <a:rPr lang="en-US" altLang="ko-KR" sz="2400" b="1" dirty="0">
                <a:solidFill>
                  <a:srgbClr val="0000FF"/>
                </a:solidFill>
              </a:rPr>
              <a:t>(</a:t>
            </a:r>
            <a:r>
              <a:rPr lang="ko-KR" altLang="en-US" sz="2400" b="1" dirty="0">
                <a:solidFill>
                  <a:srgbClr val="0000FF"/>
                </a:solidFill>
              </a:rPr>
              <a:t>설문조사 결과</a:t>
            </a:r>
            <a:r>
              <a:rPr lang="en-US" altLang="ko-KR" sz="2400" b="1" dirty="0">
                <a:solidFill>
                  <a:srgbClr val="0000FF"/>
                </a:solidFill>
              </a:rPr>
              <a:t>)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39695"/>
              </p:ext>
            </p:extLst>
          </p:nvPr>
        </p:nvGraphicFramePr>
        <p:xfrm>
          <a:off x="395288" y="1368425"/>
          <a:ext cx="8353425" cy="4824384"/>
        </p:xfrm>
        <a:graphic>
          <a:graphicData uri="http://schemas.openxmlformats.org/drawingml/2006/table">
            <a:tbl>
              <a:tblPr/>
              <a:tblGrid>
                <a:gridCol w="80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44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순위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고용주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신입사원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효과적인 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의사 전달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능력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효과적인 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의사 전달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능력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직업적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윤리적 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책임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대한 인식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복합 학제적 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구성원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으로서의 능력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1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실험을 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계획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하고 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능력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실험을 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계획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하고 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능력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현실적 제한요소를 반영한 시스템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 설계 능력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수학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기초과학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공학지식과 정보기술의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응용능력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공학문제를 인식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공식화하여 해결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능력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현실적 제한요소를 반영한 시스템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 설계 능력</a:t>
                      </a:r>
                    </a:p>
                  </a:txBody>
                  <a:tcPr marL="17908" marR="17908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1.1 </a:t>
            </a:r>
            <a:r>
              <a:rPr lang="ko-KR" altLang="en-US" dirty="0">
                <a:latin typeface="Arial" charset="0"/>
              </a:rPr>
              <a:t>개요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7203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F8F073B3-CD43-46BC-A6A7-208F4BD19CB3}" type="slidenum">
              <a:rPr lang="ko-KR" altLang="en-US" sz="1200" smtClean="0">
                <a:solidFill>
                  <a:schemeClr val="bg1"/>
                </a:solidFill>
              </a:rPr>
              <a:pPr/>
              <a:t>5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65175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12"/>
          <p:cNvSpPr txBox="1">
            <a:spLocks noChangeArrowheads="1"/>
          </p:cNvSpPr>
          <p:nvPr/>
        </p:nvSpPr>
        <p:spPr bwMode="auto">
          <a:xfrm>
            <a:off x="693738" y="765175"/>
            <a:ext cx="7993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FF"/>
                </a:solidFill>
              </a:rPr>
              <a:t>기계분야 전문 직무역량의 중요도 </a:t>
            </a:r>
            <a:r>
              <a:rPr lang="en-US" altLang="ko-KR" b="1">
                <a:solidFill>
                  <a:srgbClr val="0000FF"/>
                </a:solidFill>
              </a:rPr>
              <a:t>(</a:t>
            </a:r>
            <a:r>
              <a:rPr lang="ko-KR" altLang="en-US" b="1">
                <a:solidFill>
                  <a:srgbClr val="0000FF"/>
                </a:solidFill>
              </a:rPr>
              <a:t>고용주 설문조사 결과</a:t>
            </a:r>
            <a:r>
              <a:rPr lang="en-US" altLang="ko-KR" b="1">
                <a:solidFill>
                  <a:srgbClr val="0000FF"/>
                </a:solidFill>
              </a:rPr>
              <a:t>)</a:t>
            </a:r>
          </a:p>
          <a:p>
            <a:pPr eaLnBrk="1" latinLnBrk="1" hangingPunct="1"/>
            <a:endParaRPr lang="ko-KR" altLang="en-US" b="1">
              <a:solidFill>
                <a:srgbClr val="0000FF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5739"/>
              </p:ext>
            </p:extLst>
          </p:nvPr>
        </p:nvGraphicFramePr>
        <p:xfrm>
          <a:off x="323850" y="1341438"/>
          <a:ext cx="8482012" cy="5039888"/>
        </p:xfrm>
        <a:graphic>
          <a:graphicData uri="http://schemas.openxmlformats.org/drawingml/2006/table">
            <a:tbl>
              <a:tblPr/>
              <a:tblGrid>
                <a:gridCol w="81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31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49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순위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매우 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그렇다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그렇다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아니다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전혀 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아니다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842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해결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능력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86.8 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13.2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842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대인 관계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능력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71.7 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26.4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842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도면작성 및 해독 능력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69.8 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18.9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11.3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842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자기개발 능력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64.1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842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설계결과발표 능력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67.2 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26.9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3.9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842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외국어 능력 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57.7 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36.6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5.8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4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842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설계기획 능력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58.5 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32.1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9.4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842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품질관리 능력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56.6 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9.4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4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842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기본역학의 이해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55.8 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32.7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9.6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4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842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원가이해 능력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43.1 </a:t>
                      </a:r>
                    </a:p>
                  </a:txBody>
                  <a:tcPr marL="64765" marR="6476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31.4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19.6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5.9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 </a:t>
                      </a:r>
                    </a:p>
                  </a:txBody>
                  <a:tcPr marL="64765" marR="64765" marT="17908" marB="1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3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1.1 </a:t>
            </a:r>
            <a:r>
              <a:rPr lang="ko-KR" altLang="en-US" dirty="0">
                <a:latin typeface="Arial" charset="0"/>
              </a:rPr>
              <a:t>개요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8280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B331E1BE-58C1-42BF-9F9C-1B29B98B12C2}" type="slidenum">
              <a:rPr lang="ko-KR" altLang="en-US" sz="1200" smtClean="0">
                <a:solidFill>
                  <a:schemeClr val="bg1"/>
                </a:solidFill>
              </a:rPr>
              <a:pPr/>
              <a:t>6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52488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12"/>
          <p:cNvSpPr txBox="1">
            <a:spLocks noChangeArrowheads="1"/>
          </p:cNvSpPr>
          <p:nvPr/>
        </p:nvSpPr>
        <p:spPr bwMode="auto">
          <a:xfrm>
            <a:off x="701675" y="857250"/>
            <a:ext cx="6119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팀 구성 </a:t>
            </a:r>
            <a:r>
              <a:rPr lang="en-US" altLang="ko-KR" sz="2400" b="1" dirty="0">
                <a:solidFill>
                  <a:srgbClr val="0000FF"/>
                </a:solidFill>
              </a:rPr>
              <a:t>(</a:t>
            </a:r>
            <a:r>
              <a:rPr lang="ko-KR" altLang="en-US" sz="2400" b="1" dirty="0">
                <a:solidFill>
                  <a:srgbClr val="0000FF"/>
                </a:solidFill>
              </a:rPr>
              <a:t>노동 분산 모델</a:t>
            </a:r>
            <a:r>
              <a:rPr lang="en-US" altLang="ko-KR" sz="2400" b="1" dirty="0">
                <a:solidFill>
                  <a:srgbClr val="0000FF"/>
                </a:solidFill>
              </a:rPr>
              <a:t>)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03350" y="4506913"/>
          <a:ext cx="6421438" cy="1865312"/>
        </p:xfrm>
        <a:graphic>
          <a:graphicData uri="http://schemas.openxmlformats.org/drawingml/2006/table">
            <a:tbl>
              <a:tblPr/>
              <a:tblGrid>
                <a:gridCol w="642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9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01510" marR="101510" marT="28050" marB="28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3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2.2(a)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스미스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(Adam Smith)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노동 분산 모델</a:t>
                      </a:r>
                    </a:p>
                  </a:txBody>
                  <a:tcPr marL="101510" marR="101510" marT="28050" marB="28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25" name="Text Box 106"/>
          <p:cNvSpPr txBox="1">
            <a:spLocks noChangeArrowheads="1"/>
          </p:cNvSpPr>
          <p:nvPr/>
        </p:nvSpPr>
        <p:spPr bwMode="auto">
          <a:xfrm>
            <a:off x="512762" y="1340957"/>
            <a:ext cx="8091686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accent4"/>
            </a:solidFill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노동을 분산시키기 위해 상관 밑에 여러 개의 세부조직으로 구성된 사람들의 모임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개개의 구성원이 자신의 일에만 신경을 쓰고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팀원 간의 조율은 최고책임자가 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0" lvl="1" indent="0" eaLnBrk="1" latinLnBrk="1" hangingPunct="1">
              <a:lnSpc>
                <a:spcPct val="15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도맡아서 하는 방식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0" lvl="1" indent="0" eaLnBrk="1" latinLnBrk="1" hangingPunct="1">
              <a:lnSpc>
                <a:spcPct val="150000"/>
              </a:lnSpc>
              <a:defRPr/>
            </a:pPr>
            <a:r>
              <a:rPr kumimoji="0" lang="en-US" altLang="ko-KR" sz="1600" b="1" dirty="0">
                <a:latin typeface="맑은 고딕" pitchFamily="50" charset="-127"/>
                <a:ea typeface="맑은 고딕" pitchFamily="50" charset="-127"/>
              </a:rPr>
              <a:t>    →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팀을 이끄는 사람의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리더십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 목표를 성취하는 데 있어 매우 중요함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1.2 </a:t>
            </a:r>
            <a:r>
              <a:rPr lang="ko-KR" altLang="en-US" dirty="0">
                <a:latin typeface="Arial" charset="0"/>
              </a:rPr>
              <a:t>팀 구성 및 운영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9226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7833BBAA-57CE-4794-8C2B-694604708BD2}" type="slidenum">
              <a:rPr lang="ko-KR" altLang="en-US" sz="1200" smtClean="0">
                <a:solidFill>
                  <a:schemeClr val="bg1"/>
                </a:solidFill>
              </a:rPr>
              <a:pPr/>
              <a:t>7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2462" r="3375" b="3600"/>
          <a:stretch/>
        </p:blipFill>
        <p:spPr bwMode="auto">
          <a:xfrm>
            <a:off x="904997" y="3068960"/>
            <a:ext cx="7339411" cy="280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47725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12"/>
          <p:cNvSpPr txBox="1">
            <a:spLocks noChangeArrowheads="1"/>
          </p:cNvSpPr>
          <p:nvPr/>
        </p:nvSpPr>
        <p:spPr bwMode="auto">
          <a:xfrm>
            <a:off x="701675" y="787401"/>
            <a:ext cx="6119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팀 구성 </a:t>
            </a:r>
            <a:r>
              <a:rPr lang="en-US" altLang="ko-KR" sz="2400" b="1" dirty="0">
                <a:solidFill>
                  <a:srgbClr val="0000FF"/>
                </a:solidFill>
              </a:rPr>
              <a:t>(</a:t>
            </a:r>
            <a:r>
              <a:rPr lang="ko-KR" altLang="en-US" sz="2400" b="1" dirty="0">
                <a:solidFill>
                  <a:srgbClr val="0000FF"/>
                </a:solidFill>
              </a:rPr>
              <a:t>자발적인 팀</a:t>
            </a:r>
            <a:r>
              <a:rPr lang="en-US" altLang="ko-KR" sz="2400" b="1" dirty="0">
                <a:solidFill>
                  <a:srgbClr val="0000FF"/>
                </a:solidFill>
              </a:rPr>
              <a:t>)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32676"/>
              </p:ext>
            </p:extLst>
          </p:nvPr>
        </p:nvGraphicFramePr>
        <p:xfrm>
          <a:off x="2262176" y="3222626"/>
          <a:ext cx="4097337" cy="3370262"/>
        </p:xfrm>
        <a:graphic>
          <a:graphicData uri="http://schemas.openxmlformats.org/drawingml/2006/table">
            <a:tbl>
              <a:tblPr/>
              <a:tblGrid>
                <a:gridCol w="409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43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1" marR="64771" marT="17903" marB="17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2.2(b)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자발적인 팀 구성 및 관계</a:t>
                      </a:r>
                    </a:p>
                  </a:txBody>
                  <a:tcPr marL="64771" marR="64771" marT="17903" marB="17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48" name="Text Box 106"/>
          <p:cNvSpPr txBox="1">
            <a:spLocks noChangeArrowheads="1"/>
          </p:cNvSpPr>
          <p:nvPr/>
        </p:nvSpPr>
        <p:spPr bwMode="auto">
          <a:xfrm>
            <a:off x="737307" y="1291039"/>
            <a:ext cx="7902773" cy="1394228"/>
          </a:xfrm>
          <a:prstGeom prst="rect">
            <a:avLst/>
          </a:prstGeom>
          <a:solidFill>
            <a:srgbClr val="CCFFFF"/>
          </a:solidFill>
          <a:ln>
            <a:solidFill>
              <a:schemeClr val="accent4"/>
            </a:solidFill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>
              <a:lnSpc>
                <a:spcPct val="10000"/>
              </a:lnSpc>
              <a:defRPr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다양한 전문성을 지닌 팀의 구성원들이 각자가 지닌 지식을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소통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을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통해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융합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시켜가는 과정을 취함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전통적인 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노동 분산 모델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구성방식 보다 훨씬 효율적이고 생산적임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eaLnBrk="1" latinLnBrk="1" hangingPunct="1">
              <a:lnSpc>
                <a:spcPct val="10000"/>
              </a:lnSpc>
              <a:buFontTx/>
              <a:buChar char="-"/>
              <a:defRPr/>
            </a:pP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1.2 </a:t>
            </a:r>
            <a:r>
              <a:rPr lang="ko-KR" altLang="en-US" dirty="0">
                <a:latin typeface="Arial" charset="0"/>
              </a:rPr>
              <a:t>팀 구성 및 운영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10250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D69BD159-F53B-43FE-A04A-5E95220CC8D6}" type="slidenum">
              <a:rPr lang="ko-KR" altLang="en-US" sz="1200" smtClean="0">
                <a:solidFill>
                  <a:schemeClr val="bg1"/>
                </a:solidFill>
              </a:rPr>
              <a:pPr/>
              <a:t>8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36" y="2730621"/>
            <a:ext cx="5544616" cy="334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6"/>
          <p:cNvSpPr txBox="1">
            <a:spLocks noChangeArrowheads="1"/>
          </p:cNvSpPr>
          <p:nvPr/>
        </p:nvSpPr>
        <p:spPr bwMode="auto">
          <a:xfrm>
            <a:off x="736631" y="1344135"/>
            <a:ext cx="7694612" cy="120032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marL="285750" indent="-285750" eaLnBrk="1" latinLnBrk="1" hangingPunct="1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팀의 원활한 운영을 위해 보편적으로 서로 이해할 수 있는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규칙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들이 필요함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eaLnBrk="1" latinLnBrk="1" hangingPunct="1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규칙들을 지키기 위해 팀원들이 서로 노력하는 자세가 무엇보다도 중요함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eaLnBrk="1" latinLnBrk="1" hangingPunct="1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팀 구성원 간에 갈등이 일어날 때에는 원만히 해결할 수 있도록 약속을 해야 함</a:t>
            </a:r>
          </a:p>
        </p:txBody>
      </p:sp>
      <p:sp>
        <p:nvSpPr>
          <p:cNvPr id="11267" name="직사각형 10"/>
          <p:cNvSpPr>
            <a:spLocks noChangeArrowheads="1"/>
          </p:cNvSpPr>
          <p:nvPr/>
        </p:nvSpPr>
        <p:spPr bwMode="auto">
          <a:xfrm>
            <a:off x="0" y="3225817"/>
            <a:ext cx="871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 eaLnBrk="1" latinLnBrk="1" hangingPunct="1">
              <a:spcBef>
                <a:spcPct val="50000"/>
              </a:spcBef>
            </a:pPr>
            <a:r>
              <a:rPr kumimoji="0" lang="en-US" altLang="ko-KR" sz="1800" b="1" dirty="0">
                <a:latin typeface="맑은 고딕" pitchFamily="50" charset="-127"/>
                <a:ea typeface="맑은 고딕" pitchFamily="50" charset="-127"/>
              </a:rPr>
              <a:t> →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팀 내부의 규칙에 포함되어야 할 요소</a:t>
            </a:r>
            <a:endParaRPr lang="ko-KR" altLang="en-US" sz="1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8" name="Rectangle 113"/>
          <p:cNvSpPr>
            <a:spLocks noChangeArrowheads="1"/>
          </p:cNvSpPr>
          <p:nvPr/>
        </p:nvSpPr>
        <p:spPr bwMode="auto">
          <a:xfrm>
            <a:off x="835958" y="3717032"/>
            <a:ext cx="7067550" cy="2182813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70000"/>
              </a:lnSpc>
            </a:pP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①  작업량과 책임감을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분배</a:t>
            </a: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하라</a:t>
            </a:r>
            <a:r>
              <a:rPr lang="en-US" altLang="ko-KR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800" b="1" dirty="0">
              <a:solidFill>
                <a:srgbClr val="0066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②  창조적인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환경</a:t>
            </a: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을 만들어라</a:t>
            </a:r>
            <a:r>
              <a:rPr lang="en-US" altLang="ko-KR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③  의사결정 방법을 가져라</a:t>
            </a:r>
            <a:r>
              <a:rPr lang="en-US" altLang="ko-KR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④ 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갈등</a:t>
            </a: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ko-KR" altLang="en-US" sz="18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하고 문제 특성을 다루는 방법을 가져라</a:t>
            </a:r>
            <a:r>
              <a:rPr lang="en-US" altLang="ko-KR" sz="16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272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65175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 Box 12"/>
          <p:cNvSpPr txBox="1">
            <a:spLocks noChangeArrowheads="1"/>
          </p:cNvSpPr>
          <p:nvPr/>
        </p:nvSpPr>
        <p:spPr bwMode="auto">
          <a:xfrm>
            <a:off x="819150" y="777875"/>
            <a:ext cx="6119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2400" b="1" dirty="0">
                <a:solidFill>
                  <a:srgbClr val="0000FF"/>
                </a:solidFill>
              </a:rPr>
              <a:t>팀의 운영</a:t>
            </a:r>
          </a:p>
        </p:txBody>
      </p:sp>
      <p:sp>
        <p:nvSpPr>
          <p:cNvPr id="14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1.2 </a:t>
            </a:r>
            <a:r>
              <a:rPr lang="ko-KR" altLang="en-US" dirty="0">
                <a:latin typeface="Arial" charset="0"/>
              </a:rPr>
              <a:t>팀 구성 및 운영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11275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DCED9626-E131-4463-A832-AFD1AD005CE9}" type="slidenum">
              <a:rPr lang="ko-KR" altLang="en-US" sz="1200" smtClean="0">
                <a:solidFill>
                  <a:schemeClr val="bg1"/>
                </a:solidFill>
              </a:rPr>
              <a:pPr/>
              <a:t>9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2_컨텐츠">
  <a:themeElements>
    <a:clrScheme name="컨텐츠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컨텐츠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3E9E9"/>
            </a:gs>
            <a:gs pos="100000">
              <a:srgbClr val="FFCCFF"/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Bottom"/>
          <a:lightRig rig="legacyFlat3" dir="b"/>
        </a:scene3d>
        <a:sp3d extrusionH="49200" prstMaterial="legacyMatte">
          <a:bevelT w="13500" h="13500" prst="angle"/>
          <a:bevelB w="13500" h="13500" prst="angle"/>
          <a:extrusionClr>
            <a:srgbClr val="F3E9E9"/>
          </a:extrusionClr>
        </a:sp3d>
      </a:spPr>
      <a:bodyPr rot="10800000" vert="horz" wrap="none" lIns="0" tIns="0" rIns="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3E9E9"/>
            </a:gs>
            <a:gs pos="100000">
              <a:srgbClr val="FFCCFF"/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Bottom"/>
          <a:lightRig rig="legacyFlat3" dir="b"/>
        </a:scene3d>
        <a:sp3d extrusionH="49200" prstMaterial="legacyMatte">
          <a:bevelT w="13500" h="13500" prst="angle"/>
          <a:bevelB w="13500" h="13500" prst="angle"/>
          <a:extrusionClr>
            <a:srgbClr val="F3E9E9"/>
          </a:extrusionClr>
        </a:sp3d>
      </a:spPr>
      <a:bodyPr rot="10800000" vert="horz" wrap="none" lIns="0" tIns="0" rIns="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컨텐츠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컨텐츠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컨텐츠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컨텐츠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컨텐츠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컨텐츠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컨텐츠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컨텐츠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컨텐츠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컨텐츠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컨텐츠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컨텐츠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30106</TotalTime>
  <Words>2551</Words>
  <Application>Microsoft Office PowerPoint</Application>
  <PresentationFormat>화면 슬라이드 쇼(4:3)</PresentationFormat>
  <Paragraphs>453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-갯마을M</vt:lpstr>
      <vt:lpstr>굴림</vt:lpstr>
      <vt:lpstr>돋움</vt:lpstr>
      <vt:lpstr>맑은 고딕</vt:lpstr>
      <vt:lpstr>바탕</vt:lpstr>
      <vt:lpstr>신명조</vt:lpstr>
      <vt:lpstr>휴먼매직체</vt:lpstr>
      <vt:lpstr>휴먼엑스포</vt:lpstr>
      <vt:lpstr>½Å¸íÁ¶</vt:lpstr>
      <vt:lpstr>Arial</vt:lpstr>
      <vt:lpstr>Times New Roman</vt:lpstr>
      <vt:lpstr>Wingdings</vt:lpstr>
      <vt:lpstr>Wingdings 2</vt:lpstr>
      <vt:lpstr>2_컨텐츠</vt:lpstr>
      <vt:lpstr>Imagine  by John Lennon</vt:lpstr>
      <vt:lpstr>1장  공학적 의사소통 기술</vt:lpstr>
      <vt:lpstr>1.1 개요</vt:lpstr>
      <vt:lpstr>1.1 개요</vt:lpstr>
      <vt:lpstr>1.1 개요</vt:lpstr>
      <vt:lpstr>1.1 개요</vt:lpstr>
      <vt:lpstr>1.2 팀 구성 및 운영</vt:lpstr>
      <vt:lpstr>1.2 팀 구성 및 운영</vt:lpstr>
      <vt:lpstr>1.2 팀 구성 및 운영</vt:lpstr>
      <vt:lpstr>1.2 팀 구성 및 운영</vt:lpstr>
      <vt:lpstr>1.2 팀 구성 및 운영</vt:lpstr>
      <vt:lpstr>1.2 팀 구성 및 운영</vt:lpstr>
      <vt:lpstr>1.2 팀 구성 및 운영</vt:lpstr>
      <vt:lpstr>1.2 팀 구성 및 운영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  <vt:lpstr>1.3 발표에 의한 의사소통</vt:lpstr>
    </vt:vector>
  </TitlesOfParts>
  <Company>pnu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pnuuser</dc:creator>
  <cp:lastModifiedBy>user</cp:lastModifiedBy>
  <cp:revision>387</cp:revision>
  <dcterms:created xsi:type="dcterms:W3CDTF">2006-07-31T10:02:43Z</dcterms:created>
  <dcterms:modified xsi:type="dcterms:W3CDTF">2021-09-10T09:54:39Z</dcterms:modified>
</cp:coreProperties>
</file>