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3" r:id="rId1"/>
  </p:sldMasterIdLst>
  <p:notesMasterIdLst>
    <p:notesMasterId r:id="rId54"/>
  </p:notesMasterIdLst>
  <p:sldIdLst>
    <p:sldId id="257" r:id="rId2"/>
    <p:sldId id="387" r:id="rId3"/>
    <p:sldId id="378" r:id="rId4"/>
    <p:sldId id="379" r:id="rId5"/>
    <p:sldId id="388" r:id="rId6"/>
    <p:sldId id="423" r:id="rId7"/>
    <p:sldId id="424" r:id="rId8"/>
    <p:sldId id="422" r:id="rId9"/>
    <p:sldId id="421" r:id="rId10"/>
    <p:sldId id="429" r:id="rId11"/>
    <p:sldId id="389" r:id="rId12"/>
    <p:sldId id="380" r:id="rId13"/>
    <p:sldId id="417" r:id="rId14"/>
    <p:sldId id="416" r:id="rId15"/>
    <p:sldId id="419" r:id="rId16"/>
    <p:sldId id="418" r:id="rId17"/>
    <p:sldId id="420" r:id="rId18"/>
    <p:sldId id="425" r:id="rId19"/>
    <p:sldId id="426" r:id="rId20"/>
    <p:sldId id="397" r:id="rId21"/>
    <p:sldId id="398" r:id="rId22"/>
    <p:sldId id="394" r:id="rId23"/>
    <p:sldId id="415" r:id="rId24"/>
    <p:sldId id="439" r:id="rId25"/>
    <p:sldId id="399" r:id="rId26"/>
    <p:sldId id="395" r:id="rId27"/>
    <p:sldId id="400" r:id="rId28"/>
    <p:sldId id="401" r:id="rId29"/>
    <p:sldId id="402" r:id="rId30"/>
    <p:sldId id="403" r:id="rId31"/>
    <p:sldId id="404" r:id="rId32"/>
    <p:sldId id="414" r:id="rId33"/>
    <p:sldId id="405" r:id="rId34"/>
    <p:sldId id="385" r:id="rId35"/>
    <p:sldId id="408" r:id="rId36"/>
    <p:sldId id="407" r:id="rId37"/>
    <p:sldId id="427" r:id="rId38"/>
    <p:sldId id="428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09" r:id="rId49"/>
    <p:sldId id="406" r:id="rId50"/>
    <p:sldId id="440" r:id="rId51"/>
    <p:sldId id="441" r:id="rId52"/>
    <p:sldId id="442" r:id="rId53"/>
  </p:sldIdLst>
  <p:sldSz cx="9144000" cy="6858000" type="screen4x3"/>
  <p:notesSz cx="6788150" cy="99234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휴먼엑스포" pitchFamily="18" charset="-127"/>
        <a:ea typeface="휴먼엑스포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FF"/>
    <a:srgbClr val="DDDDDD"/>
    <a:srgbClr val="C0C0C0"/>
    <a:srgbClr val="0066FF"/>
    <a:srgbClr val="FF0000"/>
    <a:srgbClr val="0068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82956" autoAdjust="0"/>
  </p:normalViewPr>
  <p:slideViewPr>
    <p:cSldViewPr>
      <p:cViewPr varScale="1">
        <p:scale>
          <a:sx n="104" d="100"/>
          <a:sy n="104" d="100"/>
        </p:scale>
        <p:origin x="1188" y="7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292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D5C47E3-4A1D-4A18-BBB8-16D7B33288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5271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C736A408-3DF4-4DC8-9C7F-87FDC2F96105}" type="slidenum">
              <a:rPr lang="en-US" altLang="ko-KR" sz="1200" smtClean="0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en-US" altLang="ko-KR" sz="12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2"/>
          <p:cNvSpPr>
            <a:spLocks noChangeShapeType="1"/>
          </p:cNvSpPr>
          <p:nvPr userDrawn="1"/>
        </p:nvSpPr>
        <p:spPr bwMode="auto">
          <a:xfrm>
            <a:off x="1258888" y="1487488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43"/>
          <p:cNvSpPr>
            <a:spLocks noChangeShapeType="1"/>
          </p:cNvSpPr>
          <p:nvPr userDrawn="1"/>
        </p:nvSpPr>
        <p:spPr bwMode="auto">
          <a:xfrm>
            <a:off x="1258888" y="1835150"/>
            <a:ext cx="78851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Rectangle 55"/>
          <p:cNvSpPr>
            <a:spLocks noChangeArrowheads="1"/>
          </p:cNvSpPr>
          <p:nvPr userDrawn="1"/>
        </p:nvSpPr>
        <p:spPr bwMode="ltGray">
          <a:xfrm>
            <a:off x="0" y="0"/>
            <a:ext cx="9144000" cy="534988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b="1">
              <a:solidFill>
                <a:schemeClr val="bg1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grpSp>
        <p:nvGrpSpPr>
          <p:cNvPr id="6" name="Group 56"/>
          <p:cNvGrpSpPr>
            <a:grpSpLocks/>
          </p:cNvGrpSpPr>
          <p:nvPr userDrawn="1"/>
        </p:nvGrpSpPr>
        <p:grpSpPr bwMode="auto">
          <a:xfrm>
            <a:off x="0" y="84138"/>
            <a:ext cx="9396413" cy="357187"/>
            <a:chOff x="0" y="53"/>
            <a:chExt cx="5569" cy="225"/>
          </a:xfrm>
        </p:grpSpPr>
        <p:sp>
          <p:nvSpPr>
            <p:cNvPr id="7" name="Line 57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58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59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60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61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62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Rectangle 63"/>
          <p:cNvSpPr>
            <a:spLocks noChangeArrowheads="1"/>
          </p:cNvSpPr>
          <p:nvPr userDrawn="1"/>
        </p:nvSpPr>
        <p:spPr bwMode="ltGray">
          <a:xfrm>
            <a:off x="0" y="6645275"/>
            <a:ext cx="9144000" cy="2397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돋움" pitchFamily="50" charset="-127"/>
                <a:ea typeface="돋움" pitchFamily="50" charset="-127"/>
              </a:rPr>
              <a:t>Creative Engineering Design</a:t>
            </a:r>
          </a:p>
        </p:txBody>
      </p:sp>
      <p:sp>
        <p:nvSpPr>
          <p:cNvPr id="14" name="Line 64"/>
          <p:cNvSpPr>
            <a:spLocks noChangeShapeType="1"/>
          </p:cNvSpPr>
          <p:nvPr userDrawn="1"/>
        </p:nvSpPr>
        <p:spPr bwMode="ltGray">
          <a:xfrm>
            <a:off x="2195513" y="6773863"/>
            <a:ext cx="5761037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65"/>
          <p:cNvSpPr>
            <a:spLocks noChangeArrowheads="1"/>
          </p:cNvSpPr>
          <p:nvPr userDrawn="1"/>
        </p:nvSpPr>
        <p:spPr bwMode="ltGray">
          <a:xfrm>
            <a:off x="7885113" y="6669088"/>
            <a:ext cx="812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ko-KR" altLang="en-US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돋움" pitchFamily="50" charset="-127"/>
              </a:rPr>
              <a:t>창의공학설계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1258616" y="1341438"/>
            <a:ext cx="6553744" cy="49371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8097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643140" cy="493712"/>
          </a:xfrm>
        </p:spPr>
        <p:txBody>
          <a:bodyPr/>
          <a:lstStyle>
            <a:lvl1pPr algn="r">
              <a:defRPr sz="20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123113" y="659288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D0D2-C0F2-4397-A505-F46FB4CB6B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7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341438"/>
            <a:ext cx="42481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027" name="Rectangle 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9975" y="2332038"/>
            <a:ext cx="4462463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55"/>
          <p:cNvSpPr>
            <a:spLocks noChangeArrowheads="1"/>
          </p:cNvSpPr>
          <p:nvPr/>
        </p:nvSpPr>
        <p:spPr bwMode="ltGray">
          <a:xfrm>
            <a:off x="0" y="0"/>
            <a:ext cx="9144000" cy="534988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b="1">
              <a:solidFill>
                <a:schemeClr val="bg1"/>
              </a:solidFill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grpSp>
        <p:nvGrpSpPr>
          <p:cNvPr id="1029" name="Group 56"/>
          <p:cNvGrpSpPr>
            <a:grpSpLocks/>
          </p:cNvGrpSpPr>
          <p:nvPr/>
        </p:nvGrpSpPr>
        <p:grpSpPr bwMode="auto">
          <a:xfrm>
            <a:off x="0" y="84138"/>
            <a:ext cx="5724525" cy="357187"/>
            <a:chOff x="0" y="53"/>
            <a:chExt cx="5569" cy="225"/>
          </a:xfrm>
        </p:grpSpPr>
        <p:sp>
          <p:nvSpPr>
            <p:cNvPr id="1034" name="Line 57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Line 58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Line 59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Line 60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61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62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231" name="Rectangle 63"/>
          <p:cNvSpPr>
            <a:spLocks noChangeArrowheads="1"/>
          </p:cNvSpPr>
          <p:nvPr/>
        </p:nvSpPr>
        <p:spPr bwMode="ltGray">
          <a:xfrm>
            <a:off x="0" y="6645275"/>
            <a:ext cx="9144000" cy="2397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돋움" pitchFamily="50" charset="-127"/>
                <a:ea typeface="돋움" pitchFamily="50" charset="-127"/>
              </a:rPr>
              <a:t>Creative Engineering Design</a:t>
            </a:r>
          </a:p>
        </p:txBody>
      </p:sp>
      <p:sp>
        <p:nvSpPr>
          <p:cNvPr id="1031" name="Line 64"/>
          <p:cNvSpPr>
            <a:spLocks noChangeShapeType="1"/>
          </p:cNvSpPr>
          <p:nvPr/>
        </p:nvSpPr>
        <p:spPr bwMode="ltGray">
          <a:xfrm>
            <a:off x="2195513" y="6773863"/>
            <a:ext cx="5329237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33" name="Rectangle 65"/>
          <p:cNvSpPr>
            <a:spLocks noChangeArrowheads="1"/>
          </p:cNvSpPr>
          <p:nvPr/>
        </p:nvSpPr>
        <p:spPr bwMode="ltGray">
          <a:xfrm>
            <a:off x="7524750" y="6669088"/>
            <a:ext cx="812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ko-KR" altLang="en-US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돋움" pitchFamily="50" charset="-127"/>
              </a:rPr>
              <a:t>창의공학설계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086600" y="6592888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3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FFB50B6-EDEA-4BF7-BABA-A6209F5CAE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5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61"/>
          <p:cNvSpPr txBox="1">
            <a:spLocks noChangeArrowheads="1"/>
          </p:cNvSpPr>
          <p:nvPr/>
        </p:nvSpPr>
        <p:spPr bwMode="auto">
          <a:xfrm>
            <a:off x="1258888" y="2565400"/>
            <a:ext cx="6769100" cy="36464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kern="0" dirty="0">
                <a:latin typeface="맑은 고딕" pitchFamily="50" charset="-127"/>
                <a:ea typeface="맑은 고딕" pitchFamily="50" charset="-127"/>
              </a:rPr>
              <a:t>           4.1  </a:t>
            </a:r>
            <a:r>
              <a:rPr lang="ko-KR" altLang="en-US" sz="2200" b="1" kern="0" dirty="0">
                <a:latin typeface="맑은 고딕" pitchFamily="50" charset="-127"/>
                <a:ea typeface="맑은 고딕" pitchFamily="50" charset="-127"/>
              </a:rPr>
              <a:t>개요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kern="0" dirty="0">
                <a:latin typeface="맑은 고딕" pitchFamily="50" charset="-127"/>
                <a:ea typeface="맑은 고딕" pitchFamily="50" charset="-127"/>
              </a:rPr>
              <a:t>           4.2  </a:t>
            </a:r>
            <a:r>
              <a:rPr lang="ko-KR" altLang="en-US" sz="2200" b="1" kern="0" dirty="0" err="1">
                <a:latin typeface="맑은 고딕" pitchFamily="50" charset="-127"/>
                <a:ea typeface="맑은 고딕" pitchFamily="50" charset="-127"/>
              </a:rPr>
              <a:t>브레인스토밍</a:t>
            </a:r>
            <a:r>
              <a:rPr lang="ko-KR" altLang="en-US" sz="2200" b="1" kern="0" dirty="0">
                <a:latin typeface="맑은 고딕" pitchFamily="50" charset="-127"/>
                <a:ea typeface="맑은 고딕" pitchFamily="50" charset="-127"/>
              </a:rPr>
              <a:t> 기법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kern="0" dirty="0">
                <a:latin typeface="맑은 고딕" pitchFamily="50" charset="-127"/>
                <a:ea typeface="맑은 고딕" pitchFamily="50" charset="-127"/>
              </a:rPr>
              <a:t>           4.3  </a:t>
            </a:r>
            <a:r>
              <a:rPr lang="ko-KR" altLang="en-US" sz="2200" b="1" kern="0" dirty="0">
                <a:latin typeface="맑은 고딕" pitchFamily="50" charset="-127"/>
                <a:ea typeface="맑은 고딕" pitchFamily="50" charset="-127"/>
              </a:rPr>
              <a:t>강제 </a:t>
            </a:r>
            <a:r>
              <a:rPr lang="ko-KR" altLang="en-US" sz="2200" b="1" kern="0" dirty="0" err="1">
                <a:latin typeface="맑은 고딕" pitchFamily="50" charset="-127"/>
                <a:ea typeface="맑은 고딕" pitchFamily="50" charset="-127"/>
              </a:rPr>
              <a:t>연결법</a:t>
            </a:r>
            <a:endParaRPr lang="ko-KR" altLang="en-US" sz="2200" b="1" kern="0" dirty="0">
              <a:latin typeface="맑은 고딕" pitchFamily="50" charset="-127"/>
              <a:ea typeface="맑은 고딕" pitchFamily="50" charset="-127"/>
            </a:endParaRP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kern="0" dirty="0">
                <a:latin typeface="맑은 고딕" pitchFamily="50" charset="-127"/>
                <a:ea typeface="맑은 고딕" pitchFamily="50" charset="-127"/>
              </a:rPr>
              <a:t>           4.4  </a:t>
            </a:r>
            <a:r>
              <a:rPr lang="ko-KR" altLang="en-US" sz="2200" b="1" kern="0" dirty="0" err="1">
                <a:latin typeface="맑은 고딕" pitchFamily="50" charset="-127"/>
                <a:ea typeface="맑은 고딕" pitchFamily="50" charset="-127"/>
              </a:rPr>
              <a:t>스캠퍼</a:t>
            </a:r>
            <a:r>
              <a:rPr lang="ko-KR" altLang="en-US" sz="2200" b="1" kern="0" dirty="0">
                <a:latin typeface="맑은 고딕" pitchFamily="50" charset="-127"/>
                <a:ea typeface="맑은 고딕" pitchFamily="50" charset="-127"/>
              </a:rPr>
              <a:t> 기법 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kern="0" dirty="0">
                <a:latin typeface="맑은 고딕" pitchFamily="50" charset="-127"/>
                <a:ea typeface="맑은 고딕" pitchFamily="50" charset="-127"/>
              </a:rPr>
              <a:t>           4.5  SWOT </a:t>
            </a:r>
            <a:r>
              <a:rPr lang="ko-KR" altLang="en-US" sz="2200" b="1" kern="0" dirty="0">
                <a:latin typeface="맑은 고딕" pitchFamily="50" charset="-127"/>
                <a:ea typeface="맑은 고딕" pitchFamily="50" charset="-127"/>
              </a:rPr>
              <a:t>분석법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kern="0" dirty="0">
                <a:latin typeface="맑은 고딕" pitchFamily="50" charset="-127"/>
                <a:ea typeface="맑은 고딕" pitchFamily="50" charset="-127"/>
              </a:rPr>
              <a:t>           4.6  </a:t>
            </a:r>
            <a:r>
              <a:rPr lang="ko-KR" altLang="en-US" sz="2200" b="1" kern="0" dirty="0" err="1">
                <a:latin typeface="맑은 고딕" pitchFamily="50" charset="-127"/>
                <a:ea typeface="맑은 고딕" pitchFamily="50" charset="-127"/>
              </a:rPr>
              <a:t>만달아트</a:t>
            </a:r>
            <a:r>
              <a:rPr lang="ko-KR" altLang="en-US" sz="2200" b="1" kern="0" dirty="0">
                <a:latin typeface="맑은 고딕" pitchFamily="50" charset="-127"/>
                <a:ea typeface="맑은 고딕" pitchFamily="50" charset="-127"/>
              </a:rPr>
              <a:t> 기법 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kern="0" dirty="0">
                <a:latin typeface="맑은 고딕" pitchFamily="50" charset="-127"/>
                <a:ea typeface="맑은 고딕" pitchFamily="50" charset="-127"/>
              </a:rPr>
              <a:t>           4.7  </a:t>
            </a:r>
            <a:r>
              <a:rPr lang="ko-KR" altLang="en-US" sz="2200" b="1" kern="0" dirty="0">
                <a:latin typeface="맑은 고딕" pitchFamily="50" charset="-127"/>
                <a:ea typeface="맑은 고딕" pitchFamily="50" charset="-127"/>
              </a:rPr>
              <a:t>그 외의 아이디어 발상법</a:t>
            </a:r>
          </a:p>
        </p:txBody>
      </p:sp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2843213" y="1844675"/>
            <a:ext cx="19446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latinLnBrk="1" hangingPunct="1"/>
            <a:r>
              <a:rPr lang="en-US" altLang="ko-KR" sz="1800" b="1" i="1">
                <a:solidFill>
                  <a:srgbClr val="777777"/>
                </a:solidFill>
                <a:latin typeface="Times New Roman" pitchFamily="18" charset="0"/>
                <a:ea typeface="돋움" pitchFamily="50" charset="-127"/>
              </a:rPr>
              <a:t>Creative  Idea  Conception</a:t>
            </a:r>
          </a:p>
        </p:txBody>
      </p:sp>
      <p:sp>
        <p:nvSpPr>
          <p:cNvPr id="4100" name="제목 4"/>
          <p:cNvSpPr>
            <a:spLocks noGrp="1"/>
          </p:cNvSpPr>
          <p:nvPr>
            <p:ph type="title"/>
          </p:nvPr>
        </p:nvSpPr>
        <p:spPr>
          <a:xfrm>
            <a:off x="1258888" y="1341438"/>
            <a:ext cx="6553200" cy="493712"/>
          </a:xfrm>
        </p:spPr>
        <p:txBody>
          <a:bodyPr/>
          <a:lstStyle/>
          <a:p>
            <a:r>
              <a:rPr lang="en-US" altLang="ko-KR" sz="3200" i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3200" i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장  창의적 아이디어 발상법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650" y="2286000"/>
            <a:ext cx="1008063" cy="557213"/>
          </a:xfrm>
          <a:prstGeom prst="rect">
            <a:avLst/>
          </a:prstGeom>
          <a:solidFill>
            <a:srgbClr val="FFFF00"/>
          </a:solidFill>
          <a:ln w="28575">
            <a:solidFill>
              <a:srgbClr val="2D2D8A"/>
            </a:solidFill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sz="1600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eaLnBrk="1" fontAlgn="auto" hangingPunct="1">
              <a:lnSpc>
                <a:spcPct val="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8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7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Arial" pitchFamily="34" charset="0"/>
              </a:rPr>
              <a:t>차 </a:t>
            </a:r>
            <a:r>
              <a:rPr lang="ko-KR" altLang="en-US" sz="2000" b="1" kern="0" dirty="0" err="1">
                <a:solidFill>
                  <a:sysClr val="windowText" lastClr="000000"/>
                </a:solidFill>
                <a:cs typeface="Arial" pitchFamily="34" charset="0"/>
              </a:rPr>
              <a:t>례</a:t>
            </a:r>
            <a:endParaRPr kumimoji="0" lang="ko-KR" altLang="en-US" sz="2000" b="1" kern="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40088"/>
            <a:ext cx="20097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773113" y="303213"/>
            <a:ext cx="5597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 dirty="0"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Brainstorming </a:t>
            </a:r>
            <a:r>
              <a:rPr lang="ko-KR" altLang="en-US" b="1" dirty="0">
                <a:solidFill>
                  <a:srgbClr val="0000CC"/>
                </a:solidFill>
              </a:rPr>
              <a:t>실습</a:t>
            </a:r>
            <a:endParaRPr lang="ko-KR" altLang="en-US" sz="2400" b="1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 charset="0"/>
              </a:rPr>
              <a:t>4.2 </a:t>
            </a:r>
            <a:r>
              <a:rPr lang="ko-KR" altLang="en-US">
                <a:latin typeface="Arial" charset="0"/>
              </a:rPr>
              <a:t>브레인스토밍 기법</a:t>
            </a:r>
            <a:endParaRPr lang="en-US" altLang="ko-KR">
              <a:latin typeface="Arial" charset="0"/>
            </a:endParaRPr>
          </a:p>
        </p:txBody>
      </p:sp>
      <p:sp>
        <p:nvSpPr>
          <p:cNvPr id="820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D09F3384-DDB2-4234-94BA-082E65EC6E2C}" type="slidenum">
              <a:rPr lang="ko-KR" altLang="en-US" sz="1200" smtClean="0">
                <a:solidFill>
                  <a:schemeClr val="bg1"/>
                </a:solidFill>
              </a:rPr>
              <a:pPr/>
              <a:t>10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325" y="1305053"/>
            <a:ext cx="87753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>
                <a:solidFill>
                  <a:srgbClr val="080808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 </a:t>
            </a:r>
            <a:r>
              <a:rPr lang="ko-KR" altLang="en-US" b="1" dirty="0">
                <a:solidFill>
                  <a:srgbClr val="080808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바람직한 공학도가 되기 위한 대학생활은 무엇일까요</a:t>
            </a:r>
            <a:r>
              <a:rPr lang="en-US" altLang="ko-KR" b="1" dirty="0">
                <a:solidFill>
                  <a:srgbClr val="080808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?</a:t>
            </a:r>
            <a:endParaRPr lang="ko-KR" altLang="en-US" sz="20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948457" y="1671606"/>
            <a:ext cx="325789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800" kern="0" dirty="0"/>
              <a:t>아이디어의 평가 및 정리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600750" y="1726105"/>
            <a:ext cx="5342735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800" kern="0" dirty="0"/>
              <a:t>아이디어의 발산                                </a:t>
            </a:r>
            <a:r>
              <a:rPr lang="en-US" altLang="ko-KR" sz="1800" kern="0" dirty="0">
                <a:sym typeface="Wingdings" panose="05000000000000000000" pitchFamily="2" charset="2"/>
              </a:rPr>
              <a:t></a:t>
            </a:r>
            <a:endParaRPr lang="ko-KR" altLang="en-US" sz="1800" kern="0" dirty="0"/>
          </a:p>
        </p:txBody>
      </p:sp>
      <p:sp>
        <p:nvSpPr>
          <p:cNvPr id="19" name="Rectangle 113"/>
          <p:cNvSpPr>
            <a:spLocks noChangeArrowheads="1"/>
          </p:cNvSpPr>
          <p:nvPr/>
        </p:nvSpPr>
        <p:spPr bwMode="auto">
          <a:xfrm>
            <a:off x="600751" y="2132856"/>
            <a:ext cx="6635546" cy="4434781"/>
          </a:xfrm>
          <a:prstGeom prst="rect">
            <a:avLst/>
          </a:prstGeom>
          <a:solidFill>
            <a:srgbClr val="CCFFFF"/>
          </a:solidFill>
          <a:ln w="222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/>
          </a:p>
        </p:txBody>
      </p:sp>
      <p:pic>
        <p:nvPicPr>
          <p:cNvPr id="10" name="Picture 2" descr="C:\Users\Administrator\Desktop\창의공학설계\창의공학설계_그림파일\창의공학설계(최종)-17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/>
          <a:stretch/>
        </p:blipFill>
        <p:spPr bwMode="auto">
          <a:xfrm>
            <a:off x="665701" y="2199950"/>
            <a:ext cx="6483145" cy="42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13"/>
          <p:cNvSpPr>
            <a:spLocks noChangeArrowheads="1"/>
          </p:cNvSpPr>
          <p:nvPr/>
        </p:nvSpPr>
        <p:spPr bwMode="auto">
          <a:xfrm>
            <a:off x="6227355" y="2032279"/>
            <a:ext cx="2736304" cy="1557680"/>
          </a:xfrm>
          <a:prstGeom prst="rect">
            <a:avLst/>
          </a:prstGeom>
          <a:solidFill>
            <a:srgbClr val="CCFFFF"/>
          </a:solidFill>
          <a:ln w="222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/>
          </a:p>
        </p:txBody>
      </p:sp>
      <p:sp>
        <p:nvSpPr>
          <p:cNvPr id="16" name="내용 개체 틀 3"/>
          <p:cNvSpPr txBox="1">
            <a:spLocks/>
          </p:cNvSpPr>
          <p:nvPr/>
        </p:nvSpPr>
        <p:spPr>
          <a:xfrm>
            <a:off x="6227355" y="2323111"/>
            <a:ext cx="2690156" cy="13526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400" kern="0" dirty="0"/>
              <a:t>강의 빠지지 않고 듣기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kern="0" dirty="0"/>
              <a:t>학과 공부 열심히 하기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kern="0" dirty="0"/>
              <a:t>전공과 관련된 자격증 획득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kern="0" dirty="0"/>
              <a:t>관련 기업의 </a:t>
            </a:r>
            <a:r>
              <a:rPr lang="ko-KR" altLang="en-US" sz="1400" kern="0" dirty="0" err="1"/>
              <a:t>인턴쉽</a:t>
            </a:r>
            <a:r>
              <a:rPr lang="ko-KR" altLang="en-US" sz="1400" kern="0" dirty="0"/>
              <a:t> 참가</a:t>
            </a:r>
          </a:p>
          <a:p>
            <a:pPr>
              <a:buFont typeface="Wingdings" panose="05000000000000000000" pitchFamily="2" charset="2"/>
              <a:buChar char="ü"/>
            </a:pPr>
            <a:endParaRPr lang="ko-KR" altLang="en-US" sz="1400" kern="0" dirty="0"/>
          </a:p>
        </p:txBody>
      </p:sp>
      <p:pic>
        <p:nvPicPr>
          <p:cNvPr id="20" name="Picture 2" descr="C:\Users\Administrator\Desktop\창의공학설계\창의공학설계_그림파일\창의공학설계(최종)-170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54" y="5013176"/>
            <a:ext cx="2739856" cy="132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795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25500"/>
            <a:ext cx="377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11188" y="1125538"/>
            <a:ext cx="8064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50000"/>
              </a:spcBef>
            </a:pPr>
            <a:endParaRPr lang="ko-KR" altLang="en-US" sz="3200" b="1">
              <a:latin typeface="Arial" charset="0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773113" y="404813"/>
            <a:ext cx="55975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 dirty="0"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ko-KR" altLang="en-US" b="1" dirty="0">
                <a:solidFill>
                  <a:srgbClr val="0000CC"/>
                </a:solidFill>
              </a:rPr>
              <a:t>카드 </a:t>
            </a:r>
            <a:r>
              <a:rPr lang="en-US" altLang="ko-KR" b="1" dirty="0">
                <a:solidFill>
                  <a:srgbClr val="0000CC"/>
                </a:solidFill>
              </a:rPr>
              <a:t>Brainstorming </a:t>
            </a:r>
            <a:endParaRPr lang="ko-KR" altLang="en-US" b="1" dirty="0">
              <a:solidFill>
                <a:srgbClr val="0000CC"/>
              </a:solidFill>
            </a:endParaRPr>
          </a:p>
          <a:p>
            <a:pPr eaLnBrk="1" latinLnBrk="1" hangingPunct="1"/>
            <a:endParaRPr lang="ko-KR" altLang="en-US" sz="2400" b="1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395288" y="1271588"/>
            <a:ext cx="79057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latinLnBrk="1" hangingPunct="1">
              <a:spcBef>
                <a:spcPct val="50000"/>
              </a:spcBef>
            </a:pP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브레인스토밍의 문제점을 보완하기 위한 기법</a:t>
            </a:r>
          </a:p>
          <a:p>
            <a:pPr lvl="1" eaLnBrk="1" latinLnBrk="1" hangingPunct="1">
              <a:spcBef>
                <a:spcPct val="50000"/>
              </a:spcBef>
            </a:pPr>
            <a:r>
              <a:rPr kumimoji="0" lang="en-US" altLang="ko-KR" sz="1600" b="1">
                <a:latin typeface="맑은 고딕" pitchFamily="50" charset="-127"/>
                <a:ea typeface="맑은 고딕" pitchFamily="50" charset="-127"/>
              </a:rPr>
              <a:t>-  </a:t>
            </a:r>
            <a:r>
              <a:rPr kumimoji="0" lang="ko-KR" altLang="en-US" sz="1600" b="1">
                <a:latin typeface="맑은 고딕" pitchFamily="50" charset="-127"/>
                <a:ea typeface="맑은 고딕" pitchFamily="50" charset="-127"/>
              </a:rPr>
              <a:t>적극적인 발언자 또는 직위가 높은 발언자가 중심이 되는 기존의 문제점</a:t>
            </a:r>
            <a:endParaRPr kumimoji="0" lang="en-US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Rectangle 113"/>
          <p:cNvSpPr>
            <a:spLocks noChangeArrowheads="1"/>
          </p:cNvSpPr>
          <p:nvPr/>
        </p:nvSpPr>
        <p:spPr bwMode="auto">
          <a:xfrm>
            <a:off x="992188" y="3064562"/>
            <a:ext cx="7180212" cy="3179973"/>
          </a:xfrm>
          <a:prstGeom prst="rect">
            <a:avLst/>
          </a:prstGeom>
          <a:solidFill>
            <a:srgbClr val="CCFFFF"/>
          </a:solidFill>
          <a:ln w="222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/>
          </a:p>
        </p:txBody>
      </p:sp>
      <p:sp>
        <p:nvSpPr>
          <p:cNvPr id="9223" name="Text Box 114"/>
          <p:cNvSpPr txBox="1">
            <a:spLocks noChangeArrowheads="1"/>
          </p:cNvSpPr>
          <p:nvPr/>
        </p:nvSpPr>
        <p:spPr bwMode="auto">
          <a:xfrm>
            <a:off x="1403648" y="3143367"/>
            <a:ext cx="7202413" cy="30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①  순번에 따라 모든 참석자들이 평등하게 발언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70000"/>
              </a:lnSpc>
              <a:buAutoNum type="circleNumDbPlain" startAt="2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차분하지 않은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브레인스토밍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(BS)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의 단점을 없애기 위해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70000"/>
              </a:lnSpc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침묵하며 사고하는 시간을 가짐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③  발표자 자신이 직접 카드에 기입하는 방식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④  침묵사고와 구두발언을 병행하고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개인발상과 집단발상을 융합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⑤ 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BS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가지 규칙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판단보류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자유분방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질보다 양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결합개선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BS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기법에서도 똑같이 적용</a:t>
            </a:r>
          </a:p>
        </p:txBody>
      </p:sp>
      <p:sp>
        <p:nvSpPr>
          <p:cNvPr id="9224" name="직사각형 1"/>
          <p:cNvSpPr>
            <a:spLocks noChangeArrowheads="1"/>
          </p:cNvSpPr>
          <p:nvPr/>
        </p:nvSpPr>
        <p:spPr bwMode="auto">
          <a:xfrm>
            <a:off x="1475656" y="2503314"/>
            <a:ext cx="5976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1800" dirty="0"/>
              <a:t>&lt; </a:t>
            </a:r>
            <a:r>
              <a:rPr lang="ko-KR" altLang="en-US" sz="1800" dirty="0">
                <a:solidFill>
                  <a:srgbClr val="FF0000"/>
                </a:solidFill>
              </a:rPr>
              <a:t>카드 </a:t>
            </a:r>
            <a:r>
              <a:rPr lang="ko-KR" altLang="en-US" sz="1800" dirty="0" err="1">
                <a:solidFill>
                  <a:srgbClr val="FF0000"/>
                </a:solidFill>
              </a:rPr>
              <a:t>브레인스토밍</a:t>
            </a:r>
            <a:r>
              <a:rPr lang="ko-KR" altLang="en-US" sz="1800" dirty="0">
                <a:solidFill>
                  <a:srgbClr val="FF0000"/>
                </a:solidFill>
              </a:rPr>
              <a:t> 기법의 특징 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 charset="0"/>
              </a:rPr>
              <a:t>4.2 </a:t>
            </a:r>
            <a:r>
              <a:rPr lang="ko-KR" altLang="en-US">
                <a:latin typeface="Arial" charset="0"/>
              </a:rPr>
              <a:t>브레인스토밍 기법</a:t>
            </a:r>
            <a:endParaRPr lang="en-US" altLang="ko-KR">
              <a:latin typeface="Arial" charset="0"/>
            </a:endParaRPr>
          </a:p>
        </p:txBody>
      </p:sp>
      <p:sp>
        <p:nvSpPr>
          <p:cNvPr id="9226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B33E6AE5-61AD-44AC-80E1-33047309F5C9}" type="slidenum">
              <a:rPr lang="ko-KR" altLang="en-US" sz="1200" smtClean="0">
                <a:solidFill>
                  <a:schemeClr val="bg1"/>
                </a:solidFill>
              </a:rPr>
              <a:pPr/>
              <a:t>11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11188" y="1125538"/>
            <a:ext cx="8064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50000"/>
              </a:spcBef>
            </a:pPr>
            <a:endParaRPr lang="ko-KR" altLang="en-US" sz="3200" b="1">
              <a:latin typeface="Arial" charset="0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10244" name="Text Box 12"/>
          <p:cNvSpPr txBox="1">
            <a:spLocks noChangeArrowheads="1"/>
          </p:cNvSpPr>
          <p:nvPr/>
        </p:nvSpPr>
        <p:spPr bwMode="auto">
          <a:xfrm>
            <a:off x="773113" y="303213"/>
            <a:ext cx="55975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 dirty="0"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ko-KR" altLang="en-US" b="1" dirty="0">
                <a:solidFill>
                  <a:srgbClr val="0000CC"/>
                </a:solidFill>
              </a:rPr>
              <a:t>카드 </a:t>
            </a:r>
            <a:r>
              <a:rPr lang="en-US" altLang="ko-KR" b="1" dirty="0">
                <a:solidFill>
                  <a:srgbClr val="0000CC"/>
                </a:solidFill>
              </a:rPr>
              <a:t>Brainstorming</a:t>
            </a:r>
            <a:r>
              <a:rPr lang="ko-KR" altLang="en-US" b="1" dirty="0">
                <a:solidFill>
                  <a:srgbClr val="0000CC"/>
                </a:solidFill>
              </a:rPr>
              <a:t>  진행방법</a:t>
            </a:r>
          </a:p>
          <a:p>
            <a:pPr eaLnBrk="1" latinLnBrk="1" hangingPunct="1"/>
            <a:endParaRPr lang="ko-KR" altLang="en-US" sz="2400" b="1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245" name="Rectangle 113"/>
          <p:cNvSpPr>
            <a:spLocks noChangeArrowheads="1"/>
          </p:cNvSpPr>
          <p:nvPr/>
        </p:nvSpPr>
        <p:spPr bwMode="auto">
          <a:xfrm>
            <a:off x="611188" y="1196975"/>
            <a:ext cx="7705725" cy="3024188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/>
          </a:p>
        </p:txBody>
      </p:sp>
      <p:sp>
        <p:nvSpPr>
          <p:cNvPr id="10246" name="Text Box 114"/>
          <p:cNvSpPr txBox="1">
            <a:spLocks noChangeArrowheads="1"/>
          </p:cNvSpPr>
          <p:nvPr/>
        </p:nvSpPr>
        <p:spPr bwMode="auto">
          <a:xfrm>
            <a:off x="899592" y="1255713"/>
            <a:ext cx="7417321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①  진행자를 미리 정해둔다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②  참석자들은 테이블을 중심으로 둥글게 둘러앉으며 카드를 지급받는다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③  주제에 대해 서로 말한다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④  참석자 각자 ‘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분 간’ 개인적으로 아이디어 발상을 실시한다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⑤  순서대로 아이디어를 발표하고 카드를 나열한다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⑥  발표된 아이디어에 대해 질문하거나 자기의 아이디어에 추가한다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⑦  발표 후 다시 ‘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분 간’ 개인적으로 아이디어 발상을 실시한다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⑧  다시 차례대로 아이디어를 발표하고 카드를 나열한다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⑨  개인적인 아이디어 발상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차례대로 아이디어 발표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카드 나열을 반복한다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⑩  카드에 적힌 아이디어들을 평가하고 정리한다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10247" name="Picture 8" descr="j0233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5625"/>
            <a:ext cx="2149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9" descr="MC900233085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365625"/>
            <a:ext cx="450691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 charset="0"/>
              </a:rPr>
              <a:t>4.2 </a:t>
            </a:r>
            <a:r>
              <a:rPr lang="ko-KR" altLang="en-US">
                <a:latin typeface="Arial" charset="0"/>
              </a:rPr>
              <a:t>브레인스토밍 기법</a:t>
            </a:r>
            <a:endParaRPr lang="en-US" altLang="ko-KR">
              <a:latin typeface="Arial" charset="0"/>
            </a:endParaRPr>
          </a:p>
        </p:txBody>
      </p:sp>
      <p:sp>
        <p:nvSpPr>
          <p:cNvPr id="10250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D29A42EC-3199-4696-B6B0-0C5F9CD186F5}" type="slidenum">
              <a:rPr lang="ko-KR" altLang="en-US" sz="1200" smtClean="0">
                <a:solidFill>
                  <a:schemeClr val="bg1"/>
                </a:solidFill>
              </a:rPr>
              <a:pPr/>
              <a:t>12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611560" y="1268414"/>
            <a:ext cx="8280920" cy="1234654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eaLnBrk="1" latinLnBrk="1" hangingPunct="1">
              <a:lnSpc>
                <a:spcPct val="30000"/>
              </a:lnSpc>
              <a:spcBef>
                <a:spcPct val="50000"/>
              </a:spcBef>
              <a:defRPr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얼핏 보기에 전혀 공통점이 없는 다른 대상들을 임의로 선정하여 이 둘을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강제로 연결시켜 새로운 방법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창의적 아이디어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를 찾아내는 확산적 사고 기법</a:t>
            </a:r>
          </a:p>
        </p:txBody>
      </p:sp>
      <p:sp>
        <p:nvSpPr>
          <p:cNvPr id="6162" name="직사각형 1"/>
          <p:cNvSpPr>
            <a:spLocks noChangeArrowheads="1"/>
          </p:cNvSpPr>
          <p:nvPr/>
        </p:nvSpPr>
        <p:spPr bwMode="auto">
          <a:xfrm>
            <a:off x="701675" y="620713"/>
            <a:ext cx="3908442" cy="46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rgbClr val="0000CC"/>
                </a:solidFill>
              </a:rPr>
              <a:t>Forced Connection Method</a:t>
            </a:r>
          </a:p>
        </p:txBody>
      </p:sp>
      <p:sp>
        <p:nvSpPr>
          <p:cNvPr id="8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4.3 </a:t>
            </a:r>
            <a:r>
              <a:rPr lang="ko-KR" altLang="en-US" dirty="0">
                <a:latin typeface="Arial" charset="0"/>
              </a:rPr>
              <a:t>강제</a:t>
            </a:r>
            <a:r>
              <a:rPr lang="en-US" altLang="ko-KR" dirty="0">
                <a:latin typeface="Arial" charset="0"/>
              </a:rPr>
              <a:t> </a:t>
            </a:r>
            <a:r>
              <a:rPr lang="ko-KR" altLang="en-US" dirty="0" err="1">
                <a:latin typeface="Arial" charset="0"/>
              </a:rPr>
              <a:t>연결법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616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1969ACD9-1B9A-432C-8C9C-E88D4A53A9A9}" type="slidenum">
              <a:rPr lang="ko-KR" altLang="en-US" sz="1200" smtClean="0">
                <a:solidFill>
                  <a:schemeClr val="bg1"/>
                </a:solidFill>
              </a:rPr>
              <a:pPr/>
              <a:t>13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43808" y="4509120"/>
            <a:ext cx="5960896" cy="2004382"/>
            <a:chOff x="8944" y="3429000"/>
            <a:chExt cx="7892500" cy="2796470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8944" y="3429000"/>
              <a:ext cx="7892500" cy="2796470"/>
              <a:chOff x="-382" y="1888"/>
              <a:chExt cx="6485" cy="2153"/>
            </a:xfrm>
          </p:grpSpPr>
          <p:sp>
            <p:nvSpPr>
              <p:cNvPr id="24" name="AutoShape 5"/>
              <p:cNvSpPr>
                <a:spLocks noChangeArrowheads="1"/>
              </p:cNvSpPr>
              <p:nvPr/>
            </p:nvSpPr>
            <p:spPr bwMode="auto">
              <a:xfrm>
                <a:off x="2281" y="2659"/>
                <a:ext cx="1815" cy="453"/>
              </a:xfrm>
              <a:prstGeom prst="roundRect">
                <a:avLst>
                  <a:gd name="adj" fmla="val 8824"/>
                </a:avLst>
              </a:prstGeom>
              <a:solidFill>
                <a:srgbClr val="D4FECE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2. </a:t>
                </a:r>
                <a:r>
                  <a:rPr lang="ko-KR" altLang="en-US" sz="160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단어 대입하기</a:t>
                </a:r>
              </a:p>
            </p:txBody>
          </p:sp>
          <p:sp>
            <p:nvSpPr>
              <p:cNvPr id="25" name="Oval 6"/>
              <p:cNvSpPr>
                <a:spLocks noChangeArrowheads="1"/>
              </p:cNvSpPr>
              <p:nvPr/>
            </p:nvSpPr>
            <p:spPr bwMode="auto">
              <a:xfrm>
                <a:off x="-382" y="2431"/>
                <a:ext cx="2547" cy="817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무작위로 단어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,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그림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,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문장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,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음악을 넣을 수 있다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.</a:t>
                </a:r>
              </a:p>
            </p:txBody>
          </p: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V="1">
                <a:off x="3514" y="2499"/>
                <a:ext cx="1" cy="1542"/>
              </a:xfrm>
              <a:prstGeom prst="bentConnector3">
                <a:avLst>
                  <a:gd name="adj1" fmla="val 101200032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27" name="AutoShape 8"/>
              <p:cNvSpPr>
                <a:spLocks noChangeArrowheads="1"/>
              </p:cNvSpPr>
              <p:nvPr/>
            </p:nvSpPr>
            <p:spPr bwMode="auto">
              <a:xfrm>
                <a:off x="2281" y="1888"/>
                <a:ext cx="1815" cy="453"/>
              </a:xfrm>
              <a:prstGeom prst="roundRect">
                <a:avLst>
                  <a:gd name="adj" fmla="val 8824"/>
                </a:avLst>
              </a:prstGeom>
              <a:solidFill>
                <a:srgbClr val="D4FECE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1.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과제의 선정</a:t>
                </a:r>
              </a:p>
            </p:txBody>
          </p:sp>
          <p:sp>
            <p:nvSpPr>
              <p:cNvPr id="28" name="AutoShape 9"/>
              <p:cNvSpPr>
                <a:spLocks noChangeArrowheads="1"/>
              </p:cNvSpPr>
              <p:nvPr/>
            </p:nvSpPr>
            <p:spPr bwMode="auto">
              <a:xfrm flipV="1">
                <a:off x="3029" y="2341"/>
                <a:ext cx="318" cy="317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0000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200">
                  <a:solidFill>
                    <a:srgbClr val="000000"/>
                  </a:solidFill>
                  <a:latin typeface="Arial" charset="0"/>
                  <a:ea typeface="HY헤드라인M" pitchFamily="18" charset="-127"/>
                </a:endParaRPr>
              </a:p>
            </p:txBody>
          </p:sp>
          <p:sp>
            <p:nvSpPr>
              <p:cNvPr id="29" name="AutoShape 10"/>
              <p:cNvSpPr>
                <a:spLocks noChangeArrowheads="1"/>
              </p:cNvSpPr>
              <p:nvPr/>
            </p:nvSpPr>
            <p:spPr bwMode="auto">
              <a:xfrm>
                <a:off x="4288" y="3022"/>
                <a:ext cx="1815" cy="453"/>
              </a:xfrm>
              <a:prstGeom prst="roundRect">
                <a:avLst>
                  <a:gd name="adj" fmla="val 8824"/>
                </a:avLst>
              </a:prstGeom>
              <a:solidFill>
                <a:srgbClr val="D4FECE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4. </a:t>
                </a:r>
                <a:r>
                  <a:rPr lang="ko-KR" altLang="en-US" sz="160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강제 연결</a:t>
                </a:r>
              </a:p>
            </p:txBody>
          </p:sp>
          <p:sp>
            <p:nvSpPr>
              <p:cNvPr id="30" name="AutoShape 11"/>
              <p:cNvSpPr>
                <a:spLocks noChangeArrowheads="1"/>
              </p:cNvSpPr>
              <p:nvPr/>
            </p:nvSpPr>
            <p:spPr bwMode="auto">
              <a:xfrm>
                <a:off x="2281" y="3430"/>
                <a:ext cx="1815" cy="453"/>
              </a:xfrm>
              <a:prstGeom prst="roundRect">
                <a:avLst>
                  <a:gd name="adj" fmla="val 8824"/>
                </a:avLst>
              </a:prstGeom>
              <a:solidFill>
                <a:srgbClr val="D4FECE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3. </a:t>
                </a:r>
                <a:r>
                  <a:rPr lang="ko-KR" altLang="en-US" sz="1600">
                    <a:solidFill>
                      <a:srgbClr val="000000"/>
                    </a:solidFill>
                    <a:latin typeface="Arial" charset="0"/>
                    <a:ea typeface="HY헤드라인M" pitchFamily="18" charset="-127"/>
                  </a:rPr>
                  <a:t>생각나는 것</a:t>
                </a:r>
              </a:p>
            </p:txBody>
          </p:sp>
          <p:sp>
            <p:nvSpPr>
              <p:cNvPr id="31" name="AutoShape 12"/>
              <p:cNvSpPr>
                <a:spLocks noChangeArrowheads="1"/>
              </p:cNvSpPr>
              <p:nvPr/>
            </p:nvSpPr>
            <p:spPr bwMode="auto">
              <a:xfrm flipV="1">
                <a:off x="3029" y="3112"/>
                <a:ext cx="318" cy="317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0000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200">
                  <a:solidFill>
                    <a:srgbClr val="000000"/>
                  </a:solidFill>
                  <a:latin typeface="Arial" charset="0"/>
                  <a:ea typeface="HY헤드라인M" pitchFamily="18" charset="-127"/>
                </a:endParaRPr>
              </a:p>
            </p:txBody>
          </p:sp>
        </p:grpSp>
        <p:cxnSp>
          <p:nvCxnSpPr>
            <p:cNvPr id="5" name="직선 연결선 4"/>
            <p:cNvCxnSpPr>
              <a:stCxn id="30" idx="2"/>
            </p:cNvCxnSpPr>
            <p:nvPr/>
          </p:nvCxnSpPr>
          <p:spPr bwMode="auto">
            <a:xfrm flipH="1">
              <a:off x="4353774" y="6020249"/>
              <a:ext cx="609" cy="205221"/>
            </a:xfrm>
            <a:prstGeom prst="line">
              <a:avLst/>
            </a:prstGeom>
            <a:gradFill rotWithShape="0">
              <a:gsLst>
                <a:gs pos="0">
                  <a:srgbClr val="F3E9E9"/>
                </a:gs>
                <a:gs pos="100000">
                  <a:srgbClr val="FFCCFF"/>
                </a:gs>
              </a:gsLst>
              <a:path path="rect">
                <a:fillToRect l="50000" t="50000" r="50000" b="50000"/>
              </a:path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Bottom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F3E9E9"/>
              </a:extrusionClr>
            </a:sp3d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4381869" y="6216395"/>
              <a:ext cx="435714" cy="0"/>
            </a:xfrm>
            <a:prstGeom prst="line">
              <a:avLst/>
            </a:prstGeom>
            <a:gradFill rotWithShape="0">
              <a:gsLst>
                <a:gs pos="0">
                  <a:srgbClr val="F3E9E9"/>
                </a:gs>
                <a:gs pos="100000">
                  <a:srgbClr val="FFCCFF"/>
                </a:gs>
              </a:gsLst>
              <a:path path="rect">
                <a:fillToRect l="50000" t="50000" r="50000" b="50000"/>
              </a:path>
            </a:gra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Bottom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F3E9E9"/>
              </a:extrusionClr>
            </a:sp3d>
          </p:spPr>
        </p:cxn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7D81C316-77D6-4B27-B0E8-1C14FCAC563E}"/>
              </a:ext>
            </a:extLst>
          </p:cNvPr>
          <p:cNvSpPr txBox="1">
            <a:spLocks/>
          </p:cNvSpPr>
          <p:nvPr/>
        </p:nvSpPr>
        <p:spPr>
          <a:xfrm>
            <a:off x="701674" y="2514097"/>
            <a:ext cx="7511617" cy="21698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803275" indent="-803275">
              <a:defRPr sz="200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alpha val="9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361950" indent="-3619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800" b="1" dirty="0"/>
              <a:t>과제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주제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를 선택한다</a:t>
            </a:r>
            <a:r>
              <a:rPr lang="en-US" altLang="ko-KR" sz="1800" b="1" dirty="0"/>
              <a:t>.</a:t>
            </a:r>
            <a:r>
              <a:rPr lang="ko-KR" altLang="en-US" sz="1800" b="1" dirty="0"/>
              <a:t>                                                    </a:t>
            </a:r>
            <a:endParaRPr lang="en-US" altLang="ko-KR" sz="1800" b="1" dirty="0">
              <a:solidFill>
                <a:srgbClr val="0070C0">
                  <a:alpha val="95000"/>
                </a:srgbClr>
              </a:solidFill>
            </a:endParaRPr>
          </a:p>
          <a:p>
            <a:pPr marL="361950" indent="-3619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800" b="1" dirty="0"/>
              <a:t>새로운 아이디어를 얻기 위한 징검다리를 선택한다</a:t>
            </a:r>
            <a:r>
              <a:rPr lang="en-US" altLang="ko-KR" sz="1800" b="1" dirty="0"/>
              <a:t>.    </a:t>
            </a:r>
            <a:endParaRPr lang="en-US" altLang="ko-KR" sz="1800" b="1" dirty="0">
              <a:solidFill>
                <a:srgbClr val="0070C0">
                  <a:alpha val="95000"/>
                </a:srgbClr>
              </a:solidFill>
            </a:endParaRPr>
          </a:p>
          <a:p>
            <a:pPr marL="361950" indent="-3619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800" b="1" dirty="0"/>
              <a:t>선택한 징검다리에서 </a:t>
            </a:r>
            <a:r>
              <a:rPr lang="en-US" altLang="ko-KR" sz="1800" b="1" dirty="0"/>
              <a:t>“</a:t>
            </a:r>
            <a:r>
              <a:rPr lang="ko-KR" altLang="en-US" sz="1800" b="1" dirty="0"/>
              <a:t>생각나는 것</a:t>
            </a:r>
            <a:r>
              <a:rPr lang="en-US" altLang="ko-KR" sz="1800" b="1" dirty="0"/>
              <a:t>”</a:t>
            </a:r>
            <a:r>
              <a:rPr lang="ko-KR" altLang="en-US" sz="1800" b="1" dirty="0"/>
              <a:t>을 열거한다</a:t>
            </a:r>
            <a:r>
              <a:rPr lang="en-US" altLang="ko-KR" sz="1800" b="1" dirty="0"/>
              <a:t>.</a:t>
            </a:r>
          </a:p>
          <a:p>
            <a:pPr marL="361950" indent="-3619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800" b="1" dirty="0"/>
              <a:t>생각하는 것과 과제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주제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를 강제 연결한다</a:t>
            </a:r>
            <a:r>
              <a:rPr lang="en-US" altLang="ko-KR" sz="1800" b="1" dirty="0"/>
              <a:t>.</a:t>
            </a:r>
          </a:p>
          <a:p>
            <a:pPr marL="361950" indent="-3619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800" b="1" dirty="0"/>
              <a:t>아이디어를 기록한다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14614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직사각형 1"/>
          <p:cNvSpPr>
            <a:spLocks noChangeArrowheads="1"/>
          </p:cNvSpPr>
          <p:nvPr/>
        </p:nvSpPr>
        <p:spPr bwMode="auto">
          <a:xfrm>
            <a:off x="701674" y="620713"/>
            <a:ext cx="61745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rgbClr val="0000CC"/>
                </a:solidFill>
              </a:rPr>
              <a:t>Forced Connection Method </a:t>
            </a:r>
            <a:r>
              <a:rPr lang="ko-KR" altLang="en-US" b="1" dirty="0">
                <a:solidFill>
                  <a:srgbClr val="0000CC"/>
                </a:solidFill>
              </a:rPr>
              <a:t>예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8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4.3 </a:t>
            </a:r>
            <a:r>
              <a:rPr lang="ko-KR" altLang="en-US" dirty="0">
                <a:latin typeface="Arial" charset="0"/>
              </a:rPr>
              <a:t>강제</a:t>
            </a:r>
            <a:r>
              <a:rPr lang="en-US" altLang="ko-KR" dirty="0">
                <a:latin typeface="Arial" charset="0"/>
              </a:rPr>
              <a:t> </a:t>
            </a:r>
            <a:r>
              <a:rPr lang="ko-KR" altLang="en-US" dirty="0" err="1">
                <a:latin typeface="Arial" charset="0"/>
              </a:rPr>
              <a:t>연결법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616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1969ACD9-1B9A-432C-8C9C-E88D4A53A9A9}" type="slidenum">
              <a:rPr lang="ko-KR" altLang="en-US" sz="1200" smtClean="0">
                <a:solidFill>
                  <a:schemeClr val="bg1"/>
                </a:solidFill>
              </a:rPr>
              <a:pPr/>
              <a:t>14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8946" y="1311766"/>
            <a:ext cx="8482341" cy="1855801"/>
          </a:xfrm>
          <a:prstGeom prst="roundRect">
            <a:avLst>
              <a:gd name="adj" fmla="val 99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1154541" y="1783126"/>
            <a:ext cx="76354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58775" indent="-358775">
              <a:defRPr sz="8000" i="1">
                <a:solidFill>
                  <a:srgbClr val="FFFF00"/>
                </a:solidFill>
                <a:effectLst>
                  <a:glow rad="152400">
                    <a:schemeClr val="tx1"/>
                  </a:glow>
                </a:effectLst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pPr marL="0" indent="0" algn="r"/>
            <a:r>
              <a:rPr lang="ko-KR" altLang="en-US" sz="1800" i="0" dirty="0">
                <a:solidFill>
                  <a:schemeClr val="tx1"/>
                </a:solidFill>
                <a:effectLst/>
              </a:rPr>
              <a:t>사람들은 자신의 </a:t>
            </a:r>
            <a:r>
              <a:rPr lang="ko-KR" altLang="en-US" sz="1800" b="1" dirty="0">
                <a:solidFill>
                  <a:srgbClr val="FF0000"/>
                </a:solidFill>
                <a:effectLst/>
              </a:rPr>
              <a:t>인생 </a:t>
            </a:r>
            <a:r>
              <a:rPr lang="ko-KR" altLang="en-US" sz="1800" i="0" dirty="0">
                <a:solidFill>
                  <a:schemeClr val="tx1"/>
                </a:solidFill>
                <a:effectLst/>
              </a:rPr>
              <a:t>이 탄탄한 고속도로를 </a:t>
            </a:r>
            <a:endParaRPr lang="en-US" altLang="ko-KR" sz="1800" i="0" dirty="0">
              <a:solidFill>
                <a:schemeClr val="tx1"/>
              </a:solidFill>
              <a:effectLst/>
            </a:endParaRPr>
          </a:p>
          <a:p>
            <a:pPr marL="0" indent="0" algn="r"/>
            <a:r>
              <a:rPr lang="ko-KR" altLang="en-US" sz="1800" i="0" dirty="0">
                <a:solidFill>
                  <a:schemeClr val="tx1"/>
                </a:solidFill>
                <a:effectLst/>
              </a:rPr>
              <a:t>달리는 것처럼 되기를 바라지만 바람대로 되지 않는다</a:t>
            </a:r>
            <a:r>
              <a:rPr lang="en-US" altLang="ko-KR" sz="1800" i="0" dirty="0">
                <a:solidFill>
                  <a:schemeClr val="tx1"/>
                </a:solidFill>
                <a:effectLst/>
              </a:rPr>
              <a:t>. </a:t>
            </a:r>
          </a:p>
          <a:p>
            <a:pPr marL="0" indent="0" algn="r"/>
            <a:r>
              <a:rPr lang="ko-KR" altLang="en-US" sz="1800" i="0" dirty="0">
                <a:solidFill>
                  <a:schemeClr val="tx1"/>
                </a:solidFill>
                <a:effectLst/>
              </a:rPr>
              <a:t>몇 번은 이렇게 </a:t>
            </a:r>
            <a:r>
              <a:rPr lang="ko-KR" altLang="en-US" sz="1800" b="1" dirty="0">
                <a:solidFill>
                  <a:srgbClr val="FF0000"/>
                </a:solidFill>
                <a:effectLst/>
              </a:rPr>
              <a:t>동굴 </a:t>
            </a:r>
            <a:r>
              <a:rPr lang="ko-KR" altLang="en-US" sz="1800" i="0" dirty="0">
                <a:solidFill>
                  <a:schemeClr val="tx1"/>
                </a:solidFill>
                <a:effectLst/>
              </a:rPr>
              <a:t>의 어둠을 만나야 밝음의 고마움도 알고</a:t>
            </a:r>
            <a:endParaRPr lang="en-US" altLang="ko-KR" sz="1800" i="0" dirty="0">
              <a:solidFill>
                <a:schemeClr val="tx1"/>
              </a:solidFill>
              <a:effectLst/>
            </a:endParaRPr>
          </a:p>
          <a:p>
            <a:pPr marL="0" indent="0" algn="r"/>
            <a:r>
              <a:rPr lang="ko-KR" altLang="en-US" sz="1800" i="0" dirty="0">
                <a:solidFill>
                  <a:schemeClr val="tx1"/>
                </a:solidFill>
                <a:effectLst/>
              </a:rPr>
              <a:t>세상의 희로애락을 즐기는 것이 행복이자</a:t>
            </a:r>
            <a:r>
              <a:rPr lang="en-US" altLang="ko-KR" sz="1800" i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effectLst/>
              </a:rPr>
              <a:t>인생임을 깨닫게 된다</a:t>
            </a:r>
            <a:r>
              <a:rPr lang="en-US" altLang="ko-KR" sz="1800" i="0" dirty="0">
                <a:solidFill>
                  <a:schemeClr val="tx1"/>
                </a:solidFill>
                <a:effectLst/>
              </a:rPr>
              <a:t>.</a:t>
            </a:r>
            <a:r>
              <a:rPr lang="ko-KR" altLang="en-US" sz="1800" i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0" y="1251080"/>
            <a:ext cx="53199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58775" indent="-358775">
              <a:defRPr sz="8000" i="1">
                <a:solidFill>
                  <a:srgbClr val="FFFF00"/>
                </a:solidFill>
                <a:effectLst>
                  <a:glow rad="152400">
                    <a:schemeClr val="tx1"/>
                  </a:glow>
                </a:effectLst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pPr marL="0" indent="0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    </a:t>
            </a:r>
            <a:r>
              <a:rPr lang="ko-KR" altLang="en-US" sz="2400" b="1" dirty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주제</a:t>
            </a:r>
            <a:r>
              <a:rPr lang="en-US" altLang="ko-KR" sz="2400" b="1" dirty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400" b="1" dirty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나의 인생은</a:t>
            </a:r>
            <a:r>
              <a:rPr lang="en-US" altLang="ko-KR" sz="2400" b="1" dirty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...</a:t>
            </a:r>
            <a:br>
              <a:rPr lang="en-US" altLang="ko-KR" sz="2400" b="1" dirty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2400" b="1" dirty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    </a:t>
            </a:r>
            <a:r>
              <a:rPr lang="ko-KR" altLang="en-US" sz="2400" b="1" dirty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단어</a:t>
            </a:r>
            <a:r>
              <a:rPr lang="en-US" altLang="ko-KR" sz="2400" b="1" dirty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400" b="1" dirty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동굴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79143" y="4775743"/>
            <a:ext cx="7137674" cy="1723728"/>
            <a:chOff x="1056234" y="3446788"/>
            <a:chExt cx="6367214" cy="2022724"/>
          </a:xfrm>
          <a:solidFill>
            <a:srgbClr val="FF6600"/>
          </a:solidFill>
        </p:grpSpPr>
        <p:sp>
          <p:nvSpPr>
            <p:cNvPr id="36" name="모서리가 둥근 직사각형 35"/>
            <p:cNvSpPr/>
            <p:nvPr/>
          </p:nvSpPr>
          <p:spPr>
            <a:xfrm>
              <a:off x="1056234" y="3446788"/>
              <a:ext cx="1931590" cy="8883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i="1" dirty="0">
                  <a:solidFill>
                    <a:srgbClr val="FFFF00"/>
                  </a:solidFill>
                  <a:effectLst>
                    <a:glow rad="152400">
                      <a:prstClr val="black"/>
                    </a:glow>
                  </a:effectLst>
                  <a:latin typeface="나눔손글씨 펜" pitchFamily="66" charset="-127"/>
                  <a:ea typeface="나눔손글씨 펜" pitchFamily="66" charset="-127"/>
                </a:rPr>
                <a:t>사 과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056234" y="4581128"/>
              <a:ext cx="1931590" cy="8883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i="1" dirty="0">
                  <a:solidFill>
                    <a:srgbClr val="FFFF00"/>
                  </a:solidFill>
                  <a:effectLst>
                    <a:glow rad="152400">
                      <a:prstClr val="black"/>
                    </a:glow>
                  </a:effectLst>
                  <a:latin typeface="나눔손글씨 펜" pitchFamily="66" charset="-127"/>
                  <a:ea typeface="나눔손글씨 펜" pitchFamily="66" charset="-127"/>
                </a:rPr>
                <a:t>바 다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275856" y="3446788"/>
              <a:ext cx="1931590" cy="8883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i="1" dirty="0">
                  <a:solidFill>
                    <a:srgbClr val="FFFF00"/>
                  </a:solidFill>
                  <a:effectLst>
                    <a:glow rad="152400">
                      <a:prstClr val="black"/>
                    </a:glow>
                  </a:effectLst>
                  <a:latin typeface="나눔손글씨 펜" pitchFamily="66" charset="-127"/>
                  <a:ea typeface="나눔손글씨 펜" pitchFamily="66" charset="-127"/>
                </a:rPr>
                <a:t>자동차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275856" y="4581128"/>
              <a:ext cx="1931590" cy="8883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i="1" dirty="0">
                  <a:solidFill>
                    <a:srgbClr val="FFFF00"/>
                  </a:solidFill>
                  <a:effectLst>
                    <a:glow rad="152400">
                      <a:prstClr val="black"/>
                    </a:glow>
                  </a:effectLst>
                  <a:latin typeface="나눔손글씨 펜" pitchFamily="66" charset="-127"/>
                  <a:ea typeface="나눔손글씨 펜" pitchFamily="66" charset="-127"/>
                </a:rPr>
                <a:t>컴퓨터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491858" y="4581128"/>
              <a:ext cx="1931590" cy="8883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i="1" dirty="0">
                  <a:solidFill>
                    <a:srgbClr val="FFFF00"/>
                  </a:solidFill>
                  <a:effectLst>
                    <a:glow rad="152400">
                      <a:prstClr val="black"/>
                    </a:glow>
                  </a:effectLst>
                  <a:latin typeface="나눔손글씨 펜" pitchFamily="66" charset="-127"/>
                  <a:ea typeface="나눔손글씨 펜" pitchFamily="66" charset="-127"/>
                </a:rPr>
                <a:t>여 행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491858" y="3446788"/>
              <a:ext cx="1931590" cy="8883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i="1" dirty="0">
                  <a:solidFill>
                    <a:srgbClr val="FFFF00"/>
                  </a:solidFill>
                  <a:effectLst>
                    <a:glow rad="152400">
                      <a:prstClr val="black"/>
                    </a:glow>
                  </a:effectLst>
                  <a:latin typeface="나눔손글씨 펜" pitchFamily="66" charset="-127"/>
                  <a:ea typeface="나눔손글씨 펜" pitchFamily="66" charset="-127"/>
                </a:rPr>
                <a:t>열 쇠</a:t>
              </a:r>
            </a:p>
          </p:txBody>
        </p:sp>
      </p:grpSp>
      <p:sp>
        <p:nvSpPr>
          <p:cNvPr id="42" name="제목 1"/>
          <p:cNvSpPr txBox="1">
            <a:spLocks/>
          </p:cNvSpPr>
          <p:nvPr/>
        </p:nvSpPr>
        <p:spPr>
          <a:xfrm>
            <a:off x="261431" y="3532692"/>
            <a:ext cx="78903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58775" indent="-358775">
              <a:defRPr sz="8000" i="1">
                <a:solidFill>
                  <a:srgbClr val="FFFF00"/>
                </a:solidFill>
                <a:effectLst>
                  <a:glow rad="152400">
                    <a:schemeClr val="tx1"/>
                  </a:glow>
                </a:effectLst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pPr marL="0" indent="0">
              <a:lnSpc>
                <a:spcPct val="150000"/>
              </a:lnSpc>
            </a:pPr>
            <a:r>
              <a:rPr lang="ko-KR" altLang="en-US" sz="2400" b="1" i="0" dirty="0"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주제</a:t>
            </a:r>
            <a:r>
              <a:rPr lang="en-US" altLang="ko-KR" sz="2400" b="1" i="0" dirty="0"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:  </a:t>
            </a:r>
            <a:r>
              <a:rPr lang="ko-KR" altLang="en-US" sz="2400" b="1" i="0" dirty="0"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우리 대학 홍보 포스터 제작</a:t>
            </a:r>
            <a:endParaRPr lang="en-US" altLang="ko-KR" sz="2400" b="1" i="0" dirty="0">
              <a:effectLst>
                <a:glow rad="152400">
                  <a:prstClr val="black"/>
                </a:glow>
              </a:effectLst>
              <a:latin typeface="나눔고딕 ExtraBold" pitchFamily="50" charset="-127"/>
              <a:ea typeface="나눔고딕 ExtraBold" pitchFamily="50" charset="-127"/>
            </a:endParaRPr>
          </a:p>
          <a:p>
            <a:pPr marL="0" indent="0">
              <a:lnSpc>
                <a:spcPct val="150000"/>
              </a:lnSpc>
            </a:pPr>
            <a:r>
              <a:rPr lang="ko-KR" altLang="en-US" sz="2400" b="1" i="0" dirty="0"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징검다리</a:t>
            </a:r>
            <a:r>
              <a:rPr lang="en-US" altLang="ko-KR" sz="2400" b="1" i="0" dirty="0"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400" b="1" i="0" dirty="0"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단어</a:t>
            </a:r>
            <a:r>
              <a:rPr lang="en-US" altLang="ko-KR" sz="2400" b="1" i="0" dirty="0"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) :   </a:t>
            </a:r>
            <a:r>
              <a:rPr lang="ko-KR" altLang="en-US" sz="2400" b="1" i="0" dirty="0"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각 조별 </a:t>
            </a:r>
            <a:r>
              <a:rPr lang="en-US" altLang="ko-KR" sz="2400" b="1" i="0" dirty="0"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2400" b="1" i="0" dirty="0">
                <a:effectLst>
                  <a:glow rad="152400">
                    <a:prstClr val="black"/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개 단어 선택</a:t>
            </a:r>
          </a:p>
        </p:txBody>
      </p:sp>
    </p:spTree>
    <p:extLst>
      <p:ext uri="{BB962C8B-B14F-4D97-AF65-F5344CB8AC3E}">
        <p14:creationId xmlns:p14="http://schemas.microsoft.com/office/powerpoint/2010/main" val="1881693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직사각형 1"/>
          <p:cNvSpPr>
            <a:spLocks noChangeArrowheads="1"/>
          </p:cNvSpPr>
          <p:nvPr/>
        </p:nvSpPr>
        <p:spPr bwMode="auto">
          <a:xfrm>
            <a:off x="701674" y="620713"/>
            <a:ext cx="65346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rgbClr val="0000CC"/>
                </a:solidFill>
              </a:rPr>
              <a:t>Forced Connection Method </a:t>
            </a:r>
            <a:r>
              <a:rPr lang="ko-KR" altLang="en-US" b="1" dirty="0">
                <a:solidFill>
                  <a:srgbClr val="0000CC"/>
                </a:solidFill>
              </a:rPr>
              <a:t>예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8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4.3 </a:t>
            </a:r>
            <a:r>
              <a:rPr lang="ko-KR" altLang="en-US" dirty="0">
                <a:latin typeface="Arial" charset="0"/>
              </a:rPr>
              <a:t>강제</a:t>
            </a:r>
            <a:r>
              <a:rPr lang="en-US" altLang="ko-KR" dirty="0">
                <a:latin typeface="Arial" charset="0"/>
              </a:rPr>
              <a:t> </a:t>
            </a:r>
            <a:r>
              <a:rPr lang="ko-KR" altLang="en-US" dirty="0" err="1">
                <a:latin typeface="Arial" charset="0"/>
              </a:rPr>
              <a:t>연결법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616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1969ACD9-1B9A-432C-8C9C-E88D4A53A9A9}" type="slidenum">
              <a:rPr lang="ko-KR" altLang="en-US" sz="1200" smtClean="0">
                <a:solidFill>
                  <a:schemeClr val="bg1"/>
                </a:solidFill>
              </a:rPr>
              <a:pPr/>
              <a:t>15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7" name="Picture 2" descr="D:\01. 강 의\★ 강의 사진\카이스트 _  게임으로 배우는 업무혁신과 창의적 문제해결(20140725)\2차 (14년 12월)\20141212_1422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79509" y="1478501"/>
            <a:ext cx="4673068" cy="386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01. 강 의\★ 강의 사진\카이스트 _  게임으로 배우는 업무혁신과 창의적 문제해결(20140725)\2차 (14년 12월)\20141212_1422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6756" y="1352630"/>
            <a:ext cx="4687502" cy="413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9913" y="5761891"/>
            <a:ext cx="364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400" b="1" dirty="0">
                <a:latin typeface="나눔고딕 ExtraBold" pitchFamily="50" charset="-127"/>
                <a:ea typeface="나눔고딕 ExtraBold" pitchFamily="50" charset="-127"/>
              </a:rPr>
              <a:t>징검다리 단어</a:t>
            </a:r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)</a:t>
            </a:r>
            <a:b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b="1" dirty="0">
                <a:latin typeface="나눔고딕 ExtraBold" pitchFamily="50" charset="-127"/>
                <a:ea typeface="나눔고딕 ExtraBold" pitchFamily="50" charset="-127"/>
              </a:rPr>
              <a:t>바다</a:t>
            </a:r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b="1" dirty="0">
                <a:latin typeface="나눔고딕 ExtraBold" pitchFamily="50" charset="-127"/>
                <a:ea typeface="나눔고딕 ExtraBold" pitchFamily="50" charset="-127"/>
              </a:rPr>
              <a:t>뉴스</a:t>
            </a:r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b="1" dirty="0">
                <a:latin typeface="나눔고딕 ExtraBold" pitchFamily="50" charset="-127"/>
                <a:ea typeface="나눔고딕 ExtraBold" pitchFamily="50" charset="-127"/>
              </a:rPr>
              <a:t>비누</a:t>
            </a:r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b="1" dirty="0">
                <a:latin typeface="나눔고딕 ExtraBold" pitchFamily="50" charset="-127"/>
                <a:ea typeface="나눔고딕 ExtraBold" pitchFamily="50" charset="-127"/>
              </a:rPr>
              <a:t>드라마</a:t>
            </a:r>
            <a:endParaRPr lang="en-US" altLang="ko-KR" sz="16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3623" y="5761890"/>
            <a:ext cx="3382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400" b="1" dirty="0">
                <a:latin typeface="나눔고딕 ExtraBold" pitchFamily="50" charset="-127"/>
                <a:ea typeface="나눔고딕 ExtraBold" pitchFamily="50" charset="-127"/>
              </a:rPr>
              <a:t>징검다리 단어</a:t>
            </a:r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)</a:t>
            </a:r>
            <a:b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b="1" dirty="0">
                <a:latin typeface="나눔고딕 ExtraBold" pitchFamily="50" charset="-127"/>
                <a:ea typeface="나눔고딕 ExtraBold" pitchFamily="50" charset="-127"/>
              </a:rPr>
              <a:t>축구</a:t>
            </a:r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b="1" dirty="0">
                <a:latin typeface="나눔고딕 ExtraBold" pitchFamily="50" charset="-127"/>
                <a:ea typeface="나눔고딕 ExtraBold" pitchFamily="50" charset="-127"/>
              </a:rPr>
              <a:t>달</a:t>
            </a:r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b="1" dirty="0">
                <a:latin typeface="나눔고딕 ExtraBold" pitchFamily="50" charset="-127"/>
                <a:ea typeface="나눔고딕 ExtraBold" pitchFamily="50" charset="-127"/>
              </a:rPr>
              <a:t>여행</a:t>
            </a:r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b="1" dirty="0">
                <a:latin typeface="나눔고딕 ExtraBold" pitchFamily="50" charset="-127"/>
                <a:ea typeface="나눔고딕 ExtraBold" pitchFamily="50" charset="-127"/>
              </a:rPr>
              <a:t>사랑</a:t>
            </a:r>
            <a:endParaRPr lang="en-US" altLang="ko-KR" sz="16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364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직사각형 1"/>
          <p:cNvSpPr>
            <a:spLocks noChangeArrowheads="1"/>
          </p:cNvSpPr>
          <p:nvPr/>
        </p:nvSpPr>
        <p:spPr bwMode="auto">
          <a:xfrm>
            <a:off x="701674" y="620713"/>
            <a:ext cx="65346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rgbClr val="0000CC"/>
                </a:solidFill>
              </a:rPr>
              <a:t>Forced Connection Method </a:t>
            </a:r>
            <a:r>
              <a:rPr lang="ko-KR" altLang="en-US" b="1" dirty="0">
                <a:solidFill>
                  <a:srgbClr val="0000CC"/>
                </a:solidFill>
              </a:rPr>
              <a:t>예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8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4.3 </a:t>
            </a:r>
            <a:r>
              <a:rPr lang="ko-KR" altLang="en-US" dirty="0">
                <a:latin typeface="Arial" charset="0"/>
              </a:rPr>
              <a:t>강제</a:t>
            </a:r>
            <a:r>
              <a:rPr lang="en-US" altLang="ko-KR" dirty="0">
                <a:latin typeface="Arial" charset="0"/>
              </a:rPr>
              <a:t> </a:t>
            </a:r>
            <a:r>
              <a:rPr lang="ko-KR" altLang="en-US" dirty="0" err="1">
                <a:latin typeface="Arial" charset="0"/>
              </a:rPr>
              <a:t>연결법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616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1969ACD9-1B9A-432C-8C9C-E88D4A53A9A9}" type="slidenum">
              <a:rPr lang="ko-KR" altLang="en-US" sz="1200" smtClean="0">
                <a:solidFill>
                  <a:schemeClr val="bg1"/>
                </a:solidFill>
              </a:rPr>
              <a:pPr/>
              <a:t>16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12762" y="1300162"/>
            <a:ext cx="8379718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800" kern="0" dirty="0" err="1"/>
              <a:t>말잇기</a:t>
            </a:r>
            <a:r>
              <a:rPr lang="ko-KR" altLang="en-US" sz="2800" kern="0" dirty="0"/>
              <a:t> 놀이를 통한 동물원 설계하기</a:t>
            </a:r>
            <a:endParaRPr lang="en-US" altLang="ko-KR" sz="2800" kern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kern="0" dirty="0"/>
              <a:t>동물원</a:t>
            </a:r>
            <a:r>
              <a:rPr lang="en-US" altLang="ko-KR" sz="2400" kern="0" dirty="0"/>
              <a:t>; </a:t>
            </a:r>
            <a:r>
              <a:rPr lang="ko-KR" altLang="en-US" sz="2400" kern="0" dirty="0"/>
              <a:t>동물원의 이름을 만들자</a:t>
            </a:r>
            <a:endParaRPr lang="en-US" altLang="ko-KR" sz="2400" kern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kern="0" dirty="0"/>
              <a:t>원숭이</a:t>
            </a:r>
            <a:r>
              <a:rPr lang="en-US" altLang="ko-KR" sz="2400" kern="0" dirty="0"/>
              <a:t>; </a:t>
            </a:r>
            <a:r>
              <a:rPr lang="ko-KR" altLang="en-US" sz="2400" kern="0" dirty="0"/>
              <a:t>원숭이를 주 모델로 하자</a:t>
            </a:r>
            <a:endParaRPr lang="en-US" altLang="ko-KR" sz="2400" kern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kern="0" dirty="0"/>
              <a:t>이발소</a:t>
            </a:r>
            <a:r>
              <a:rPr lang="en-US" altLang="ko-KR" sz="2400" kern="0" dirty="0"/>
              <a:t>; </a:t>
            </a:r>
            <a:r>
              <a:rPr lang="ko-KR" altLang="en-US" sz="2400" kern="0" dirty="0"/>
              <a:t>펫 </a:t>
            </a:r>
            <a:r>
              <a:rPr lang="ko-KR" altLang="en-US" sz="2400" kern="0" dirty="0" err="1"/>
              <a:t>이용실을</a:t>
            </a:r>
            <a:r>
              <a:rPr lang="ko-KR" altLang="en-US" sz="2400" kern="0" dirty="0"/>
              <a:t> 동물원 중앙에 배치하자</a:t>
            </a:r>
            <a:endParaRPr lang="en-US" altLang="ko-KR" sz="2400" kern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kern="0" dirty="0"/>
              <a:t>소나기</a:t>
            </a:r>
            <a:r>
              <a:rPr lang="en-US" altLang="ko-KR" sz="2400" kern="0" dirty="0"/>
              <a:t>; </a:t>
            </a:r>
            <a:r>
              <a:rPr lang="ko-KR" altLang="en-US" sz="2400" kern="0" dirty="0"/>
              <a:t>물놀이 분수를 </a:t>
            </a:r>
            <a:r>
              <a:rPr lang="ko-KR" altLang="en-US" sz="2400" kern="0" dirty="0" err="1"/>
              <a:t>펭귄방에</a:t>
            </a:r>
            <a:r>
              <a:rPr lang="ko-KR" altLang="en-US" sz="2400" kern="0" dirty="0"/>
              <a:t> 설치하자</a:t>
            </a:r>
            <a:endParaRPr lang="en-US" altLang="ko-KR" sz="2400" kern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kern="0" dirty="0"/>
              <a:t>기차</a:t>
            </a:r>
            <a:r>
              <a:rPr lang="en-US" altLang="ko-KR" sz="2400" kern="0" dirty="0"/>
              <a:t>; </a:t>
            </a:r>
            <a:r>
              <a:rPr lang="ko-KR" altLang="en-US" sz="2400" kern="0" dirty="0"/>
              <a:t>아이들이 타는 기차에 상표를 달자</a:t>
            </a:r>
            <a:endParaRPr lang="en-US" altLang="ko-KR" sz="2400" kern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kern="0" dirty="0"/>
              <a:t>차장</a:t>
            </a:r>
            <a:r>
              <a:rPr lang="en-US" altLang="ko-KR" sz="2400" kern="0" dirty="0"/>
              <a:t>; </a:t>
            </a:r>
            <a:r>
              <a:rPr lang="ko-KR" altLang="en-US" sz="2400" kern="0" dirty="0"/>
              <a:t>안내 차장의 복장을 </a:t>
            </a:r>
            <a:r>
              <a:rPr lang="ko-KR" altLang="en-US" sz="2400" kern="0" dirty="0" err="1"/>
              <a:t>다르게하자</a:t>
            </a:r>
            <a:endParaRPr lang="en-US" altLang="ko-KR" sz="2400" kern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kern="0" dirty="0"/>
              <a:t>장사</a:t>
            </a:r>
            <a:r>
              <a:rPr lang="en-US" altLang="ko-KR" sz="2400" kern="0" dirty="0"/>
              <a:t>; </a:t>
            </a:r>
            <a:r>
              <a:rPr lang="ko-KR" altLang="en-US" sz="2400" kern="0" dirty="0" err="1"/>
              <a:t>페밀리레스토랑을</a:t>
            </a:r>
            <a:r>
              <a:rPr lang="ko-KR" altLang="en-US" sz="2400" kern="0" dirty="0"/>
              <a:t> 더 화려하게 꾸미자</a:t>
            </a:r>
            <a:endParaRPr lang="en-US" altLang="ko-KR" sz="2400" kern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kern="0" dirty="0"/>
              <a:t>…</a:t>
            </a:r>
            <a:endParaRPr lang="ko-KR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5485548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직사각형 1"/>
          <p:cNvSpPr>
            <a:spLocks noChangeArrowheads="1"/>
          </p:cNvSpPr>
          <p:nvPr/>
        </p:nvSpPr>
        <p:spPr bwMode="auto">
          <a:xfrm>
            <a:off x="701674" y="620713"/>
            <a:ext cx="65346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rgbClr val="0000CC"/>
                </a:solidFill>
              </a:rPr>
              <a:t>Forced Connection Method </a:t>
            </a:r>
            <a:r>
              <a:rPr lang="ko-KR" altLang="en-US" b="1" dirty="0">
                <a:solidFill>
                  <a:srgbClr val="0000CC"/>
                </a:solidFill>
              </a:rPr>
              <a:t>예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8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4.3 </a:t>
            </a:r>
            <a:r>
              <a:rPr lang="ko-KR" altLang="en-US" dirty="0">
                <a:latin typeface="Arial" charset="0"/>
              </a:rPr>
              <a:t>강제</a:t>
            </a:r>
            <a:r>
              <a:rPr lang="en-US" altLang="ko-KR" dirty="0">
                <a:latin typeface="Arial" charset="0"/>
              </a:rPr>
              <a:t> </a:t>
            </a:r>
            <a:r>
              <a:rPr lang="ko-KR" altLang="en-US" dirty="0" err="1">
                <a:latin typeface="Arial" charset="0"/>
              </a:rPr>
              <a:t>연결법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616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1969ACD9-1B9A-432C-8C9C-E88D4A53A9A9}" type="slidenum">
              <a:rPr lang="ko-KR" altLang="en-US" sz="1200" smtClean="0">
                <a:solidFill>
                  <a:schemeClr val="bg1"/>
                </a:solidFill>
              </a:rPr>
              <a:pPr/>
              <a:t>17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7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993710"/>
              </p:ext>
            </p:extLst>
          </p:nvPr>
        </p:nvGraphicFramePr>
        <p:xfrm>
          <a:off x="107504" y="1844825"/>
          <a:ext cx="9003159" cy="4748063"/>
        </p:xfrm>
        <a:graphic>
          <a:graphicData uri="http://schemas.openxmlformats.org/drawingml/2006/table">
            <a:tbl>
              <a:tblPr/>
              <a:tblGrid>
                <a:gridCol w="662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순서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징검다리</a:t>
                      </a:r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단어</a:t>
                      </a:r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특징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연결 짓기 아이디어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유리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투명하여 내용을 볼 수 있다</a:t>
                      </a: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냉장고를 유리와 같이 속이 보이도록 하는 물질로 만들기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유리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잘 깨어진다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.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아무리 부딪혀도 흠이 생기지 않는 튼튼한 냉장고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유리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액자로 만들 수 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.</a:t>
                      </a: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액자처럼 벽에 붙일 수 있는 냉장고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또는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문이 유리 액자처럼 보일 수 있는 냉장고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4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유리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다양하게 조각을 할 수 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.</a:t>
                      </a: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냉장고 문에 정수 기능을 내장시켜 유리컵으로 시원한 물을 먹을 수 있게 한다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.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메모판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내용을 기록한다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.</a:t>
                      </a: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냉장고 안에 보관된 내용물의 양과 구입시기를 쉽게 기록할 수 있고 유효 기간을 알려주는 냉장고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오디오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아름다운 음악을 들려 준다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.</a:t>
                      </a: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사용자가 직접 녹음을 하고 문을 여닫을 때마다 다양한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멘트나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음악을 들려주는 냉장고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504" y="1283484"/>
            <a:ext cx="8508776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2041" indent="-42204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23" indent="-35170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804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526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248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냉장고 개발       징검다리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: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유리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메모판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오디오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8521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직사각형 1"/>
          <p:cNvSpPr>
            <a:spLocks noChangeArrowheads="1"/>
          </p:cNvSpPr>
          <p:nvPr/>
        </p:nvSpPr>
        <p:spPr bwMode="auto">
          <a:xfrm>
            <a:off x="701674" y="620713"/>
            <a:ext cx="6534621" cy="46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rgbClr val="0000CC"/>
                </a:solidFill>
              </a:rPr>
              <a:t>Forced Connection Method </a:t>
            </a:r>
            <a:r>
              <a:rPr lang="ko-KR" altLang="en-US" b="1" dirty="0">
                <a:solidFill>
                  <a:srgbClr val="0000CC"/>
                </a:solidFill>
              </a:rPr>
              <a:t>실습</a:t>
            </a:r>
            <a:r>
              <a:rPr lang="en-US" altLang="ko-KR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8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4.3 </a:t>
            </a:r>
            <a:r>
              <a:rPr lang="ko-KR" altLang="en-US" dirty="0">
                <a:latin typeface="Arial" charset="0"/>
              </a:rPr>
              <a:t>강제</a:t>
            </a:r>
            <a:r>
              <a:rPr lang="en-US" altLang="ko-KR" dirty="0">
                <a:latin typeface="Arial" charset="0"/>
              </a:rPr>
              <a:t> </a:t>
            </a:r>
            <a:r>
              <a:rPr lang="ko-KR" altLang="en-US" dirty="0" err="1">
                <a:latin typeface="Arial" charset="0"/>
              </a:rPr>
              <a:t>연결법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616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1969ACD9-1B9A-432C-8C9C-E88D4A53A9A9}" type="slidenum">
              <a:rPr lang="ko-KR" altLang="en-US" sz="1200" smtClean="0">
                <a:solidFill>
                  <a:schemeClr val="bg1"/>
                </a:solidFill>
              </a:rPr>
              <a:pPr/>
              <a:t>18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7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30647"/>
              </p:ext>
            </p:extLst>
          </p:nvPr>
        </p:nvGraphicFramePr>
        <p:xfrm>
          <a:off x="107504" y="1844825"/>
          <a:ext cx="9003159" cy="4748063"/>
        </p:xfrm>
        <a:graphic>
          <a:graphicData uri="http://schemas.openxmlformats.org/drawingml/2006/table">
            <a:tbl>
              <a:tblPr/>
              <a:tblGrid>
                <a:gridCol w="662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순서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징검다리</a:t>
                      </a:r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단어</a:t>
                      </a:r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특징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연결 짓기 아이디어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4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6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504" y="1283484"/>
            <a:ext cx="8508776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2041" indent="-42204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23" indent="-35170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804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526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248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               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징검다리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:  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0589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직사각형 1"/>
          <p:cNvSpPr>
            <a:spLocks noChangeArrowheads="1"/>
          </p:cNvSpPr>
          <p:nvPr/>
        </p:nvSpPr>
        <p:spPr bwMode="auto">
          <a:xfrm>
            <a:off x="701674" y="620713"/>
            <a:ext cx="6534621" cy="46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rgbClr val="0000CC"/>
                </a:solidFill>
              </a:rPr>
              <a:t>Forced Connection Method </a:t>
            </a:r>
            <a:r>
              <a:rPr lang="ko-KR" altLang="en-US" b="1" dirty="0">
                <a:solidFill>
                  <a:srgbClr val="0000CC"/>
                </a:solidFill>
              </a:rPr>
              <a:t>실습</a:t>
            </a:r>
            <a:r>
              <a:rPr lang="en-US" altLang="ko-KR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8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charset="0"/>
              </a:rPr>
              <a:t>4.3 </a:t>
            </a:r>
            <a:r>
              <a:rPr lang="ko-KR" altLang="en-US" dirty="0">
                <a:latin typeface="Arial" charset="0"/>
              </a:rPr>
              <a:t>강제</a:t>
            </a:r>
            <a:r>
              <a:rPr lang="en-US" altLang="ko-KR" dirty="0">
                <a:latin typeface="Arial" charset="0"/>
              </a:rPr>
              <a:t> </a:t>
            </a:r>
            <a:r>
              <a:rPr lang="ko-KR" altLang="en-US" dirty="0" err="1">
                <a:latin typeface="Arial" charset="0"/>
              </a:rPr>
              <a:t>연결법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616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1969ACD9-1B9A-432C-8C9C-E88D4A53A9A9}" type="slidenum">
              <a:rPr lang="ko-KR" altLang="en-US" sz="1200" smtClean="0">
                <a:solidFill>
                  <a:schemeClr val="bg1"/>
                </a:solidFill>
              </a:rPr>
              <a:pPr/>
              <a:t>19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7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136870"/>
              </p:ext>
            </p:extLst>
          </p:nvPr>
        </p:nvGraphicFramePr>
        <p:xfrm>
          <a:off x="107504" y="1844825"/>
          <a:ext cx="9003159" cy="4748063"/>
        </p:xfrm>
        <a:graphic>
          <a:graphicData uri="http://schemas.openxmlformats.org/drawingml/2006/table">
            <a:tbl>
              <a:tblPr/>
              <a:tblGrid>
                <a:gridCol w="662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순서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징검다리</a:t>
                      </a:r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단어</a:t>
                      </a:r>
                      <a:r>
                        <a:rPr lang="en-US" altLang="ko-KR" sz="1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특징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연결 짓기 아이디어</a:t>
                      </a: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7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9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2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112622" marR="112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7504" y="1283484"/>
            <a:ext cx="8508776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2041" indent="-42204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23" indent="-35170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804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526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248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               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징검다리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:  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135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5175"/>
            <a:ext cx="377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23850" y="1268413"/>
            <a:ext cx="842486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latinLnBrk="1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아인슈타인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 “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고정관념을 깨뜨리고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문제를 정확하게 파악하고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생각지도 못한 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latinLnBrk="1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새로운 아이디어를 개발하고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새로운 해결책을 발전시켜라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.” </a:t>
            </a:r>
          </a:p>
          <a:p>
            <a:pPr lvl="1" eaLnBrk="1" latinLnBrk="1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고정관념을 깨고 다양한 각도에서 창의적으로 문제를 찾고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분석하고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종합하여 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latinLnBrk="1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해결책을 제안하는 과정은 특히 공학설계 과정에서 매우 중요함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eaLnBrk="1" latin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이러한 과정을 체계적으로 그리고 창의적으로 진행할 수 있는 기법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latinLnBrk="1" hangingPunct="1">
              <a:spcBef>
                <a:spcPct val="50000"/>
              </a:spcBef>
            </a:pPr>
            <a:endParaRPr lang="ko-KR" altLang="en-US" sz="1800" b="1" dirty="0">
              <a:solidFill>
                <a:srgbClr val="0066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직사각형 1"/>
          <p:cNvSpPr>
            <a:spLocks noChangeArrowheads="1"/>
          </p:cNvSpPr>
          <p:nvPr/>
        </p:nvSpPr>
        <p:spPr bwMode="auto">
          <a:xfrm>
            <a:off x="701675" y="692150"/>
            <a:ext cx="30051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>
                <a:solidFill>
                  <a:srgbClr val="0000CC"/>
                </a:solidFill>
              </a:rPr>
              <a:t>창의적 아이디어  발상법</a:t>
            </a:r>
            <a:endParaRPr lang="en-US" altLang="ko-KR" b="1">
              <a:solidFill>
                <a:srgbClr val="0000CC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4.1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개요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26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4C77BB10-528D-4B5D-B13E-1E1B6D1288C7}" type="slidenum">
              <a:rPr lang="ko-KR" altLang="en-US" sz="1200" smtClean="0">
                <a:solidFill>
                  <a:schemeClr val="bg1"/>
                </a:solidFill>
              </a:rPr>
              <a:pPr/>
              <a:t>2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71600" y="3357563"/>
            <a:ext cx="7272809" cy="273573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/>
          <a:lstStyle/>
          <a:p>
            <a:pPr eaLnBrk="1" latin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 </a:t>
            </a:r>
            <a:r>
              <a:rPr lang="en-US" altLang="ko-KR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Brainstorming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기법</a:t>
            </a:r>
            <a:r>
              <a:rPr lang="en-US" altLang="ko-KR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2)  </a:t>
            </a:r>
            <a:r>
              <a:rPr lang="ko-KR" altLang="en-US" sz="1700" b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강제 연결</a:t>
            </a:r>
            <a:r>
              <a:rPr lang="en-US" altLang="ko-KR" sz="1700" b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7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Forced Connection)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기법</a:t>
            </a:r>
            <a:r>
              <a:rPr lang="en-US" altLang="ko-KR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3)  </a:t>
            </a:r>
            <a:r>
              <a:rPr lang="ko-KR" altLang="en-US" sz="1700" b="1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스캠퍼</a:t>
            </a:r>
            <a:r>
              <a:rPr lang="en-US" altLang="ko-KR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(SCAMPER)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기법</a:t>
            </a:r>
            <a:endParaRPr lang="en-US" altLang="ko-KR" sz="17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4)  </a:t>
            </a:r>
            <a:r>
              <a:rPr lang="en-US" altLang="ko-KR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SWOT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분석법</a:t>
            </a:r>
            <a:endParaRPr lang="en-US" altLang="ko-KR" sz="17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5)  </a:t>
            </a:r>
            <a:r>
              <a:rPr lang="ko-KR" altLang="en-US" sz="1700" b="1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만달아트</a:t>
            </a:r>
            <a:r>
              <a:rPr lang="en-US" altLang="ko-KR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700" b="1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mandal</a:t>
            </a:r>
            <a:r>
              <a:rPr lang="en-US" altLang="ko-KR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-art)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기법 </a:t>
            </a:r>
            <a:endParaRPr lang="en-US" altLang="ko-KR" sz="17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6) </a:t>
            </a:r>
            <a:r>
              <a:rPr lang="en-US" altLang="ko-KR" sz="1700" b="1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Brainwriting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기법</a:t>
            </a:r>
            <a:r>
              <a:rPr lang="en-US" altLang="ko-KR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결점 열거법</a:t>
            </a:r>
            <a:r>
              <a:rPr lang="en-US" altLang="ko-KR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희망 열거법</a:t>
            </a:r>
            <a:r>
              <a:rPr lang="en-US" altLang="ko-KR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7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특성요인도 기법 등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73015"/>
            <a:ext cx="2138362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68313" y="1125538"/>
            <a:ext cx="8496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latinLnBrk="1" hangingPunct="1">
              <a:spcBef>
                <a:spcPct val="50000"/>
              </a:spcBef>
            </a:pP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아이디어 창출을 위한 오즈번의 방법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체크리스트 기법</a:t>
            </a:r>
            <a:endParaRPr lang="ko-KR" altLang="en-US" sz="16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773113" y="620713"/>
            <a:ext cx="624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SCAMPER</a:t>
            </a:r>
            <a:r>
              <a:rPr lang="ko-KR" altLang="en-US" b="1" dirty="0">
                <a:solidFill>
                  <a:srgbClr val="0000CC"/>
                </a:solidFill>
              </a:rPr>
              <a:t>의 기초 </a:t>
            </a:r>
            <a:r>
              <a:rPr lang="en-US" altLang="ko-KR" b="1" dirty="0">
                <a:solidFill>
                  <a:srgbClr val="0000CC"/>
                </a:solidFill>
              </a:rPr>
              <a:t>: </a:t>
            </a:r>
            <a:r>
              <a:rPr lang="ko-KR" altLang="en-US" b="1" dirty="0" err="1">
                <a:solidFill>
                  <a:srgbClr val="0000CC"/>
                </a:solidFill>
              </a:rPr>
              <a:t>오즈번</a:t>
            </a:r>
            <a:r>
              <a:rPr lang="ko-KR" altLang="en-US" b="1" dirty="0">
                <a:solidFill>
                  <a:srgbClr val="0000CC"/>
                </a:solidFill>
              </a:rPr>
              <a:t> 체크리스트 </a:t>
            </a:r>
          </a:p>
        </p:txBody>
      </p:sp>
      <p:sp>
        <p:nvSpPr>
          <p:cNvPr id="19461" name="Rectangle 113"/>
          <p:cNvSpPr>
            <a:spLocks noChangeArrowheads="1"/>
          </p:cNvSpPr>
          <p:nvPr/>
        </p:nvSpPr>
        <p:spPr bwMode="auto">
          <a:xfrm>
            <a:off x="1042988" y="1700213"/>
            <a:ext cx="3078162" cy="4608512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19462" name="Text Box 114"/>
          <p:cNvSpPr txBox="1">
            <a:spLocks noChangeArrowheads="1"/>
          </p:cNvSpPr>
          <p:nvPr/>
        </p:nvSpPr>
        <p:spPr bwMode="auto">
          <a:xfrm>
            <a:off x="1331913" y="1700213"/>
            <a:ext cx="32115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①  다른 것으로의 전용</a:t>
            </a:r>
          </a:p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②  다른 응용</a:t>
            </a:r>
          </a:p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③  수정</a:t>
            </a:r>
          </a:p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④  확대</a:t>
            </a:r>
          </a:p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⑤  축소</a:t>
            </a:r>
          </a:p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⑥  대용</a:t>
            </a:r>
          </a:p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⑦  재배열</a:t>
            </a:r>
          </a:p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⑧  역전</a:t>
            </a:r>
          </a:p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⑨  결합</a:t>
            </a:r>
          </a:p>
        </p:txBody>
      </p:sp>
      <p:pic>
        <p:nvPicPr>
          <p:cNvPr id="19463" name="Picture 2" descr="Thinking ma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2133600"/>
            <a:ext cx="39497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4.4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스캠퍼 기법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5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617F07E6-1965-4237-B1B7-D96F4E72A05B}" type="slidenum">
              <a:rPr lang="ko-KR" altLang="en-US" sz="1200" smtClean="0">
                <a:solidFill>
                  <a:schemeClr val="bg1"/>
                </a:solidFill>
              </a:rPr>
              <a:pPr/>
              <a:t>20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51520" y="1125538"/>
            <a:ext cx="871309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1971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에이벌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(B.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Eberle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: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오즈번이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만든 체크리스트 기법을 보완하여 발전시킴</a:t>
            </a:r>
          </a:p>
          <a:p>
            <a:pPr lvl="1"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특정문제에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가지의 기본적인 질문내용을 적용하여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새로운 사고를 이끌어내는 </a:t>
            </a:r>
          </a:p>
          <a:p>
            <a:pPr marL="742950" lvl="1" indent="-285750" eaLnBrk="1" latin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아이디어 발상법</a:t>
            </a:r>
          </a:p>
        </p:txBody>
      </p:sp>
      <p:sp>
        <p:nvSpPr>
          <p:cNvPr id="20484" name="Text Box 12"/>
          <p:cNvSpPr txBox="1">
            <a:spLocks noChangeArrowheads="1"/>
          </p:cNvSpPr>
          <p:nvPr/>
        </p:nvSpPr>
        <p:spPr bwMode="auto">
          <a:xfrm>
            <a:off x="755650" y="620713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SCAMPER</a:t>
            </a:r>
            <a:r>
              <a:rPr lang="ko-KR" altLang="en-US" b="1" dirty="0">
                <a:solidFill>
                  <a:srgbClr val="0000CC"/>
                </a:solidFill>
              </a:rPr>
              <a:t> 기법 </a:t>
            </a:r>
          </a:p>
        </p:txBody>
      </p:sp>
      <p:sp>
        <p:nvSpPr>
          <p:cNvPr id="20485" name="Rectangle 113"/>
          <p:cNvSpPr>
            <a:spLocks noChangeArrowheads="1"/>
          </p:cNvSpPr>
          <p:nvPr/>
        </p:nvSpPr>
        <p:spPr bwMode="auto">
          <a:xfrm>
            <a:off x="792163" y="2276475"/>
            <a:ext cx="7777162" cy="4294188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20486" name="Text Box 114"/>
          <p:cNvSpPr txBox="1">
            <a:spLocks noChangeArrowheads="1"/>
          </p:cNvSpPr>
          <p:nvPr/>
        </p:nvSpPr>
        <p:spPr bwMode="auto">
          <a:xfrm>
            <a:off x="900113" y="2416175"/>
            <a:ext cx="7848600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대치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(Substitute)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제품의 본질적인 기능을 유지하면서 다른 재료나 부품으로 대체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종이컵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고무장갑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② 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결합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(Combine)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기능을 가지는 두 가지 이상의 제품들을 결합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지우개 달린 연필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시계 겸 라디오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③ 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응용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(Adapt)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물건이나 제품의 기능을 적용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장미덩굴 → 철조망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④ 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축소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(Modify/ Minify/ Magnify)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제품을 수정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축소하기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휴대용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카셋트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⑤ 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다른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용도로 사용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(Put to other uses)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용도를 변경하기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톱밥 → 합판제작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⑥ 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(Eliminate)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제품의 불필요한 부분을 제거하기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씨 없는 수박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⑦ 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역배치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재구성</a:t>
            </a:r>
            <a:r>
              <a:rPr lang="ko-KR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Reverse/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earrange)</a:t>
            </a:r>
            <a:endParaRPr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ko-KR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기존 제품의 기능 또는 특성을 재정리하거나 역으로 배치하기 (장갑 → 발가락 양말)</a:t>
            </a:r>
          </a:p>
        </p:txBody>
      </p:sp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4.4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스캠퍼 기법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48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CA603459-5569-4DA7-99DC-58E9A54A6F55}" type="slidenum">
              <a:rPr lang="ko-KR" altLang="en-US" sz="1200" smtClean="0">
                <a:solidFill>
                  <a:schemeClr val="bg1"/>
                </a:solidFill>
              </a:rPr>
              <a:pPr/>
              <a:t>21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3"/>
          <p:cNvSpPr>
            <a:spLocks noChangeArrowheads="1"/>
          </p:cNvSpPr>
          <p:nvPr/>
        </p:nvSpPr>
        <p:spPr bwMode="auto">
          <a:xfrm>
            <a:off x="749300" y="1844675"/>
            <a:ext cx="7777163" cy="231933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>
              <a:solidFill>
                <a:schemeClr val="bg1"/>
              </a:solidFill>
            </a:endParaRPr>
          </a:p>
        </p:txBody>
      </p:sp>
      <p:pic>
        <p:nvPicPr>
          <p:cNvPr id="21507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50825" y="1290638"/>
            <a:ext cx="873601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latinLnBrk="1" hangingPunct="1">
              <a:spcBef>
                <a:spcPct val="50000"/>
              </a:spcBef>
            </a:pP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맥도날드의 창업자인 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R. Kroc</a:t>
            </a:r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스캠퍼 기법을 통해 많은 아이디어를 얻었다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9" name="Text Box 12"/>
          <p:cNvSpPr txBox="1">
            <a:spLocks noChangeArrowheads="1"/>
          </p:cNvSpPr>
          <p:nvPr/>
        </p:nvSpPr>
        <p:spPr bwMode="auto">
          <a:xfrm>
            <a:off x="773113" y="642938"/>
            <a:ext cx="5167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SCAMPER </a:t>
            </a:r>
            <a:r>
              <a:rPr lang="ko-KR" altLang="en-US" b="1" dirty="0">
                <a:solidFill>
                  <a:srgbClr val="0000CC"/>
                </a:solidFill>
              </a:rPr>
              <a:t>사례 </a:t>
            </a:r>
          </a:p>
        </p:txBody>
      </p:sp>
      <p:pic>
        <p:nvPicPr>
          <p:cNvPr id="21510" name="Picture 2" descr="http://static.images.publisher.attn.com/sites/default/files/mcdonalds-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581525"/>
            <a:ext cx="35052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114"/>
          <p:cNvSpPr txBox="1">
            <a:spLocks noChangeArrowheads="1"/>
          </p:cNvSpPr>
          <p:nvPr/>
        </p:nvSpPr>
        <p:spPr bwMode="auto">
          <a:xfrm>
            <a:off x="1008063" y="2046288"/>
            <a:ext cx="78486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⑤  다른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용도로 사용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(Put to other uses)</a:t>
            </a: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햄버거 뿐만 아니라 점포와 부동산을 동시에 판매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>
              <a:lnSpc>
                <a:spcPct val="50000"/>
              </a:lnSpc>
            </a:pP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⑥  제거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(Eliminate)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서비스하는 종업원을 없애고 손님이 직접 햄버거를 가져가도록 함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50000"/>
              </a:lnSpc>
            </a:pP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⑦ 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역배치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재구성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Reverse/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earrange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햄버거를 먹기 전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돈을 먼저 지불하는 방식으로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기존 소비 패턴 재구성</a:t>
            </a:r>
            <a:endParaRPr lang="ko-KR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4.4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스캠퍼 기법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51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716FEEE-0D94-4D1A-BE5A-9B96B1CB0DF4}" type="slidenum">
              <a:rPr lang="ko-KR" altLang="en-US" sz="1200" smtClean="0">
                <a:solidFill>
                  <a:schemeClr val="bg1"/>
                </a:solidFill>
              </a:rPr>
              <a:pPr/>
              <a:t>22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12"/>
          <p:cNvSpPr txBox="1">
            <a:spLocks noChangeArrowheads="1"/>
          </p:cNvSpPr>
          <p:nvPr/>
        </p:nvSpPr>
        <p:spPr bwMode="auto">
          <a:xfrm>
            <a:off x="760412" y="674688"/>
            <a:ext cx="6835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SCAMPER</a:t>
            </a:r>
            <a:r>
              <a:rPr lang="ko-KR" altLang="en-US" b="1" dirty="0">
                <a:solidFill>
                  <a:srgbClr val="0000CC"/>
                </a:solidFill>
              </a:rPr>
              <a:t> 기법을 활용하기 위한 순서와 질문 방식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59968"/>
              </p:ext>
            </p:extLst>
          </p:nvPr>
        </p:nvGraphicFramePr>
        <p:xfrm>
          <a:off x="447676" y="1340768"/>
          <a:ext cx="8208962" cy="4824883"/>
        </p:xfrm>
        <a:graphic>
          <a:graphicData uri="http://schemas.openxmlformats.org/drawingml/2006/table">
            <a:tbl>
              <a:tblPr/>
              <a:tblGrid>
                <a:gridCol w="980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질문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8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대치하기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Substitute)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이것이 없으면 무엇으로 대치할 수 있을까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7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결합하기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Combine)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다른 것과 결합할 수 있을까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7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응용하기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Adapt)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A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에만 쓰는 것이 아니라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에도 쓰면 어떨까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7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Modify)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모양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재질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색상 등을 새롭게 바꿀 수 있을까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확대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Magnify)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시간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횟수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높이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두께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무게 등을 확대할 수 있을까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축소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Minify)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시간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횟수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높이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두께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무게 등을 축소할 수 있을까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7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용도로 사용하기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Put to other uses)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기존의 용도 말고 다르게 활용할 수 없는가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7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제거하기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Eliminate)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어느 부분을 제거하면 더 편리하거나 이로운 점은 없는가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781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재구성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재구성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Rearrange)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다른 형태로 재구성하면 어떨까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역배치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Reverse)</a:t>
                      </a: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부품들의 위치를 서로 바꾸어 보면 어떨까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59" marR="64759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6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4.4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스캠퍼 기법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575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278378F2-58DC-4EEA-A05A-F0DBAE47E45F}" type="slidenum">
              <a:rPr lang="ko-KR" altLang="en-US" sz="1200" smtClean="0">
                <a:solidFill>
                  <a:schemeClr val="bg1"/>
                </a:solidFill>
              </a:rPr>
              <a:pPr/>
              <a:t>23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12"/>
          <p:cNvSpPr txBox="1">
            <a:spLocks noChangeArrowheads="1"/>
          </p:cNvSpPr>
          <p:nvPr/>
        </p:nvSpPr>
        <p:spPr bwMode="auto">
          <a:xfrm>
            <a:off x="760412" y="674688"/>
            <a:ext cx="6835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SCAMPER</a:t>
            </a:r>
            <a:r>
              <a:rPr lang="ko-KR" altLang="en-US" b="1" dirty="0">
                <a:solidFill>
                  <a:srgbClr val="0000CC"/>
                </a:solidFill>
              </a:rPr>
              <a:t>법 </a:t>
            </a:r>
            <a:r>
              <a:rPr lang="en-US" altLang="ko-KR" b="1" dirty="0">
                <a:solidFill>
                  <a:srgbClr val="0000CC"/>
                </a:solidFill>
              </a:rPr>
              <a:t>- </a:t>
            </a:r>
            <a:r>
              <a:rPr lang="ko-KR" altLang="en-US" b="1" dirty="0">
                <a:solidFill>
                  <a:srgbClr val="0000CC"/>
                </a:solidFill>
              </a:rPr>
              <a:t>연필에 적용</a:t>
            </a:r>
          </a:p>
        </p:txBody>
      </p:sp>
      <p:sp>
        <p:nvSpPr>
          <p:cNvPr id="246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4.4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스캠퍼 기법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575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278378F2-58DC-4EEA-A05A-F0DBAE47E45F}" type="slidenum">
              <a:rPr lang="ko-KR" altLang="en-US" sz="1200" smtClean="0">
                <a:solidFill>
                  <a:schemeClr val="bg1"/>
                </a:solidFill>
              </a:rPr>
              <a:pPr/>
              <a:t>24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4307"/>
              </p:ext>
            </p:extLst>
          </p:nvPr>
        </p:nvGraphicFramePr>
        <p:xfrm>
          <a:off x="152400" y="1227138"/>
          <a:ext cx="8839200" cy="5021262"/>
        </p:xfrm>
        <a:graphic>
          <a:graphicData uri="http://schemas.openxmlformats.org/drawingml/2006/table">
            <a:tbl>
              <a:tblPr/>
              <a:tblGrid>
                <a:gridCol w="358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3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대체하기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연필 대신 무엇을 사용할 수 있을까?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연필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결합하기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연필에 무엇을 더하면 좋을까?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pencil with eraser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적용하기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연필과 비슷한 것에는 무엇이 있을까?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M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수정하기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색, 모양, 형태를 어떻게 바꾸면 좋을까?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M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확대하기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연필을 크게 만들면 어떨까?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다른 용도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연필을 다른 용도로 사용한다면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제거하기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연필 중 나무를 제거하면 어떻게 될까?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Mechanical Pencil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R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반대로 하기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연필을 어떻게 하면 원 위치와 반대로 되게 할까?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3232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080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67544" y="1316038"/>
            <a:ext cx="8280919" cy="1463303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</p:spPr>
        <p:txBody>
          <a:bodyPr/>
          <a:lstStyle/>
          <a:p>
            <a:pPr lvl="1" eaLnBrk="1" latinLnBrk="1" hangingPunct="1">
              <a:lnSpc>
                <a:spcPct val="30000"/>
              </a:lnSpc>
              <a:spcBef>
                <a:spcPct val="50000"/>
              </a:spcBef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 상황을 제대로 진단하고 향후 계획수립에 활용하는 기법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경영전략 기법으로 주로 활용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-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강점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(Strength)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및 약점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(Weakness),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기회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(Opportunity)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및 위협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(Threat)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요인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규정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742950" lvl="1" indent="-285750" eaLnBrk="1" latinLnBrk="1" hangingPunct="1">
              <a:spcBef>
                <a:spcPct val="50000"/>
              </a:spcBef>
              <a:buFontTx/>
              <a:buChar char="-"/>
              <a:defRPr/>
            </a:pPr>
            <a:endParaRPr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23556" name="Text Box 12"/>
          <p:cNvSpPr txBox="1">
            <a:spLocks noChangeArrowheads="1"/>
          </p:cNvSpPr>
          <p:nvPr/>
        </p:nvSpPr>
        <p:spPr bwMode="auto">
          <a:xfrm>
            <a:off x="755650" y="836613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>
                <a:solidFill>
                  <a:srgbClr val="0000CC"/>
                </a:solidFill>
              </a:rPr>
              <a:t>SWOT </a:t>
            </a:r>
            <a:r>
              <a:rPr lang="ko-KR" altLang="en-US" b="1">
                <a:solidFill>
                  <a:srgbClr val="0000CC"/>
                </a:solidFill>
              </a:rPr>
              <a:t>분석법이란</a:t>
            </a:r>
            <a:r>
              <a:rPr lang="en-US" altLang="ko-KR" b="1">
                <a:solidFill>
                  <a:srgbClr val="0000CC"/>
                </a:solidFill>
              </a:rPr>
              <a:t>?</a:t>
            </a:r>
            <a:endParaRPr lang="ko-KR" altLang="en-US" b="1">
              <a:solidFill>
                <a:srgbClr val="0000CC"/>
              </a:solidFill>
            </a:endParaRPr>
          </a:p>
        </p:txBody>
      </p:sp>
      <p:sp>
        <p:nvSpPr>
          <p:cNvPr id="23558" name="직사각형 3"/>
          <p:cNvSpPr>
            <a:spLocks noChangeArrowheads="1"/>
          </p:cNvSpPr>
          <p:nvPr/>
        </p:nvSpPr>
        <p:spPr bwMode="auto">
          <a:xfrm>
            <a:off x="2627313" y="3356992"/>
            <a:ext cx="404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4.5  SWOT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분석 시 점검해야 할 전략</a:t>
            </a:r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4.5 SWOT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분석법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560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7C413BB-F460-4B68-86A0-DC3E94386B2F}" type="slidenum">
              <a:rPr lang="ko-KR" altLang="en-US" sz="1200" smtClean="0">
                <a:solidFill>
                  <a:schemeClr val="bg1"/>
                </a:solidFill>
              </a:rPr>
              <a:pPr/>
              <a:t>25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74103"/>
            <a:ext cx="7056784" cy="164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080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755650" y="836613"/>
            <a:ext cx="6119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CC"/>
                </a:solidFill>
              </a:rPr>
              <a:t>스타벅스의 </a:t>
            </a:r>
            <a:r>
              <a:rPr lang="en-US" altLang="ko-KR" b="1">
                <a:solidFill>
                  <a:srgbClr val="0000CC"/>
                </a:solidFill>
              </a:rPr>
              <a:t>SWOT </a:t>
            </a:r>
            <a:r>
              <a:rPr lang="ko-KR" altLang="en-US" b="1">
                <a:solidFill>
                  <a:srgbClr val="0000CC"/>
                </a:solidFill>
              </a:rPr>
              <a:t>분석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69479"/>
              </p:ext>
            </p:extLst>
          </p:nvPr>
        </p:nvGraphicFramePr>
        <p:xfrm>
          <a:off x="584200" y="1412875"/>
          <a:ext cx="8064500" cy="512762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099">
                <a:tc>
                  <a:txBody>
                    <a:bodyPr/>
                    <a:lstStyle/>
                    <a:p>
                      <a:pPr latinLnBrk="1"/>
                      <a:endParaRPr lang="en-US" altLang="ko-KR" sz="18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장점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(Strength)</a:t>
                      </a:r>
                    </a:p>
                    <a:p>
                      <a:pPr marL="285750" lvl="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테이크아웃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(take-out)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커피전문점 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선도 기업</a:t>
                      </a:r>
                    </a:p>
                    <a:p>
                      <a:pPr marL="285750" indent="-285750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커피의 품질이 좋고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지속적인 양질 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커피원료 공급체계</a:t>
                      </a:r>
                    </a:p>
                    <a:p>
                      <a:pPr marL="285750" indent="-285750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종업원 중심의 기업문화 지향</a:t>
                      </a:r>
                    </a:p>
                    <a:p>
                      <a:pPr marL="285750" indent="-285750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높은 브랜드 인지도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19" marB="4571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(Weakness)</a:t>
                      </a:r>
                    </a:p>
                    <a:p>
                      <a:pPr marL="285750" indent="-285750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환경문제가 되는 일회용품 사용</a:t>
                      </a:r>
                    </a:p>
                    <a:p>
                      <a:pPr marL="285750" indent="-285750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높은 가격</a:t>
                      </a:r>
                    </a:p>
                    <a:p>
                      <a:pPr marL="285750" indent="-285750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과도한 미국풍 분위기에 의한 다양성 부족</a:t>
                      </a:r>
                    </a:p>
                    <a:p>
                      <a:pPr marL="285750" indent="-285750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직영체제로 인한 높은 관리비용</a:t>
                      </a:r>
                    </a:p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19" marB="4571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526">
                <a:tc>
                  <a:txBody>
                    <a:bodyPr/>
                    <a:lstStyle/>
                    <a:p>
                      <a:endParaRPr lang="en-US" altLang="ko-KR" sz="1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기회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(Opportunity)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젊은 층의 커피 문화 확산 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신세대 문화와 결합 가능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바쁜 일상 속에 휴식 공간 제공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소비자층의 고급화 선호 경향</a:t>
                      </a:r>
                    </a:p>
                  </a:txBody>
                  <a:tcPr marL="91448" marR="91448" marT="45719" marB="4571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위협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(Threat)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커피전문점의 경쟁심화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불안정적인 원두커피 원료가격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소규모 바리스타의 맛의 다양화</a:t>
                      </a:r>
                    </a:p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낮아지는 커피 가격</a:t>
                      </a:r>
                      <a:endParaRPr lang="ko-KR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8" marR="91448" marT="45719" marB="45719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4.5 SWOT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분석법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458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A21121F2-B114-45D7-A6FD-99539F0B8207}" type="slidenum">
              <a:rPr lang="ko-KR" altLang="en-US" sz="1200" smtClean="0">
                <a:solidFill>
                  <a:schemeClr val="bg1"/>
                </a:solidFill>
              </a:rPr>
              <a:pPr/>
              <a:t>26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080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12"/>
          <p:cNvSpPr txBox="1">
            <a:spLocks noChangeArrowheads="1"/>
          </p:cNvSpPr>
          <p:nvPr/>
        </p:nvSpPr>
        <p:spPr bwMode="auto">
          <a:xfrm>
            <a:off x="755650" y="836613"/>
            <a:ext cx="6119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CC"/>
                </a:solidFill>
              </a:rPr>
              <a:t>스타벅스의 </a:t>
            </a:r>
            <a:r>
              <a:rPr lang="en-US" altLang="ko-KR" b="1">
                <a:solidFill>
                  <a:srgbClr val="0000CC"/>
                </a:solidFill>
              </a:rPr>
              <a:t>SWOT </a:t>
            </a:r>
            <a:r>
              <a:rPr lang="ko-KR" altLang="en-US" b="1">
                <a:solidFill>
                  <a:srgbClr val="0000CC"/>
                </a:solidFill>
              </a:rPr>
              <a:t>분석을 통한 전략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971600" y="1412776"/>
            <a:ext cx="7288163" cy="1823344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eaLnBrk="1" latinLnBrk="1" hangingPunct="1">
              <a:lnSpc>
                <a:spcPct val="30000"/>
              </a:lnSpc>
              <a:spcBef>
                <a:spcPct val="50000"/>
              </a:spcBef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위험요소에 대한 대응 및 해결 필요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1" latin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스타벅스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자체적으로 커피 맛의 다양화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저가 및 양질의 원두확보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1" latin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대형커피숍이 아닌 소규모 미니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스타벅스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지점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1" latin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커피 이외의 다양한 먹거리 제공 등 구체적인 개선전략 필요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1" latinLnBrk="1" hangingPunct="1">
              <a:spcBef>
                <a:spcPct val="50000"/>
              </a:spcBef>
              <a:buFont typeface="Wingdings" pitchFamily="2" charset="2"/>
              <a:buChar char="à"/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1" latinLnBrk="1" hangingPunct="1">
              <a:spcBef>
                <a:spcPct val="50000"/>
              </a:spcBef>
              <a:buFontTx/>
              <a:buChar char="–"/>
              <a:defRPr/>
            </a:pPr>
            <a:endParaRPr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25605" name="Picture 2" descr="http://www.realmeter.net/wp-content/uploads/2015/10/151006-b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3716338"/>
            <a:ext cx="4789488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4.5 SWOT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분석법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607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072D0EE-E20F-4533-A3B5-2A7173CD5CBD}" type="slidenum">
              <a:rPr lang="ko-KR" altLang="en-US" sz="1200" smtClean="0">
                <a:solidFill>
                  <a:schemeClr val="bg1"/>
                </a:solidFill>
              </a:rPr>
              <a:pPr/>
              <a:t>27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27585" y="1020763"/>
            <a:ext cx="7488832" cy="2016125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  <a:extLst/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5715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일본의 디자이너인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이마이즈미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히로아키가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개발한 아이디어 발상법</a:t>
            </a:r>
          </a:p>
          <a:p>
            <a:pPr marL="5715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manda+la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목적을 달성한다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mandal+art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목적을 달성하는 기술</a:t>
            </a:r>
          </a:p>
          <a:p>
            <a:pPr marL="57150" indent="0" eaLnBrk="1" latinLnBrk="0" hangingPunct="1">
              <a:spcBef>
                <a:spcPct val="50000"/>
              </a:spcBef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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만달아트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가운데에 주제를 기입한 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주변의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8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개의 빈 칸을 그 주제를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해결하기 위한 아이디어로 채우는 과정</a:t>
            </a:r>
          </a:p>
          <a:p>
            <a:pPr marL="57150" indent="0" eaLnBrk="1" hangingPunct="1">
              <a:spcBef>
                <a:spcPct val="50000"/>
              </a:spcBef>
              <a:buFontTx/>
              <a:buNone/>
              <a:defRPr/>
            </a:pP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6628" name="Text Box 12"/>
          <p:cNvSpPr txBox="1">
            <a:spLocks noChangeArrowheads="1"/>
          </p:cNvSpPr>
          <p:nvPr/>
        </p:nvSpPr>
        <p:spPr bwMode="auto">
          <a:xfrm>
            <a:off x="755650" y="620713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CC"/>
                </a:solidFill>
              </a:rPr>
              <a:t>만달아트 </a:t>
            </a:r>
            <a:r>
              <a:rPr lang="en-US" altLang="ko-KR" b="1">
                <a:solidFill>
                  <a:srgbClr val="0000CC"/>
                </a:solidFill>
              </a:rPr>
              <a:t>(mandal-art) </a:t>
            </a:r>
            <a:r>
              <a:rPr lang="ko-KR" altLang="en-US" b="1">
                <a:solidFill>
                  <a:srgbClr val="0000CC"/>
                </a:solidFill>
              </a:rPr>
              <a:t>기법 </a:t>
            </a:r>
          </a:p>
        </p:txBody>
      </p:sp>
      <p:pic>
        <p:nvPicPr>
          <p:cNvPr id="26629" name="_x247032296" descr="EMB000047f01c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99177"/>
            <a:ext cx="3122340" cy="268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직사각형 3"/>
          <p:cNvSpPr>
            <a:spLocks noChangeArrowheads="1"/>
          </p:cNvSpPr>
          <p:nvPr/>
        </p:nvSpPr>
        <p:spPr bwMode="auto">
          <a:xfrm>
            <a:off x="3851275" y="3311525"/>
            <a:ext cx="201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4.6 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만달아트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4.6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만달아트 기법 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663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E47E6C59-7989-4399-9F8F-3787F253B8E1}" type="slidenum">
              <a:rPr lang="ko-KR" altLang="en-US" sz="1200" smtClean="0">
                <a:solidFill>
                  <a:schemeClr val="bg1"/>
                </a:solidFill>
              </a:rPr>
              <a:pPr/>
              <a:t>28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11188" y="1125538"/>
            <a:ext cx="8064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50000"/>
              </a:spcBef>
            </a:pPr>
            <a:endParaRPr lang="ko-KR" altLang="en-US" sz="3200" b="1">
              <a:latin typeface="Arial" charset="0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27652" name="Text Box 12"/>
          <p:cNvSpPr txBox="1">
            <a:spLocks noChangeArrowheads="1"/>
          </p:cNvSpPr>
          <p:nvPr/>
        </p:nvSpPr>
        <p:spPr bwMode="auto">
          <a:xfrm>
            <a:off x="773113" y="303213"/>
            <a:ext cx="5597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ko-KR" altLang="en-US" b="1">
                <a:solidFill>
                  <a:srgbClr val="0000CC"/>
                </a:solidFill>
              </a:rPr>
              <a:t>만달아트 작성 순서</a:t>
            </a:r>
            <a:endParaRPr lang="ko-KR" altLang="en-US" b="1"/>
          </a:p>
        </p:txBody>
      </p:sp>
      <p:sp>
        <p:nvSpPr>
          <p:cNvPr id="27653" name="Rectangle 113"/>
          <p:cNvSpPr>
            <a:spLocks noChangeArrowheads="1"/>
          </p:cNvSpPr>
          <p:nvPr/>
        </p:nvSpPr>
        <p:spPr bwMode="auto">
          <a:xfrm>
            <a:off x="773113" y="1196975"/>
            <a:ext cx="7589836" cy="1511300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/>
          </a:p>
        </p:txBody>
      </p:sp>
      <p:sp>
        <p:nvSpPr>
          <p:cNvPr id="27654" name="Text Box 114"/>
          <p:cNvSpPr txBox="1">
            <a:spLocks noChangeArrowheads="1"/>
          </p:cNvSpPr>
          <p:nvPr/>
        </p:nvSpPr>
        <p:spPr bwMode="auto">
          <a:xfrm>
            <a:off x="971600" y="1233488"/>
            <a:ext cx="7361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① 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개의 정사각형으로 구성된 표를 만듦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②  가운데 칸에 아이디어 도출을 위한 주제를 기입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③  나머지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개의 칸에 주제와 관련된 아이디어들을 키워드 형태로 기입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④ 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개의 도출된 아이디어에서 필요 시 다시 주제로 잡고 확장된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만달아트를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수행</a:t>
            </a:r>
          </a:p>
        </p:txBody>
      </p:sp>
      <p:sp>
        <p:nvSpPr>
          <p:cNvPr id="27656" name="직사각형 4"/>
          <p:cNvSpPr>
            <a:spLocks noChangeArrowheads="1"/>
          </p:cNvSpPr>
          <p:nvPr/>
        </p:nvSpPr>
        <p:spPr bwMode="auto">
          <a:xfrm>
            <a:off x="3419475" y="2997200"/>
            <a:ext cx="2493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4.7  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확장 만달아트 </a:t>
            </a:r>
          </a:p>
        </p:txBody>
      </p:sp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4.6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만달아트 기법 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765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8F6AE73A-C946-45E0-B842-2D04D2B9862D}" type="slidenum">
              <a:rPr lang="ko-KR" altLang="en-US" sz="1200" smtClean="0">
                <a:solidFill>
                  <a:schemeClr val="bg1"/>
                </a:solidFill>
              </a:rPr>
              <a:pPr/>
              <a:t>29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77" y="3335338"/>
            <a:ext cx="6479307" cy="318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2"/>
          <p:cNvSpPr>
            <a:spLocks/>
          </p:cNvSpPr>
          <p:nvPr/>
        </p:nvSpPr>
        <p:spPr bwMode="auto">
          <a:xfrm rot="16200000" flipV="1">
            <a:off x="5772943" y="4149725"/>
            <a:ext cx="1079500" cy="1800225"/>
          </a:xfrm>
          <a:custGeom>
            <a:avLst/>
            <a:gdLst>
              <a:gd name="T0" fmla="*/ 2147483647 w 2785"/>
              <a:gd name="T1" fmla="*/ 0 h 2009"/>
              <a:gd name="T2" fmla="*/ 2147483647 w 2785"/>
              <a:gd name="T3" fmla="*/ 2147483647 h 2009"/>
              <a:gd name="T4" fmla="*/ 2147483647 w 2785"/>
              <a:gd name="T5" fmla="*/ 2147483647 h 2009"/>
              <a:gd name="T6" fmla="*/ 2147483647 w 2785"/>
              <a:gd name="T7" fmla="*/ 2147483647 h 2009"/>
              <a:gd name="T8" fmla="*/ 2147483647 w 2785"/>
              <a:gd name="T9" fmla="*/ 2147483647 h 2009"/>
              <a:gd name="T10" fmla="*/ 2147483647 w 2785"/>
              <a:gd name="T11" fmla="*/ 2147483647 h 2009"/>
              <a:gd name="T12" fmla="*/ 2147483647 w 2785"/>
              <a:gd name="T13" fmla="*/ 2147483647 h 2009"/>
              <a:gd name="T14" fmla="*/ 2147483647 w 2785"/>
              <a:gd name="T15" fmla="*/ 2147483647 h 2009"/>
              <a:gd name="T16" fmla="*/ 2147483647 w 2785"/>
              <a:gd name="T17" fmla="*/ 2147483647 h 2009"/>
              <a:gd name="T18" fmla="*/ 2147483647 w 2785"/>
              <a:gd name="T19" fmla="*/ 2147483647 h 2009"/>
              <a:gd name="T20" fmla="*/ 2147483647 w 2785"/>
              <a:gd name="T21" fmla="*/ 2147483647 h 2009"/>
              <a:gd name="T22" fmla="*/ 0 w 2785"/>
              <a:gd name="T23" fmla="*/ 2147483647 h 2009"/>
              <a:gd name="T24" fmla="*/ 2147483647 w 2785"/>
              <a:gd name="T25" fmla="*/ 2147483647 h 2009"/>
              <a:gd name="T26" fmla="*/ 2147483647 w 2785"/>
              <a:gd name="T27" fmla="*/ 2147483647 h 2009"/>
              <a:gd name="T28" fmla="*/ 2147483647 w 2785"/>
              <a:gd name="T29" fmla="*/ 2147483647 h 2009"/>
              <a:gd name="T30" fmla="*/ 2147483647 w 2785"/>
              <a:gd name="T31" fmla="*/ 2147483647 h 2009"/>
              <a:gd name="T32" fmla="*/ 2147483647 w 2785"/>
              <a:gd name="T33" fmla="*/ 2147483647 h 2009"/>
              <a:gd name="T34" fmla="*/ 2147483647 w 2785"/>
              <a:gd name="T35" fmla="*/ 2147483647 h 2009"/>
              <a:gd name="T36" fmla="*/ 2147483647 w 2785"/>
              <a:gd name="T37" fmla="*/ 2147483647 h 2009"/>
              <a:gd name="T38" fmla="*/ 2147483647 w 2785"/>
              <a:gd name="T39" fmla="*/ 2147483647 h 2009"/>
              <a:gd name="T40" fmla="*/ 2147483647 w 2785"/>
              <a:gd name="T41" fmla="*/ 2147483647 h 2009"/>
              <a:gd name="T42" fmla="*/ 2147483647 w 2785"/>
              <a:gd name="T43" fmla="*/ 2147483647 h 2009"/>
              <a:gd name="T44" fmla="*/ 2147483647 w 2785"/>
              <a:gd name="T45" fmla="*/ 2147483647 h 2009"/>
              <a:gd name="T46" fmla="*/ 2147483647 w 2785"/>
              <a:gd name="T47" fmla="*/ 0 h 200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785"/>
              <a:gd name="T73" fmla="*/ 0 h 2009"/>
              <a:gd name="T74" fmla="*/ 2785 w 2785"/>
              <a:gd name="T75" fmla="*/ 2009 h 200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785" h="2009">
                <a:moveTo>
                  <a:pt x="1400" y="0"/>
                </a:moveTo>
                <a:lnTo>
                  <a:pt x="184" y="712"/>
                </a:lnTo>
                <a:lnTo>
                  <a:pt x="760" y="712"/>
                </a:lnTo>
                <a:lnTo>
                  <a:pt x="760" y="920"/>
                </a:lnTo>
                <a:lnTo>
                  <a:pt x="720" y="1152"/>
                </a:lnTo>
                <a:lnTo>
                  <a:pt x="640" y="1352"/>
                </a:lnTo>
                <a:lnTo>
                  <a:pt x="560" y="1536"/>
                </a:lnTo>
                <a:lnTo>
                  <a:pt x="464" y="1672"/>
                </a:lnTo>
                <a:lnTo>
                  <a:pt x="328" y="1824"/>
                </a:lnTo>
                <a:lnTo>
                  <a:pt x="208" y="1912"/>
                </a:lnTo>
                <a:lnTo>
                  <a:pt x="96" y="1976"/>
                </a:lnTo>
                <a:lnTo>
                  <a:pt x="0" y="2008"/>
                </a:lnTo>
                <a:lnTo>
                  <a:pt x="2784" y="2008"/>
                </a:lnTo>
                <a:lnTo>
                  <a:pt x="2664" y="1952"/>
                </a:lnTo>
                <a:lnTo>
                  <a:pt x="2568" y="1904"/>
                </a:lnTo>
                <a:lnTo>
                  <a:pt x="2456" y="1808"/>
                </a:lnTo>
                <a:lnTo>
                  <a:pt x="2288" y="1616"/>
                </a:lnTo>
                <a:lnTo>
                  <a:pt x="2200" y="1448"/>
                </a:lnTo>
                <a:lnTo>
                  <a:pt x="2128" y="1272"/>
                </a:lnTo>
                <a:lnTo>
                  <a:pt x="2080" y="1080"/>
                </a:lnTo>
                <a:lnTo>
                  <a:pt x="2048" y="848"/>
                </a:lnTo>
                <a:lnTo>
                  <a:pt x="2032" y="712"/>
                </a:lnTo>
                <a:lnTo>
                  <a:pt x="2584" y="712"/>
                </a:lnTo>
                <a:lnTo>
                  <a:pt x="1400" y="0"/>
                </a:lnTo>
              </a:path>
            </a:pathLst>
          </a:custGeom>
          <a:gradFill rotWithShape="0">
            <a:gsLst>
              <a:gs pos="0">
                <a:srgbClr val="E5F0FB"/>
              </a:gs>
              <a:gs pos="100000">
                <a:srgbClr val="82B8EA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Bottom"/>
            <a:lightRig rig="legacyFlat3" dir="b"/>
          </a:scene3d>
          <a:sp3d extrusionH="61900" prstMaterial="legacyMatte">
            <a:bevelT w="13500" h="13500" prst="angle"/>
            <a:bevelB w="13500" h="13500" prst="angle"/>
            <a:extrusionClr>
              <a:srgbClr val="CEE3F6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6147" name="Freeform 3"/>
          <p:cNvSpPr>
            <a:spLocks/>
          </p:cNvSpPr>
          <p:nvPr/>
        </p:nvSpPr>
        <p:spPr bwMode="auto">
          <a:xfrm rot="16200000" flipV="1">
            <a:off x="3203576" y="4148137"/>
            <a:ext cx="1079500" cy="1800225"/>
          </a:xfrm>
          <a:custGeom>
            <a:avLst/>
            <a:gdLst>
              <a:gd name="T0" fmla="*/ 2147483647 w 2785"/>
              <a:gd name="T1" fmla="*/ 0 h 2009"/>
              <a:gd name="T2" fmla="*/ 2147483647 w 2785"/>
              <a:gd name="T3" fmla="*/ 2147483647 h 2009"/>
              <a:gd name="T4" fmla="*/ 2147483647 w 2785"/>
              <a:gd name="T5" fmla="*/ 2147483647 h 2009"/>
              <a:gd name="T6" fmla="*/ 2147483647 w 2785"/>
              <a:gd name="T7" fmla="*/ 2147483647 h 2009"/>
              <a:gd name="T8" fmla="*/ 2147483647 w 2785"/>
              <a:gd name="T9" fmla="*/ 2147483647 h 2009"/>
              <a:gd name="T10" fmla="*/ 2147483647 w 2785"/>
              <a:gd name="T11" fmla="*/ 2147483647 h 2009"/>
              <a:gd name="T12" fmla="*/ 2147483647 w 2785"/>
              <a:gd name="T13" fmla="*/ 2147483647 h 2009"/>
              <a:gd name="T14" fmla="*/ 2147483647 w 2785"/>
              <a:gd name="T15" fmla="*/ 2147483647 h 2009"/>
              <a:gd name="T16" fmla="*/ 2147483647 w 2785"/>
              <a:gd name="T17" fmla="*/ 2147483647 h 2009"/>
              <a:gd name="T18" fmla="*/ 2147483647 w 2785"/>
              <a:gd name="T19" fmla="*/ 2147483647 h 2009"/>
              <a:gd name="T20" fmla="*/ 2147483647 w 2785"/>
              <a:gd name="T21" fmla="*/ 2147483647 h 2009"/>
              <a:gd name="T22" fmla="*/ 0 w 2785"/>
              <a:gd name="T23" fmla="*/ 2147483647 h 2009"/>
              <a:gd name="T24" fmla="*/ 2147483647 w 2785"/>
              <a:gd name="T25" fmla="*/ 2147483647 h 2009"/>
              <a:gd name="T26" fmla="*/ 2147483647 w 2785"/>
              <a:gd name="T27" fmla="*/ 2147483647 h 2009"/>
              <a:gd name="T28" fmla="*/ 2147483647 w 2785"/>
              <a:gd name="T29" fmla="*/ 2147483647 h 2009"/>
              <a:gd name="T30" fmla="*/ 2147483647 w 2785"/>
              <a:gd name="T31" fmla="*/ 2147483647 h 2009"/>
              <a:gd name="T32" fmla="*/ 2147483647 w 2785"/>
              <a:gd name="T33" fmla="*/ 2147483647 h 2009"/>
              <a:gd name="T34" fmla="*/ 2147483647 w 2785"/>
              <a:gd name="T35" fmla="*/ 2147483647 h 2009"/>
              <a:gd name="T36" fmla="*/ 2147483647 w 2785"/>
              <a:gd name="T37" fmla="*/ 2147483647 h 2009"/>
              <a:gd name="T38" fmla="*/ 2147483647 w 2785"/>
              <a:gd name="T39" fmla="*/ 2147483647 h 2009"/>
              <a:gd name="T40" fmla="*/ 2147483647 w 2785"/>
              <a:gd name="T41" fmla="*/ 2147483647 h 2009"/>
              <a:gd name="T42" fmla="*/ 2147483647 w 2785"/>
              <a:gd name="T43" fmla="*/ 2147483647 h 2009"/>
              <a:gd name="T44" fmla="*/ 2147483647 w 2785"/>
              <a:gd name="T45" fmla="*/ 2147483647 h 2009"/>
              <a:gd name="T46" fmla="*/ 2147483647 w 2785"/>
              <a:gd name="T47" fmla="*/ 0 h 200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785"/>
              <a:gd name="T73" fmla="*/ 0 h 2009"/>
              <a:gd name="T74" fmla="*/ 2785 w 2785"/>
              <a:gd name="T75" fmla="*/ 2009 h 200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785" h="2009">
                <a:moveTo>
                  <a:pt x="1400" y="0"/>
                </a:moveTo>
                <a:lnTo>
                  <a:pt x="184" y="712"/>
                </a:lnTo>
                <a:lnTo>
                  <a:pt x="760" y="712"/>
                </a:lnTo>
                <a:lnTo>
                  <a:pt x="760" y="920"/>
                </a:lnTo>
                <a:lnTo>
                  <a:pt x="720" y="1152"/>
                </a:lnTo>
                <a:lnTo>
                  <a:pt x="640" y="1352"/>
                </a:lnTo>
                <a:lnTo>
                  <a:pt x="560" y="1536"/>
                </a:lnTo>
                <a:lnTo>
                  <a:pt x="464" y="1672"/>
                </a:lnTo>
                <a:lnTo>
                  <a:pt x="328" y="1824"/>
                </a:lnTo>
                <a:lnTo>
                  <a:pt x="208" y="1912"/>
                </a:lnTo>
                <a:lnTo>
                  <a:pt x="96" y="1976"/>
                </a:lnTo>
                <a:lnTo>
                  <a:pt x="0" y="2008"/>
                </a:lnTo>
                <a:lnTo>
                  <a:pt x="2784" y="2008"/>
                </a:lnTo>
                <a:lnTo>
                  <a:pt x="2664" y="1952"/>
                </a:lnTo>
                <a:lnTo>
                  <a:pt x="2568" y="1904"/>
                </a:lnTo>
                <a:lnTo>
                  <a:pt x="2456" y="1808"/>
                </a:lnTo>
                <a:lnTo>
                  <a:pt x="2288" y="1616"/>
                </a:lnTo>
                <a:lnTo>
                  <a:pt x="2200" y="1448"/>
                </a:lnTo>
                <a:lnTo>
                  <a:pt x="2128" y="1272"/>
                </a:lnTo>
                <a:lnTo>
                  <a:pt x="2080" y="1080"/>
                </a:lnTo>
                <a:lnTo>
                  <a:pt x="2048" y="848"/>
                </a:lnTo>
                <a:lnTo>
                  <a:pt x="2032" y="712"/>
                </a:lnTo>
                <a:lnTo>
                  <a:pt x="2584" y="712"/>
                </a:lnTo>
                <a:lnTo>
                  <a:pt x="1400" y="0"/>
                </a:lnTo>
              </a:path>
            </a:pathLst>
          </a:custGeom>
          <a:gradFill rotWithShape="0">
            <a:gsLst>
              <a:gs pos="0">
                <a:srgbClr val="E5F0FB"/>
              </a:gs>
              <a:gs pos="100000">
                <a:srgbClr val="82B8EA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Bottom"/>
            <a:lightRig rig="legacyFlat3" dir="b"/>
          </a:scene3d>
          <a:sp3d extrusionH="61900" prstMaterial="legacyMatte">
            <a:bevelT w="13500" h="13500" prst="angle"/>
            <a:bevelB w="13500" h="13500" prst="angle"/>
            <a:extrusionClr>
              <a:srgbClr val="CEE3F6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 rot="16200000" flipV="1">
            <a:off x="684213" y="4149725"/>
            <a:ext cx="1079500" cy="1800225"/>
          </a:xfrm>
          <a:custGeom>
            <a:avLst/>
            <a:gdLst>
              <a:gd name="T0" fmla="*/ 2147483647 w 2785"/>
              <a:gd name="T1" fmla="*/ 0 h 2009"/>
              <a:gd name="T2" fmla="*/ 2147483647 w 2785"/>
              <a:gd name="T3" fmla="*/ 2147483647 h 2009"/>
              <a:gd name="T4" fmla="*/ 2147483647 w 2785"/>
              <a:gd name="T5" fmla="*/ 2147483647 h 2009"/>
              <a:gd name="T6" fmla="*/ 2147483647 w 2785"/>
              <a:gd name="T7" fmla="*/ 2147483647 h 2009"/>
              <a:gd name="T8" fmla="*/ 2147483647 w 2785"/>
              <a:gd name="T9" fmla="*/ 2147483647 h 2009"/>
              <a:gd name="T10" fmla="*/ 2147483647 w 2785"/>
              <a:gd name="T11" fmla="*/ 2147483647 h 2009"/>
              <a:gd name="T12" fmla="*/ 2147483647 w 2785"/>
              <a:gd name="T13" fmla="*/ 2147483647 h 2009"/>
              <a:gd name="T14" fmla="*/ 2147483647 w 2785"/>
              <a:gd name="T15" fmla="*/ 2147483647 h 2009"/>
              <a:gd name="T16" fmla="*/ 2147483647 w 2785"/>
              <a:gd name="T17" fmla="*/ 2147483647 h 2009"/>
              <a:gd name="T18" fmla="*/ 2147483647 w 2785"/>
              <a:gd name="T19" fmla="*/ 2147483647 h 2009"/>
              <a:gd name="T20" fmla="*/ 2147483647 w 2785"/>
              <a:gd name="T21" fmla="*/ 2147483647 h 2009"/>
              <a:gd name="T22" fmla="*/ 0 w 2785"/>
              <a:gd name="T23" fmla="*/ 2147483647 h 2009"/>
              <a:gd name="T24" fmla="*/ 2147483647 w 2785"/>
              <a:gd name="T25" fmla="*/ 2147483647 h 2009"/>
              <a:gd name="T26" fmla="*/ 2147483647 w 2785"/>
              <a:gd name="T27" fmla="*/ 2147483647 h 2009"/>
              <a:gd name="T28" fmla="*/ 2147483647 w 2785"/>
              <a:gd name="T29" fmla="*/ 2147483647 h 2009"/>
              <a:gd name="T30" fmla="*/ 2147483647 w 2785"/>
              <a:gd name="T31" fmla="*/ 2147483647 h 2009"/>
              <a:gd name="T32" fmla="*/ 2147483647 w 2785"/>
              <a:gd name="T33" fmla="*/ 2147483647 h 2009"/>
              <a:gd name="T34" fmla="*/ 2147483647 w 2785"/>
              <a:gd name="T35" fmla="*/ 2147483647 h 2009"/>
              <a:gd name="T36" fmla="*/ 2147483647 w 2785"/>
              <a:gd name="T37" fmla="*/ 2147483647 h 2009"/>
              <a:gd name="T38" fmla="*/ 2147483647 w 2785"/>
              <a:gd name="T39" fmla="*/ 2147483647 h 2009"/>
              <a:gd name="T40" fmla="*/ 2147483647 w 2785"/>
              <a:gd name="T41" fmla="*/ 2147483647 h 2009"/>
              <a:gd name="T42" fmla="*/ 2147483647 w 2785"/>
              <a:gd name="T43" fmla="*/ 2147483647 h 2009"/>
              <a:gd name="T44" fmla="*/ 2147483647 w 2785"/>
              <a:gd name="T45" fmla="*/ 2147483647 h 2009"/>
              <a:gd name="T46" fmla="*/ 2147483647 w 2785"/>
              <a:gd name="T47" fmla="*/ 0 h 200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785"/>
              <a:gd name="T73" fmla="*/ 0 h 2009"/>
              <a:gd name="T74" fmla="*/ 2785 w 2785"/>
              <a:gd name="T75" fmla="*/ 2009 h 200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785" h="2009">
                <a:moveTo>
                  <a:pt x="1400" y="0"/>
                </a:moveTo>
                <a:lnTo>
                  <a:pt x="184" y="712"/>
                </a:lnTo>
                <a:lnTo>
                  <a:pt x="760" y="712"/>
                </a:lnTo>
                <a:lnTo>
                  <a:pt x="760" y="920"/>
                </a:lnTo>
                <a:lnTo>
                  <a:pt x="720" y="1152"/>
                </a:lnTo>
                <a:lnTo>
                  <a:pt x="640" y="1352"/>
                </a:lnTo>
                <a:lnTo>
                  <a:pt x="560" y="1536"/>
                </a:lnTo>
                <a:lnTo>
                  <a:pt x="464" y="1672"/>
                </a:lnTo>
                <a:lnTo>
                  <a:pt x="328" y="1824"/>
                </a:lnTo>
                <a:lnTo>
                  <a:pt x="208" y="1912"/>
                </a:lnTo>
                <a:lnTo>
                  <a:pt x="96" y="1976"/>
                </a:lnTo>
                <a:lnTo>
                  <a:pt x="0" y="2008"/>
                </a:lnTo>
                <a:lnTo>
                  <a:pt x="2784" y="2008"/>
                </a:lnTo>
                <a:lnTo>
                  <a:pt x="2664" y="1952"/>
                </a:lnTo>
                <a:lnTo>
                  <a:pt x="2568" y="1904"/>
                </a:lnTo>
                <a:lnTo>
                  <a:pt x="2456" y="1808"/>
                </a:lnTo>
                <a:lnTo>
                  <a:pt x="2288" y="1616"/>
                </a:lnTo>
                <a:lnTo>
                  <a:pt x="2200" y="1448"/>
                </a:lnTo>
                <a:lnTo>
                  <a:pt x="2128" y="1272"/>
                </a:lnTo>
                <a:lnTo>
                  <a:pt x="2080" y="1080"/>
                </a:lnTo>
                <a:lnTo>
                  <a:pt x="2048" y="848"/>
                </a:lnTo>
                <a:lnTo>
                  <a:pt x="2032" y="712"/>
                </a:lnTo>
                <a:lnTo>
                  <a:pt x="2584" y="712"/>
                </a:lnTo>
                <a:lnTo>
                  <a:pt x="1400" y="0"/>
                </a:lnTo>
              </a:path>
            </a:pathLst>
          </a:custGeom>
          <a:gradFill rotWithShape="0">
            <a:gsLst>
              <a:gs pos="0">
                <a:srgbClr val="E5F0FB"/>
              </a:gs>
              <a:gs pos="100000">
                <a:srgbClr val="82B8EA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Bottom"/>
            <a:lightRig rig="legacyFlat3" dir="b"/>
          </a:scene3d>
          <a:sp3d extrusionH="61900" prstMaterial="legacyMatte">
            <a:bevelT w="13500" h="13500" prst="angle"/>
            <a:bevelB w="13500" h="13500" prst="angle"/>
            <a:extrusionClr>
              <a:srgbClr val="CEE3F6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pic>
        <p:nvPicPr>
          <p:cNvPr id="6149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996156" y="1268413"/>
            <a:ext cx="7104236" cy="187166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eaLnBrk="1" latinLnBrk="1" hangingPunct="1">
              <a:lnSpc>
                <a:spcPct val="30000"/>
              </a:lnSpc>
              <a:spcBef>
                <a:spcPct val="50000"/>
              </a:spcBef>
              <a:defRPr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미국의 광고회사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BBDO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사의 사장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오즈번이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고안한 회의방식의 일종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광고제작 시 아이디어 창출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eaLnBrk="1" latinLnBrk="1" hangingPunct="1">
              <a:spcBef>
                <a:spcPct val="50000"/>
              </a:spcBef>
              <a:defRPr/>
            </a:pPr>
            <a:r>
              <a:rPr kumimoji="0" lang="en-US" altLang="ko-KR" sz="1600" b="1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400" b="1" dirty="0">
                <a:solidFill>
                  <a:schemeClr val="hlin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 생각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개인이 광고제작 작업을 하는 것이 당연시</a:t>
            </a:r>
          </a:p>
          <a:p>
            <a:pPr marL="285750" indent="-285750"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0" lang="en-US" altLang="ko-KR" sz="1600" b="1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hlin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오즈번의</a:t>
            </a:r>
            <a:r>
              <a:rPr lang="ko-KR" altLang="en-US" sz="16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생각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6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“디자이너가 광고문안을 발상해도 좋지 않을까</a:t>
            </a:r>
            <a:r>
              <a:rPr lang="en-US" altLang="ko-KR" sz="16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?”</a:t>
            </a:r>
            <a:endParaRPr lang="ko-KR" altLang="en-US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151" name="AutoShape 9"/>
          <p:cNvSpPr>
            <a:spLocks noChangeArrowheads="1"/>
          </p:cNvSpPr>
          <p:nvPr/>
        </p:nvSpPr>
        <p:spPr bwMode="auto">
          <a:xfrm>
            <a:off x="6948488" y="4437063"/>
            <a:ext cx="1871662" cy="1295400"/>
          </a:xfrm>
          <a:prstGeom prst="roundRect">
            <a:avLst>
              <a:gd name="adj" fmla="val 14394"/>
            </a:avLst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19050" algn="ctr">
            <a:solidFill>
              <a:srgbClr val="0000CC"/>
            </a:solidFill>
            <a:round/>
            <a:headEnd/>
            <a:tailEnd/>
          </a:ln>
          <a:effectLst>
            <a:prstShdw prst="shdw17" dist="17961" dir="2700000">
              <a:srgbClr val="00007A"/>
            </a:prstShdw>
          </a:effectLst>
        </p:spPr>
        <p:txBody>
          <a:bodyPr wrap="none" lIns="90000" tIns="46800" rIns="90000" bIns="46800" anchor="ctr"/>
          <a:lstStyle/>
          <a:p>
            <a:pPr>
              <a:lnSpc>
                <a:spcPct val="130000"/>
              </a:lnSpc>
            </a:pPr>
            <a:endParaRPr lang="ko-KR" altLang="en-US"/>
          </a:p>
        </p:txBody>
      </p:sp>
      <p:sp>
        <p:nvSpPr>
          <p:cNvPr id="183306" name="AutoShape 10"/>
          <p:cNvSpPr>
            <a:spLocks noChangeArrowheads="1"/>
          </p:cNvSpPr>
          <p:nvPr/>
        </p:nvSpPr>
        <p:spPr bwMode="auto">
          <a:xfrm>
            <a:off x="395288" y="6092825"/>
            <a:ext cx="1295400" cy="504825"/>
          </a:xfrm>
          <a:prstGeom prst="roundRect">
            <a:avLst>
              <a:gd name="adj" fmla="val 9458"/>
            </a:avLst>
          </a:prstGeom>
          <a:noFill/>
          <a:ln w="38100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130000"/>
              </a:lnSpc>
              <a:defRPr/>
            </a:pPr>
            <a:r>
              <a:rPr lang="ko-KR" alt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개인이 광고제작 작업</a:t>
            </a:r>
            <a:endParaRPr lang="ko-KR" altLang="en-US" sz="1200"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53" name="Picture 11" descr="MC90025112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3339" r="2934" b="5786"/>
          <a:stretch>
            <a:fillRect/>
          </a:stretch>
        </p:blipFill>
        <p:spPr bwMode="auto">
          <a:xfrm>
            <a:off x="2124075" y="4292600"/>
            <a:ext cx="18700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4" name="Group 12"/>
          <p:cNvGrpSpPr>
            <a:grpSpLocks/>
          </p:cNvGrpSpPr>
          <p:nvPr/>
        </p:nvGrpSpPr>
        <p:grpSpPr bwMode="auto">
          <a:xfrm>
            <a:off x="179388" y="3716338"/>
            <a:ext cx="1633537" cy="2393950"/>
            <a:chOff x="249" y="2387"/>
            <a:chExt cx="1029" cy="1508"/>
          </a:xfrm>
        </p:grpSpPr>
        <p:pic>
          <p:nvPicPr>
            <p:cNvPr id="6165" name="Picture 13" descr="MC900285434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387"/>
              <a:ext cx="1029" cy="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10" name="Text Box 14"/>
            <p:cNvSpPr txBox="1">
              <a:spLocks noChangeArrowheads="1"/>
            </p:cNvSpPr>
            <p:nvPr/>
          </p:nvSpPr>
          <p:spPr bwMode="auto">
            <a:xfrm rot="-1188452">
              <a:off x="633" y="2569"/>
              <a:ext cx="523" cy="28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lnSpc>
                  <a:spcPct val="130000"/>
                </a:lnSpc>
                <a:defRPr/>
              </a:pP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광고 기획</a:t>
              </a:r>
            </a:p>
            <a:p>
              <a:pPr algn="ctr" eaLnBrk="1" latinLnBrk="1" hangingPunct="1">
                <a:lnSpc>
                  <a:spcPct val="130000"/>
                </a:lnSpc>
                <a:defRPr/>
              </a:pP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광고 제작</a:t>
              </a:r>
            </a:p>
          </p:txBody>
        </p:sp>
      </p:grpSp>
      <p:sp>
        <p:nvSpPr>
          <p:cNvPr id="6155" name="AutoShape 15"/>
          <p:cNvSpPr>
            <a:spLocks noChangeArrowheads="1"/>
          </p:cNvSpPr>
          <p:nvPr/>
        </p:nvSpPr>
        <p:spPr bwMode="auto">
          <a:xfrm rot="-1064562">
            <a:off x="2943543" y="3732960"/>
            <a:ext cx="1775887" cy="792162"/>
          </a:xfrm>
          <a:prstGeom prst="wedgeRoundRectCallout">
            <a:avLst>
              <a:gd name="adj1" fmla="val -65463"/>
              <a:gd name="adj2" fmla="val 80787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latinLnBrk="1" hangingPunct="1">
              <a:spcBef>
                <a:spcPct val="50000"/>
              </a:spcBef>
            </a:pPr>
            <a:endParaRPr lang="ko-KR" altLang="en-US" sz="1600" b="1">
              <a:latin typeface="Arial" charset="0"/>
              <a:ea typeface="돋움" pitchFamily="50" charset="-127"/>
            </a:endParaRPr>
          </a:p>
        </p:txBody>
      </p:sp>
      <p:sp>
        <p:nvSpPr>
          <p:cNvPr id="183312" name="AutoShape 16"/>
          <p:cNvSpPr>
            <a:spLocks noChangeArrowheads="1"/>
          </p:cNvSpPr>
          <p:nvPr/>
        </p:nvSpPr>
        <p:spPr bwMode="auto">
          <a:xfrm>
            <a:off x="2339975" y="6092825"/>
            <a:ext cx="1295400" cy="504825"/>
          </a:xfrm>
          <a:prstGeom prst="roundRect">
            <a:avLst>
              <a:gd name="adj" fmla="val 9458"/>
            </a:avLst>
          </a:prstGeom>
          <a:noFill/>
          <a:ln w="38100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130000"/>
              </a:lnSpc>
              <a:defRPr/>
            </a:pPr>
            <a:r>
              <a:rPr lang="ko-KR" alt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오즈번의 생각</a:t>
            </a:r>
            <a:endParaRPr lang="ko-KR" altLang="en-US" sz="1200"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57" name="AutoShape 17"/>
          <p:cNvSpPr>
            <a:spLocks noChangeArrowheads="1"/>
          </p:cNvSpPr>
          <p:nvPr/>
        </p:nvSpPr>
        <p:spPr bwMode="auto">
          <a:xfrm>
            <a:off x="4598988" y="4219575"/>
            <a:ext cx="1773212" cy="1657350"/>
          </a:xfrm>
          <a:prstGeom prst="roundRect">
            <a:avLst>
              <a:gd name="adj" fmla="val 4407"/>
            </a:avLst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19050" algn="ctr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lIns="90000" tIns="46800" rIns="90000" bIns="46800" anchor="ctr"/>
          <a:lstStyle/>
          <a:p>
            <a:pPr>
              <a:lnSpc>
                <a:spcPct val="130000"/>
              </a:lnSpc>
            </a:pPr>
            <a:endParaRPr lang="ko-KR" altLang="en-US"/>
          </a:p>
        </p:txBody>
      </p:sp>
      <p:sp>
        <p:nvSpPr>
          <p:cNvPr id="6158" name="AutoShape 18"/>
          <p:cNvSpPr>
            <a:spLocks noChangeArrowheads="1"/>
          </p:cNvSpPr>
          <p:nvPr/>
        </p:nvSpPr>
        <p:spPr bwMode="auto">
          <a:xfrm>
            <a:off x="4643439" y="4364038"/>
            <a:ext cx="1633536" cy="647700"/>
          </a:xfrm>
          <a:prstGeom prst="roundRect">
            <a:avLst>
              <a:gd name="adj" fmla="val 945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30000"/>
              </a:lnSpc>
            </a:pPr>
            <a:r>
              <a:rPr lang="en-US" altLang="ko-KR" sz="1200" b="1" dirty="0" err="1"/>
              <a:t>디자이너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광고문안자</a:t>
            </a:r>
            <a:r>
              <a:rPr lang="en-US" altLang="ko-KR" sz="1200" b="1" dirty="0"/>
              <a:t>,</a:t>
            </a:r>
          </a:p>
          <a:p>
            <a:pPr algn="ctr" eaLnBrk="1" latinLnBrk="1" hangingPunct="1">
              <a:lnSpc>
                <a:spcPct val="130000"/>
              </a:lnSpc>
            </a:pPr>
            <a:r>
              <a:rPr lang="en-US" altLang="ko-KR" sz="1200" b="1" dirty="0" err="1"/>
              <a:t>경영담당자의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구분</a:t>
            </a:r>
            <a:r>
              <a:rPr lang="en-US" altLang="ko-KR" sz="1200" b="1" dirty="0"/>
              <a:t> 없</a:t>
            </a:r>
            <a:r>
              <a:rPr lang="ko-KR" altLang="en-US" sz="1200" b="1" dirty="0"/>
              <a:t>음</a:t>
            </a:r>
          </a:p>
        </p:txBody>
      </p:sp>
      <p:sp>
        <p:nvSpPr>
          <p:cNvPr id="6159" name="AutoShape 19"/>
          <p:cNvSpPr>
            <a:spLocks noChangeArrowheads="1"/>
          </p:cNvSpPr>
          <p:nvPr/>
        </p:nvSpPr>
        <p:spPr bwMode="auto">
          <a:xfrm>
            <a:off x="4548188" y="5084763"/>
            <a:ext cx="1728787" cy="647700"/>
          </a:xfrm>
          <a:prstGeom prst="roundRect">
            <a:avLst>
              <a:gd name="adj" fmla="val 945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30000"/>
              </a:lnSpc>
            </a:pPr>
            <a:r>
              <a:rPr lang="ko-KR" altLang="en-US" sz="1200" b="1" dirty="0"/>
              <a:t>자유롭게 광고의 발상</a:t>
            </a:r>
          </a:p>
          <a:p>
            <a:pPr algn="ctr" eaLnBrk="1" latinLnBrk="1" hangingPunct="1">
              <a:lnSpc>
                <a:spcPct val="130000"/>
              </a:lnSpc>
            </a:pPr>
            <a:r>
              <a:rPr kumimoji="0" lang="en-US" altLang="ko-KR" sz="1200" b="1" dirty="0"/>
              <a:t>→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집단기법을 생각</a:t>
            </a:r>
          </a:p>
        </p:txBody>
      </p:sp>
      <p:sp>
        <p:nvSpPr>
          <p:cNvPr id="183316" name="AutoShape 20"/>
          <p:cNvSpPr>
            <a:spLocks noChangeArrowheads="1"/>
          </p:cNvSpPr>
          <p:nvPr/>
        </p:nvSpPr>
        <p:spPr bwMode="auto">
          <a:xfrm>
            <a:off x="6588125" y="4581525"/>
            <a:ext cx="2555875" cy="1055688"/>
          </a:xfrm>
          <a:prstGeom prst="roundRect">
            <a:avLst>
              <a:gd name="adj" fmla="val 9458"/>
            </a:avLst>
          </a:prstGeom>
          <a:noFill/>
          <a:ln w="38100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1941</a:t>
            </a:r>
            <a:r>
              <a:rPr lang="ko-KR" altLang="en-US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년 </a:t>
            </a:r>
          </a:p>
          <a:p>
            <a:pPr algn="ctr" eaLnBrk="1" latinLnBrk="1" hangingPunct="1">
              <a:lnSpc>
                <a:spcPct val="130000"/>
              </a:lnSpc>
              <a:defRPr/>
            </a:pPr>
            <a:r>
              <a:rPr lang="ko-KR" altLang="en-US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sz="16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브레인스토밍</a:t>
            </a:r>
            <a:r>
              <a:rPr lang="ko-KR" altLang="en-US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개발</a:t>
            </a:r>
          </a:p>
          <a:p>
            <a:pPr algn="ctr" eaLnBrk="1" latinLnBrk="1" hangingPunct="1">
              <a:lnSpc>
                <a:spcPct val="130000"/>
              </a:lnSpc>
              <a:defRPr/>
            </a:pPr>
            <a:r>
              <a:rPr lang="ko-KR" altLang="en-US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실용화</a:t>
            </a:r>
          </a:p>
        </p:txBody>
      </p:sp>
      <p:sp>
        <p:nvSpPr>
          <p:cNvPr id="6161" name="AutoShape 21"/>
          <p:cNvSpPr>
            <a:spLocks noChangeArrowheads="1"/>
          </p:cNvSpPr>
          <p:nvPr/>
        </p:nvSpPr>
        <p:spPr bwMode="auto">
          <a:xfrm rot="-1100755">
            <a:off x="2482044" y="3704084"/>
            <a:ext cx="2738450" cy="647700"/>
          </a:xfrm>
          <a:prstGeom prst="roundRect">
            <a:avLst>
              <a:gd name="adj" fmla="val 71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30000"/>
              </a:lnSpc>
            </a:pPr>
            <a:r>
              <a:rPr lang="en-US" altLang="ko-KR" sz="1200" b="1" dirty="0">
                <a:solidFill>
                  <a:srgbClr val="0000CC"/>
                </a:solidFill>
              </a:rPr>
              <a:t>“</a:t>
            </a:r>
            <a:r>
              <a:rPr lang="en-US" altLang="ko-KR" sz="1200" b="1" dirty="0" err="1">
                <a:solidFill>
                  <a:srgbClr val="0000CC"/>
                </a:solidFill>
              </a:rPr>
              <a:t>디자이너가</a:t>
            </a:r>
            <a:r>
              <a:rPr lang="en-US" altLang="ko-KR" sz="1200" b="1" dirty="0">
                <a:solidFill>
                  <a:srgbClr val="0000CC"/>
                </a:solidFill>
              </a:rPr>
              <a:t>  </a:t>
            </a:r>
            <a:r>
              <a:rPr lang="en-US" altLang="ko-KR" sz="1200" b="1" dirty="0" err="1">
                <a:solidFill>
                  <a:srgbClr val="0000CC"/>
                </a:solidFill>
              </a:rPr>
              <a:t>광고를</a:t>
            </a:r>
            <a:endParaRPr lang="en-US" altLang="ko-KR" sz="1200" b="1" dirty="0">
              <a:solidFill>
                <a:srgbClr val="0000CC"/>
              </a:solidFill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en-US" altLang="ko-KR" sz="1200" b="1" dirty="0" err="1">
                <a:solidFill>
                  <a:srgbClr val="0000CC"/>
                </a:solidFill>
              </a:rPr>
              <a:t>발상해도</a:t>
            </a:r>
            <a:r>
              <a:rPr lang="en-US" altLang="ko-KR" sz="1200" b="1" dirty="0">
                <a:solidFill>
                  <a:srgbClr val="0000CC"/>
                </a:solidFill>
              </a:rPr>
              <a:t> </a:t>
            </a:r>
            <a:r>
              <a:rPr lang="en-US" altLang="ko-KR" sz="1200" b="1" dirty="0" err="1">
                <a:solidFill>
                  <a:srgbClr val="0000CC"/>
                </a:solidFill>
              </a:rPr>
              <a:t>좋지</a:t>
            </a:r>
            <a:r>
              <a:rPr lang="en-US" altLang="ko-KR" sz="1200" b="1" dirty="0">
                <a:solidFill>
                  <a:srgbClr val="0000CC"/>
                </a:solidFill>
              </a:rPr>
              <a:t> 않</a:t>
            </a:r>
            <a:r>
              <a:rPr lang="ko-KR" altLang="en-US" sz="1200" b="1" dirty="0" err="1">
                <a:solidFill>
                  <a:srgbClr val="0000CC"/>
                </a:solidFill>
              </a:rPr>
              <a:t>을까</a:t>
            </a:r>
            <a:r>
              <a:rPr lang="en-US" altLang="ko-KR" sz="1200" b="1" dirty="0">
                <a:solidFill>
                  <a:srgbClr val="0000CC"/>
                </a:solidFill>
              </a:rPr>
              <a:t>?”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6162" name="직사각형 1"/>
          <p:cNvSpPr>
            <a:spLocks noChangeArrowheads="1"/>
          </p:cNvSpPr>
          <p:nvPr/>
        </p:nvSpPr>
        <p:spPr bwMode="auto">
          <a:xfrm>
            <a:off x="701675" y="620713"/>
            <a:ext cx="2010487" cy="46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rgbClr val="0000CC"/>
                </a:solidFill>
              </a:rPr>
              <a:t>Brainstorming</a:t>
            </a:r>
          </a:p>
        </p:txBody>
      </p:sp>
      <p:sp>
        <p:nvSpPr>
          <p:cNvPr id="8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 charset="0"/>
              </a:rPr>
              <a:t>4.2 </a:t>
            </a:r>
            <a:r>
              <a:rPr lang="ko-KR" altLang="en-US">
                <a:latin typeface="Arial" charset="0"/>
              </a:rPr>
              <a:t>브레인스토밍 기법</a:t>
            </a:r>
            <a:endParaRPr lang="en-US" altLang="ko-KR">
              <a:latin typeface="Arial" charset="0"/>
            </a:endParaRPr>
          </a:p>
        </p:txBody>
      </p:sp>
      <p:sp>
        <p:nvSpPr>
          <p:cNvPr id="616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1969ACD9-1B9A-432C-8C9C-E88D4A53A9A9}" type="slidenum">
              <a:rPr lang="ko-KR" altLang="en-US" sz="1200" smtClean="0">
                <a:solidFill>
                  <a:schemeClr val="bg1"/>
                </a:solidFill>
              </a:rPr>
              <a:pPr/>
              <a:t>3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55649" y="1095376"/>
            <a:ext cx="7632775" cy="863600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  <a:extLst/>
        </p:spPr>
        <p:txBody>
          <a:bodyPr/>
          <a:lstStyle/>
          <a:p>
            <a:pPr eaLnBrk="1" latin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일본 야구선수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오타니가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고등학교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학년 때 세운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목표달성표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목표를 달성하기 위해 좀 더 구체적으로 기초체력에 대한 목표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투구에 관한 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4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가지 목표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그리고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3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가지는 인성에 관한 목표를 정하였다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28676" name="Text Box 12"/>
          <p:cNvSpPr txBox="1">
            <a:spLocks noChangeArrowheads="1"/>
          </p:cNvSpPr>
          <p:nvPr/>
        </p:nvSpPr>
        <p:spPr bwMode="auto">
          <a:xfrm>
            <a:off x="755650" y="620713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 dirty="0" err="1">
                <a:solidFill>
                  <a:srgbClr val="0000CC"/>
                </a:solidFill>
              </a:rPr>
              <a:t>만달아트</a:t>
            </a:r>
            <a:r>
              <a:rPr lang="ko-KR" altLang="en-US" b="1" dirty="0">
                <a:solidFill>
                  <a:srgbClr val="0000CC"/>
                </a:solidFill>
              </a:rPr>
              <a:t> 작성 사례 </a:t>
            </a:r>
            <a:r>
              <a:rPr lang="en-US" altLang="ko-KR" b="1" dirty="0">
                <a:solidFill>
                  <a:srgbClr val="0000CC"/>
                </a:solidFill>
              </a:rPr>
              <a:t>: 8</a:t>
            </a:r>
            <a:r>
              <a:rPr lang="ko-KR" altLang="en-US" b="1" dirty="0">
                <a:solidFill>
                  <a:srgbClr val="0000CC"/>
                </a:solidFill>
              </a:rPr>
              <a:t>구단 </a:t>
            </a:r>
            <a:r>
              <a:rPr lang="ko-KR" altLang="en-US" b="1" dirty="0" err="1">
                <a:solidFill>
                  <a:srgbClr val="0000CC"/>
                </a:solidFill>
              </a:rPr>
              <a:t>드래프트</a:t>
            </a:r>
            <a:r>
              <a:rPr lang="ko-KR" altLang="en-US" b="1" dirty="0">
                <a:solidFill>
                  <a:srgbClr val="0000CC"/>
                </a:solidFill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1</a:t>
            </a:r>
            <a:r>
              <a:rPr lang="ko-KR" altLang="en-US" b="1" dirty="0">
                <a:solidFill>
                  <a:srgbClr val="0000CC"/>
                </a:solidFill>
              </a:rPr>
              <a:t>순위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4.6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만달아트 기법 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8679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BDBE013B-6EE2-4F38-95CE-5DB32401F51D}" type="slidenum">
              <a:rPr lang="ko-KR" altLang="en-US" sz="1200" smtClean="0">
                <a:solidFill>
                  <a:schemeClr val="bg1"/>
                </a:solidFill>
              </a:rPr>
              <a:pPr/>
              <a:t>30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7"/>
            <a:ext cx="4793407" cy="446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1259632" y="1108076"/>
            <a:ext cx="6552728" cy="1547590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</p:spPr>
        <p:txBody>
          <a:bodyPr/>
          <a:lstStyle/>
          <a:p>
            <a:pPr eaLnBrk="1" latin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-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5W(Who, When, Where, What, Why)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6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세로축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(WHAT-WHO-WHY)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주체적인 행동의 축</a:t>
            </a:r>
            <a:endParaRPr lang="en-US" altLang="ko-KR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16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가로축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(WHERE-WHO-WHEN)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: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주인공을 둘러싼 환경의 축</a:t>
            </a:r>
            <a:endParaRPr lang="en-US" altLang="ko-KR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endParaRPr lang="en-US" altLang="ko-KR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699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11188" y="1125538"/>
            <a:ext cx="8064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50000"/>
              </a:spcBef>
            </a:pPr>
            <a:endParaRPr lang="ko-KR" altLang="en-US" sz="3200" b="1">
              <a:latin typeface="Arial" charset="0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29701" name="Text Box 12"/>
          <p:cNvSpPr txBox="1">
            <a:spLocks noChangeArrowheads="1"/>
          </p:cNvSpPr>
          <p:nvPr/>
        </p:nvSpPr>
        <p:spPr bwMode="auto">
          <a:xfrm>
            <a:off x="759421" y="260351"/>
            <a:ext cx="55975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 dirty="0"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en-US" altLang="ko-KR" sz="2400" b="1" dirty="0">
                <a:solidFill>
                  <a:srgbClr val="0000CC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5W </a:t>
            </a:r>
            <a:r>
              <a:rPr lang="ko-KR" altLang="en-US" b="1" dirty="0" err="1">
                <a:solidFill>
                  <a:srgbClr val="0000CC"/>
                </a:solidFill>
              </a:rPr>
              <a:t>만달아트</a:t>
            </a:r>
            <a:endParaRPr lang="ko-KR" altLang="en-US" b="1" dirty="0"/>
          </a:p>
        </p:txBody>
      </p:sp>
      <p:sp>
        <p:nvSpPr>
          <p:cNvPr id="29702" name="직사각형 4"/>
          <p:cNvSpPr>
            <a:spLocks noChangeArrowheads="1"/>
          </p:cNvSpPr>
          <p:nvPr/>
        </p:nvSpPr>
        <p:spPr bwMode="auto">
          <a:xfrm>
            <a:off x="2915816" y="6102349"/>
            <a:ext cx="4011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4.10  5W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만달아트의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행동 및 환경 축 </a:t>
            </a:r>
          </a:p>
        </p:txBody>
      </p:sp>
      <p:sp>
        <p:nvSpPr>
          <p:cNvPr id="317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4.6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만달아트 기법 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9705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B8BB42F5-A79E-459E-8E9F-46F37207A0B8}" type="slidenum">
              <a:rPr lang="ko-KR" altLang="en-US" sz="1200" smtClean="0">
                <a:solidFill>
                  <a:schemeClr val="bg1"/>
                </a:solidFill>
              </a:rPr>
              <a:pPr/>
              <a:t>31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52" y="2708920"/>
            <a:ext cx="5891088" cy="324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395287" y="1133475"/>
            <a:ext cx="8425185" cy="2160588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  <a:extLst/>
        </p:spPr>
        <p:txBody>
          <a:bodyPr/>
          <a:lstStyle/>
          <a:p>
            <a:pPr lvl="1" eaLnBrk="1" latinLnBrk="1" hangingPunct="1">
              <a:lnSpc>
                <a:spcPct val="30000"/>
              </a:lnSpc>
              <a:spcBef>
                <a:spcPct val="50000"/>
              </a:spcBef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항상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5W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전체를 시야에 두고 아이디어를 기획이라는 구체적인 형태로 만들어가야 함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 5W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정리된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만달아트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전체가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HOW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됨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 5W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분해하고 각각을 명확히 해감으로써 실행조건이 갖추어지고 기획으로 정리함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분해와 확장이 자유로운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5W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만달아트에서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신축적으로 아이디어들을 구조화하여 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전체를 한눈으로 파악한 후 ‘기획’으로 완성함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4.11)</a:t>
            </a:r>
          </a:p>
        </p:txBody>
      </p:sp>
      <p:pic>
        <p:nvPicPr>
          <p:cNvPr id="30723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611188" y="1125538"/>
            <a:ext cx="8064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50000"/>
              </a:spcBef>
            </a:pPr>
            <a:endParaRPr lang="ko-KR" altLang="en-US" sz="3200" b="1">
              <a:solidFill>
                <a:srgbClr val="000000"/>
              </a:solidFill>
              <a:latin typeface="Arial" charset="0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684213" y="271463"/>
            <a:ext cx="5686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 dirty="0">
              <a:solidFill>
                <a:srgbClr val="000000"/>
              </a:solidFill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en-US" altLang="ko-KR" sz="2400" b="1" dirty="0">
                <a:solidFill>
                  <a:srgbClr val="0000CC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5W </a:t>
            </a:r>
            <a:r>
              <a:rPr lang="ko-KR" altLang="en-US" b="1" dirty="0" err="1">
                <a:solidFill>
                  <a:srgbClr val="0000CC"/>
                </a:solidFill>
              </a:rPr>
              <a:t>만달아트의</a:t>
            </a:r>
            <a:r>
              <a:rPr lang="ko-KR" altLang="en-US" b="1" dirty="0">
                <a:solidFill>
                  <a:srgbClr val="0000CC"/>
                </a:solidFill>
              </a:rPr>
              <a:t> 완성과정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5035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latinLnBrk="1" hangingPunct="1"/>
            <a:r>
              <a:rPr lang="en-US" altLang="ko-KR" b="1">
                <a:solidFill>
                  <a:srgbClr val="FFFFFF"/>
                </a:solidFill>
                <a:latin typeface="Arial" charset="0"/>
                <a:ea typeface="돋움" pitchFamily="50" charset="-127"/>
              </a:rPr>
              <a:t>4.6 </a:t>
            </a:r>
            <a:r>
              <a:rPr lang="ko-KR" altLang="en-US" b="1">
                <a:solidFill>
                  <a:srgbClr val="FFFFFF"/>
                </a:solidFill>
                <a:latin typeface="Arial" charset="0"/>
                <a:ea typeface="돋움" pitchFamily="50" charset="-127"/>
              </a:rPr>
              <a:t>만달아트 기법 </a:t>
            </a:r>
            <a:endParaRPr lang="en-US" altLang="ko-KR" b="1">
              <a:solidFill>
                <a:srgbClr val="FFFFFF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30727" name="직사각형 4"/>
          <p:cNvSpPr>
            <a:spLocks noChangeArrowheads="1"/>
          </p:cNvSpPr>
          <p:nvPr/>
        </p:nvSpPr>
        <p:spPr bwMode="auto">
          <a:xfrm>
            <a:off x="2627313" y="6102350"/>
            <a:ext cx="5010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4.11  5W </a:t>
            </a: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만달아트가 기획으로 완성되는 과정</a:t>
            </a:r>
          </a:p>
        </p:txBody>
      </p:sp>
      <p:sp>
        <p:nvSpPr>
          <p:cNvPr id="30729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C4D3F83-9A2A-4EBC-8C43-84F765AB6E3D}" type="slidenum">
              <a:rPr lang="ko-KR" altLang="en-US" sz="1200" smtClean="0">
                <a:solidFill>
                  <a:schemeClr val="bg1"/>
                </a:solidFill>
              </a:rPr>
              <a:pPr/>
              <a:t>32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306614"/>
            <a:ext cx="6306191" cy="273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20725"/>
            <a:ext cx="377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84199" y="1120775"/>
            <a:ext cx="8020249" cy="1444625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</p:spPr>
        <p:txBody>
          <a:bodyPr/>
          <a:lstStyle/>
          <a:p>
            <a:pPr lvl="1" eaLnBrk="1" latinLnBrk="1" hangingPunct="1">
              <a:lnSpc>
                <a:spcPct val="30000"/>
              </a:lnSpc>
              <a:spcBef>
                <a:spcPct val="50000"/>
              </a:spcBef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독일의 형태분석법 연구자인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홀리거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Holiger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개발한 침묵의 집단발상법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참석자는 구두발상을 하지 않고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개개인이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브레인라이팅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용지에 아이디어를 작성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용지를 옆 사람에게 건네주며 차례대로 기입하면서 집단발상을 수행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8" name="Text Box 12"/>
          <p:cNvSpPr txBox="1">
            <a:spLocks noChangeArrowheads="1"/>
          </p:cNvSpPr>
          <p:nvPr/>
        </p:nvSpPr>
        <p:spPr bwMode="auto">
          <a:xfrm>
            <a:off x="755650" y="720725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 err="1">
                <a:solidFill>
                  <a:srgbClr val="0000CC"/>
                </a:solidFill>
              </a:rPr>
              <a:t>Bbrainwriting</a:t>
            </a:r>
            <a:r>
              <a:rPr lang="en-US" altLang="ko-KR" b="1" dirty="0">
                <a:solidFill>
                  <a:srgbClr val="0000CC"/>
                </a:solidFill>
              </a:rPr>
              <a:t> </a:t>
            </a:r>
            <a:r>
              <a:rPr lang="ko-KR" altLang="en-US" b="1" dirty="0">
                <a:solidFill>
                  <a:srgbClr val="0000CC"/>
                </a:solidFill>
              </a:rPr>
              <a:t>기법</a:t>
            </a:r>
          </a:p>
        </p:txBody>
      </p:sp>
      <p:sp>
        <p:nvSpPr>
          <p:cNvPr id="31749" name="Rectangle 113"/>
          <p:cNvSpPr>
            <a:spLocks noChangeArrowheads="1"/>
          </p:cNvSpPr>
          <p:nvPr/>
        </p:nvSpPr>
        <p:spPr bwMode="auto">
          <a:xfrm>
            <a:off x="397595" y="3436144"/>
            <a:ext cx="4000500" cy="2541587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/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31750" name="Text Box 114"/>
          <p:cNvSpPr txBox="1">
            <a:spLocks noChangeArrowheads="1"/>
          </p:cNvSpPr>
          <p:nvPr/>
        </p:nvSpPr>
        <p:spPr bwMode="auto">
          <a:xfrm>
            <a:off x="392634" y="3497263"/>
            <a:ext cx="422116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80000"/>
              </a:lnSpc>
            </a:pP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①  </a:t>
            </a:r>
            <a:r>
              <a:rPr lang="en-US" altLang="ko-KR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명이 참석</a:t>
            </a:r>
            <a:endParaRPr lang="en-US" altLang="ko-KR" sz="14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80000"/>
              </a:lnSpc>
            </a:pP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②  참석자 각자가 아이디어를 </a:t>
            </a:r>
            <a:r>
              <a:rPr lang="en-US" altLang="ko-KR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개씩 생각하여</a:t>
            </a:r>
            <a:endParaRPr lang="en-US" altLang="ko-KR" sz="14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80000"/>
              </a:lnSpc>
            </a:pP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분 안에 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브레인라이팅</a:t>
            </a:r>
            <a:r>
              <a:rPr lang="en-US" altLang="ko-KR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용지에 기입</a:t>
            </a:r>
            <a:endParaRPr lang="en-US" altLang="ko-KR" sz="14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80000"/>
              </a:lnSpc>
            </a:pP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③  </a:t>
            </a:r>
            <a:r>
              <a:rPr lang="en-US" altLang="ko-KR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분 후에 이 용지를 옆 사람에게 전달</a:t>
            </a:r>
            <a:endParaRPr lang="en-US" altLang="ko-KR" sz="14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80000"/>
              </a:lnSpc>
            </a:pP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④  </a:t>
            </a:r>
            <a:r>
              <a:rPr lang="en-US" altLang="ko-KR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2∼3</a:t>
            </a: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단계를 예정된 시간 또는 </a:t>
            </a:r>
            <a:r>
              <a:rPr lang="en-US" altLang="ko-KR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예정된 횟수까지 반복</a:t>
            </a:r>
            <a:endParaRPr lang="ko-KR" altLang="ko-KR" sz="14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52" name="직사각형 4"/>
          <p:cNvSpPr>
            <a:spLocks noChangeArrowheads="1"/>
          </p:cNvSpPr>
          <p:nvPr/>
        </p:nvSpPr>
        <p:spPr bwMode="auto">
          <a:xfrm>
            <a:off x="5076825" y="2890838"/>
            <a:ext cx="321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4.11  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브레인라이팅 용지의 예</a:t>
            </a:r>
          </a:p>
        </p:txBody>
      </p:sp>
      <p:sp>
        <p:nvSpPr>
          <p:cNvPr id="33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754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88E095BC-9CF8-4D65-B216-6E8AFCC166EA}" type="slidenum">
              <a:rPr lang="ko-KR" altLang="en-US" sz="1200" smtClean="0">
                <a:solidFill>
                  <a:schemeClr val="bg1"/>
                </a:solidFill>
              </a:rPr>
              <a:pPr/>
              <a:t>33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4788024" y="3284984"/>
            <a:ext cx="4104456" cy="3240359"/>
          </a:xfrm>
          <a:prstGeom prst="rect">
            <a:avLst/>
          </a:prstGeom>
          <a:noFill/>
          <a:ln w="19050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38636"/>
            <a:ext cx="4104456" cy="3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7081" y="720665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73113" y="1196975"/>
            <a:ext cx="7588250" cy="1368425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  <a:extLst/>
        </p:spPr>
        <p:txBody>
          <a:bodyPr/>
          <a:lstStyle/>
          <a:p>
            <a:pPr lvl="1" eaLnBrk="1" latinLnBrk="1" hangingPunct="1">
              <a:lnSpc>
                <a:spcPct val="30000"/>
              </a:lnSpc>
              <a:spcBef>
                <a:spcPct val="50000"/>
              </a:spcBef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제너럴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일렉트릭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사의 자회사인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핫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포인트사에서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고안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주제에 대한 결점사항들을 열거하고 분석한 다음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결점마다 구체적인 아이디어를 도출하는 방법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Bug</a:t>
            </a:r>
            <a:r>
              <a:rPr lang="ko-KR" altLang="en-US" b="1" dirty="0">
                <a:solidFill>
                  <a:srgbClr val="0000CC"/>
                </a:solidFill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Lists (</a:t>
            </a:r>
            <a:r>
              <a:rPr lang="ko-KR" altLang="en-US" b="1" dirty="0">
                <a:solidFill>
                  <a:srgbClr val="0000CC"/>
                </a:solidFill>
              </a:rPr>
              <a:t>결점 열거법</a:t>
            </a:r>
            <a:r>
              <a:rPr lang="en-US" altLang="ko-KR" b="1" dirty="0">
                <a:solidFill>
                  <a:srgbClr val="0000CC"/>
                </a:solidFill>
              </a:rPr>
              <a:t>) 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32773" name="직사각형 7"/>
          <p:cNvSpPr>
            <a:spLocks noChangeArrowheads="1"/>
          </p:cNvSpPr>
          <p:nvPr/>
        </p:nvSpPr>
        <p:spPr bwMode="auto">
          <a:xfrm>
            <a:off x="585788" y="2924175"/>
            <a:ext cx="7777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solidFill>
                  <a:schemeClr val="hlin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결점 열거법 적용사례 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안경의 결점</a:t>
            </a:r>
            <a:endParaRPr lang="ko-KR" altLang="en-US" sz="1800" b="1" dirty="0"/>
          </a:p>
        </p:txBody>
      </p:sp>
      <p:sp>
        <p:nvSpPr>
          <p:cNvPr id="32774" name="Rectangle 113"/>
          <p:cNvSpPr>
            <a:spLocks noChangeArrowheads="1"/>
          </p:cNvSpPr>
          <p:nvPr/>
        </p:nvSpPr>
        <p:spPr bwMode="auto">
          <a:xfrm>
            <a:off x="773113" y="3429000"/>
            <a:ext cx="7589837" cy="2833688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90613" y="3716338"/>
          <a:ext cx="6889751" cy="22939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2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안경테가 망가지기 쉽다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6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40" marB="4574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40" marB="457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티타늄 소재를 이용한다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40" marB="4574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5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렌즈가 유리면 깨지기 쉽다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40" marB="4574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40" marB="457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플라스틱 렌즈를 이용한다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40" marB="4574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5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귀에 잘 맞지 않는다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40" marB="4574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40" marB="457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형상기억합금을 사용한다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1" marR="91441" marT="45740" marB="4574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 bwMode="auto">
          <a:xfrm>
            <a:off x="4211638" y="4681538"/>
            <a:ext cx="647700" cy="360362"/>
          </a:xfrm>
          <a:prstGeom prst="rightArrow">
            <a:avLst/>
          </a:prstGeom>
          <a:solidFill>
            <a:srgbClr val="DDDDD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10800000" wrap="none" lIns="0" tIns="0" rIns="0" bIns="0" anchor="ctr" anchorCtr="1"/>
          <a:lstStyle/>
          <a:p>
            <a:pPr>
              <a:defRPr/>
            </a:pPr>
            <a:endParaRPr kumimoji="0" lang="ko-KR" altLang="en-US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돋움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243388" y="3948113"/>
            <a:ext cx="647700" cy="358775"/>
          </a:xfrm>
          <a:prstGeom prst="rightArrow">
            <a:avLst>
              <a:gd name="adj1" fmla="val 50000"/>
              <a:gd name="adj2" fmla="val 47714"/>
            </a:avLst>
          </a:prstGeom>
          <a:solidFill>
            <a:srgbClr val="DDDDD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10800000" wrap="none" lIns="0" tIns="0" rIns="0" bIns="0" anchor="ctr" anchorCtr="1"/>
          <a:lstStyle/>
          <a:p>
            <a:pPr>
              <a:defRPr/>
            </a:pPr>
            <a:endParaRPr kumimoji="0" lang="ko-KR" altLang="en-US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돋움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 flipV="1">
            <a:off x="4205288" y="5445125"/>
            <a:ext cx="647700" cy="379413"/>
          </a:xfrm>
          <a:prstGeom prst="rightArrow">
            <a:avLst/>
          </a:prstGeom>
          <a:solidFill>
            <a:srgbClr val="DDDDD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10800000" wrap="none" lIns="0" tIns="0" rIns="0" bIns="0" anchor="ctr" anchorCtr="1"/>
          <a:lstStyle/>
          <a:p>
            <a:pPr>
              <a:defRPr/>
            </a:pPr>
            <a:endParaRPr kumimoji="0" lang="ko-KR" altLang="en-US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돋움" pitchFamily="50" charset="-127"/>
            </a:endParaRP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34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081" y="666875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20738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84200" y="1282700"/>
            <a:ext cx="8092257" cy="1354138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</p:spPr>
        <p:txBody>
          <a:bodyPr/>
          <a:lstStyle/>
          <a:p>
            <a:pPr lvl="1" eaLnBrk="1" latinLnBrk="1" hangingPunct="1">
              <a:lnSpc>
                <a:spcPct val="30000"/>
              </a:lnSpc>
              <a:spcBef>
                <a:spcPct val="50000"/>
              </a:spcBef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제너럴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일렉트릭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사의 자회사인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핫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포인트사에서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고안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꿈과 희망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욕구를 점점 불러일으키고 문제의 해결책과 개선책을 얻는 기법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분석된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결점별로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해결을 위한 구체적인 아이디어를 도출하는 기법과 반대되는 기법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6" name="Text Box 12"/>
          <p:cNvSpPr txBox="1">
            <a:spLocks noChangeArrowheads="1"/>
          </p:cNvSpPr>
          <p:nvPr/>
        </p:nvSpPr>
        <p:spPr bwMode="auto">
          <a:xfrm>
            <a:off x="773113" y="768351"/>
            <a:ext cx="5472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sz="2400" b="1" dirty="0">
                <a:solidFill>
                  <a:srgbClr val="0000CC"/>
                </a:solidFill>
                <a:latin typeface="휴먼매직체" pitchFamily="18" charset="-127"/>
                <a:ea typeface="휴먼매직체" pitchFamily="18" charset="-127"/>
              </a:rPr>
              <a:t>Wish Lists (</a:t>
            </a:r>
            <a:r>
              <a:rPr lang="ko-KR" altLang="en-US" sz="2400" b="1" dirty="0">
                <a:solidFill>
                  <a:srgbClr val="0000CC"/>
                </a:solidFill>
                <a:latin typeface="휴먼매직체" pitchFamily="18" charset="-127"/>
                <a:ea typeface="휴먼매직체" pitchFamily="18" charset="-127"/>
              </a:rPr>
              <a:t>희망 열거법</a:t>
            </a:r>
            <a:r>
              <a:rPr lang="en-US" altLang="ko-KR" sz="2400" b="1" dirty="0">
                <a:solidFill>
                  <a:srgbClr val="0000CC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endParaRPr lang="ko-KR" altLang="en-US" sz="2400" b="1" dirty="0">
              <a:solidFill>
                <a:srgbClr val="0000CC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797" name="Rectangle 113"/>
          <p:cNvSpPr>
            <a:spLocks noChangeArrowheads="1"/>
          </p:cNvSpPr>
          <p:nvPr/>
        </p:nvSpPr>
        <p:spPr bwMode="auto">
          <a:xfrm>
            <a:off x="1081088" y="3378200"/>
            <a:ext cx="6823075" cy="2897188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/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33798" name="Text Box 114"/>
          <p:cNvSpPr txBox="1">
            <a:spLocks noChangeArrowheads="1"/>
          </p:cNvSpPr>
          <p:nvPr/>
        </p:nvSpPr>
        <p:spPr bwMode="auto">
          <a:xfrm>
            <a:off x="1439863" y="3489325"/>
            <a:ext cx="6985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회에 걸쳐 회의를 한다는 점이 특징</a:t>
            </a:r>
            <a:endParaRPr lang="en-US" altLang="ko-KR" sz="1400" b="1">
              <a:solidFill>
                <a:srgbClr val="0066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 ①  주제를 제시</a:t>
            </a:r>
            <a:endParaRPr lang="en-US" altLang="ko-KR" sz="1400" b="1">
              <a:solidFill>
                <a:srgbClr val="0066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 ②  희망 열거 </a:t>
            </a:r>
            <a: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BS(</a:t>
            </a: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차 회의</a:t>
            </a:r>
            <a: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를 실시</a:t>
            </a:r>
            <a:endParaRPr lang="en-US" altLang="ko-KR" sz="1400" b="1">
              <a:solidFill>
                <a:srgbClr val="0066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 ③  중점평가를 한다</a:t>
            </a:r>
            <a: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중심이 되는 희망사항들을 골라낸다</a:t>
            </a:r>
            <a: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 ④  개선 </a:t>
            </a:r>
            <a: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BS(</a:t>
            </a: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차 회의</a:t>
            </a:r>
            <a: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를 실시한다</a:t>
            </a:r>
            <a: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b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골라낸 각 희망사항에 대한 개선책을 생각한다</a:t>
            </a:r>
            <a:r>
              <a:rPr lang="en-US" altLang="ko-KR" sz="1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4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9" name="직사각형 7"/>
          <p:cNvSpPr>
            <a:spLocks noChangeArrowheads="1"/>
          </p:cNvSpPr>
          <p:nvPr/>
        </p:nvSpPr>
        <p:spPr bwMode="auto">
          <a:xfrm>
            <a:off x="647700" y="2935288"/>
            <a:ext cx="7777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solidFill>
                  <a:schemeClr val="hlin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희망 열거법의 전개방식</a:t>
            </a:r>
          </a:p>
        </p:txBody>
      </p:sp>
      <p:sp>
        <p:nvSpPr>
          <p:cNvPr id="35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3801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858D639B-5A7F-4BA8-B08F-9116D259B835}" type="slidenum">
              <a:rPr lang="ko-KR" altLang="en-US" sz="1200" smtClean="0">
                <a:solidFill>
                  <a:schemeClr val="bg1"/>
                </a:solidFill>
              </a:rPr>
              <a:pPr/>
              <a:t>35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428" y="792163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0413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12"/>
          <p:cNvSpPr txBox="1">
            <a:spLocks noChangeArrowheads="1"/>
          </p:cNvSpPr>
          <p:nvPr/>
        </p:nvSpPr>
        <p:spPr bwMode="auto">
          <a:xfrm>
            <a:off x="708025" y="773113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CC"/>
                </a:solidFill>
              </a:rPr>
              <a:t>희망 열거법 적용사례 </a:t>
            </a:r>
            <a:r>
              <a:rPr lang="en-US" altLang="ko-KR" b="1">
                <a:solidFill>
                  <a:srgbClr val="0000CC"/>
                </a:solidFill>
              </a:rPr>
              <a:t>: </a:t>
            </a:r>
            <a:r>
              <a:rPr lang="ko-KR" altLang="en-US" b="1">
                <a:solidFill>
                  <a:srgbClr val="0000CC"/>
                </a:solidFill>
              </a:rPr>
              <a:t>만년필</a:t>
            </a:r>
          </a:p>
        </p:txBody>
      </p:sp>
      <p:sp>
        <p:nvSpPr>
          <p:cNvPr id="34820" name="Rectangle 113"/>
          <p:cNvSpPr>
            <a:spLocks noChangeArrowheads="1"/>
          </p:cNvSpPr>
          <p:nvPr/>
        </p:nvSpPr>
        <p:spPr bwMode="auto">
          <a:xfrm>
            <a:off x="584200" y="1479550"/>
            <a:ext cx="4635500" cy="4822825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/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34821" name="Text Box 114"/>
          <p:cNvSpPr txBox="1">
            <a:spLocks noChangeArrowheads="1"/>
          </p:cNvSpPr>
          <p:nvPr/>
        </p:nvSpPr>
        <p:spPr bwMode="auto">
          <a:xfrm>
            <a:off x="793750" y="1628775"/>
            <a:ext cx="44640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① 항상 잉크가 나온다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잉크가 절대로 뚝뚝 떨어지지 않는다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절대로 종이에 걸리지 않는다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두 가지 색 이상 사용할 수 있도록 한다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⑤ </a:t>
            </a: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어떤 방향으로도 부드럽게 쓸 수 있다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⑥ </a:t>
            </a: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굵게도 가늘게도 자유롭게 나눠 쓸 수 있다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⑦ </a:t>
            </a: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주머니에 넣을 때에는 작게 된다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⑧ </a:t>
            </a: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펜촉이 영구히 닳지 않는다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⑨ </a:t>
            </a: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뚜껑이 없어도 괜찮다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⑩ </a:t>
            </a: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잉크를 바꿔 넣지 않아도 좋다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⑪ </a:t>
            </a: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아래로 떨어져도 펜촉이 부러지거나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휘어지지 않는다</a:t>
            </a:r>
            <a:r>
              <a:rPr lang="en-US" altLang="ko-KR" sz="1600" b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2" name="직사각형 2"/>
          <p:cNvSpPr>
            <a:spLocks noChangeArrowheads="1"/>
          </p:cNvSpPr>
          <p:nvPr/>
        </p:nvSpPr>
        <p:spPr bwMode="auto">
          <a:xfrm>
            <a:off x="5866052" y="3397806"/>
            <a:ext cx="2855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50~100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개 정도 열거</a:t>
            </a:r>
          </a:p>
        </p:txBody>
      </p:sp>
      <p:sp>
        <p:nvSpPr>
          <p:cNvPr id="34823" name="직사각형 4"/>
          <p:cNvSpPr>
            <a:spLocks noChangeArrowheads="1"/>
          </p:cNvSpPr>
          <p:nvPr/>
        </p:nvSpPr>
        <p:spPr bwMode="auto">
          <a:xfrm>
            <a:off x="6300788" y="4005263"/>
            <a:ext cx="19864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그것들을 실현할 </a:t>
            </a:r>
            <a:endParaRPr lang="en-US" altLang="ko-KR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방법을 생각</a:t>
            </a:r>
          </a:p>
        </p:txBody>
      </p:sp>
      <p:sp>
        <p:nvSpPr>
          <p:cNvPr id="36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4825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026D7DAB-4ABF-4653-933A-B034DA5C8202}" type="slidenum">
              <a:rPr lang="ko-KR" altLang="en-US" sz="1200" smtClean="0">
                <a:solidFill>
                  <a:schemeClr val="bg1"/>
                </a:solidFill>
              </a:rPr>
              <a:pPr/>
              <a:t>36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3482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3767138"/>
            <a:ext cx="5762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2428" y="724634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73113" y="1196975"/>
            <a:ext cx="7588250" cy="1368425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  <a:extLst/>
        </p:spPr>
        <p:txBody>
          <a:bodyPr/>
          <a:lstStyle/>
          <a:p>
            <a:pPr lvl="1" eaLnBrk="1" latinLnBrk="1" hangingPunct="1">
              <a:lnSpc>
                <a:spcPct val="30000"/>
              </a:lnSpc>
              <a:spcBef>
                <a:spcPct val="50000"/>
              </a:spcBef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주어진 문제의 속성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모양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크기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색깔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특성 등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열거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기존의  아이디어와 다른 개념이나 원리를 색다르게 결합하고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수정하여 새로운 아이디어를 산출해내는 방법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Attribute Listing (</a:t>
            </a:r>
            <a:r>
              <a:rPr lang="ko-KR" altLang="en-US" b="1" dirty="0">
                <a:solidFill>
                  <a:srgbClr val="0000CC"/>
                </a:solidFill>
              </a:rPr>
              <a:t>속성 열거법</a:t>
            </a:r>
            <a:r>
              <a:rPr lang="en-US" altLang="ko-KR" b="1" dirty="0">
                <a:solidFill>
                  <a:srgbClr val="0000CC"/>
                </a:solidFill>
              </a:rPr>
              <a:t>) 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37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4" name="Rectangle 113"/>
          <p:cNvSpPr>
            <a:spLocks noChangeArrowheads="1"/>
          </p:cNvSpPr>
          <p:nvPr/>
        </p:nvSpPr>
        <p:spPr bwMode="auto">
          <a:xfrm>
            <a:off x="1081088" y="3378200"/>
            <a:ext cx="6823075" cy="2897188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 eaLnBrk="1" latinLnBrk="1" hangingPunct="1">
              <a:buFont typeface="+mj-ea"/>
              <a:buAutoNum type="circleNumDbPlain"/>
            </a:pPr>
            <a:r>
              <a:rPr lang="ko-KR" altLang="en-US" sz="18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문제 확인 및 </a:t>
            </a:r>
            <a:r>
              <a:rPr lang="ko-KR" altLang="en-US" sz="1800" b="1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재진술하기</a:t>
            </a:r>
            <a:r>
              <a:rPr lang="ko-KR" altLang="en-US" sz="18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8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 eaLnBrk="1" latinLnBrk="1" hangingPunct="1">
              <a:buFont typeface="+mj-ea"/>
              <a:buAutoNum type="circleNumDbPlain"/>
            </a:pPr>
            <a:endParaRPr lang="ko-KR" altLang="en-US" sz="18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 eaLnBrk="1" latinLnBrk="1" hangingPunct="1">
              <a:buFont typeface="+mj-ea"/>
              <a:buAutoNum type="circleNumDbPlain"/>
            </a:pPr>
            <a:r>
              <a:rPr lang="ko-KR" altLang="en-US" sz="18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속성 열거하기</a:t>
            </a:r>
            <a:endParaRPr lang="en-US" altLang="ko-KR" sz="18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 eaLnBrk="1" latinLnBrk="1" hangingPunct="1">
              <a:buFont typeface="+mj-ea"/>
              <a:buAutoNum type="circleNumDbPlain"/>
            </a:pPr>
            <a:endParaRPr lang="ko-KR" altLang="en-US" sz="18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 eaLnBrk="1" latinLnBrk="1" hangingPunct="1">
              <a:buFont typeface="+mj-ea"/>
              <a:buAutoNum type="circleNumDbPlain"/>
            </a:pPr>
            <a:r>
              <a:rPr lang="ko-KR" altLang="en-US" sz="18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각 속성을 새롭게 결합하거나 수정하기</a:t>
            </a:r>
            <a:endParaRPr lang="en-US" altLang="ko-KR" sz="18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 eaLnBrk="1" latinLnBrk="1" hangingPunct="1">
              <a:buFont typeface="+mj-ea"/>
              <a:buAutoNum type="circleNumDbPlain"/>
            </a:pPr>
            <a:endParaRPr lang="ko-KR" altLang="en-US" sz="1800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 eaLnBrk="1" latinLnBrk="1" hangingPunct="1">
              <a:buFont typeface="+mj-ea"/>
              <a:buAutoNum type="circleNumDbPlain"/>
            </a:pPr>
            <a:r>
              <a:rPr lang="ko-KR" altLang="en-US" sz="1800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생성된 아이디어의 실행 가능성 검토하기</a:t>
            </a:r>
          </a:p>
        </p:txBody>
      </p:sp>
      <p:sp>
        <p:nvSpPr>
          <p:cNvPr id="15" name="직사각형 7"/>
          <p:cNvSpPr>
            <a:spLocks noChangeArrowheads="1"/>
          </p:cNvSpPr>
          <p:nvPr/>
        </p:nvSpPr>
        <p:spPr bwMode="auto">
          <a:xfrm>
            <a:off x="647700" y="2935288"/>
            <a:ext cx="7777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solidFill>
                  <a:schemeClr val="hlin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속성 열거법의 전개방식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563" y="656121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7532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Attribute Listing (</a:t>
            </a:r>
            <a:r>
              <a:rPr lang="ko-KR" altLang="en-US" b="1" dirty="0">
                <a:solidFill>
                  <a:srgbClr val="0000CC"/>
                </a:solidFill>
              </a:rPr>
              <a:t>속성 열거법</a:t>
            </a:r>
            <a:r>
              <a:rPr lang="en-US" altLang="ko-KR" b="1" dirty="0">
                <a:solidFill>
                  <a:srgbClr val="0000CC"/>
                </a:solidFill>
              </a:rPr>
              <a:t>) </a:t>
            </a:r>
            <a:r>
              <a:rPr lang="ko-KR" altLang="en-US" b="1" dirty="0">
                <a:solidFill>
                  <a:srgbClr val="0000CC"/>
                </a:solidFill>
              </a:rPr>
              <a:t>의 예</a:t>
            </a: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38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9" name="Group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509522"/>
              </p:ext>
            </p:extLst>
          </p:nvPr>
        </p:nvGraphicFramePr>
        <p:xfrm>
          <a:off x="251520" y="1693217"/>
          <a:ext cx="8731610" cy="4817561"/>
        </p:xfrm>
        <a:graphic>
          <a:graphicData uri="http://schemas.openxmlformats.org/drawingml/2006/table">
            <a:tbl>
              <a:tblPr/>
              <a:tblGrid>
                <a:gridCol w="244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 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름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7179" marR="1071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용</a:t>
                      </a:r>
                    </a:p>
                  </a:txBody>
                  <a:tcPr marL="107179" marR="1071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AutoNum type="circleNumDbPlain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 확인 및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재진술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7179" marR="1071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새로운 우산을 만들기 위한  아이디어’ 찾기</a:t>
                      </a:r>
                    </a:p>
                  </a:txBody>
                  <a:tcPr marL="107179" marR="1071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6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AutoNum type="circleNumDbPlain" startAt="2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속성 열거</a:t>
                      </a:r>
                    </a:p>
                  </a:txBody>
                  <a:tcPr marL="107179" marR="1071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손으로 들고 다닌다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비올 때 필요하다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방수가 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모양이 일정하다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</a:txBody>
                  <a:tcPr marL="107179" marR="1071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5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AutoNum type="circleNumDbPlain" startAt="3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각 속성을 새롭게 결합하거나 수정</a:t>
                      </a:r>
                    </a:p>
                  </a:txBody>
                  <a:tcPr marL="107179" marR="1071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손으로 들고 다닌다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Char char="-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꼭 손으로 들고 다녀야 하나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Char char="-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몸이나 물건에 부착시킨다면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비올 때 필요하다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Char char="-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비가 오지 않을 때도 사용할 수 있을까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Char char="-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실내에서 사용할 수 없을까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</a:p>
                  </a:txBody>
                  <a:tcPr marL="107179" marR="1071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6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AutoNum type="circleNumDbPlain" startAt="4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생성된 아이디어의 실행 가능성 검토</a:t>
                      </a:r>
                    </a:p>
                  </a:txBody>
                  <a:tcPr marL="107179" marR="1071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228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가방에 달린 우산을 만들어 보고 검토해 보자</a:t>
                      </a:r>
                    </a:p>
                    <a:p>
                      <a:pPr marL="180228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양산과 우산을 동시에 사용할 수 있도록 만들어 보자</a:t>
                      </a:r>
                    </a:p>
                  </a:txBody>
                  <a:tcPr marL="107179" marR="1071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245517"/>
            <a:ext cx="7560840" cy="4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ko-KR" altLang="en-US" sz="2000" kern="0" dirty="0">
                <a:latin typeface="굴림" panose="020B0600000101010101" pitchFamily="50" charset="-127"/>
                <a:ea typeface="굴림" panose="020B0600000101010101" pitchFamily="50" charset="-127"/>
              </a:rPr>
              <a:t>해결해야 할 문제 </a:t>
            </a:r>
            <a:r>
              <a:rPr lang="en-US" altLang="ko-KR" sz="2000" kern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kern="0" dirty="0">
                <a:latin typeface="굴림" panose="020B0600000101010101" pitchFamily="50" charset="-127"/>
                <a:ea typeface="굴림" panose="020B0600000101010101" pitchFamily="50" charset="-127"/>
              </a:rPr>
              <a:t>새로운 우산 만들기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563" y="656121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4269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Six Thinking Hats (</a:t>
            </a:r>
            <a:r>
              <a:rPr lang="ko-KR" altLang="en-US" b="1" dirty="0" err="1">
                <a:solidFill>
                  <a:srgbClr val="0000CC"/>
                </a:solidFill>
              </a:rPr>
              <a:t>육색사고모</a:t>
            </a:r>
            <a:r>
              <a:rPr lang="en-US" altLang="ko-KR" b="1" dirty="0">
                <a:solidFill>
                  <a:srgbClr val="0000CC"/>
                </a:solidFill>
              </a:rPr>
              <a:t>)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39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11" name="Picture 2" descr="C:\Users\Administrator\Desktop\창의공학설계\창의공학설계_그림파일\5장\그림5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6" y="3933056"/>
            <a:ext cx="3402012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56775" y="1252216"/>
            <a:ext cx="8065425" cy="2082353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  <a:extLst/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latin typeface="돋움" panose="020B0600000101010101" pitchFamily="50" charset="-127"/>
                <a:ea typeface="돋움" panose="020B0600000101010101" pitchFamily="50" charset="-127"/>
              </a:rPr>
              <a:t> 영국의 드 </a:t>
            </a:r>
            <a:r>
              <a:rPr lang="ko-KR" altLang="en-US" sz="1800" kern="0" dirty="0" err="1">
                <a:latin typeface="돋움" panose="020B0600000101010101" pitchFamily="50" charset="-127"/>
                <a:ea typeface="돋움" panose="020B0600000101010101" pitchFamily="50" charset="-127"/>
              </a:rPr>
              <a:t>보노</a:t>
            </a:r>
            <a:r>
              <a:rPr lang="en-US" altLang="ko-KR" sz="1800" kern="0" dirty="0">
                <a:latin typeface="돋움" panose="020B0600000101010101" pitchFamily="50" charset="-127"/>
                <a:ea typeface="돋움" panose="020B0600000101010101" pitchFamily="50" charset="-127"/>
              </a:rPr>
              <a:t>(De Bono, 1933~ )</a:t>
            </a:r>
            <a:r>
              <a:rPr lang="ko-KR" altLang="en-US" sz="1800" kern="0" dirty="0">
                <a:latin typeface="돋움" panose="020B0600000101010101" pitchFamily="50" charset="-127"/>
                <a:ea typeface="돋움" panose="020B0600000101010101" pitchFamily="50" charset="-127"/>
              </a:rPr>
              <a:t>가 고안</a:t>
            </a:r>
            <a:endParaRPr lang="en-US" altLang="ko-KR" sz="1800" kern="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kern="0" dirty="0">
                <a:latin typeface="돋움" panose="020B0600000101010101" pitchFamily="50" charset="-127"/>
                <a:ea typeface="돋움" panose="020B0600000101010101" pitchFamily="50" charset="-127"/>
              </a:rPr>
              <a:t> 6</a:t>
            </a:r>
            <a:r>
              <a:rPr lang="ko-KR" altLang="en-US" sz="1800" kern="0" dirty="0">
                <a:latin typeface="돋움" panose="020B0600000101010101" pitchFamily="50" charset="-127"/>
                <a:ea typeface="돋움" panose="020B0600000101010101" pitchFamily="50" charset="-127"/>
              </a:rPr>
              <a:t>가지 다른 색의 모자를 쓰고</a:t>
            </a:r>
            <a:r>
              <a:rPr lang="en-US" altLang="ko-KR" sz="1800" kern="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800" kern="0" dirty="0">
                <a:latin typeface="돋움" panose="020B0600000101010101" pitchFamily="50" charset="-127"/>
                <a:ea typeface="돋움" panose="020B0600000101010101" pitchFamily="50" charset="-127"/>
              </a:rPr>
              <a:t>쓰고 있는 모자 색깔 유형의 사고에 집중함</a:t>
            </a:r>
            <a:endParaRPr lang="en-US" altLang="ko-KR" sz="1800" kern="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latin typeface="돋움" panose="020B0600000101010101" pitchFamily="50" charset="-127"/>
                <a:ea typeface="돋움" panose="020B0600000101010101" pitchFamily="50" charset="-127"/>
              </a:rPr>
              <a:t> 의도적인 생각으로 사고력을 신장시킬 수 있도록 하는 기법</a:t>
            </a:r>
            <a:endParaRPr lang="en-US" altLang="ko-KR" sz="1800" kern="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kern="0" dirty="0">
                <a:latin typeface="돋움" panose="020B0600000101010101" pitchFamily="50" charset="-127"/>
                <a:ea typeface="돋움" panose="020B0600000101010101" pitchFamily="50" charset="-127"/>
              </a:rPr>
              <a:t> 6</a:t>
            </a:r>
            <a:r>
              <a:rPr lang="ko-KR" altLang="en-US" sz="1800" kern="0" dirty="0">
                <a:latin typeface="돋움" panose="020B0600000101010101" pitchFamily="50" charset="-127"/>
                <a:ea typeface="돋움" panose="020B0600000101010101" pitchFamily="50" charset="-127"/>
              </a:rPr>
              <a:t>가지 모자를 쓰고 다양한 아이디어를 한 방향으로 모아가는 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641" y="652626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739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87630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9750" y="1341438"/>
            <a:ext cx="80645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50000"/>
              </a:spcBef>
            </a:pPr>
            <a:endParaRPr lang="ko-KR" altLang="en-US" sz="3200" b="1">
              <a:latin typeface="Arial" charset="0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7172" name="Text Box 12"/>
          <p:cNvSpPr txBox="1">
            <a:spLocks noChangeArrowheads="1"/>
          </p:cNvSpPr>
          <p:nvPr/>
        </p:nvSpPr>
        <p:spPr bwMode="auto">
          <a:xfrm>
            <a:off x="761331" y="830262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Brainstorming</a:t>
            </a:r>
            <a:r>
              <a:rPr lang="ko-KR" altLang="en-US" b="1" dirty="0">
                <a:solidFill>
                  <a:srgbClr val="0000CC"/>
                </a:solidFill>
              </a:rPr>
              <a:t>의 기본 원칙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738982" y="1683544"/>
            <a:ext cx="7558087" cy="900112"/>
          </a:xfrm>
          <a:prstGeom prst="roundRect">
            <a:avLst>
              <a:gd name="adj" fmla="val 4407"/>
            </a:avLst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19050" algn="ctr">
            <a:solidFill>
              <a:srgbClr val="0000CC"/>
            </a:solidFill>
            <a:round/>
            <a:headEnd/>
            <a:tailEnd/>
          </a:ln>
          <a:effectLst>
            <a:prstShdw prst="shdw17" dist="17961" dir="2700000">
              <a:srgbClr val="00007A"/>
            </a:prstShdw>
          </a:effectLst>
        </p:spPr>
        <p:txBody>
          <a:bodyPr wrap="none" lIns="90000" tIns="46800" rIns="90000" bIns="46800" anchor="ctr"/>
          <a:lstStyle/>
          <a:p>
            <a:pPr>
              <a:lnSpc>
                <a:spcPct val="130000"/>
              </a:lnSpc>
            </a:pPr>
            <a:endParaRPr lang="ko-KR" alt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971550" y="1673225"/>
            <a:ext cx="358775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175" name="Picture 8" descr="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463675"/>
            <a:ext cx="4524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AutoShape 9"/>
          <p:cNvSpPr>
            <a:spLocks noChangeArrowheads="1"/>
          </p:cNvSpPr>
          <p:nvPr/>
        </p:nvSpPr>
        <p:spPr bwMode="auto">
          <a:xfrm>
            <a:off x="1202680" y="1556544"/>
            <a:ext cx="2089150" cy="2540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endParaRPr lang="ko-KR" altLang="en-US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1293813" y="1546225"/>
            <a:ext cx="1811337" cy="2746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첫 번째 규칙 </a:t>
            </a:r>
            <a:r>
              <a:rPr lang="en-US" altLang="ko-KR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판단보류</a:t>
            </a:r>
            <a:r>
              <a:rPr lang="en-US" altLang="ko-KR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873820" y="1947069"/>
            <a:ext cx="7416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참석자는 아이디어를 내놓는 것에만 전념하고 판단은 나중에 하는 것이 좋다</a:t>
            </a:r>
            <a:r>
              <a:rPr lang="en-US" altLang="ko-KR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AutoShape 12"/>
          <p:cNvSpPr>
            <a:spLocks noChangeArrowheads="1"/>
          </p:cNvSpPr>
          <p:nvPr/>
        </p:nvSpPr>
        <p:spPr bwMode="auto">
          <a:xfrm>
            <a:off x="716658" y="2990851"/>
            <a:ext cx="7558087" cy="900112"/>
          </a:xfrm>
          <a:prstGeom prst="roundRect">
            <a:avLst>
              <a:gd name="adj" fmla="val 4407"/>
            </a:avLst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19050" algn="ctr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lIns="90000" tIns="46800" rIns="90000" bIns="46800" anchor="ctr"/>
          <a:lstStyle/>
          <a:p>
            <a:pPr>
              <a:lnSpc>
                <a:spcPct val="130000"/>
              </a:lnSpc>
            </a:pPr>
            <a:endParaRPr lang="ko-KR" altLang="en-US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980281" y="2980532"/>
            <a:ext cx="358775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181" name="Picture 14" descr="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2787651"/>
            <a:ext cx="45243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AutoShape 15"/>
          <p:cNvSpPr>
            <a:spLocks noChangeArrowheads="1"/>
          </p:cNvSpPr>
          <p:nvPr/>
        </p:nvSpPr>
        <p:spPr bwMode="auto">
          <a:xfrm>
            <a:off x="1173163" y="2876551"/>
            <a:ext cx="2090737" cy="252412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endParaRPr lang="ko-KR" altLang="en-US"/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1287463" y="2843214"/>
            <a:ext cx="1811337" cy="27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ko-KR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두 번째 규칙</a:t>
            </a:r>
            <a:r>
              <a:rPr lang="ko-KR" altLang="en-US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ko-KR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(자유분방)</a:t>
            </a:r>
            <a:endParaRPr lang="en-US" altLang="ko-KR" sz="12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4337" name="Text Box 17"/>
          <p:cNvSpPr txBox="1">
            <a:spLocks noChangeArrowheads="1"/>
          </p:cNvSpPr>
          <p:nvPr/>
        </p:nvSpPr>
        <p:spPr bwMode="auto">
          <a:xfrm>
            <a:off x="827088" y="3288507"/>
            <a:ext cx="7469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누구나 자유롭게 생각나는 대로 말할 수 있다</a:t>
            </a:r>
            <a:r>
              <a:rPr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. </a:t>
            </a:r>
            <a:endParaRPr lang="ko-KR" alt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85" name="AutoShape 18"/>
          <p:cNvSpPr>
            <a:spLocks noChangeArrowheads="1"/>
          </p:cNvSpPr>
          <p:nvPr/>
        </p:nvSpPr>
        <p:spPr bwMode="auto">
          <a:xfrm>
            <a:off x="755650" y="4274343"/>
            <a:ext cx="7558088" cy="900113"/>
          </a:xfrm>
          <a:prstGeom prst="roundRect">
            <a:avLst>
              <a:gd name="adj" fmla="val 4407"/>
            </a:avLst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19050" algn="ctr">
            <a:solidFill>
              <a:srgbClr val="0000CC"/>
            </a:solidFill>
            <a:round/>
            <a:headEnd/>
            <a:tailEnd/>
          </a:ln>
          <a:effectLst>
            <a:prstShdw prst="shdw17" dist="17961" dir="2700000">
              <a:srgbClr val="00007A"/>
            </a:prstShdw>
          </a:effectLst>
        </p:spPr>
        <p:txBody>
          <a:bodyPr wrap="none" lIns="90000" tIns="46800" rIns="90000" bIns="46800" anchor="ctr"/>
          <a:lstStyle/>
          <a:p>
            <a:pPr>
              <a:lnSpc>
                <a:spcPct val="130000"/>
              </a:lnSpc>
            </a:pPr>
            <a:endParaRPr lang="ko-KR" altLang="en-US"/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>
            <a:off x="971550" y="4261643"/>
            <a:ext cx="358775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187" name="Picture 20" descr="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055269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AutoShape 21"/>
          <p:cNvSpPr>
            <a:spLocks noChangeArrowheads="1"/>
          </p:cNvSpPr>
          <p:nvPr/>
        </p:nvSpPr>
        <p:spPr bwMode="auto">
          <a:xfrm>
            <a:off x="1195511" y="4156869"/>
            <a:ext cx="2089150" cy="254000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endParaRPr lang="ko-KR" altLang="en-US"/>
          </a:p>
        </p:txBody>
      </p:sp>
      <p:sp>
        <p:nvSpPr>
          <p:cNvPr id="7189" name="Text Box 22"/>
          <p:cNvSpPr txBox="1">
            <a:spLocks noChangeArrowheads="1"/>
          </p:cNvSpPr>
          <p:nvPr/>
        </p:nvSpPr>
        <p:spPr bwMode="auto">
          <a:xfrm>
            <a:off x="1293813" y="4140201"/>
            <a:ext cx="1909762" cy="27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ko-KR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세 번째 규칙</a:t>
            </a:r>
            <a:r>
              <a:rPr lang="ko-KR" altLang="en-US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ko-KR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(질 보다 양)</a:t>
            </a:r>
            <a:endParaRPr lang="en-US" altLang="ko-KR" sz="12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827088" y="4571999"/>
            <a:ext cx="7416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어떤 아이디어라도 비판</a:t>
            </a:r>
            <a:r>
              <a:rPr lang="en-US" altLang="ko-KR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평가를 하지 않고 아이디어만을 대량으로 내놓는 것이 중요하다</a:t>
            </a:r>
            <a:r>
              <a:rPr lang="en-US" altLang="ko-K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. </a:t>
            </a:r>
            <a:endParaRPr lang="ko-KR" alt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91" name="AutoShape 24"/>
          <p:cNvSpPr>
            <a:spLocks noChangeArrowheads="1"/>
          </p:cNvSpPr>
          <p:nvPr/>
        </p:nvSpPr>
        <p:spPr bwMode="auto">
          <a:xfrm>
            <a:off x="755650" y="5540375"/>
            <a:ext cx="7558088" cy="900113"/>
          </a:xfrm>
          <a:prstGeom prst="roundRect">
            <a:avLst>
              <a:gd name="adj" fmla="val 4407"/>
            </a:avLst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19050" algn="ctr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lIns="90000" tIns="46800" rIns="90000" bIns="46800" anchor="ctr"/>
          <a:lstStyle/>
          <a:p>
            <a:pPr>
              <a:lnSpc>
                <a:spcPct val="130000"/>
              </a:lnSpc>
            </a:pPr>
            <a:endParaRPr lang="ko-KR" altLang="en-US"/>
          </a:p>
        </p:txBody>
      </p:sp>
      <p:sp>
        <p:nvSpPr>
          <p:cNvPr id="7192" name="Line 25"/>
          <p:cNvSpPr>
            <a:spLocks noChangeShapeType="1"/>
          </p:cNvSpPr>
          <p:nvPr/>
        </p:nvSpPr>
        <p:spPr bwMode="auto">
          <a:xfrm>
            <a:off x="971550" y="5540375"/>
            <a:ext cx="358775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193" name="Picture 26" descr="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324475"/>
            <a:ext cx="4524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4" name="AutoShape 27"/>
          <p:cNvSpPr>
            <a:spLocks noChangeArrowheads="1"/>
          </p:cNvSpPr>
          <p:nvPr/>
        </p:nvSpPr>
        <p:spPr bwMode="auto">
          <a:xfrm>
            <a:off x="1187450" y="5407025"/>
            <a:ext cx="2090738" cy="252413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endParaRPr lang="ko-KR" altLang="en-US"/>
          </a:p>
        </p:txBody>
      </p:sp>
      <p:sp>
        <p:nvSpPr>
          <p:cNvPr id="7195" name="Text Box 28"/>
          <p:cNvSpPr txBox="1">
            <a:spLocks noChangeArrowheads="1"/>
          </p:cNvSpPr>
          <p:nvPr/>
        </p:nvSpPr>
        <p:spPr bwMode="auto">
          <a:xfrm>
            <a:off x="1289050" y="5381625"/>
            <a:ext cx="1860550" cy="2746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ko-KR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네 번째 규칙</a:t>
            </a:r>
            <a:r>
              <a:rPr lang="ko-KR" altLang="en-US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ko-KR" sz="12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(결합 개선)</a:t>
            </a:r>
            <a:endParaRPr lang="en-US" altLang="ko-KR" sz="12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862013" y="5748338"/>
            <a:ext cx="7416800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 아이디어를 다른 누군가가 개선시키고 더 연구하여 보다 재미있는 아이디어로 </a:t>
            </a:r>
            <a:endParaRPr lang="en-US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발전시켜가는 것을 의미한다</a:t>
            </a:r>
            <a:r>
              <a:rPr lang="en-US" altLang="ko-KR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9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 charset="0"/>
              </a:rPr>
              <a:t>4.2 </a:t>
            </a:r>
            <a:r>
              <a:rPr lang="ko-KR" altLang="en-US">
                <a:latin typeface="Arial" charset="0"/>
              </a:rPr>
              <a:t>브레인스토밍 기법</a:t>
            </a:r>
            <a:endParaRPr lang="en-US" altLang="ko-KR">
              <a:latin typeface="Arial" charset="0"/>
            </a:endParaRPr>
          </a:p>
        </p:txBody>
      </p:sp>
      <p:sp>
        <p:nvSpPr>
          <p:cNvPr id="719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24C142E2-B39C-4EAB-B7E4-6DF21B11AC06}" type="slidenum">
              <a:rPr lang="ko-KR" altLang="en-US" sz="1200" smtClean="0">
                <a:solidFill>
                  <a:schemeClr val="bg1"/>
                </a:solidFill>
              </a:rPr>
              <a:pPr/>
              <a:t>4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 dirty="0">
                <a:solidFill>
                  <a:srgbClr val="0000CC"/>
                </a:solidFill>
              </a:rPr>
              <a:t>육색사고모의 </a:t>
            </a:r>
            <a:r>
              <a:rPr lang="ko-KR" altLang="en-US" b="1" dirty="0" err="1">
                <a:solidFill>
                  <a:srgbClr val="0000CC"/>
                </a:solidFill>
              </a:rPr>
              <a:t>모자별</a:t>
            </a:r>
            <a:r>
              <a:rPr lang="ko-KR" altLang="en-US" b="1" dirty="0">
                <a:solidFill>
                  <a:srgbClr val="0000CC"/>
                </a:solidFill>
              </a:rPr>
              <a:t> 형태와 역할</a:t>
            </a: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40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9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389330"/>
              </p:ext>
            </p:extLst>
          </p:nvPr>
        </p:nvGraphicFramePr>
        <p:xfrm>
          <a:off x="323528" y="1290637"/>
          <a:ext cx="8629128" cy="4933951"/>
        </p:xfrm>
        <a:graphic>
          <a:graphicData uri="http://schemas.openxmlformats.org/drawingml/2006/table">
            <a:tbl>
              <a:tblPr/>
              <a:tblGrid>
                <a:gridCol w="122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3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모자 색깔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사고 형태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역할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○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백색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중립적 객관적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정확한 정보에 기초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 검증된 중립적이고 객관적인 사실을 제시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●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적색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감정이나 정서의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자신의 분노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두려움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직관과 같은 감정이나 정서를 제시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●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긍정적 낙관적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긍정적이고 낙관적인 측면을 제시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●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흑색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비판적 부정적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비판적이고 부정적인 측면을 제시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●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녹색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창의적 확산적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창의적이고 확산적인 새로운 측면을 제시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●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청색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지휘자의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지휘자나 사회자처럼 정리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요약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결론적인 내용을 제시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8641" y="652626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8135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 dirty="0">
                <a:solidFill>
                  <a:srgbClr val="0000CC"/>
                </a:solidFill>
              </a:rPr>
              <a:t>육색사고모의 적용 예</a:t>
            </a: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41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7" name="Group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656380"/>
              </p:ext>
            </p:extLst>
          </p:nvPr>
        </p:nvGraphicFramePr>
        <p:xfrm>
          <a:off x="609600" y="1124744"/>
          <a:ext cx="8426896" cy="5440299"/>
        </p:xfrm>
        <a:graphic>
          <a:graphicData uri="http://schemas.openxmlformats.org/drawingml/2006/table">
            <a:tbl>
              <a:tblPr/>
              <a:tblGrid>
                <a:gridCol w="72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색깔</a:t>
                      </a:r>
                    </a:p>
                  </a:txBody>
                  <a:tcPr marL="110650" marR="1106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사고 형태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  례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백색</a:t>
                      </a:r>
                    </a:p>
                  </a:txBody>
                  <a:tcPr marL="110650" marR="1106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중립적 객관적 사고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차는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 만에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마일까지 가속이 가능합니다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주행 시 연료 소비량은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갤런당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25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마일입니다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아침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 정각에 강의실에 들어오는 것을 보았습니다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●</a:t>
                      </a: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적색</a:t>
                      </a:r>
                    </a:p>
                  </a:txBody>
                  <a:tcPr marL="110650" marR="1106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감정이나 정서의 사고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 생각으로는 이번 프로젝트가 성공하지 못할 것입니다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나는 이러한 처리 방식으로 프로젝트를 운영하는 것을 좋아하지 않습니다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●</a:t>
                      </a: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황색</a:t>
                      </a:r>
                    </a:p>
                  </a:txBody>
                  <a:tcPr marL="110650" marR="1106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긍정적 낙관적 사고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많은 친구들이 대기업에 입사하고자 합니다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성공하면 수입도 좋고 생활에 유익합니다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원한다면 도전해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보십시요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●</a:t>
                      </a: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흑색</a:t>
                      </a:r>
                    </a:p>
                  </a:txBody>
                  <a:tcPr marL="110650" marR="1106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비판적 부정적 사고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규정 때문에 예산을 사용하기가 어렵습니다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내가 아는 한 그것은 가정일 뿐입니다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●</a:t>
                      </a: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녹색</a:t>
                      </a:r>
                    </a:p>
                  </a:txBody>
                  <a:tcPr marL="110650" marR="1106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창의적 확산적 사고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우리가 네모난 햄버거를 만든다고 가정해 보면 어떨까요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 대안은 없나요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●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청색</a:t>
                      </a:r>
                    </a:p>
                  </a:txBody>
                  <a:tcPr marL="110650" marR="1106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지휘자의 사고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여기서 우리에게 주어진 가능성을 검토해 봅시다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marL="182563" marR="0" lvl="0" indent="-1825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 생각으로는 우선 순위를 고려해야 합니다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110650" marR="110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641" y="652626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2131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66807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Six Thinking Hats </a:t>
            </a:r>
            <a:r>
              <a:rPr lang="ko-KR" altLang="en-US" b="1" dirty="0">
                <a:solidFill>
                  <a:srgbClr val="0000CC"/>
                </a:solidFill>
              </a:rPr>
              <a:t>실습 </a:t>
            </a:r>
            <a:r>
              <a:rPr lang="en-US" altLang="ko-KR" b="1" dirty="0">
                <a:solidFill>
                  <a:srgbClr val="0000CC"/>
                </a:solidFill>
              </a:rPr>
              <a:t>- Trouble Maker </a:t>
            </a:r>
            <a:r>
              <a:rPr lang="ko-KR" altLang="en-US" b="1" dirty="0">
                <a:solidFill>
                  <a:srgbClr val="0000CC"/>
                </a:solidFill>
              </a:rPr>
              <a:t>직원 문제</a:t>
            </a: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42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3568" y="1252216"/>
            <a:ext cx="8280919" cy="5201120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  <a:extLst/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프로젝트를 총 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9</a:t>
            </a: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명 하기로 약속을 했다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.  ‘</a:t>
            </a:r>
            <a:r>
              <a:rPr lang="ko-KR" altLang="en-US" sz="1600" kern="0" dirty="0" err="1">
                <a:latin typeface="돋움" panose="020B0600000101010101" pitchFamily="50" charset="-127"/>
                <a:ea typeface="돋움" panose="020B0600000101010101" pitchFamily="50" charset="-127"/>
              </a:rPr>
              <a:t>김고집’주임은</a:t>
            </a: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SW</a:t>
            </a: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개발 능력과 일에 대한 열정이 매우 대단하다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일에 집중하면 낮과 밤을 가리지 않고 일을 하고 의견이 다르면 개발회의에서 끝까지 자기 주장을 펼친다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특징으로는 상대편의 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SW </a:t>
            </a: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질에 대해서 냉정할 만큼 비판을 가하고 회식자리에서 술이 과하면 상대편의 인격에 대해서 비난을 하는 일이 잦았다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프로그램 개발 외에는 시장 확보를 위한 고객과의 응대는 갈등을 유발하고 매주 월요일 아침 팀 회의에는 개발을 이유를 지각하거나 결석하는 일이 잦았다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실제로 개발 납기는 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일 남았는데 </a:t>
            </a:r>
            <a:r>
              <a:rPr lang="ko-KR" altLang="en-US" sz="1600" kern="0" dirty="0" err="1">
                <a:latin typeface="돋움" panose="020B0600000101010101" pitchFamily="50" charset="-127"/>
                <a:ea typeface="돋움" panose="020B0600000101010101" pitchFamily="50" charset="-127"/>
              </a:rPr>
              <a:t>김주임의</a:t>
            </a: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 개발 일정은 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일이 더 필요한 상황이 되었고 현재 잠수를 타고 있다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팀원들 중 일부는 </a:t>
            </a:r>
            <a:r>
              <a:rPr lang="ko-KR" altLang="en-US" sz="1600" kern="0" dirty="0" err="1">
                <a:latin typeface="돋움" panose="020B0600000101010101" pitchFamily="50" charset="-127"/>
                <a:ea typeface="돋움" panose="020B0600000101010101" pitchFamily="50" charset="-127"/>
              </a:rPr>
              <a:t>김주임의</a:t>
            </a: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 업무태도를 문제 삼아 타 팀으로 전출시키고 배제하자는 의견이 분분하고 팀장으로서 당신은 그나마 납기를 맞추기 위해 </a:t>
            </a:r>
            <a:r>
              <a:rPr lang="ko-KR" altLang="en-US" sz="1600" kern="0" dirty="0" err="1">
                <a:latin typeface="돋움" panose="020B0600000101010101" pitchFamily="50" charset="-127"/>
                <a:ea typeface="돋움" panose="020B0600000101010101" pitchFamily="50" charset="-127"/>
              </a:rPr>
              <a:t>김주임을</a:t>
            </a: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 설득해서 데려와야 한다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어떤 방법으로 문제를 해결하는 것이 좋을지 </a:t>
            </a:r>
            <a:r>
              <a:rPr lang="ko-KR" altLang="en-US" sz="1600" kern="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여섯 가지 색깔 모자로 </a:t>
            </a:r>
            <a:r>
              <a:rPr lang="ko-KR" altLang="en-US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결론을 내어보자</a:t>
            </a:r>
            <a:r>
              <a:rPr lang="en-US" altLang="ko-KR" sz="1600" kern="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600" kern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641" y="652626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1574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66807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Six Thinking Hats </a:t>
            </a:r>
            <a:r>
              <a:rPr lang="ko-KR" altLang="en-US" b="1" dirty="0">
                <a:solidFill>
                  <a:srgbClr val="0000CC"/>
                </a:solidFill>
              </a:rPr>
              <a:t>실습 </a:t>
            </a:r>
            <a:r>
              <a:rPr lang="en-US" altLang="ko-KR" b="1" dirty="0">
                <a:solidFill>
                  <a:srgbClr val="0000CC"/>
                </a:solidFill>
              </a:rPr>
              <a:t>- Trouble Maker </a:t>
            </a:r>
            <a:r>
              <a:rPr lang="ko-KR" altLang="en-US" b="1" dirty="0">
                <a:solidFill>
                  <a:srgbClr val="0000CC"/>
                </a:solidFill>
              </a:rPr>
              <a:t>직원 문제</a:t>
            </a: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43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850291"/>
              </p:ext>
            </p:extLst>
          </p:nvPr>
        </p:nvGraphicFramePr>
        <p:xfrm>
          <a:off x="323528" y="1290637"/>
          <a:ext cx="8629128" cy="4933951"/>
        </p:xfrm>
        <a:graphic>
          <a:graphicData uri="http://schemas.openxmlformats.org/drawingml/2006/table">
            <a:tbl>
              <a:tblPr/>
              <a:tblGrid>
                <a:gridCol w="122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3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모자 색깔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사고 형태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토론 내용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○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백색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중립적 객관적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●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적색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감정이나 정서의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●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긍정적 낙관적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●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흑색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비판적 부정적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●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녹색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창의적 확산적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●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청색</a:t>
                      </a:r>
                    </a:p>
                  </a:txBody>
                  <a:tcPr marL="111019" marR="1110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HY헤드라인M" pitchFamily="18" charset="-127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지휘자의 사고</a:t>
                      </a: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1019" marR="111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641" y="652626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8369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Mind Map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44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56775" y="1252216"/>
            <a:ext cx="8065425" cy="4265016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  <a:extLst/>
        </p:spPr>
        <p:txBody>
          <a:bodyPr/>
          <a:lstStyle/>
          <a:p>
            <a:pPr marL="800100" lvl="1" indent="-342900" eaLnBrk="1" hangingPunct="1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영국의 심리학자 토니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부잔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(Tony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Buzan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고안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 eaLnBrk="1" hangingPunct="1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핵심 개념들 간의 상호 관련성이나 통합성을 좀 더 시각적으로 일목요연하게 표현하게 함으로써 창의적인 사고를 유도하기 위한 방법</a:t>
            </a:r>
          </a:p>
          <a:p>
            <a:pPr marL="800100" lvl="1" indent="-342900" eaLnBrk="1" hangingPunct="1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도발이나 이동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무작위 투입과 같은 창의적 발상 개념을 적용하여 다소 엉뚱하고 기발한 아이디어를 가능한 많이 도출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 eaLnBrk="1" hangingPunct="1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자신의 생각을 종이 위에 마음껏 기록하였다가 나중에 다시 이용하는 생각의 정리 기법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5616" y="5855005"/>
            <a:ext cx="61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마인드맵은 생각을 이미지화, 시각화하는 도구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774" y="658159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738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Mind Map </a:t>
            </a:r>
            <a:r>
              <a:rPr lang="ko-KR" altLang="en-US" b="1" dirty="0">
                <a:solidFill>
                  <a:srgbClr val="0000CC"/>
                </a:solidFill>
              </a:rPr>
              <a:t>의 구성 요소</a:t>
            </a: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45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56775" y="1252216"/>
            <a:ext cx="8065425" cy="4265016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  <a:extLst/>
        </p:spPr>
        <p:txBody>
          <a:bodyPr/>
          <a:lstStyle/>
          <a:p>
            <a:pPr marL="800100" lvl="1" indent="-342900" eaLnBrk="1" hangingPunct="1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핵심단어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 eaLnBrk="1" hangingPunct="1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800100" lvl="1" indent="-342900" eaLnBrk="1" hangingPunct="1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상징기호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 eaLnBrk="1" hangingPunct="1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색상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색연필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800100" lvl="1" indent="-342900" eaLnBrk="1" hangingPunct="1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가지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구성 내용들 간의 관계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5855005"/>
            <a:ext cx="61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마인드맵은 생각을 이미지화, 시각화하는 도구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774" y="658159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7357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Mind Map </a:t>
            </a:r>
            <a:r>
              <a:rPr lang="ko-KR" altLang="en-US" b="1" dirty="0">
                <a:solidFill>
                  <a:srgbClr val="0000CC"/>
                </a:solidFill>
              </a:rPr>
              <a:t>의 예</a:t>
            </a: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46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8" name="그림 1" descr="내가 좋아하는 것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0" y="1117785"/>
            <a:ext cx="8064896" cy="547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4774" y="658159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7552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771525" y="692150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Mind Map </a:t>
            </a:r>
            <a:r>
              <a:rPr lang="ko-KR" altLang="en-US" b="1" dirty="0">
                <a:solidFill>
                  <a:srgbClr val="0000CC"/>
                </a:solidFill>
              </a:rPr>
              <a:t>의 예</a:t>
            </a:r>
          </a:p>
        </p:txBody>
      </p:sp>
      <p:sp>
        <p:nvSpPr>
          <p:cNvPr id="34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2797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38A9C441-0EE0-403D-BC1B-7C54023A6A42}" type="slidenum">
              <a:rPr lang="ko-KR" altLang="en-US" sz="1200" smtClean="0">
                <a:solidFill>
                  <a:schemeClr val="bg1"/>
                </a:solidFill>
              </a:rPr>
              <a:pPr/>
              <a:t>47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7" name="Picture 3" descr="mindmap사례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92200"/>
            <a:ext cx="8377090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4774" y="658159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8128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739775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11163" y="1087437"/>
            <a:ext cx="8337301" cy="2005013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</p:spPr>
        <p:txBody>
          <a:bodyPr/>
          <a:lstStyle/>
          <a:p>
            <a:pPr marL="742950" lvl="1" indent="-285750" eaLnBrk="1" latinLnBrk="1" hangingPunct="1">
              <a:lnSpc>
                <a:spcPct val="20000"/>
              </a:lnSpc>
              <a:spcBef>
                <a:spcPct val="50000"/>
              </a:spcBef>
              <a:buFontTx/>
              <a:buChar char="-"/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문제의 결과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특성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어떠한 원인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요인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으로부터 일어났는지 그 인과관계를 살펴보고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특성요인도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해서 문제점을 파악하고 해결책을 생각하는 기법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4.12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화살표 앞쪽에는 특성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즉 문제가 되고 있는 결과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인과 활동의 문제점을   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기입하고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특성에 영향을 주고 있다고 생각되는 요인들을 큰 것부터 작은 것까지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큰 뼈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중간 뼈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작은 뼈로 순차적으로 기입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44" name="Text Box 12"/>
          <p:cNvSpPr txBox="1">
            <a:spLocks noChangeArrowheads="1"/>
          </p:cNvSpPr>
          <p:nvPr/>
        </p:nvSpPr>
        <p:spPr bwMode="auto">
          <a:xfrm>
            <a:off x="755650" y="687388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CC"/>
                </a:solidFill>
              </a:rPr>
              <a:t>특성요인도 기법</a:t>
            </a:r>
          </a:p>
        </p:txBody>
      </p:sp>
      <p:sp>
        <p:nvSpPr>
          <p:cNvPr id="35846" name="직사각형 3"/>
          <p:cNvSpPr>
            <a:spLocks noChangeArrowheads="1"/>
          </p:cNvSpPr>
          <p:nvPr/>
        </p:nvSpPr>
        <p:spPr bwMode="auto">
          <a:xfrm>
            <a:off x="3286125" y="6110288"/>
            <a:ext cx="2232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  그림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4.12  </a:t>
            </a:r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특성요인도</a:t>
            </a:r>
          </a:p>
        </p:txBody>
      </p:sp>
      <p:sp>
        <p:nvSpPr>
          <p:cNvPr id="378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584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485E78DC-068E-4F26-8F5A-30F78952057E}" type="slidenum">
              <a:rPr lang="ko-KR" altLang="en-US" sz="1200" smtClean="0">
                <a:solidFill>
                  <a:schemeClr val="bg1"/>
                </a:solidFill>
              </a:rPr>
              <a:pPr/>
              <a:t>48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713009" cy="273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6571" y="714052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12"/>
          <p:cNvSpPr txBox="1">
            <a:spLocks noChangeArrowheads="1"/>
          </p:cNvSpPr>
          <p:nvPr/>
        </p:nvSpPr>
        <p:spPr bwMode="auto">
          <a:xfrm>
            <a:off x="755650" y="695325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>
                <a:solidFill>
                  <a:srgbClr val="0000CC"/>
                </a:solidFill>
              </a:rPr>
              <a:t>특성요인도 기법의 전개방식</a:t>
            </a:r>
          </a:p>
        </p:txBody>
      </p:sp>
      <p:sp>
        <p:nvSpPr>
          <p:cNvPr id="36868" name="직사각형 3"/>
          <p:cNvSpPr>
            <a:spLocks noChangeArrowheads="1"/>
          </p:cNvSpPr>
          <p:nvPr/>
        </p:nvSpPr>
        <p:spPr bwMode="auto">
          <a:xfrm>
            <a:off x="2486025" y="6224587"/>
            <a:ext cx="3960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4.13  ‘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발전장치 고장’에 대한 특성요인도</a:t>
            </a:r>
          </a:p>
        </p:txBody>
      </p:sp>
      <p:sp>
        <p:nvSpPr>
          <p:cNvPr id="36869" name="Rectangle 113"/>
          <p:cNvSpPr>
            <a:spLocks noChangeArrowheads="1"/>
          </p:cNvSpPr>
          <p:nvPr/>
        </p:nvSpPr>
        <p:spPr bwMode="auto">
          <a:xfrm>
            <a:off x="1187624" y="1164010"/>
            <a:ext cx="6840538" cy="1538288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/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36870" name="Text Box 114"/>
          <p:cNvSpPr txBox="1">
            <a:spLocks noChangeArrowheads="1"/>
          </p:cNvSpPr>
          <p:nvPr/>
        </p:nvSpPr>
        <p:spPr bwMode="auto">
          <a:xfrm>
            <a:off x="1547664" y="1167130"/>
            <a:ext cx="705658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①  문제의 특성</a:t>
            </a:r>
            <a:r>
              <a:rPr lang="en-US" altLang="ko-KR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lang="en-US" altLang="ko-KR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을 정한다</a:t>
            </a:r>
            <a:r>
              <a:rPr lang="en-US" altLang="ko-KR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②  요인들을 생각해낸다</a:t>
            </a:r>
            <a:r>
              <a:rPr lang="en-US" altLang="ko-KR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③  </a:t>
            </a:r>
            <a:r>
              <a:rPr lang="ko-KR" altLang="en-US" sz="1500" b="1" dirty="0" err="1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특성요인도를</a:t>
            </a:r>
            <a:r>
              <a:rPr lang="ko-KR" altLang="en-US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완성시킨다</a:t>
            </a:r>
            <a:r>
              <a:rPr lang="en-US" altLang="ko-KR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④  중점 요인들을 분석하여 해결책을 도출한다</a:t>
            </a:r>
            <a:r>
              <a:rPr lang="en-US" altLang="ko-KR" sz="1500" b="1" dirty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500" b="1" dirty="0">
              <a:solidFill>
                <a:srgbClr val="0066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92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687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8A0B1D9C-A613-424D-8082-C7B2BC4EA341}" type="slidenum">
              <a:rPr lang="ko-KR" altLang="en-US" sz="1200" smtClean="0">
                <a:solidFill>
                  <a:schemeClr val="bg1"/>
                </a:solidFill>
              </a:rPr>
              <a:pPr/>
              <a:t>49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34782"/>
            <a:ext cx="8353176" cy="325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6571" y="652626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11188" y="1125538"/>
            <a:ext cx="8064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50000"/>
              </a:spcBef>
            </a:pPr>
            <a:endParaRPr lang="ko-KR" altLang="en-US" sz="3200" b="1">
              <a:latin typeface="Arial" charset="0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773113" y="303213"/>
            <a:ext cx="559752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 dirty="0"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Brainstorming</a:t>
            </a:r>
            <a:r>
              <a:rPr lang="ko-KR" altLang="en-US" b="1" dirty="0">
                <a:solidFill>
                  <a:srgbClr val="0000CC"/>
                </a:solidFill>
              </a:rPr>
              <a:t>의 구체적 진행방법</a:t>
            </a:r>
          </a:p>
          <a:p>
            <a:pPr eaLnBrk="1" latinLnBrk="1" hangingPunct="1"/>
            <a:endParaRPr lang="ko-KR" altLang="en-US" sz="2400" b="1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197" name="Rectangle 113"/>
          <p:cNvSpPr>
            <a:spLocks noChangeArrowheads="1"/>
          </p:cNvSpPr>
          <p:nvPr/>
        </p:nvSpPr>
        <p:spPr bwMode="auto">
          <a:xfrm>
            <a:off x="757238" y="1196975"/>
            <a:ext cx="7631112" cy="2735263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/>
          </a:p>
        </p:txBody>
      </p:sp>
      <p:sp>
        <p:nvSpPr>
          <p:cNvPr id="8198" name="Text Box 114"/>
          <p:cNvSpPr txBox="1">
            <a:spLocks noChangeArrowheads="1"/>
          </p:cNvSpPr>
          <p:nvPr/>
        </p:nvSpPr>
        <p:spPr bwMode="auto">
          <a:xfrm>
            <a:off x="899592" y="1311957"/>
            <a:ext cx="7417321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 ①  주제는 구체적인 것을 선정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 ②  참석자 전원의 얼굴이 보이도록 책상과 의자 배치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 ③  모조지 또는 화이트보드 등 준비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 ④  분위기를 잘 조성하는 사람을 진행자로 선정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 ⑤  참석자는 다른 분야의 전문가로 구성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 ⑥  발언을 전부 기록하고 키워드로 요약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 ⑦  아이디어 발상시간은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시간 정도로 하고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그 이상의 시간이 소요되면 휴식시간 가짐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 ⑧ 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브레인스토밍의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결과에 대한 평가는 하루 정도 지난 후에 실행</a:t>
            </a:r>
          </a:p>
        </p:txBody>
      </p:sp>
      <p:pic>
        <p:nvPicPr>
          <p:cNvPr id="8199" name="Picture 8" descr="j0233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292600"/>
            <a:ext cx="2149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9" descr="MC900233085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292600"/>
            <a:ext cx="450691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 charset="0"/>
              </a:rPr>
              <a:t>4.2 </a:t>
            </a:r>
            <a:r>
              <a:rPr lang="ko-KR" altLang="en-US">
                <a:latin typeface="Arial" charset="0"/>
              </a:rPr>
              <a:t>브레인스토밍 기법</a:t>
            </a:r>
            <a:endParaRPr lang="en-US" altLang="ko-KR">
              <a:latin typeface="Arial" charset="0"/>
            </a:endParaRPr>
          </a:p>
        </p:txBody>
      </p:sp>
      <p:sp>
        <p:nvSpPr>
          <p:cNvPr id="820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D09F3384-DDB2-4234-94BA-082E65EC6E2C}" type="slidenum">
              <a:rPr lang="ko-KR" altLang="en-US" sz="1200" smtClean="0">
                <a:solidFill>
                  <a:schemeClr val="bg1"/>
                </a:solidFill>
              </a:rPr>
              <a:pPr/>
              <a:t>5</a:t>
            </a:fld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739775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11163" y="1087437"/>
            <a:ext cx="8625333" cy="2773611"/>
          </a:xfrm>
          <a:prstGeom prst="rect">
            <a:avLst/>
          </a:prstGeom>
          <a:solidFill>
            <a:srgbClr val="CCFFFF"/>
          </a:solidFill>
          <a:ln>
            <a:solidFill>
              <a:srgbClr val="0000CC"/>
            </a:solidFill>
          </a:ln>
        </p:spPr>
        <p:txBody>
          <a:bodyPr/>
          <a:lstStyle/>
          <a:p>
            <a:pPr marL="742950" lvl="1" indent="-285750" eaLnBrk="1" latinLnBrk="1" hangingPunct="1">
              <a:lnSpc>
                <a:spcPct val="20000"/>
              </a:lnSpc>
              <a:spcBef>
                <a:spcPct val="50000"/>
              </a:spcBef>
              <a:buFontTx/>
              <a:buChar char="-"/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체크리스트법과 속성열거법을 입체적으로 조합한 발상법</a:t>
            </a:r>
          </a:p>
          <a:p>
            <a:pPr marL="285750" indent="-285750" eaLnBrk="1" latinLnBrk="1" hangingPunct="1">
              <a:spcBef>
                <a:spcPct val="50000"/>
              </a:spcBef>
              <a:buFontTx/>
              <a:buChar char="-"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차원 매트릭스를 제작하는데 한 축에는 대상 물건 또는 서비스의 특징 또는 속성들을  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나열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크기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무게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85750" indent="-285750" eaLnBrk="1" latinLnBrk="1" hangingPunct="1">
              <a:spcBef>
                <a:spcPct val="50000"/>
              </a:spcBef>
              <a:buFontTx/>
              <a:buChar char="-"/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축에는 특징 또는 속성들을 다른 형태의 단어 즉 형용사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부사 또는 동사의 형태로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변환하여 기입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Osborn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Scamper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 등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85750" indent="-285750" eaLnBrk="1" latinLnBrk="1" hangingPunct="1">
              <a:spcBef>
                <a:spcPct val="50000"/>
              </a:spcBef>
              <a:buFontTx/>
              <a:buChar char="-"/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깊이의 축에는 육하원칙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누가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어디서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언제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왜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무엇을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어떻게 바꿀 것인지 그 기준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배열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50000"/>
              </a:spcBef>
              <a:defRPr/>
            </a:pP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44" name="Text Box 12"/>
          <p:cNvSpPr txBox="1">
            <a:spLocks noChangeArrowheads="1"/>
          </p:cNvSpPr>
          <p:nvPr/>
        </p:nvSpPr>
        <p:spPr bwMode="auto">
          <a:xfrm>
            <a:off x="755650" y="687388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 dirty="0">
                <a:solidFill>
                  <a:srgbClr val="0000CC"/>
                </a:solidFill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Morphological Analysis (</a:t>
            </a:r>
            <a:r>
              <a:rPr lang="ko-KR" altLang="en-US" b="1" dirty="0" err="1">
                <a:solidFill>
                  <a:srgbClr val="0000CC"/>
                </a:solidFill>
              </a:rPr>
              <a:t>형태분석법</a:t>
            </a:r>
            <a:r>
              <a:rPr lang="en-US" altLang="ko-KR" b="1" dirty="0">
                <a:solidFill>
                  <a:srgbClr val="0000CC"/>
                </a:solidFill>
              </a:rPr>
              <a:t>)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378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584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485E78DC-068E-4F26-8F5A-30F78952057E}" type="slidenum">
              <a:rPr lang="ko-KR" altLang="en-US" sz="1200" smtClean="0">
                <a:solidFill>
                  <a:schemeClr val="bg1"/>
                </a:solidFill>
              </a:rPr>
              <a:pPr/>
              <a:t>50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571" y="714052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7740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739775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12"/>
          <p:cNvSpPr txBox="1">
            <a:spLocks noChangeArrowheads="1"/>
          </p:cNvSpPr>
          <p:nvPr/>
        </p:nvSpPr>
        <p:spPr bwMode="auto">
          <a:xfrm>
            <a:off x="755650" y="687388"/>
            <a:ext cx="547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 dirty="0">
                <a:solidFill>
                  <a:srgbClr val="0000CC"/>
                </a:solidFill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Morphological Analysis (</a:t>
            </a:r>
            <a:r>
              <a:rPr lang="ko-KR" altLang="en-US" b="1" dirty="0" err="1">
                <a:solidFill>
                  <a:srgbClr val="0000CC"/>
                </a:solidFill>
              </a:rPr>
              <a:t>형태분석법</a:t>
            </a:r>
            <a:r>
              <a:rPr lang="en-US" altLang="ko-KR" b="1" dirty="0">
                <a:solidFill>
                  <a:srgbClr val="0000CC"/>
                </a:solidFill>
              </a:rPr>
              <a:t>)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378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584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485E78DC-068E-4F26-8F5A-30F78952057E}" type="slidenum">
              <a:rPr lang="ko-KR" altLang="en-US" sz="1200" smtClean="0">
                <a:solidFill>
                  <a:schemeClr val="bg1"/>
                </a:solidFill>
              </a:rPr>
              <a:pPr/>
              <a:t>51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571" y="714052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23398"/>
              </p:ext>
            </p:extLst>
          </p:nvPr>
        </p:nvGraphicFramePr>
        <p:xfrm>
          <a:off x="179512" y="1268760"/>
          <a:ext cx="8839200" cy="5073330"/>
        </p:xfrm>
        <a:graphic>
          <a:graphicData uri="http://schemas.openxmlformats.org/drawingml/2006/table">
            <a:tbl>
              <a:tblPr/>
              <a:tblGrid>
                <a:gridCol w="111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대체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결합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적용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변형/확대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다른 용도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최소화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역방향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크기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높이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무게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체적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모양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위치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지역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배열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내구력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구성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성분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경도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안정성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부착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처리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색깔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시간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9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동력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모터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/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발전기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전기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9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전달성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화학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 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79712" y="3343760"/>
            <a:ext cx="127788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물건 또는 서비스의 특징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속성</a:t>
            </a:r>
            <a:endParaRPr lang="ko-KR" altLang="en-US" sz="1800" dirty="0"/>
          </a:p>
        </p:txBody>
      </p:sp>
      <p:sp>
        <p:nvSpPr>
          <p:cNvPr id="11" name="오른쪽 중괄호 10"/>
          <p:cNvSpPr/>
          <p:nvPr/>
        </p:nvSpPr>
        <p:spPr bwMode="auto">
          <a:xfrm>
            <a:off x="1347176" y="1625517"/>
            <a:ext cx="288032" cy="4716573"/>
          </a:xfrm>
          <a:prstGeom prst="rightBrace">
            <a:avLst>
              <a:gd name="adj1" fmla="val 117462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휴먼견출새내기체" pitchFamily="18" charset="-127"/>
            </a:endParaRPr>
          </a:p>
        </p:txBody>
      </p:sp>
      <p:sp>
        <p:nvSpPr>
          <p:cNvPr id="12" name="오른쪽 중괄호 11"/>
          <p:cNvSpPr/>
          <p:nvPr/>
        </p:nvSpPr>
        <p:spPr bwMode="auto">
          <a:xfrm rot="5400000">
            <a:off x="4862101" y="-1825988"/>
            <a:ext cx="236750" cy="7099431"/>
          </a:xfrm>
          <a:prstGeom prst="rightBrace">
            <a:avLst>
              <a:gd name="adj1" fmla="val 117462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휴먼견출새내기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43756" y="1946600"/>
            <a:ext cx="127788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형용사, 부사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동사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901954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739775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12"/>
          <p:cNvSpPr txBox="1">
            <a:spLocks noChangeArrowheads="1"/>
          </p:cNvSpPr>
          <p:nvPr/>
        </p:nvSpPr>
        <p:spPr bwMode="auto">
          <a:xfrm>
            <a:off x="755650" y="687388"/>
            <a:ext cx="6367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r>
              <a:rPr lang="ko-KR" altLang="en-US" b="1" dirty="0">
                <a:solidFill>
                  <a:srgbClr val="0000CC"/>
                </a:solidFill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Morphological Analysis (</a:t>
            </a:r>
            <a:r>
              <a:rPr lang="ko-KR" altLang="en-US" b="1" dirty="0" err="1">
                <a:solidFill>
                  <a:srgbClr val="0000CC"/>
                </a:solidFill>
              </a:rPr>
              <a:t>형태분석법</a:t>
            </a:r>
            <a:r>
              <a:rPr lang="en-US" altLang="ko-KR" b="1" dirty="0">
                <a:solidFill>
                  <a:srgbClr val="0000CC"/>
                </a:solidFill>
              </a:rPr>
              <a:t>) </a:t>
            </a:r>
            <a:r>
              <a:rPr lang="ko-KR" altLang="en-US" b="1" dirty="0">
                <a:solidFill>
                  <a:srgbClr val="0000CC"/>
                </a:solidFill>
              </a:rPr>
              <a:t>예</a:t>
            </a:r>
          </a:p>
        </p:txBody>
      </p:sp>
      <p:sp>
        <p:nvSpPr>
          <p:cNvPr id="378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solidFill>
                  <a:srgbClr val="FFFFFF"/>
                </a:solidFill>
                <a:latin typeface="Arial" charset="0"/>
              </a:rPr>
              <a:t>4.7 </a:t>
            </a:r>
            <a:r>
              <a:rPr lang="ko-KR" altLang="en-US">
                <a:solidFill>
                  <a:srgbClr val="FFFFFF"/>
                </a:solidFill>
                <a:latin typeface="Arial" charset="0"/>
              </a:rPr>
              <a:t>그 외의 아이디어 발상법</a:t>
            </a:r>
            <a:endParaRPr lang="en-US" altLang="ko-KR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5848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485E78DC-068E-4F26-8F5A-30F78952057E}" type="slidenum">
              <a:rPr lang="ko-KR" altLang="en-US" sz="1200" smtClean="0">
                <a:solidFill>
                  <a:schemeClr val="bg1"/>
                </a:solidFill>
              </a:rPr>
              <a:pPr/>
              <a:t>52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571" y="714052"/>
            <a:ext cx="38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21441"/>
              </p:ext>
            </p:extLst>
          </p:nvPr>
        </p:nvGraphicFramePr>
        <p:xfrm>
          <a:off x="179512" y="1157075"/>
          <a:ext cx="8839200" cy="5303593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707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폐품을 이용하여 시내버스 환경을 개선할 수 있는 방법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    폐품변수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시내버스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환경변수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신문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병뚜껑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우유곽</a:t>
                      </a: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헌 스타킹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 쓴 볼펜 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좌석</a:t>
                      </a: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각 좌석에 신문을 볼 수 있도록 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의자 바닥 또는 등받이에 병뚜껑을 붙여 지압 효과가 있도록 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우유 곽을 이용하여 좌석에 개별 휴지통을 부착한다.</a:t>
                      </a: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경로석에 앉는 사람에 경고를 할 수 있도록 사용한다.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운전석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신문을 이용하여 햇빛가리개를 만들어 부착한다.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운전석 핸들에 작은 병뚜껑을 붙여 핸들을 돌리기 쉽도록 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벨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벨 주변에 병뚜껑을 붙여 나이 드신 분들이 벨 위치를 쉽게 찾을 수 있도록 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벨 옆에 끈으로 볼펜을 부착하여 벨을 쉽게 누르는데 사용한다.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1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손잡이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손잡이가 너무 높아 잡지 못하는 사람들을 위하여 스타킹으로 길게 늘여 뜨려 준다.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손잡이에 줄을 달아 끝에 볼펜을 매달아 잡기 편하게 한다. 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요금함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병뚜껑을 예쁘게 꾸며 요금 함에 장식한다.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요금 함을 열어 금액을 분류할 때 주머니로 사용한다.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지폐를 넣었을 때 잘 들어가지 않을 때 쓸 수 있도록 매단다.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유리창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신문에서 예쁜 그림을 오려 장식한다.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우유 곽을 펴서 햇빛 가리개로 설치한다.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유리창 손잡이에 스타킹을 달아 창문을 쉽게 열 수 있도록 한다.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바닥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 오는 날 신문을 깔아 미끄러지지 않도록 한다. 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바닥에 우유 곽으로 번호를 서서 붙여둔다. 탄 차례로 번호에 서 있을 수 있도록 하고, 자리가 나면 번호 차례대로 좌석에 앉는다.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8100" marR="381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75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3"/>
          <p:cNvSpPr>
            <a:spLocks noChangeArrowheads="1"/>
          </p:cNvSpPr>
          <p:nvPr/>
        </p:nvSpPr>
        <p:spPr bwMode="auto">
          <a:xfrm>
            <a:off x="741363" y="4092314"/>
            <a:ext cx="7631112" cy="2160017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/>
          </a:p>
        </p:txBody>
      </p:sp>
      <p:sp>
        <p:nvSpPr>
          <p:cNvPr id="15" name="Rectangle 113"/>
          <p:cNvSpPr>
            <a:spLocks noChangeArrowheads="1"/>
          </p:cNvSpPr>
          <p:nvPr/>
        </p:nvSpPr>
        <p:spPr bwMode="auto">
          <a:xfrm>
            <a:off x="757238" y="1196975"/>
            <a:ext cx="7631112" cy="2160017"/>
          </a:xfrm>
          <a:prstGeom prst="rect">
            <a:avLst/>
          </a:prstGeom>
          <a:solidFill>
            <a:srgbClr val="CCFFFF"/>
          </a:solidFill>
          <a:ln w="222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800"/>
          </a:p>
        </p:txBody>
      </p:sp>
      <p:pic>
        <p:nvPicPr>
          <p:cNvPr id="819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11188" y="1125538"/>
            <a:ext cx="8064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50000"/>
              </a:spcBef>
            </a:pPr>
            <a:endParaRPr lang="ko-KR" altLang="en-US" sz="3200" b="1">
              <a:latin typeface="Arial" charset="0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773113" y="303213"/>
            <a:ext cx="5597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 dirty="0"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Brainstorming </a:t>
            </a:r>
            <a:r>
              <a:rPr lang="ko-KR" altLang="en-US" b="1" dirty="0">
                <a:solidFill>
                  <a:srgbClr val="0000CC"/>
                </a:solidFill>
              </a:rPr>
              <a:t>에서 할 일</a:t>
            </a:r>
            <a:endParaRPr lang="ko-KR" altLang="en-US" sz="2400" b="1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 charset="0"/>
              </a:rPr>
              <a:t>4.2 </a:t>
            </a:r>
            <a:r>
              <a:rPr lang="ko-KR" altLang="en-US">
                <a:latin typeface="Arial" charset="0"/>
              </a:rPr>
              <a:t>브레인스토밍 기법</a:t>
            </a:r>
            <a:endParaRPr lang="en-US" altLang="ko-KR">
              <a:latin typeface="Arial" charset="0"/>
            </a:endParaRPr>
          </a:p>
        </p:txBody>
      </p:sp>
      <p:sp>
        <p:nvSpPr>
          <p:cNvPr id="820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D09F3384-DDB2-4234-94BA-082E65EC6E2C}" type="slidenum">
              <a:rPr lang="ko-KR" altLang="en-US" sz="1200" smtClean="0">
                <a:solidFill>
                  <a:schemeClr val="bg1"/>
                </a:solidFill>
              </a:rPr>
              <a:pPr/>
              <a:t>6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73113" y="1229035"/>
            <a:ext cx="7992119" cy="2059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78" tIns="44445" rIns="90478" bIns="44445">
            <a:spAutoFit/>
          </a:bodyPr>
          <a:lstStyle/>
          <a:p>
            <a:pPr marL="342900" indent="-342900" eaLnBrk="0" fontAlgn="ctr" latinLnBrk="0" hangingPunct="0">
              <a:spcBef>
                <a:spcPct val="3500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개인이 자신의 생각을 완성할 수 있도록 한다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0" fontAlgn="ctr" latinLnBrk="0" hangingPunct="0">
              <a:spcBef>
                <a:spcPct val="3500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기존 아이디어를 확장한다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0" fontAlgn="ctr" latinLnBrk="0" hangingPunct="0">
              <a:spcBef>
                <a:spcPct val="3500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아이디어는 간략하게 설명한다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0" fontAlgn="ctr" latinLnBrk="0" hangingPunct="0">
              <a:spcBef>
                <a:spcPct val="3500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세션이 끝난 후에만 아이디어를 구조화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평가한다</a:t>
            </a:r>
            <a:r>
              <a:rPr lang="ko-KR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342900" indent="-342900" eaLnBrk="0" fontAlgn="ctr" latinLnBrk="0" hangingPunct="0">
              <a:spcBef>
                <a:spcPct val="3500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많은 아이디어를 생각해 낸다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73113" y="4213536"/>
            <a:ext cx="7599362" cy="16440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8" tIns="44445" rIns="90478" bIns="44445">
            <a:spAutoFit/>
          </a:bodyPr>
          <a:lstStyle/>
          <a:p>
            <a:pPr marL="342900" indent="-342900" eaLnBrk="0" fontAlgn="ctr" latinLnBrk="0" hangingPunct="0">
              <a:spcBef>
                <a:spcPct val="3500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제시된 아이디어를 사장시킨다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0" fontAlgn="ctr" latinLnBrk="0" hangingPunct="0">
              <a:spcBef>
                <a:spcPct val="3500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아이디어가 제시되었을 때 평가한다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0" fontAlgn="ctr" latinLnBrk="0" hangingPunct="0">
              <a:spcBef>
                <a:spcPct val="3500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아이디어를 기술할 때 다른 표현을 사용한다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0" fontAlgn="ctr" latinLnBrk="0" hangingPunct="0">
              <a:spcBef>
                <a:spcPct val="35000"/>
              </a:spcBef>
              <a:spcAft>
                <a:spcPct val="0"/>
              </a:spcAft>
              <a:buSzPct val="120000"/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 사람만 계속 아이디어를 낸다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73113" y="3237385"/>
            <a:ext cx="5597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 dirty="0"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Brainstorming </a:t>
            </a:r>
            <a:r>
              <a:rPr lang="ko-KR" altLang="en-US" b="1" dirty="0">
                <a:solidFill>
                  <a:srgbClr val="0000CC"/>
                </a:solidFill>
              </a:rPr>
              <a:t>에서 하지 말 것</a:t>
            </a:r>
            <a:endParaRPr lang="ko-KR" altLang="en-US" sz="2400" b="1" dirty="0"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596839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8888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11188" y="1125538"/>
            <a:ext cx="8064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50000"/>
              </a:spcBef>
            </a:pPr>
            <a:endParaRPr lang="ko-KR" altLang="en-US" sz="3200" b="1">
              <a:latin typeface="Arial" charset="0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773113" y="303213"/>
            <a:ext cx="5597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 dirty="0"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Brainstorming </a:t>
            </a:r>
            <a:r>
              <a:rPr lang="ko-KR" altLang="en-US" b="1" dirty="0">
                <a:solidFill>
                  <a:srgbClr val="0000CC"/>
                </a:solidFill>
              </a:rPr>
              <a:t>의 장단점</a:t>
            </a:r>
            <a:endParaRPr lang="ko-KR" altLang="en-US" sz="2400" b="1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 charset="0"/>
              </a:rPr>
              <a:t>4.2 </a:t>
            </a:r>
            <a:r>
              <a:rPr lang="ko-KR" altLang="en-US">
                <a:latin typeface="Arial" charset="0"/>
              </a:rPr>
              <a:t>브레인스토밍 기법</a:t>
            </a:r>
            <a:endParaRPr lang="en-US" altLang="ko-KR">
              <a:latin typeface="Arial" charset="0"/>
            </a:endParaRPr>
          </a:p>
        </p:txBody>
      </p:sp>
      <p:sp>
        <p:nvSpPr>
          <p:cNvPr id="820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D09F3384-DDB2-4234-94BA-082E65EC6E2C}" type="slidenum">
              <a:rPr lang="ko-KR" altLang="en-US" sz="1200" smtClean="0">
                <a:solidFill>
                  <a:schemeClr val="bg1"/>
                </a:solidFill>
              </a:rPr>
              <a:pPr/>
              <a:t>7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7" name="내용 개체 틀 3"/>
          <p:cNvSpPr txBox="1">
            <a:spLocks/>
          </p:cNvSpPr>
          <p:nvPr/>
        </p:nvSpPr>
        <p:spPr>
          <a:xfrm>
            <a:off x="1290073" y="1869531"/>
            <a:ext cx="2520280" cy="21602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kern="0" dirty="0"/>
              <a:t>        </a:t>
            </a:r>
            <a:endParaRPr lang="en-US" altLang="ko-KR" kern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kern="0" dirty="0"/>
              <a:t>주제의 다양성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kern="0" dirty="0"/>
              <a:t>시너지 효과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kern="0" dirty="0"/>
              <a:t>표현의 자유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kern="0" dirty="0"/>
              <a:t>시간 관리</a:t>
            </a:r>
          </a:p>
          <a:p>
            <a:endParaRPr lang="ko-KR" altLang="en-US" kern="0" dirty="0"/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5292080" y="2013547"/>
            <a:ext cx="1944216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dirty="0"/>
              <a:t>      </a:t>
            </a:r>
            <a:endParaRPr lang="ko-KR" altLang="en-US" sz="800" dirty="0"/>
          </a:p>
          <a:p>
            <a:pPr fontAlgn="base"/>
            <a:r>
              <a:rPr lang="ko-KR" altLang="en-US" sz="2400" dirty="0"/>
              <a:t>산출 방해</a:t>
            </a:r>
          </a:p>
          <a:p>
            <a:pPr fontAlgn="base"/>
            <a:r>
              <a:rPr lang="ko-KR" altLang="en-US" sz="2400" dirty="0"/>
              <a:t>불안 심리</a:t>
            </a:r>
          </a:p>
          <a:p>
            <a:pPr fontAlgn="base"/>
            <a:r>
              <a:rPr lang="ko-KR" altLang="en-US" sz="2400" dirty="0"/>
              <a:t>무임승차</a:t>
            </a:r>
          </a:p>
          <a:p>
            <a:pPr fontAlgn="base"/>
            <a:r>
              <a:rPr lang="ko-KR" altLang="en-US" sz="2400" dirty="0"/>
              <a:t>시간 낭비</a:t>
            </a:r>
          </a:p>
          <a:p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18065" y="1850624"/>
            <a:ext cx="2520280" cy="2304256"/>
          </a:xfrm>
          <a:prstGeom prst="roundRect">
            <a:avLst>
              <a:gd name="adj" fmla="val 9452"/>
            </a:avLst>
          </a:prstGeom>
          <a:noFill/>
          <a:ln>
            <a:solidFill>
              <a:srgbClr val="9AC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32040" y="1869531"/>
            <a:ext cx="2376264" cy="2304256"/>
          </a:xfrm>
          <a:prstGeom prst="roundRect">
            <a:avLst>
              <a:gd name="adj" fmla="val 9452"/>
            </a:avLst>
          </a:prstGeom>
          <a:noFill/>
          <a:ln>
            <a:solidFill>
              <a:srgbClr val="9AC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5652120" y="1411004"/>
            <a:ext cx="936104" cy="936104"/>
          </a:xfrm>
          <a:prstGeom prst="diamond">
            <a:avLst/>
          </a:prstGeom>
          <a:solidFill>
            <a:srgbClr val="9AC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77956" y="1675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단점</a:t>
            </a:r>
          </a:p>
        </p:txBody>
      </p:sp>
      <p:sp>
        <p:nvSpPr>
          <p:cNvPr id="23" name="다이아몬드 22"/>
          <p:cNvSpPr/>
          <p:nvPr/>
        </p:nvSpPr>
        <p:spPr>
          <a:xfrm>
            <a:off x="1938145" y="1384668"/>
            <a:ext cx="936104" cy="936104"/>
          </a:xfrm>
          <a:prstGeom prst="diamond">
            <a:avLst/>
          </a:prstGeom>
          <a:solidFill>
            <a:srgbClr val="9AC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63981" y="16490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장점</a:t>
            </a:r>
          </a:p>
        </p:txBody>
      </p:sp>
      <p:pic>
        <p:nvPicPr>
          <p:cNvPr id="25" name="_x46058336" descr="EMB00002c9473d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4666" y="4797152"/>
            <a:ext cx="2267078" cy="1000132"/>
          </a:xfrm>
          <a:prstGeom prst="rect">
            <a:avLst/>
          </a:prstGeom>
          <a:noFill/>
        </p:spPr>
      </p:pic>
      <p:pic>
        <p:nvPicPr>
          <p:cNvPr id="26" name="_x46058176" descr="EMB00002c9473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080" y="4881217"/>
            <a:ext cx="1571636" cy="1004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63875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773113" y="303213"/>
            <a:ext cx="5597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 dirty="0"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Brainstorming </a:t>
            </a:r>
            <a:r>
              <a:rPr lang="ko-KR" altLang="en-US" b="1" dirty="0">
                <a:solidFill>
                  <a:srgbClr val="0000CC"/>
                </a:solidFill>
              </a:rPr>
              <a:t>실습</a:t>
            </a:r>
            <a:endParaRPr lang="ko-KR" altLang="en-US" sz="2400" b="1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 charset="0"/>
              </a:rPr>
              <a:t>4.2 </a:t>
            </a:r>
            <a:r>
              <a:rPr lang="ko-KR" altLang="en-US">
                <a:latin typeface="Arial" charset="0"/>
              </a:rPr>
              <a:t>브레인스토밍 기법</a:t>
            </a:r>
            <a:endParaRPr lang="en-US" altLang="ko-KR">
              <a:latin typeface="Arial" charset="0"/>
            </a:endParaRPr>
          </a:p>
        </p:txBody>
      </p:sp>
      <p:sp>
        <p:nvSpPr>
          <p:cNvPr id="820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D09F3384-DDB2-4234-94BA-082E65EC6E2C}" type="slidenum">
              <a:rPr lang="ko-KR" altLang="en-US" sz="1200" smtClean="0">
                <a:solidFill>
                  <a:schemeClr val="bg1"/>
                </a:solidFill>
              </a:rPr>
              <a:pPr/>
              <a:t>8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325" y="1305053"/>
            <a:ext cx="87753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>
                <a:solidFill>
                  <a:srgbClr val="080808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 “</a:t>
            </a:r>
            <a:r>
              <a:rPr lang="ko-KR" altLang="en-US" b="1" dirty="0">
                <a:solidFill>
                  <a:srgbClr val="000000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빨간 벽돌’ 이 하나 있습니다</a:t>
            </a:r>
            <a:r>
              <a:rPr lang="en-US" altLang="ko-KR" b="1" dirty="0">
                <a:solidFill>
                  <a:srgbClr val="000000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.. </a:t>
            </a:r>
            <a:r>
              <a:rPr lang="ko-KR" altLang="en-US" b="1" dirty="0">
                <a:solidFill>
                  <a:srgbClr val="000000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이것의 용도를 많이 찾아서 기록하십시오</a:t>
            </a:r>
            <a:endParaRPr lang="ko-KR" altLang="en-US" sz="20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132136" y="2094620"/>
            <a:ext cx="3024336" cy="4464495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  <a:endParaRPr lang="ko-KR" altLang="en-US" sz="1600" kern="0" dirty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134187" y="2060848"/>
            <a:ext cx="2789451" cy="4464495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21.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22. 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23.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24.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25.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26.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27.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28.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29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30.  </a:t>
            </a:r>
            <a:endParaRPr lang="ko-KR" altLang="en-US" sz="1600" kern="0" dirty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185339" y="2060848"/>
            <a:ext cx="3024336" cy="4464495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1.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3.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4.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5.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6.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7.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8.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9.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10.</a:t>
            </a:r>
            <a:endParaRPr lang="ko-KR" altLang="en-US" sz="1600" kern="0" dirty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7566919" y="1795084"/>
            <a:ext cx="1266825" cy="6477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600">
              <a:solidFill>
                <a:srgbClr val="000000"/>
              </a:solidFill>
              <a:latin typeface="Arial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8814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5" descr="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37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773113" y="303213"/>
            <a:ext cx="5597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eaLnBrk="1" latinLnBrk="1" hangingPunct="1"/>
            <a:endParaRPr lang="en-US" altLang="ko-KR" sz="2400" b="1" dirty="0">
              <a:latin typeface="휴먼매직체" pitchFamily="18" charset="-127"/>
              <a:ea typeface="휴먼매직체" pitchFamily="18" charset="-127"/>
            </a:endParaRPr>
          </a:p>
          <a:p>
            <a:pPr eaLnBrk="1" latinLnBrk="1" hangingPunct="1"/>
            <a:r>
              <a:rPr lang="en-US" altLang="ko-KR" b="1" dirty="0">
                <a:solidFill>
                  <a:srgbClr val="0000CC"/>
                </a:solidFill>
              </a:rPr>
              <a:t>Brainstorming </a:t>
            </a:r>
            <a:r>
              <a:rPr lang="ko-KR" altLang="en-US" b="1" dirty="0">
                <a:solidFill>
                  <a:srgbClr val="0000CC"/>
                </a:solidFill>
              </a:rPr>
              <a:t>실습</a:t>
            </a:r>
            <a:endParaRPr lang="ko-KR" altLang="en-US" sz="2400" b="1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42350" cy="493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Arial" charset="0"/>
              </a:rPr>
              <a:t>4.2 </a:t>
            </a:r>
            <a:r>
              <a:rPr lang="ko-KR" altLang="en-US">
                <a:latin typeface="Arial" charset="0"/>
              </a:rPr>
              <a:t>브레인스토밍 기법</a:t>
            </a:r>
            <a:endParaRPr lang="en-US" altLang="ko-KR">
              <a:latin typeface="Arial" charset="0"/>
            </a:endParaRPr>
          </a:p>
        </p:txBody>
      </p:sp>
      <p:sp>
        <p:nvSpPr>
          <p:cNvPr id="8202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fld id="{D09F3384-DDB2-4234-94BA-082E65EC6E2C}" type="slidenum">
              <a:rPr lang="ko-KR" altLang="en-US" sz="1200" smtClean="0">
                <a:solidFill>
                  <a:schemeClr val="bg1"/>
                </a:solidFill>
              </a:rPr>
              <a:pPr/>
              <a:t>9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325" y="1305053"/>
            <a:ext cx="87753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>
                <a:solidFill>
                  <a:srgbClr val="080808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 </a:t>
            </a:r>
            <a:r>
              <a:rPr lang="en-US" altLang="ko-KR" sz="2000" b="1" dirty="0">
                <a:solidFill>
                  <a:srgbClr val="080808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‘</a:t>
            </a:r>
            <a:r>
              <a:rPr lang="ko-KR" altLang="en-US" sz="2000" b="1" dirty="0">
                <a:solidFill>
                  <a:srgbClr val="080808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종이컵</a:t>
            </a:r>
            <a:r>
              <a:rPr lang="en-US" altLang="ko-KR" sz="2000" b="1" dirty="0">
                <a:solidFill>
                  <a:srgbClr val="080808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’</a:t>
            </a:r>
            <a:r>
              <a:rPr lang="ko-KR" altLang="en-US" sz="2000" b="1" dirty="0">
                <a:solidFill>
                  <a:srgbClr val="080808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을 가지고 할 수 있는 아이디어 어느 팀이 가장 많이 생각하나요</a:t>
            </a:r>
            <a:endParaRPr lang="ko-KR" altLang="en-US" sz="20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132136" y="2094620"/>
            <a:ext cx="3024336" cy="4464495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</a:p>
          <a:p>
            <a:pPr marL="514350" indent="-514350"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11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  </a:t>
            </a:r>
            <a:endParaRPr lang="ko-KR" altLang="en-US" sz="1600" kern="0" dirty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134187" y="2060848"/>
            <a:ext cx="2789451" cy="4464495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21.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22. 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23.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24.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25.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26.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27.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28.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29  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30.  </a:t>
            </a:r>
            <a:endParaRPr lang="ko-KR" altLang="en-US" sz="1600" kern="0" dirty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185339" y="2060848"/>
            <a:ext cx="3024336" cy="4464495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1.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2.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3.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4.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5.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6.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7.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8.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9.</a:t>
            </a:r>
          </a:p>
          <a:p>
            <a:pPr eaLnBrk="0" fontAlgn="base" latinLnBrk="0" hangingPunct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HY헤드라인M"/>
                <a:ea typeface="HY헤드라인M"/>
              </a:rPr>
              <a:t>10.</a:t>
            </a:r>
            <a:endParaRPr lang="ko-KR" altLang="en-US" sz="1600" kern="0" dirty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24674086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컨텐츠">
  <a:themeElements>
    <a:clrScheme name="컨텐츠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컨텐츠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3E9E9"/>
            </a:gs>
            <a:gs pos="100000">
              <a:srgbClr val="FFCCFF"/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"/>
          <a:lightRig rig="legacyFlat3" dir="b"/>
        </a:scene3d>
        <a:sp3d extrusionH="49200" prstMaterial="legacyMatte">
          <a:bevelT w="13500" h="13500" prst="angle"/>
          <a:bevelB w="13500" h="13500" prst="angle"/>
          <a:extrusionClr>
            <a:srgbClr val="F3E9E9"/>
          </a:extrusionClr>
        </a:sp3d>
      </a:spPr>
      <a:bodyPr rot="10800000" vert="horz" wrap="none" lIns="0" tIns="0" rIns="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3E9E9"/>
            </a:gs>
            <a:gs pos="100000">
              <a:srgbClr val="FFCCFF"/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"/>
          <a:lightRig rig="legacyFlat3" dir="b"/>
        </a:scene3d>
        <a:sp3d extrusionH="49200" prstMaterial="legacyMatte">
          <a:bevelT w="13500" h="13500" prst="angle"/>
          <a:bevelB w="13500" h="13500" prst="angle"/>
          <a:extrusionClr>
            <a:srgbClr val="F3E9E9"/>
          </a:extrusionClr>
        </a:sp3d>
      </a:spPr>
      <a:bodyPr rot="10800000" vert="horz" wrap="none" lIns="0" tIns="0" rIns="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컨텐츠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컨텐츠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컨텐츠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컨텐츠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컨텐츠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컨텐츠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컨텐츠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4004</Words>
  <Application>Microsoft Office PowerPoint</Application>
  <PresentationFormat>화면 슬라이드 쇼(4:3)</PresentationFormat>
  <Paragraphs>1007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9" baseType="lpstr">
      <vt:lpstr>HY견고딕</vt:lpstr>
      <vt:lpstr>HY헤드라인M</vt:lpstr>
      <vt:lpstr>-갯마을M</vt:lpstr>
      <vt:lpstr>굴림</vt:lpstr>
      <vt:lpstr>나눔바른고딕</vt:lpstr>
      <vt:lpstr>나눔손글씨 펜</vt:lpstr>
      <vt:lpstr>돋움</vt:lpstr>
      <vt:lpstr>맑은 고딕</vt:lpstr>
      <vt:lpstr>함초롬바탕 확장</vt:lpstr>
      <vt:lpstr>휴먼견출새내기체</vt:lpstr>
      <vt:lpstr>휴먼매직체</vt:lpstr>
      <vt:lpstr>휴먼엑스포</vt:lpstr>
      <vt:lpstr>Arial</vt:lpstr>
      <vt:lpstr>Times New Roman</vt:lpstr>
      <vt:lpstr>Wingdings</vt:lpstr>
      <vt:lpstr>나눔고딕 ExtraBold</vt:lpstr>
      <vt:lpstr>컨텐츠</vt:lpstr>
      <vt:lpstr>4장  창의적 아이디어 발상법</vt:lpstr>
      <vt:lpstr>4.1 개요</vt:lpstr>
      <vt:lpstr>4.2 브레인스토밍 기법</vt:lpstr>
      <vt:lpstr>4.2 브레인스토밍 기법</vt:lpstr>
      <vt:lpstr>4.2 브레인스토밍 기법</vt:lpstr>
      <vt:lpstr>4.2 브레인스토밍 기법</vt:lpstr>
      <vt:lpstr>4.2 브레인스토밍 기법</vt:lpstr>
      <vt:lpstr>4.2 브레인스토밍 기법</vt:lpstr>
      <vt:lpstr>4.2 브레인스토밍 기법</vt:lpstr>
      <vt:lpstr>4.2 브레인스토밍 기법</vt:lpstr>
      <vt:lpstr>4.2 브레인스토밍 기법</vt:lpstr>
      <vt:lpstr>4.2 브레인스토밍 기법</vt:lpstr>
      <vt:lpstr>4.3 강제 연결법</vt:lpstr>
      <vt:lpstr>4.3 강제 연결법</vt:lpstr>
      <vt:lpstr>4.3 강제 연결법</vt:lpstr>
      <vt:lpstr>4.3 강제 연결법</vt:lpstr>
      <vt:lpstr>4.3 강제 연결법</vt:lpstr>
      <vt:lpstr>4.3 강제 연결법</vt:lpstr>
      <vt:lpstr>4.3 강제 연결법</vt:lpstr>
      <vt:lpstr>4.4 스캠퍼 기법</vt:lpstr>
      <vt:lpstr>4.4 스캠퍼 기법</vt:lpstr>
      <vt:lpstr>4.4 스캠퍼 기법</vt:lpstr>
      <vt:lpstr>4.4 스캠퍼 기법</vt:lpstr>
      <vt:lpstr>4.4 스캠퍼 기법</vt:lpstr>
      <vt:lpstr>4.5 SWOT 분석법</vt:lpstr>
      <vt:lpstr>4.5 SWOT 분석법</vt:lpstr>
      <vt:lpstr>4.5 SWOT 분석법</vt:lpstr>
      <vt:lpstr>4.6 만달아트 기법 </vt:lpstr>
      <vt:lpstr>4.6 만달아트 기법 </vt:lpstr>
      <vt:lpstr>4.6 만달아트 기법 </vt:lpstr>
      <vt:lpstr>4.6 만달아트 기법 </vt:lpstr>
      <vt:lpstr>PowerPoint 프레젠테이션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  <vt:lpstr>4.7 그 외의 아이디어 발상법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 창의적 아이디어 발상법</dc:title>
  <dc:creator>user</dc:creator>
  <cp:lastModifiedBy>USER</cp:lastModifiedBy>
  <cp:revision>5</cp:revision>
  <dcterms:modified xsi:type="dcterms:W3CDTF">2021-09-27T06:39:30Z</dcterms:modified>
</cp:coreProperties>
</file>