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sldIdLst>
    <p:sldId id="256" r:id="rId2"/>
    <p:sldId id="276" r:id="rId3"/>
    <p:sldId id="277" r:id="rId4"/>
    <p:sldId id="258" r:id="rId5"/>
    <p:sldId id="270" r:id="rId6"/>
    <p:sldId id="271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79" r:id="rId15"/>
    <p:sldId id="278" r:id="rId16"/>
    <p:sldId id="272" r:id="rId17"/>
    <p:sldId id="266" r:id="rId18"/>
    <p:sldId id="273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5"/>
    <p:restoredTop sz="82272" autoAdjust="0"/>
  </p:normalViewPr>
  <p:slideViewPr>
    <p:cSldViewPr snapToGrid="0" snapToObjects="1">
      <p:cViewPr varScale="1">
        <p:scale>
          <a:sx n="72" d="100"/>
          <a:sy n="72" d="100"/>
        </p:scale>
        <p:origin x="10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461A-D595-BB45-BBC3-CF8346EB5BC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4DF80-1240-F74E-B9D8-D06D0D784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9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교재 </a:t>
            </a:r>
            <a:r>
              <a:rPr lang="en-US" altLang="ko-KR" dirty="0"/>
              <a:t>36p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DF80-1240-F74E-B9D8-D06D0D7848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40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교재 </a:t>
            </a:r>
            <a:r>
              <a:rPr lang="en-US" altLang="ko-KR" dirty="0"/>
              <a:t>42-43p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DF80-1240-F74E-B9D8-D06D0D7848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49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교재 </a:t>
            </a:r>
            <a:r>
              <a:rPr lang="en-US" altLang="ko-KR" dirty="0"/>
              <a:t>42-43p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DF80-1240-F74E-B9D8-D06D0D7848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85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교재 </a:t>
            </a:r>
            <a:r>
              <a:rPr lang="en-US" altLang="ko-KR" dirty="0"/>
              <a:t>40-41p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DF80-1240-F74E-B9D8-D06D0D7848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26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교재 </a:t>
            </a:r>
            <a:r>
              <a:rPr lang="en-US" altLang="ko-KR" dirty="0"/>
              <a:t>42p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DF80-1240-F74E-B9D8-D06D0D7848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61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교재 </a:t>
            </a:r>
            <a:r>
              <a:rPr lang="en-US" altLang="ko-KR" dirty="0"/>
              <a:t>46-53p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DF80-1240-F74E-B9D8-D06D0D7848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70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</a:t>
            </a:r>
            <a:r>
              <a:rPr lang="ko-KR" altLang="en-US" dirty="0"/>
              <a:t>교재 </a:t>
            </a:r>
            <a:r>
              <a:rPr lang="en-US" altLang="ko-KR" dirty="0"/>
              <a:t>46-53p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DF80-1240-F74E-B9D8-D06D0D7848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68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</a:t>
            </a:r>
            <a:r>
              <a:rPr lang="ko-KR" altLang="en-US" dirty="0"/>
              <a:t>교재 </a:t>
            </a:r>
            <a:r>
              <a:rPr lang="en-US" altLang="ko-KR" dirty="0"/>
              <a:t>46-53p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DF80-1240-F74E-B9D8-D06D0D7848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54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DF80-1240-F74E-B9D8-D06D0D7848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33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교재 </a:t>
            </a:r>
            <a:r>
              <a:rPr lang="en-US" altLang="ko-KR" dirty="0"/>
              <a:t>58p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DF80-1240-F74E-B9D8-D06D0D7848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9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교재 </a:t>
            </a:r>
            <a:r>
              <a:rPr lang="en-US" altLang="ko-KR" dirty="0"/>
              <a:t>58p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DF80-1240-F74E-B9D8-D06D0D7848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44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94228" y="1937809"/>
            <a:ext cx="6858000" cy="1006476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98361" y="2929536"/>
            <a:ext cx="4061178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DE3B-0E77-F845-8415-56FEC04DBA71}" type="datetime1">
              <a:rPr lang="ko-KR" altLang="en-US" smtClean="0"/>
              <a:t>2021-11-12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94229" y="2427250"/>
            <a:ext cx="7155542" cy="2003501"/>
            <a:chOff x="994229" y="2635406"/>
            <a:chExt cx="7155542" cy="2003501"/>
          </a:xfrm>
        </p:grpSpPr>
        <p:cxnSp>
          <p:nvCxnSpPr>
            <p:cNvPr id="13" name="직선 연결선 8"/>
            <p:cNvCxnSpPr/>
            <p:nvPr/>
          </p:nvCxnSpPr>
          <p:spPr>
            <a:xfrm>
              <a:off x="994229" y="2635406"/>
              <a:ext cx="0" cy="2003501"/>
            </a:xfrm>
            <a:prstGeom prst="line">
              <a:avLst/>
            </a:prstGeom>
            <a:ln w="25400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9"/>
            <p:cNvCxnSpPr/>
            <p:nvPr/>
          </p:nvCxnSpPr>
          <p:spPr>
            <a:xfrm>
              <a:off x="8149771" y="2635406"/>
              <a:ext cx="0" cy="2003501"/>
            </a:xfrm>
            <a:prstGeom prst="line">
              <a:avLst/>
            </a:prstGeom>
            <a:ln w="25400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303131" y="4059276"/>
            <a:ext cx="2754313" cy="371475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8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246686" y="3796443"/>
            <a:ext cx="2754313" cy="262833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6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69679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7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9365-AC61-B347-A1C2-6879C35FBB92}" type="datetime1">
              <a:rPr lang="ko-KR" altLang="en-US" smtClean="0"/>
              <a:t>2021-11-12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cxnSp>
        <p:nvCxnSpPr>
          <p:cNvPr id="11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9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E1A0-0068-E143-8FEB-126F63988D90}" type="datetime1">
              <a:rPr lang="ko-KR" altLang="en-US" smtClean="0"/>
              <a:t>2021-11-12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3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004051" cy="5281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67556"/>
            <a:ext cx="7886700" cy="47094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44583-E9F2-6A41-81F3-C2123C6D8B95}" type="datetime1">
              <a:rPr lang="ko-KR" altLang="en-US" smtClean="0"/>
              <a:t>2021-11-12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29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4304594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FBB-DFA7-3D44-A929-734091DD5A9E}" type="datetime1">
              <a:rPr lang="ko-KR" altLang="en-US" smtClean="0"/>
              <a:t>2021-11-12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915379" y="89958"/>
            <a:ext cx="3115910" cy="384175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800" b="1" i="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ko-KR" altLang="en-US" dirty="0"/>
              <a:t>입력</a:t>
            </a:r>
            <a:endParaRPr 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cxnSp>
        <p:nvCxnSpPr>
          <p:cNvPr id="16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A65E-52AE-A943-8117-C0AC1803E001}" type="datetime1">
              <a:rPr lang="ko-KR" altLang="en-US" smtClean="0"/>
              <a:t>2021-11-12</a:t>
            </a:fld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cxnSp>
        <p:nvCxnSpPr>
          <p:cNvPr id="14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4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5F7E-81FF-EE42-B429-E5CE4B4AB4FB}" type="datetime1">
              <a:rPr lang="ko-KR" altLang="en-US" smtClean="0"/>
              <a:t>2021-11-12</a:t>
            </a:fld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cxnSp>
        <p:nvCxnSpPr>
          <p:cNvPr id="16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8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B9A0-7AA5-3946-BD1F-2994A436DB25}" type="datetime1">
              <a:rPr lang="ko-KR" altLang="en-US" smtClean="0"/>
              <a:t>2021-11-12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1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C6D3-A27F-E84C-B0A5-9EF2DB0EE002}" type="datetime1">
              <a:rPr lang="ko-KR" altLang="en-US" smtClean="0"/>
              <a:t>2021-11-12</a:t>
            </a:fld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5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9A15-580C-0A42-8B30-674ABFFF085D}" type="datetime1">
              <a:rPr lang="ko-KR" altLang="en-US" smtClean="0"/>
              <a:t>2021-11-12</a:t>
            </a:fld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4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 클릭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4BDD-7E99-154C-9787-F6EF5577BBC8}" type="datetime1">
              <a:rPr lang="ko-KR" altLang="en-US" smtClean="0"/>
              <a:t>2021-11-12</a:t>
            </a:fld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8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961096" y="646968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E9682-8CEF-2044-B5D9-E5C9700B1246}" type="datetime1">
              <a:rPr lang="ko-KR" altLang="en-US" smtClean="0"/>
              <a:t>2021-11-12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93628" y="6480530"/>
            <a:ext cx="7567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F23B5-A84C-924E-BF6D-694DBD728C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92" y="6564695"/>
            <a:ext cx="1583473" cy="23507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488066" y="6507780"/>
            <a:ext cx="16592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ln w="0"/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Network Lab.</a:t>
            </a:r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125504" y="646964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alphaModFix amt="5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72" y="3093209"/>
            <a:ext cx="4207475" cy="420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2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" charset="2"/>
        <a:buChar char="q"/>
        <a:defRPr sz="21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" charset="2"/>
        <a:buChar char="§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main/softwa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www.robotc.net/wiki/ARDUINO_Installing_Driver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기초와 데이터 입출력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Arduino Basics and Data I / 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60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4146C-AC82-FC4C-8E20-BB7019AA6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534662"/>
            <a:ext cx="7684078" cy="528131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Arduino </a:t>
            </a:r>
            <a:r>
              <a:rPr kumimoji="1" lang="ko-KR" altLang="en-US" dirty="0"/>
              <a:t>연결 확인 예제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LED</a:t>
            </a:r>
            <a:r>
              <a:rPr kumimoji="1" lang="ko-KR" altLang="en-US" dirty="0"/>
              <a:t> </a:t>
            </a:r>
            <a:r>
              <a:rPr kumimoji="1" lang="en-US" altLang="ko-KR" dirty="0"/>
              <a:t>Blink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735B7E-3918-194E-8A5F-8AB17258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10</a:t>
            </a:fld>
            <a:endParaRPr lang="en-US"/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BB10E7EA-FD42-834C-AD9A-09BC59C7D4E5}"/>
              </a:ext>
            </a:extLst>
          </p:cNvPr>
          <p:cNvSpPr txBox="1"/>
          <p:nvPr/>
        </p:nvSpPr>
        <p:spPr>
          <a:xfrm>
            <a:off x="326571" y="1332904"/>
            <a:ext cx="849085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/>
              <a:t>“</a:t>
            </a:r>
            <a:r>
              <a:rPr lang="ko-KR" altLang="en-US" sz="1600" dirty="0"/>
              <a:t>툴</a:t>
            </a:r>
            <a:r>
              <a:rPr lang="en-US" altLang="ko-KR" sz="1600" dirty="0"/>
              <a:t>/</a:t>
            </a:r>
            <a:r>
              <a:rPr lang="ko-KR" altLang="en-US" sz="1600" dirty="0"/>
              <a:t>보드</a:t>
            </a:r>
            <a:r>
              <a:rPr lang="en-US" altLang="ko-KR" sz="1600" dirty="0"/>
              <a:t>/Arduino Uno”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선택한다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342900" indent="-342900">
              <a:buAutoNum type="arabicPeriod" startAt="2"/>
            </a:pPr>
            <a:r>
              <a:rPr lang="en-US" altLang="ko-KR" sz="1600" dirty="0"/>
              <a:t>LED </a:t>
            </a:r>
            <a:r>
              <a:rPr lang="ko-KR" altLang="en-US" sz="1600" dirty="0"/>
              <a:t>깜빡이기 예제를 구현하기 위해서</a:t>
            </a:r>
            <a:r>
              <a:rPr lang="en-US" altLang="ko-KR" sz="1600" dirty="0"/>
              <a:t>, </a:t>
            </a:r>
            <a:r>
              <a:rPr lang="ko-KR" altLang="en-US" sz="1600" dirty="0"/>
              <a:t>메뉴의 </a:t>
            </a:r>
            <a:r>
              <a:rPr lang="en-US" altLang="ko-KR" sz="1600" dirty="0"/>
              <a:t>“</a:t>
            </a:r>
            <a:r>
              <a:rPr lang="ko-KR" altLang="en-US" sz="1600" dirty="0"/>
              <a:t>파일</a:t>
            </a:r>
            <a:r>
              <a:rPr lang="en-US" altLang="ko-KR" sz="1600" dirty="0"/>
              <a:t>(File)/</a:t>
            </a:r>
            <a:r>
              <a:rPr lang="ko-KR" altLang="en-US" sz="1600" dirty="0"/>
              <a:t>예제</a:t>
            </a:r>
            <a:r>
              <a:rPr lang="en-US" altLang="ko-KR" sz="1600" dirty="0"/>
              <a:t>(Examples)/0.1 Basics/Blink</a:t>
            </a:r>
            <a:r>
              <a:rPr lang="ko-KR" altLang="en-US" sz="1600" dirty="0"/>
              <a:t>를 선택한다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342900" indent="-342900">
              <a:buAutoNum type="arabicPeriod" startAt="3"/>
            </a:pPr>
            <a:r>
              <a:rPr lang="ko-KR" altLang="en-US" sz="1600" dirty="0"/>
              <a:t>선택한 후에 메뉴의 </a:t>
            </a:r>
            <a:r>
              <a:rPr lang="en-US" altLang="ko-KR" sz="1600" dirty="0"/>
              <a:t>File </a:t>
            </a:r>
            <a:r>
              <a:rPr lang="ko-KR" altLang="en-US" sz="1600" dirty="0"/>
              <a:t>아래에 있는 </a:t>
            </a:r>
            <a:r>
              <a:rPr lang="en-US" altLang="ko-KR" sz="1600" dirty="0"/>
              <a:t>V </a:t>
            </a:r>
            <a:r>
              <a:rPr lang="ko-KR" altLang="en-US" sz="1600" dirty="0"/>
              <a:t>모양의 아이콘</a:t>
            </a:r>
            <a:r>
              <a:rPr lang="en-US" altLang="ko-KR" sz="1600" dirty="0"/>
              <a:t>(</a:t>
            </a:r>
            <a:r>
              <a:rPr lang="ko-KR" altLang="en-US" sz="1600" dirty="0"/>
              <a:t>확인버튼</a:t>
            </a:r>
            <a:r>
              <a:rPr lang="en-US" altLang="ko-KR" sz="1600" dirty="0"/>
              <a:t>)</a:t>
            </a:r>
            <a:r>
              <a:rPr lang="ko-KR" altLang="en-US" sz="1600" dirty="0"/>
              <a:t> 을 클릭하여 컴파일한 후 오른쪽의 화살표 아이콘</a:t>
            </a:r>
            <a:r>
              <a:rPr lang="en-US" altLang="ko-KR" sz="1600" dirty="0"/>
              <a:t>(</a:t>
            </a:r>
            <a:r>
              <a:rPr lang="ko-KR" altLang="en-US" sz="1600" dirty="0"/>
              <a:t>업로드 버튼</a:t>
            </a:r>
            <a:r>
              <a:rPr lang="en-US" altLang="ko-KR" sz="1600" dirty="0"/>
              <a:t>)</a:t>
            </a:r>
            <a:r>
              <a:rPr lang="ko-KR" altLang="en-US" sz="1600" dirty="0"/>
              <a:t>으로 아두이노에 업로드 해본다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pPr marL="342900" indent="-342900">
              <a:buAutoNum type="arabicPeriod" startAt="4"/>
            </a:pPr>
            <a:r>
              <a:rPr lang="en-US" altLang="ko-KR" sz="1600" dirty="0"/>
              <a:t>Delay(1000)</a:t>
            </a:r>
            <a:r>
              <a:rPr lang="ko-KR" altLang="en-US" sz="1600" dirty="0"/>
              <a:t>는 </a:t>
            </a:r>
            <a:r>
              <a:rPr lang="en-US" altLang="ko-KR" sz="1600" dirty="0"/>
              <a:t>1000ms </a:t>
            </a:r>
            <a:r>
              <a:rPr lang="ko-KR" altLang="en-US" sz="1600" dirty="0"/>
              <a:t>즉 </a:t>
            </a:r>
            <a:r>
              <a:rPr lang="en-US" altLang="ko-KR" sz="1600" dirty="0"/>
              <a:t>1</a:t>
            </a:r>
            <a:r>
              <a:rPr lang="ko-KR" altLang="en-US" sz="1600" dirty="0"/>
              <a:t>초간 기다리라는 의미로</a:t>
            </a:r>
            <a:r>
              <a:rPr lang="en-US" altLang="ko-KR" sz="1600" dirty="0"/>
              <a:t>, </a:t>
            </a:r>
          </a:p>
          <a:p>
            <a:r>
              <a:rPr lang="en-US" altLang="ko-KR" sz="1600" dirty="0" err="1"/>
              <a:t>digitalWrite</a:t>
            </a:r>
            <a:r>
              <a:rPr lang="en-US" altLang="ko-KR" sz="1600" dirty="0"/>
              <a:t>(led, HIGH)</a:t>
            </a:r>
            <a:r>
              <a:rPr lang="ko-KR" altLang="en-US" sz="1600" dirty="0"/>
              <a:t>로 설정된 값을 </a:t>
            </a:r>
            <a:r>
              <a:rPr lang="en-US" altLang="ko-KR" sz="1600" dirty="0"/>
              <a:t>1</a:t>
            </a:r>
            <a:r>
              <a:rPr lang="ko-KR" altLang="en-US" sz="1600" dirty="0"/>
              <a:t>초간 유지했다가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 err="1"/>
              <a:t>digitalWrite</a:t>
            </a:r>
            <a:r>
              <a:rPr lang="en-US" altLang="ko-KR" sz="1600" dirty="0"/>
              <a:t>(led, LOW)</a:t>
            </a:r>
            <a:r>
              <a:rPr lang="ko-KR" altLang="en-US" sz="1600" dirty="0"/>
              <a:t>로 변경하라는 이야기이다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이것을 두 </a:t>
            </a:r>
            <a:r>
              <a:rPr lang="en-US" altLang="ko-KR" sz="1600" dirty="0"/>
              <a:t>delay </a:t>
            </a:r>
            <a:r>
              <a:rPr lang="ko-KR" altLang="en-US" sz="1600" dirty="0" err="1"/>
              <a:t>함수값을</a:t>
            </a:r>
            <a:r>
              <a:rPr lang="ko-KR" altLang="en-US" sz="1600" dirty="0"/>
              <a:t> </a:t>
            </a:r>
            <a:r>
              <a:rPr lang="en-US" altLang="ko-KR" sz="1600" dirty="0"/>
              <a:t>delay(50)</a:t>
            </a:r>
            <a:r>
              <a:rPr lang="ko-KR" altLang="en-US" sz="1600" dirty="0"/>
              <a:t>으로</a:t>
            </a:r>
            <a:r>
              <a:rPr lang="en-US" altLang="ko-KR" sz="1600" dirty="0"/>
              <a:t> </a:t>
            </a:r>
            <a:r>
              <a:rPr lang="ko-KR" altLang="en-US" sz="1600" dirty="0"/>
              <a:t>변경해서 </a:t>
            </a:r>
            <a:endParaRPr lang="en-US" altLang="ko-KR" sz="1600" dirty="0"/>
          </a:p>
          <a:p>
            <a:r>
              <a:rPr lang="ko-KR" altLang="en-US" sz="1600" dirty="0"/>
              <a:t>더 빠르게 </a:t>
            </a:r>
            <a:r>
              <a:rPr lang="en-US" altLang="ko-KR" sz="1600" dirty="0"/>
              <a:t>LED</a:t>
            </a:r>
            <a:r>
              <a:rPr lang="ko-KR" altLang="en-US" sz="1600" dirty="0"/>
              <a:t>가 깜빡이는 것을 확인해본다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변경 후에는 업로드 버튼을 누르는 것을 잊지 말고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업로드가 잘 동작하면 아두이노 보드의 </a:t>
            </a:r>
            <a:r>
              <a:rPr lang="en-US" altLang="ko-KR" sz="1600" dirty="0"/>
              <a:t>TX, RX LED</a:t>
            </a:r>
            <a:r>
              <a:rPr lang="ko-KR" altLang="en-US" sz="1600" dirty="0"/>
              <a:t>가 </a:t>
            </a:r>
            <a:endParaRPr lang="en-US" altLang="ko-KR" sz="1600" dirty="0"/>
          </a:p>
          <a:p>
            <a:r>
              <a:rPr lang="ko-KR" altLang="en-US" sz="1600" dirty="0"/>
              <a:t>빠르게 깜빡이는 것을 확인할 수 있다</a:t>
            </a:r>
            <a:r>
              <a:rPr lang="en-US" altLang="ko-KR" sz="1600" dirty="0"/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DF1870-20CA-F242-A881-E9F2BECFC8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489" y="3905735"/>
            <a:ext cx="3620381" cy="2502085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8593347-C1BF-FF42-9EAB-2C388FE40430}"/>
              </a:ext>
            </a:extLst>
          </p:cNvPr>
          <p:cNvCxnSpPr/>
          <p:nvPr/>
        </p:nvCxnSpPr>
        <p:spPr>
          <a:xfrm flipH="1">
            <a:off x="7041695" y="3621971"/>
            <a:ext cx="166627" cy="807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F55B43A0-3847-E046-87C9-C62E19758A28}"/>
              </a:ext>
            </a:extLst>
          </p:cNvPr>
          <p:cNvSpPr txBox="1"/>
          <p:nvPr/>
        </p:nvSpPr>
        <p:spPr>
          <a:xfrm>
            <a:off x="6954445" y="328826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LED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37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A715E-3760-0A41-8C30-B38C526F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Serial</a:t>
            </a:r>
            <a:r>
              <a:rPr kumimoji="1" lang="ko-KR" altLang="en-US" dirty="0"/>
              <a:t> </a:t>
            </a:r>
            <a:r>
              <a:rPr kumimoji="1" lang="en-US" altLang="ko-KR" dirty="0"/>
              <a:t>Monitor</a:t>
            </a:r>
            <a:r>
              <a:rPr kumimoji="1" lang="ko-KR" altLang="en-US" dirty="0"/>
              <a:t> 출력 확인 예제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DAE308-40AE-E945-897F-F42226D7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11</a:t>
            </a:fld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171C8E0-FF3F-F84D-A978-B5F20BA11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132" y="963988"/>
            <a:ext cx="6698658" cy="5516542"/>
          </a:xfrm>
          <a:prstGeom prst="rect">
            <a:avLst/>
          </a:prstGeom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76BDA72-7172-C64B-9AC8-9C4128554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75708" y="3397055"/>
            <a:ext cx="6068291" cy="3460945"/>
          </a:xfr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A57F808-E2FC-484B-858B-B5261DAF8CA4}"/>
              </a:ext>
            </a:extLst>
          </p:cNvPr>
          <p:cNvSpPr/>
          <p:nvPr/>
        </p:nvSpPr>
        <p:spPr>
          <a:xfrm>
            <a:off x="332510" y="2256592"/>
            <a:ext cx="2814452" cy="15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B3D01AD-41CC-7D47-92D9-D5FC3258E5F9}"/>
              </a:ext>
            </a:extLst>
          </p:cNvPr>
          <p:cNvCxnSpPr>
            <a:cxnSpLocks/>
          </p:cNvCxnSpPr>
          <p:nvPr/>
        </p:nvCxnSpPr>
        <p:spPr>
          <a:xfrm>
            <a:off x="3918858" y="1733798"/>
            <a:ext cx="0" cy="23513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6E001F23-A417-3141-9258-027A1F99899F}"/>
              </a:ext>
            </a:extLst>
          </p:cNvPr>
          <p:cNvCxnSpPr>
            <a:cxnSpLocks/>
          </p:cNvCxnSpPr>
          <p:nvPr/>
        </p:nvCxnSpPr>
        <p:spPr>
          <a:xfrm>
            <a:off x="3918858" y="1733798"/>
            <a:ext cx="14606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B10E915-5916-0443-ABF9-2FC4D79F479E}"/>
              </a:ext>
            </a:extLst>
          </p:cNvPr>
          <p:cNvCxnSpPr>
            <a:cxnSpLocks/>
          </p:cNvCxnSpPr>
          <p:nvPr/>
        </p:nvCxnSpPr>
        <p:spPr>
          <a:xfrm flipV="1">
            <a:off x="829295" y="1864426"/>
            <a:ext cx="0" cy="3631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상자 23">
            <a:extLst>
              <a:ext uri="{FF2B5EF4-FFF2-40B4-BE49-F238E27FC236}">
                <a16:creationId xmlns:a16="http://schemas.microsoft.com/office/drawing/2014/main" id="{D2F0A541-D3BC-3C41-A608-ACC8E1A306F3}"/>
              </a:ext>
            </a:extLst>
          </p:cNvPr>
          <p:cNvSpPr txBox="1"/>
          <p:nvPr/>
        </p:nvSpPr>
        <p:spPr>
          <a:xfrm>
            <a:off x="6145481" y="1954712"/>
            <a:ext cx="23695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sz="1600" b="1" dirty="0"/>
              <a:t>코드 입력 후 업로드</a:t>
            </a:r>
            <a:endParaRPr kumimoji="1" lang="en-US" altLang="ko-KR" sz="1600" b="1" dirty="0"/>
          </a:p>
          <a:p>
            <a:pPr marL="342900" indent="-342900">
              <a:buFont typeface="+mj-lt"/>
              <a:buAutoNum type="arabicParenR"/>
            </a:pPr>
            <a:endParaRPr kumimoji="1" lang="en-US" altLang="ko-KR" sz="1600" b="1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sz="1600" b="1" dirty="0"/>
              <a:t>시리얼 모니터로 문자 출력 확인</a:t>
            </a:r>
          </a:p>
        </p:txBody>
      </p:sp>
    </p:spTree>
    <p:extLst>
      <p:ext uri="{BB962C8B-B14F-4D97-AF65-F5344CB8AC3E}">
        <p14:creationId xmlns:p14="http://schemas.microsoft.com/office/powerpoint/2010/main" val="3823360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7783D7DE-0F15-E145-9DEB-E53F3DFE2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24613" y="760021"/>
            <a:ext cx="5865535" cy="6507678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7CA715E-3760-0A41-8C30-B38C526F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Serial</a:t>
            </a:r>
            <a:r>
              <a:rPr kumimoji="1" lang="ko-KR" altLang="en-US" dirty="0"/>
              <a:t> </a:t>
            </a:r>
            <a:r>
              <a:rPr kumimoji="1" lang="en-US" altLang="ko-KR" dirty="0"/>
              <a:t>Monitor</a:t>
            </a:r>
            <a:r>
              <a:rPr kumimoji="1" lang="ko-KR" altLang="en-US" dirty="0"/>
              <a:t> 입출력 확인 예제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DAE308-40AE-E945-897F-F42226D7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12</a:t>
            </a:fld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57F808-E2FC-484B-858B-B5261DAF8CA4}"/>
              </a:ext>
            </a:extLst>
          </p:cNvPr>
          <p:cNvSpPr/>
          <p:nvPr/>
        </p:nvSpPr>
        <p:spPr>
          <a:xfrm>
            <a:off x="211614" y="1887587"/>
            <a:ext cx="4075378" cy="3515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B10E915-5916-0443-ABF9-2FC4D79F479E}"/>
              </a:ext>
            </a:extLst>
          </p:cNvPr>
          <p:cNvCxnSpPr>
            <a:cxnSpLocks/>
          </p:cNvCxnSpPr>
          <p:nvPr/>
        </p:nvCxnSpPr>
        <p:spPr>
          <a:xfrm flipV="1">
            <a:off x="627785" y="1536275"/>
            <a:ext cx="0" cy="3631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상자 23">
            <a:extLst>
              <a:ext uri="{FF2B5EF4-FFF2-40B4-BE49-F238E27FC236}">
                <a16:creationId xmlns:a16="http://schemas.microsoft.com/office/drawing/2014/main" id="{D2F0A541-D3BC-3C41-A608-ACC8E1A306F3}"/>
              </a:ext>
            </a:extLst>
          </p:cNvPr>
          <p:cNvSpPr txBox="1"/>
          <p:nvPr/>
        </p:nvSpPr>
        <p:spPr>
          <a:xfrm>
            <a:off x="5074638" y="1649107"/>
            <a:ext cx="38203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sz="1600" b="1" dirty="0"/>
              <a:t>코드 입력 후 업로드</a:t>
            </a:r>
            <a:endParaRPr kumimoji="1" lang="en-US" altLang="ko-KR" sz="1600" b="1" dirty="0"/>
          </a:p>
          <a:p>
            <a:pPr marL="342900" indent="-342900">
              <a:buFont typeface="+mj-lt"/>
              <a:buAutoNum type="arabicParenR"/>
            </a:pPr>
            <a:endParaRPr kumimoji="1" lang="en-US" altLang="ko-KR" sz="1600" b="1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sz="1600" b="1" dirty="0"/>
              <a:t>시리얼 모니터 입력창에 숫자를 입력하고 결과 확인</a:t>
            </a:r>
            <a:endParaRPr kumimoji="1" lang="en-US" altLang="ko-KR" sz="1600" b="1" dirty="0"/>
          </a:p>
          <a:p>
            <a:pPr marL="800100" lvl="1" indent="-342900">
              <a:buFont typeface="Wingdings" pitchFamily="2" charset="2"/>
              <a:buChar char="§"/>
            </a:pPr>
            <a:r>
              <a:rPr kumimoji="1" lang="en-US" altLang="ko-KR" sz="1600" b="1" dirty="0"/>
              <a:t>1 </a:t>
            </a:r>
            <a:r>
              <a:rPr kumimoji="1" lang="ko-KR" altLang="en-US" sz="1600" b="1" dirty="0"/>
              <a:t>입력 </a:t>
            </a:r>
            <a:r>
              <a:rPr kumimoji="1" lang="en-US" altLang="ko-KR" sz="1600" b="1" dirty="0"/>
              <a:t>: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LED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ON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kumimoji="1" lang="en-US" altLang="ko-KR" sz="1600" b="1" dirty="0"/>
              <a:t>2</a:t>
            </a:r>
            <a:r>
              <a:rPr kumimoji="1" lang="ko-KR" altLang="en-US" sz="1600" b="1" dirty="0"/>
              <a:t> 입력 </a:t>
            </a:r>
            <a:r>
              <a:rPr kumimoji="1" lang="en-US" altLang="ko-KR" sz="1600" b="1" dirty="0"/>
              <a:t>: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LED OFF</a:t>
            </a:r>
          </a:p>
          <a:p>
            <a:pPr marL="800100" lvl="1" indent="-342900">
              <a:buFont typeface="+mj-lt"/>
              <a:buAutoNum type="arabicParenR"/>
            </a:pPr>
            <a:endParaRPr kumimoji="1" lang="ko-KR" altLang="en-US" sz="16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B3050CD-2F2F-914A-B2A7-36053EFD4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386" y="3532320"/>
            <a:ext cx="6325125" cy="360742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CDD51A-688B-7D47-85F2-9D71496F62C6}"/>
              </a:ext>
            </a:extLst>
          </p:cNvPr>
          <p:cNvSpPr/>
          <p:nvPr/>
        </p:nvSpPr>
        <p:spPr>
          <a:xfrm>
            <a:off x="8324603" y="3988129"/>
            <a:ext cx="629050" cy="2513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9131ED-914A-0E49-9C8A-CD36FBA388A9}"/>
              </a:ext>
            </a:extLst>
          </p:cNvPr>
          <p:cNvSpPr/>
          <p:nvPr/>
        </p:nvSpPr>
        <p:spPr>
          <a:xfrm>
            <a:off x="3584369" y="3986150"/>
            <a:ext cx="227610" cy="2414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88625A5-61B7-4947-BC6D-EF54F696B44C}"/>
              </a:ext>
            </a:extLst>
          </p:cNvPr>
          <p:cNvCxnSpPr>
            <a:cxnSpLocks/>
          </p:cNvCxnSpPr>
          <p:nvPr/>
        </p:nvCxnSpPr>
        <p:spPr>
          <a:xfrm>
            <a:off x="3811979" y="4113810"/>
            <a:ext cx="45126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25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97F57-113E-7840-97F5-8099D0D8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LED </a:t>
            </a:r>
            <a:r>
              <a:rPr kumimoji="1" lang="ko-KR" altLang="en-US" dirty="0"/>
              <a:t>하나 </a:t>
            </a:r>
            <a:r>
              <a:rPr kumimoji="1" lang="ko-KR" altLang="en-US" dirty="0" err="1"/>
              <a:t>켜보기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0E203E-58E1-BE49-B0E3-BCF25E44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13</a:t>
            </a:fld>
            <a:endParaRPr 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91B96D6-A8BC-1D4D-9F76-4FE9193F5935}"/>
              </a:ext>
            </a:extLst>
          </p:cNvPr>
          <p:cNvSpPr txBox="1">
            <a:spLocks/>
          </p:cNvSpPr>
          <p:nvPr/>
        </p:nvSpPr>
        <p:spPr>
          <a:xfrm>
            <a:off x="628649" y="1127208"/>
            <a:ext cx="7886700" cy="13793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Wingdings" charset="2"/>
              <a:buChar char="q"/>
              <a:defRPr sz="21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Wingdings" charset="2"/>
              <a:buChar char="§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ko-KR" altLang="en-US" b="1" dirty="0"/>
              <a:t> </a:t>
            </a:r>
            <a:r>
              <a:rPr kumimoji="1" lang="en-US" altLang="ko-KR" b="1" dirty="0"/>
              <a:t>Blink</a:t>
            </a:r>
            <a:r>
              <a:rPr kumimoji="1" lang="ko-KR" altLang="en-US" b="1" dirty="0"/>
              <a:t> 예제와 동일하게</a:t>
            </a:r>
            <a:r>
              <a:rPr kumimoji="1" lang="en-US" altLang="ko-KR" b="1" dirty="0"/>
              <a:t>, LED</a:t>
            </a:r>
            <a:r>
              <a:rPr kumimoji="1" lang="ko-KR" altLang="en-US" b="1" dirty="0"/>
              <a:t>로 변경</a:t>
            </a:r>
            <a:endParaRPr kumimoji="1" lang="en-US" altLang="ko-KR" b="1" dirty="0"/>
          </a:p>
          <a:p>
            <a:pPr lvl="1">
              <a:lnSpc>
                <a:spcPct val="150000"/>
              </a:lnSpc>
            </a:pPr>
            <a:r>
              <a:rPr kumimoji="1" lang="en-US" altLang="ko-KR" b="1" dirty="0"/>
              <a:t>1</a:t>
            </a:r>
            <a:r>
              <a:rPr kumimoji="1" lang="ko-KR" altLang="en-US" b="1" dirty="0"/>
              <a:t>초간 </a:t>
            </a:r>
            <a:r>
              <a:rPr kumimoji="1" lang="en-US" altLang="ko-KR" b="1" dirty="0"/>
              <a:t>LED ON</a:t>
            </a:r>
          </a:p>
          <a:p>
            <a:pPr lvl="1">
              <a:lnSpc>
                <a:spcPct val="150000"/>
              </a:lnSpc>
            </a:pPr>
            <a:r>
              <a:rPr kumimoji="1" lang="en-US" altLang="ko-KR" b="1" dirty="0"/>
              <a:t>1</a:t>
            </a:r>
            <a:r>
              <a:rPr kumimoji="1" lang="ko-KR" altLang="en-US" b="1" dirty="0"/>
              <a:t>초간 </a:t>
            </a:r>
            <a:r>
              <a:rPr kumimoji="1" lang="en-US" altLang="ko-KR" b="1" dirty="0"/>
              <a:t>LED OFF</a:t>
            </a:r>
            <a:endParaRPr kumimoji="1"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BF5172-EFEF-447A-A61E-9DFF4D210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49" y="2603855"/>
            <a:ext cx="8115300" cy="3876675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2B4FEFE-5D0B-46F0-9D29-22ED46FA95C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795776" y="5209309"/>
            <a:ext cx="395115" cy="8581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상자 14">
            <a:extLst>
              <a:ext uri="{FF2B5EF4-FFF2-40B4-BE49-F238E27FC236}">
                <a16:creationId xmlns:a16="http://schemas.microsoft.com/office/drawing/2014/main" id="{D5C76F4F-AAB4-4AD1-852D-90403CB879D9}"/>
              </a:ext>
            </a:extLst>
          </p:cNvPr>
          <p:cNvSpPr txBox="1"/>
          <p:nvPr/>
        </p:nvSpPr>
        <p:spPr>
          <a:xfrm>
            <a:off x="5840474" y="6067415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rgbClr val="FF0000"/>
                </a:solidFill>
              </a:rPr>
              <a:t>220</a:t>
            </a:r>
            <a:r>
              <a:rPr lang="el-GR" altLang="ko-KR" sz="1400" b="1" dirty="0">
                <a:solidFill>
                  <a:srgbClr val="FF0000"/>
                </a:solidFill>
              </a:rPr>
              <a:t> Ω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텍스트상자 2">
            <a:extLst>
              <a:ext uri="{FF2B5EF4-FFF2-40B4-BE49-F238E27FC236}">
                <a16:creationId xmlns:a16="http://schemas.microsoft.com/office/drawing/2014/main" id="{81EF05F7-5E72-4689-ABFB-52DA2FDCBF45}"/>
              </a:ext>
            </a:extLst>
          </p:cNvPr>
          <p:cNvSpPr txBox="1"/>
          <p:nvPr/>
        </p:nvSpPr>
        <p:spPr>
          <a:xfrm>
            <a:off x="5105716" y="4488391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-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텍스트상자 10">
            <a:extLst>
              <a:ext uri="{FF2B5EF4-FFF2-40B4-BE49-F238E27FC236}">
                <a16:creationId xmlns:a16="http://schemas.microsoft.com/office/drawing/2014/main" id="{ABAAE24E-37BC-48BE-8E22-55200B34E818}"/>
              </a:ext>
            </a:extLst>
          </p:cNvPr>
          <p:cNvSpPr txBox="1"/>
          <p:nvPr/>
        </p:nvSpPr>
        <p:spPr>
          <a:xfrm>
            <a:off x="5384554" y="448839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+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280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875B6-82A7-F744-9081-20F80E21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LED </a:t>
            </a:r>
            <a:r>
              <a:rPr kumimoji="1" lang="ko-KR" altLang="en-US" dirty="0"/>
              <a:t>하나 </a:t>
            </a:r>
            <a:r>
              <a:rPr kumimoji="1" lang="ko-KR" altLang="en-US" dirty="0" err="1"/>
              <a:t>켜보기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42CE99-9C76-9B4D-926D-C02AB244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14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ED921C-870C-5247-A559-F04AE425BE1C}"/>
              </a:ext>
            </a:extLst>
          </p:cNvPr>
          <p:cNvSpPr/>
          <p:nvPr/>
        </p:nvSpPr>
        <p:spPr>
          <a:xfrm>
            <a:off x="709551" y="1582340"/>
            <a:ext cx="4717473" cy="3970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#define RED 8</a:t>
            </a: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//int</a:t>
            </a: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red = 8;</a:t>
            </a:r>
          </a:p>
          <a:p>
            <a:pPr algn="just" latinLnBrk="1">
              <a:spcAft>
                <a:spcPts val="0"/>
              </a:spcAft>
            </a:pPr>
            <a:endParaRPr lang="en-US" altLang="ko-KR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void setup() {</a:t>
            </a: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   </a:t>
            </a:r>
            <a:r>
              <a:rPr lang="en-US" altLang="ko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pinMode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(RED, OUTPUT);</a:t>
            </a: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}</a:t>
            </a:r>
          </a:p>
          <a:p>
            <a:pPr algn="just" latinLnBrk="1">
              <a:spcAft>
                <a:spcPts val="0"/>
              </a:spcAft>
            </a:pPr>
            <a:endParaRPr lang="en-US" altLang="ko-KR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void loop() {</a:t>
            </a: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 </a:t>
            </a:r>
            <a:r>
              <a:rPr lang="en-US" altLang="ko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digitalWrite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(RED, HIGH); </a:t>
            </a: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 delay(1000);   </a:t>
            </a: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 </a:t>
            </a:r>
            <a:r>
              <a:rPr lang="en-US" altLang="ko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digitalWrite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(RED, LOW); </a:t>
            </a: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 delay(1000);                 </a:t>
            </a: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}</a:t>
            </a:r>
          </a:p>
          <a:p>
            <a:pPr algn="just" latinLnBrk="1">
              <a:spcAft>
                <a:spcPts val="0"/>
              </a:spcAft>
            </a:pPr>
            <a:endParaRPr lang="en-US" altLang="ko-KR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540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97F57-113E-7840-97F5-8099D0D8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버튼으로 </a:t>
            </a:r>
            <a:r>
              <a:rPr kumimoji="1" lang="en-US" altLang="ko-KR" dirty="0"/>
              <a:t>LED </a:t>
            </a:r>
            <a:r>
              <a:rPr kumimoji="1" lang="ko-KR" altLang="en-US" dirty="0"/>
              <a:t>제어하기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659D798-4E76-A347-A4AA-7A20655B3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0662" y="2506540"/>
            <a:ext cx="7142673" cy="3857953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0E203E-58E1-BE49-B0E3-BCF25E44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15</a:t>
            </a:fld>
            <a:endParaRPr 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91B96D6-A8BC-1D4D-9F76-4FE9193F5935}"/>
              </a:ext>
            </a:extLst>
          </p:cNvPr>
          <p:cNvSpPr txBox="1">
            <a:spLocks/>
          </p:cNvSpPr>
          <p:nvPr/>
        </p:nvSpPr>
        <p:spPr>
          <a:xfrm>
            <a:off x="628649" y="1127208"/>
            <a:ext cx="7886700" cy="13793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Wingdings" charset="2"/>
              <a:buChar char="q"/>
              <a:defRPr sz="21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Wingdings" charset="2"/>
              <a:buChar char="§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ko-KR" altLang="en-US" b="1" dirty="0"/>
              <a:t> </a:t>
            </a:r>
            <a:r>
              <a:rPr kumimoji="1" lang="en-US" altLang="ko-KR" b="1" dirty="0"/>
              <a:t>Push Button</a:t>
            </a:r>
            <a:r>
              <a:rPr kumimoji="1" lang="ko-KR" altLang="en-US" b="1" dirty="0"/>
              <a:t>을 사용하여 </a:t>
            </a:r>
            <a:r>
              <a:rPr kumimoji="1" lang="en-US" altLang="ko-KR" b="1" dirty="0"/>
              <a:t>LED</a:t>
            </a:r>
            <a:r>
              <a:rPr kumimoji="1" lang="ko-KR" altLang="en-US" b="1" dirty="0"/>
              <a:t> 동작확인</a:t>
            </a:r>
            <a:endParaRPr kumimoji="1" lang="en-US" altLang="ko-KR" b="1" dirty="0"/>
          </a:p>
          <a:p>
            <a:pPr lvl="1">
              <a:lnSpc>
                <a:spcPct val="150000"/>
              </a:lnSpc>
            </a:pPr>
            <a:r>
              <a:rPr kumimoji="1" lang="ko-KR" altLang="en-US" b="1" dirty="0"/>
              <a:t>버튼을 누르면 </a:t>
            </a:r>
            <a:r>
              <a:rPr kumimoji="1" lang="en-US" altLang="ko-KR" b="1" dirty="0"/>
              <a:t>LED ON</a:t>
            </a:r>
          </a:p>
          <a:p>
            <a:pPr lvl="1">
              <a:lnSpc>
                <a:spcPct val="150000"/>
              </a:lnSpc>
            </a:pPr>
            <a:r>
              <a:rPr kumimoji="1" lang="ko-KR" altLang="en-US" b="1" dirty="0"/>
              <a:t>버튼을 놓으면 </a:t>
            </a:r>
            <a:r>
              <a:rPr kumimoji="1" lang="en-US" altLang="ko-KR" b="1" dirty="0"/>
              <a:t>LED OFF</a:t>
            </a:r>
            <a:endParaRPr kumimoji="1" lang="ko-KR" altLang="en-US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3DC7BC5-6BCD-3A42-87D4-76F78D376D7B}"/>
              </a:ext>
            </a:extLst>
          </p:cNvPr>
          <p:cNvCxnSpPr>
            <a:cxnSpLocks/>
          </p:cNvCxnSpPr>
          <p:nvPr/>
        </p:nvCxnSpPr>
        <p:spPr>
          <a:xfrm flipV="1">
            <a:off x="5415148" y="2721730"/>
            <a:ext cx="0" cy="20996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BB7E91DA-0678-C243-A001-F791C1E82913}"/>
              </a:ext>
            </a:extLst>
          </p:cNvPr>
          <p:cNvSpPr txBox="1"/>
          <p:nvPr/>
        </p:nvSpPr>
        <p:spPr>
          <a:xfrm>
            <a:off x="5160911" y="247683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rgbClr val="FF0000"/>
                </a:solidFill>
              </a:rPr>
              <a:t>10K </a:t>
            </a:r>
            <a:r>
              <a:rPr lang="el-GR" altLang="ko-KR" sz="1400" b="1" dirty="0">
                <a:solidFill>
                  <a:srgbClr val="FF0000"/>
                </a:solidFill>
              </a:rPr>
              <a:t>Ω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FF548E6-DE54-014E-BCFA-19F0739C0BEE}"/>
              </a:ext>
            </a:extLst>
          </p:cNvPr>
          <p:cNvCxnSpPr>
            <a:cxnSpLocks/>
          </p:cNvCxnSpPr>
          <p:nvPr/>
        </p:nvCxnSpPr>
        <p:spPr>
          <a:xfrm>
            <a:off x="5852556" y="5246917"/>
            <a:ext cx="334488" cy="429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71170541-C18E-7144-B1A4-2882A8CE1BE8}"/>
              </a:ext>
            </a:extLst>
          </p:cNvPr>
          <p:cNvSpPr txBox="1"/>
          <p:nvPr/>
        </p:nvSpPr>
        <p:spPr>
          <a:xfrm>
            <a:off x="6187044" y="5541310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rgbClr val="FF0000"/>
                </a:solidFill>
              </a:rPr>
              <a:t>220</a:t>
            </a:r>
            <a:r>
              <a:rPr lang="el-GR" altLang="ko-KR" sz="1400" b="1" dirty="0">
                <a:solidFill>
                  <a:srgbClr val="FF0000"/>
                </a:solidFill>
              </a:rPr>
              <a:t> Ω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텍스트상자 2">
            <a:extLst>
              <a:ext uri="{FF2B5EF4-FFF2-40B4-BE49-F238E27FC236}">
                <a16:creationId xmlns:a16="http://schemas.microsoft.com/office/drawing/2014/main" id="{1C0CD9E2-CE87-A243-AFB4-C8FF95047DEE}"/>
              </a:ext>
            </a:extLst>
          </p:cNvPr>
          <p:cNvSpPr txBox="1"/>
          <p:nvPr/>
        </p:nvSpPr>
        <p:spPr>
          <a:xfrm>
            <a:off x="5516938" y="4340972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-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1B564775-BD26-A544-A3B9-CA8727B96660}"/>
              </a:ext>
            </a:extLst>
          </p:cNvPr>
          <p:cNvSpPr txBox="1"/>
          <p:nvPr/>
        </p:nvSpPr>
        <p:spPr>
          <a:xfrm>
            <a:off x="5795776" y="434097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+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083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875B6-82A7-F744-9081-20F80E21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버튼으로 </a:t>
            </a:r>
            <a:r>
              <a:rPr kumimoji="1" lang="en-US" altLang="ko-KR" dirty="0"/>
              <a:t>LED </a:t>
            </a:r>
            <a:r>
              <a:rPr kumimoji="1" lang="ko-KR" altLang="en-US" dirty="0"/>
              <a:t>제어하기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42CE99-9C76-9B4D-926D-C02AB244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16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ED921C-870C-5247-A559-F04AE425BE1C}"/>
              </a:ext>
            </a:extLst>
          </p:cNvPr>
          <p:cNvSpPr/>
          <p:nvPr/>
        </p:nvSpPr>
        <p:spPr>
          <a:xfrm>
            <a:off x="792678" y="1092295"/>
            <a:ext cx="4717473" cy="53553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#define</a:t>
            </a: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BUTTON</a:t>
            </a:r>
            <a:r>
              <a:rPr lang="ko-KR" altLang="en-US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2</a:t>
            </a: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#define LED 11</a:t>
            </a: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//int button = 2;</a:t>
            </a:r>
            <a:endParaRPr lang="ko-KR" altLang="ko-KR" sz="28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//int led = 11;</a:t>
            </a:r>
            <a:endParaRPr lang="ko-KR" altLang="ko-KR" sz="28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 </a:t>
            </a:r>
            <a:endParaRPr lang="ko-KR" altLang="ko-KR" sz="28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void setup() {</a:t>
            </a:r>
            <a:endParaRPr lang="ko-KR" altLang="ko-KR" sz="28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 </a:t>
            </a:r>
            <a:r>
              <a:rPr lang="en-US" altLang="ko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pinMode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(BUTTON, INPUT);</a:t>
            </a:r>
            <a:endParaRPr lang="ko-KR" altLang="ko-KR" sz="28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 </a:t>
            </a:r>
            <a:r>
              <a:rPr lang="en-US" altLang="ko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pinMode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(LED, OUTPUT);</a:t>
            </a:r>
            <a:endParaRPr lang="ko-KR" altLang="ko-KR" sz="28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}</a:t>
            </a:r>
            <a:endParaRPr lang="ko-KR" altLang="ko-KR" sz="28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 </a:t>
            </a:r>
            <a:endParaRPr lang="ko-KR" altLang="ko-KR" sz="28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void loop() {</a:t>
            </a:r>
            <a:endParaRPr lang="ko-KR" altLang="ko-KR" sz="28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 int </a:t>
            </a:r>
            <a:r>
              <a:rPr lang="en-US" altLang="ko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buttoninput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= </a:t>
            </a:r>
            <a:r>
              <a:rPr lang="en-US" altLang="ko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digitalRead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(BUTTON);</a:t>
            </a:r>
            <a:endParaRPr lang="ko-KR" altLang="ko-KR" sz="28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 </a:t>
            </a:r>
            <a:endParaRPr lang="ko-KR" altLang="ko-KR" sz="28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 if(</a:t>
            </a:r>
            <a:r>
              <a:rPr lang="en-US" altLang="ko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buttoninput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== 1){</a:t>
            </a:r>
            <a:endParaRPr lang="ko-KR" altLang="ko-KR" sz="28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   </a:t>
            </a:r>
            <a:r>
              <a:rPr lang="en-US" altLang="ko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digitalWrite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(LED, HIGH);</a:t>
            </a:r>
            <a:endParaRPr lang="ko-KR" altLang="ko-KR" sz="28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 }else{</a:t>
            </a:r>
            <a:endParaRPr lang="ko-KR" altLang="ko-KR" sz="28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   </a:t>
            </a:r>
            <a:r>
              <a:rPr lang="en-US" altLang="ko-KR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digitalWrite</a:t>
            </a: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(LED, LOW);</a:t>
            </a:r>
            <a:endParaRPr lang="ko-KR" altLang="ko-KR" sz="28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 }</a:t>
            </a:r>
            <a:endParaRPr lang="ko-KR" altLang="ko-KR" sz="28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맑은 고딕" panose="020B0503020000020004" pitchFamily="34" charset="-127"/>
                <a:cs typeface="Times New Roman" panose="02020603050405020304" pitchFamily="18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308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793FF-12EC-4449-944F-17AC40C0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신호등 만들기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1EE0A3-0508-2740-9359-660B13FC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17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113AD1-AE3E-7245-8873-B79A30BA9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47" y="2605694"/>
            <a:ext cx="7029904" cy="3766663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4933BA4-CF98-6345-BB8D-B86B4C847988}"/>
              </a:ext>
            </a:extLst>
          </p:cNvPr>
          <p:cNvSpPr txBox="1">
            <a:spLocks/>
          </p:cNvSpPr>
          <p:nvPr/>
        </p:nvSpPr>
        <p:spPr>
          <a:xfrm>
            <a:off x="628649" y="1286717"/>
            <a:ext cx="7886700" cy="1210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Wingdings" charset="2"/>
              <a:buChar char="q"/>
              <a:defRPr sz="21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Wingdings" charset="2"/>
              <a:buChar char="§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ko-KR" altLang="en-US" b="1" dirty="0"/>
              <a:t> </a:t>
            </a:r>
            <a:r>
              <a:rPr kumimoji="1" lang="en-US" altLang="ko-KR" b="1" dirty="0"/>
              <a:t>3</a:t>
            </a:r>
            <a:r>
              <a:rPr kumimoji="1" lang="ko-KR" altLang="en-US" b="1" dirty="0"/>
              <a:t>색의 </a:t>
            </a:r>
            <a:r>
              <a:rPr kumimoji="1" lang="en-US" altLang="ko-KR" b="1" dirty="0"/>
              <a:t>LED</a:t>
            </a:r>
            <a:r>
              <a:rPr kumimoji="1" lang="ko-KR" altLang="en-US" b="1" dirty="0"/>
              <a:t>를 이용한 신호등 구현</a:t>
            </a:r>
            <a:endParaRPr kumimoji="1" lang="en-US" altLang="ko-KR" b="1" dirty="0"/>
          </a:p>
          <a:p>
            <a:pPr lvl="1">
              <a:lnSpc>
                <a:spcPct val="150000"/>
              </a:lnSpc>
            </a:pPr>
            <a:r>
              <a:rPr kumimoji="1" lang="en-US" altLang="ko-KR" b="1" dirty="0"/>
              <a:t>RED, GREEN : 5s</a:t>
            </a:r>
          </a:p>
          <a:p>
            <a:pPr lvl="1">
              <a:lnSpc>
                <a:spcPct val="150000"/>
              </a:lnSpc>
            </a:pPr>
            <a:r>
              <a:rPr kumimoji="1" lang="en-US" altLang="ko-KR" b="1" dirty="0"/>
              <a:t>Yellow : 1s</a:t>
            </a:r>
            <a:endParaRPr kumimoji="1" lang="ko-KR" altLang="en-US" b="1" dirty="0"/>
          </a:p>
        </p:txBody>
      </p:sp>
      <p:sp>
        <p:nvSpPr>
          <p:cNvPr id="10" name="텍스트상자 9">
            <a:extLst>
              <a:ext uri="{FF2B5EF4-FFF2-40B4-BE49-F238E27FC236}">
                <a16:creationId xmlns:a16="http://schemas.microsoft.com/office/drawing/2014/main" id="{62F16860-5831-7D4B-B075-B0E5B512F38E}"/>
              </a:ext>
            </a:extLst>
          </p:cNvPr>
          <p:cNvSpPr txBox="1"/>
          <p:nvPr/>
        </p:nvSpPr>
        <p:spPr>
          <a:xfrm>
            <a:off x="4571999" y="5743191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rgbClr val="FF0000"/>
                </a:solidFill>
              </a:rPr>
              <a:t>220</a:t>
            </a:r>
            <a:r>
              <a:rPr lang="el-GR" altLang="ko-KR" sz="1400" b="1" dirty="0">
                <a:solidFill>
                  <a:srgbClr val="FF0000"/>
                </a:solidFill>
              </a:rPr>
              <a:t> Ω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384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0B313-8265-9A49-B18D-7BD7A5FC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신호등 만들기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2B5823-D06E-4D48-B6C8-438D3A1E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18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36013D-17D8-9549-80CC-401654E6CA99}"/>
              </a:ext>
            </a:extLst>
          </p:cNvPr>
          <p:cNvSpPr/>
          <p:nvPr/>
        </p:nvSpPr>
        <p:spPr>
          <a:xfrm>
            <a:off x="628648" y="1303266"/>
            <a:ext cx="3943351" cy="4939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sz="1500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int</a:t>
            </a:r>
            <a:r>
              <a:rPr lang="en-US" altLang="ko-KR" sz="15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1500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REDpin</a:t>
            </a:r>
            <a:r>
              <a:rPr lang="en-US" altLang="ko-KR" sz="15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= 6;</a:t>
            </a:r>
            <a:endParaRPr lang="ko-KR" altLang="ko-KR" sz="15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sz="1500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int</a:t>
            </a:r>
            <a:r>
              <a:rPr lang="en-US" altLang="ko-KR" sz="15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1500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YELLOWpin</a:t>
            </a:r>
            <a:r>
              <a:rPr lang="en-US" altLang="ko-KR" sz="15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= 5;</a:t>
            </a:r>
            <a:endParaRPr lang="ko-KR" altLang="ko-KR" sz="15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sz="1500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int</a:t>
            </a:r>
            <a:r>
              <a:rPr lang="en-US" altLang="ko-KR" sz="15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1500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GREENpin</a:t>
            </a:r>
            <a:r>
              <a:rPr lang="en-US" altLang="ko-KR" sz="15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= 4;</a:t>
            </a:r>
            <a:endParaRPr lang="ko-KR" altLang="ko-KR" sz="15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sz="15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 </a:t>
            </a:r>
            <a:endParaRPr lang="ko-KR" altLang="ko-KR" sz="15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sz="15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void setup() {</a:t>
            </a:r>
            <a:endParaRPr lang="ko-KR" altLang="ko-KR" sz="15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sz="15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 </a:t>
            </a:r>
            <a:r>
              <a:rPr lang="en-US" altLang="ko-KR" sz="1500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pinMode</a:t>
            </a:r>
            <a:r>
              <a:rPr lang="en-US" altLang="ko-KR" sz="15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en-US" altLang="ko-KR" sz="1500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REDpin</a:t>
            </a:r>
            <a:r>
              <a:rPr lang="en-US" altLang="ko-KR" sz="15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, OUTPUT);</a:t>
            </a:r>
            <a:endParaRPr lang="ko-KR" altLang="ko-KR" sz="15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sz="15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 </a:t>
            </a:r>
            <a:r>
              <a:rPr lang="en-US" altLang="ko-KR" sz="1500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pinMode</a:t>
            </a:r>
            <a:r>
              <a:rPr lang="en-US" altLang="ko-KR" sz="15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en-US" altLang="ko-KR" sz="1500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YELLOWpin</a:t>
            </a:r>
            <a:r>
              <a:rPr lang="en-US" altLang="ko-KR" sz="15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, OUTPUT);</a:t>
            </a:r>
            <a:endParaRPr lang="ko-KR" altLang="ko-KR" sz="15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sz="15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 </a:t>
            </a:r>
            <a:r>
              <a:rPr lang="en-US" altLang="ko-KR" sz="1500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pinMode</a:t>
            </a:r>
            <a:r>
              <a:rPr lang="en-US" altLang="ko-KR" sz="15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en-US" altLang="ko-KR" sz="1500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GREENpin</a:t>
            </a:r>
            <a:r>
              <a:rPr lang="en-US" altLang="ko-KR" sz="15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, OUTPUT);</a:t>
            </a:r>
            <a:endParaRPr lang="ko-KR" altLang="ko-KR" sz="15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sz="15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}</a:t>
            </a:r>
            <a:endParaRPr lang="ko-KR" altLang="ko-KR" sz="15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sz="15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 </a:t>
            </a:r>
            <a:endParaRPr lang="ko-KR" altLang="ko-KR" sz="15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sz="15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void loop() {</a:t>
            </a:r>
            <a:endParaRPr lang="ko-KR" altLang="ko-KR" sz="15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sz="15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 </a:t>
            </a:r>
            <a:r>
              <a:rPr lang="en-US" altLang="ko-KR" sz="1500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digitalWrite</a:t>
            </a:r>
            <a:r>
              <a:rPr lang="en-US" altLang="ko-KR" sz="15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en-US" altLang="ko-KR" sz="1500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REDpin</a:t>
            </a:r>
            <a:r>
              <a:rPr lang="en-US" altLang="ko-KR" sz="15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, HIGH);</a:t>
            </a:r>
            <a:endParaRPr lang="ko-KR" altLang="ko-KR" sz="15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sz="15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 delay(5000);</a:t>
            </a:r>
            <a:endParaRPr lang="ko-KR" altLang="ko-KR" sz="15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sz="15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 </a:t>
            </a:r>
            <a:r>
              <a:rPr lang="en-US" altLang="ko-KR" sz="1500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digitalWrite</a:t>
            </a:r>
            <a:r>
              <a:rPr lang="en-US" altLang="ko-KR" sz="15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en-US" altLang="ko-KR" sz="1500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REDpin</a:t>
            </a:r>
            <a:r>
              <a:rPr lang="en-US" altLang="ko-KR" sz="15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, LOW);</a:t>
            </a:r>
            <a:endParaRPr lang="ko-KR" altLang="ko-KR" sz="15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sz="15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 </a:t>
            </a:r>
            <a:r>
              <a:rPr lang="en-US" altLang="ko-KR" sz="1500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digitalWrite</a:t>
            </a:r>
            <a:r>
              <a:rPr lang="en-US" altLang="ko-KR" sz="15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en-US" altLang="ko-KR" sz="1500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YELLOWpin</a:t>
            </a:r>
            <a:r>
              <a:rPr lang="en-US" altLang="ko-KR" sz="15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, HIGH);</a:t>
            </a:r>
            <a:endParaRPr lang="ko-KR" altLang="ko-KR" sz="15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sz="15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 delay(1000);</a:t>
            </a:r>
            <a:endParaRPr lang="ko-KR" altLang="ko-KR" sz="15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sz="15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 </a:t>
            </a:r>
            <a:r>
              <a:rPr lang="en-US" altLang="ko-KR" sz="1500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digitalWrite</a:t>
            </a:r>
            <a:r>
              <a:rPr lang="en-US" altLang="ko-KR" sz="15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en-US" altLang="ko-KR" sz="1500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YELLOWpin</a:t>
            </a:r>
            <a:r>
              <a:rPr lang="en-US" altLang="ko-KR" sz="15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, LOW);</a:t>
            </a:r>
            <a:endParaRPr lang="ko-KR" altLang="ko-KR" sz="15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sz="15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 </a:t>
            </a:r>
            <a:r>
              <a:rPr lang="en-US" altLang="ko-KR" sz="1500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digitalWrite</a:t>
            </a:r>
            <a:r>
              <a:rPr lang="en-US" altLang="ko-KR" sz="15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en-US" altLang="ko-KR" sz="1500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GREENpin</a:t>
            </a:r>
            <a:r>
              <a:rPr lang="en-US" altLang="ko-KR" sz="15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, HIGH);</a:t>
            </a:r>
            <a:endParaRPr lang="ko-KR" altLang="ko-KR" sz="15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sz="15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 delay(5000);</a:t>
            </a:r>
            <a:endParaRPr lang="ko-KR" altLang="ko-KR" sz="15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sz="15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 </a:t>
            </a:r>
            <a:r>
              <a:rPr lang="en-US" altLang="ko-KR" sz="1500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digitalWrite</a:t>
            </a:r>
            <a:r>
              <a:rPr lang="en-US" altLang="ko-KR" sz="15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en-US" altLang="ko-KR" sz="1500" kern="1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GREENpin</a:t>
            </a:r>
            <a:r>
              <a:rPr lang="en-US" altLang="ko-KR" sz="15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, LOW);</a:t>
            </a:r>
            <a:endParaRPr lang="ko-KR" altLang="ko-KR" sz="15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sz="15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}</a:t>
            </a:r>
            <a:endParaRPr lang="ko-KR" altLang="ko-KR" sz="1500" kern="100" dirty="0">
              <a:latin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16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F2F5E-8298-9944-A8F7-EE419BE77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실습 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EBB0C-AD80-A64E-97E3-280BEA3BD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 버튼으로 </a:t>
            </a:r>
            <a:r>
              <a:rPr kumimoji="1" lang="en-US" altLang="ko-KR" dirty="0"/>
              <a:t>LED </a:t>
            </a:r>
            <a:r>
              <a:rPr kumimoji="1" lang="ko-KR" altLang="en-US" dirty="0"/>
              <a:t>제어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 버튼을 누르면 </a:t>
            </a:r>
            <a:r>
              <a:rPr kumimoji="1" lang="en-US" altLang="ko-KR" dirty="0"/>
              <a:t>Serial Monitor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“Button</a:t>
            </a:r>
            <a:r>
              <a:rPr kumimoji="1" lang="ko-KR" altLang="en-US" dirty="0"/>
              <a:t> </a:t>
            </a:r>
            <a:r>
              <a:rPr kumimoji="1" lang="en-US" altLang="ko-KR" dirty="0"/>
              <a:t>Pushed” </a:t>
            </a:r>
            <a:r>
              <a:rPr kumimoji="1" lang="ko-KR" altLang="en-US" dirty="0"/>
              <a:t>출력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 버튼을 누르고있는 동안 </a:t>
            </a:r>
            <a:r>
              <a:rPr kumimoji="1" lang="en-US" altLang="ko-KR" dirty="0"/>
              <a:t>RED, YELLOW, GREEN LED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1</a:t>
            </a:r>
            <a:r>
              <a:rPr kumimoji="1" lang="ko-KR" altLang="en-US" dirty="0"/>
              <a:t>초 간격으로 차례대로 점등되고 모든 </a:t>
            </a:r>
            <a:r>
              <a:rPr kumimoji="1" lang="en-US" altLang="ko-KR" dirty="0"/>
              <a:t>LED</a:t>
            </a:r>
            <a:r>
              <a:rPr kumimoji="1" lang="ko-KR" altLang="en-US" dirty="0"/>
              <a:t>가 점등된 상태 유지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 버튼을 놓으면 모든 </a:t>
            </a:r>
            <a:r>
              <a:rPr kumimoji="1" lang="en-US" altLang="ko-KR" dirty="0"/>
              <a:t>LED </a:t>
            </a:r>
            <a:r>
              <a:rPr kumimoji="1" lang="ko-KR" altLang="en-US" dirty="0"/>
              <a:t>소등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F35FF9-1C43-AA42-8372-A7604D20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1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B45A5-84CC-6246-9AE6-D375411F1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수업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F98BA-D87D-0E4F-8313-4AB3352E9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Arduino UNO R3 </a:t>
            </a:r>
            <a:r>
              <a:rPr kumimoji="1" lang="ko-KR" altLang="en-US" dirty="0"/>
              <a:t>하드웨어 구성</a:t>
            </a:r>
            <a:endParaRPr kumimoji="1" lang="en-US" altLang="ko-KR" dirty="0"/>
          </a:p>
          <a:p>
            <a:r>
              <a:rPr kumimoji="1" lang="en-US" altLang="ko-KR" dirty="0"/>
              <a:t> </a:t>
            </a:r>
            <a:r>
              <a:rPr kumimoji="1" lang="ko-KR" altLang="en-US" dirty="0" err="1"/>
              <a:t>브레드</a:t>
            </a:r>
            <a:r>
              <a:rPr kumimoji="1" lang="ko-KR" altLang="en-US" dirty="0"/>
              <a:t> 보드 구조</a:t>
            </a:r>
            <a:endParaRPr kumimoji="1" lang="en-US" altLang="ko-KR" dirty="0"/>
          </a:p>
          <a:p>
            <a:r>
              <a:rPr kumimoji="1" lang="ko-KR" altLang="en-US" dirty="0"/>
              <a:t> 저항 읽기</a:t>
            </a:r>
            <a:endParaRPr kumimoji="1" lang="en-US" altLang="ko-KR" dirty="0"/>
          </a:p>
          <a:p>
            <a:r>
              <a:rPr kumimoji="1" lang="en-US" altLang="ko-KR" dirty="0"/>
              <a:t> Arduino </a:t>
            </a:r>
            <a:r>
              <a:rPr kumimoji="1" lang="ko-KR" altLang="en-US" dirty="0"/>
              <a:t>소프트웨어 설치</a:t>
            </a:r>
            <a:endParaRPr kumimoji="1" lang="en-US" altLang="ko-KR" dirty="0"/>
          </a:p>
          <a:p>
            <a:r>
              <a:rPr kumimoji="1" lang="ko-KR" altLang="en-US" dirty="0"/>
              <a:t> 기본 구조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  <a:r>
              <a:rPr kumimoji="1" lang="en-US" altLang="ko-KR" dirty="0"/>
              <a:t>Arduino</a:t>
            </a:r>
            <a:r>
              <a:rPr kumimoji="1" lang="ko-KR" altLang="en-US" dirty="0"/>
              <a:t> 연결 확인 예제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LED Blink</a:t>
            </a:r>
          </a:p>
          <a:p>
            <a:r>
              <a:rPr kumimoji="1" lang="en-US" altLang="ko-KR" dirty="0"/>
              <a:t> Serial Monitor </a:t>
            </a:r>
            <a:r>
              <a:rPr kumimoji="1" lang="ko-KR" altLang="en-US" dirty="0"/>
              <a:t>입출력 확인 예제</a:t>
            </a:r>
            <a:endParaRPr kumimoji="1" lang="en-US" altLang="ko-KR" dirty="0"/>
          </a:p>
          <a:p>
            <a:r>
              <a:rPr kumimoji="1" lang="en-US" altLang="ko-KR" dirty="0"/>
              <a:t> </a:t>
            </a:r>
            <a:r>
              <a:rPr kumimoji="1" lang="ko-KR" altLang="en-US" dirty="0" err="1"/>
              <a:t>브레드</a:t>
            </a:r>
            <a:r>
              <a:rPr kumimoji="1" lang="ko-KR" altLang="en-US" dirty="0"/>
              <a:t> 보드 이용한 </a:t>
            </a:r>
            <a:r>
              <a:rPr kumimoji="1" lang="en-US" altLang="ko-KR" dirty="0"/>
              <a:t>LED Blink</a:t>
            </a:r>
          </a:p>
          <a:p>
            <a:r>
              <a:rPr kumimoji="1" lang="ko-KR" altLang="en-US" dirty="0"/>
              <a:t> 버튼으로 </a:t>
            </a:r>
            <a:r>
              <a:rPr kumimoji="1" lang="en-US" altLang="ko-KR" dirty="0"/>
              <a:t>LED </a:t>
            </a:r>
            <a:r>
              <a:rPr kumimoji="1" lang="ko-KR" altLang="en-US" dirty="0"/>
              <a:t>제어하기</a:t>
            </a:r>
            <a:endParaRPr kumimoji="1" lang="en-US" altLang="ko-KR" dirty="0"/>
          </a:p>
          <a:p>
            <a:r>
              <a:rPr kumimoji="1" lang="ko-KR" altLang="en-US" dirty="0"/>
              <a:t> 신호등 만들기</a:t>
            </a:r>
            <a:endParaRPr kumimoji="1" lang="en-US" altLang="ko-KR" dirty="0"/>
          </a:p>
          <a:p>
            <a:r>
              <a:rPr kumimoji="1" lang="en-US" altLang="ko-KR" dirty="0"/>
              <a:t> </a:t>
            </a:r>
            <a:r>
              <a:rPr kumimoji="1" lang="ko-KR" altLang="en-US" dirty="0"/>
              <a:t>실습과제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4FB350-ADB4-2D45-ADCA-3092F02B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2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51051-F4CB-E34D-8689-688723E3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창의 과제 도출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00851-36F7-6E41-8002-16969E513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37" y="1840477"/>
            <a:ext cx="7659197" cy="4036215"/>
          </a:xfrm>
        </p:spPr>
        <p:txBody>
          <a:bodyPr>
            <a:normAutofit/>
          </a:bodyPr>
          <a:lstStyle/>
          <a:p>
            <a:r>
              <a:rPr kumimoji="1" lang="en-US" altLang="ko-KR" sz="1800" b="1" dirty="0"/>
              <a:t> </a:t>
            </a:r>
            <a:r>
              <a:rPr kumimoji="1" lang="ko-KR" altLang="en-US" sz="1800" b="1" dirty="0"/>
              <a:t> </a:t>
            </a:r>
            <a:r>
              <a:rPr kumimoji="1" lang="ko-KR" altLang="en-US" sz="1800" b="1"/>
              <a:t>실생활 문제 해결을 위한 창의적인 아이디어 과제</a:t>
            </a:r>
            <a:endParaRPr kumimoji="1" lang="en-US" altLang="ko-KR" sz="1800" b="1" dirty="0"/>
          </a:p>
          <a:p>
            <a:endParaRPr kumimoji="1" lang="en-US" altLang="ko-KR" sz="1800" b="1" dirty="0"/>
          </a:p>
          <a:p>
            <a:pPr lvl="1"/>
            <a:r>
              <a:rPr kumimoji="1" lang="ko-KR" altLang="en-US" b="1" dirty="0" err="1"/>
              <a:t>아두이노</a:t>
            </a:r>
            <a:r>
              <a:rPr kumimoji="1" lang="ko-KR" altLang="en-US" b="1" dirty="0"/>
              <a:t> 사용하여 실생활에 적용할 수 있는 아이디어 과제</a:t>
            </a:r>
            <a:r>
              <a:rPr kumimoji="1" lang="en-US" altLang="ko-KR" b="1" dirty="0"/>
              <a:t> </a:t>
            </a:r>
          </a:p>
          <a:p>
            <a:pPr lvl="1"/>
            <a:endParaRPr kumimoji="1" lang="en-US" altLang="ko-KR" b="1" dirty="0"/>
          </a:p>
          <a:p>
            <a:pPr lvl="1"/>
            <a:r>
              <a:rPr kumimoji="1" lang="ko-KR" altLang="en-US" b="1" dirty="0"/>
              <a:t>실생활의 문제점을 찾아 이를 해결할 수 있는 창의적인 아이디어</a:t>
            </a:r>
            <a:endParaRPr kumimoji="1" lang="en-US" altLang="ko-KR" sz="15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AD8A78-8682-0A40-93B7-94593D3B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2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F967A-ACE0-F74B-8DA2-E16E775E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Arduino</a:t>
            </a:r>
            <a:r>
              <a:rPr kumimoji="1" lang="ko-KR" altLang="en-US" dirty="0"/>
              <a:t> </a:t>
            </a:r>
            <a:r>
              <a:rPr kumimoji="1" lang="en-US" altLang="ko-KR" dirty="0"/>
              <a:t>UNO</a:t>
            </a:r>
            <a:r>
              <a:rPr kumimoji="1" lang="ko-KR" altLang="en-US" dirty="0"/>
              <a:t> </a:t>
            </a:r>
            <a:r>
              <a:rPr kumimoji="1" lang="en-US" altLang="ko-KR" dirty="0"/>
              <a:t>R3</a:t>
            </a:r>
            <a:r>
              <a:rPr kumimoji="1" lang="ko-KR" altLang="en-US" dirty="0"/>
              <a:t> 하드웨어 구성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44E2D8-9E8B-0A4E-A185-A8EBAA8A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4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BF030C-64CA-A847-9223-DD66DBBFFE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698" y="1832253"/>
            <a:ext cx="5209004" cy="3600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7D63462-E121-4347-B6A0-60FCBC943B7F}"/>
              </a:ext>
            </a:extLst>
          </p:cNvPr>
          <p:cNvCxnSpPr/>
          <p:nvPr/>
        </p:nvCxnSpPr>
        <p:spPr>
          <a:xfrm>
            <a:off x="1714674" y="4928597"/>
            <a:ext cx="792088" cy="0"/>
          </a:xfrm>
          <a:prstGeom prst="straightConnector1">
            <a:avLst/>
          </a:prstGeom>
          <a:ln w="38100">
            <a:solidFill>
              <a:srgbClr val="FF99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0">
            <a:extLst>
              <a:ext uri="{FF2B5EF4-FFF2-40B4-BE49-F238E27FC236}">
                <a16:creationId xmlns:a16="http://schemas.microsoft.com/office/drawing/2014/main" id="{F5D0954F-524F-3149-82D3-FF3DF2149958}"/>
              </a:ext>
            </a:extLst>
          </p:cNvPr>
          <p:cNvSpPr txBox="1"/>
          <p:nvPr/>
        </p:nvSpPr>
        <p:spPr>
          <a:xfrm>
            <a:off x="233178" y="4767014"/>
            <a:ext cx="14814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7-12V DC </a:t>
            </a:r>
            <a:r>
              <a:rPr lang="ko-KR" altLang="en-US" sz="1500" dirty="0"/>
              <a:t>입력</a:t>
            </a:r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4930C889-C883-E947-AC54-A3C7F07291CB}"/>
              </a:ext>
            </a:extLst>
          </p:cNvPr>
          <p:cNvSpPr txBox="1"/>
          <p:nvPr/>
        </p:nvSpPr>
        <p:spPr>
          <a:xfrm>
            <a:off x="96874" y="1760245"/>
            <a:ext cx="25539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USB </a:t>
            </a:r>
            <a:r>
              <a:rPr lang="ko-KR" altLang="en-US" sz="1500" b="1" dirty="0"/>
              <a:t>전원 공급 및</a:t>
            </a:r>
            <a:endParaRPr lang="en-US" altLang="ko-KR" sz="1500" b="1" dirty="0"/>
          </a:p>
          <a:p>
            <a:r>
              <a:rPr lang="ko-KR" altLang="en-US" sz="1500" b="1" dirty="0"/>
              <a:t>프로그래밍 </a:t>
            </a:r>
            <a:r>
              <a:rPr lang="en-US" altLang="ko-KR" sz="1500" b="1" dirty="0"/>
              <a:t>(</a:t>
            </a:r>
            <a:r>
              <a:rPr lang="ko-KR" altLang="en-US" sz="1500" b="1" dirty="0"/>
              <a:t>컴퓨터에 연결</a:t>
            </a:r>
            <a:r>
              <a:rPr lang="en-US" altLang="ko-KR" sz="1500" b="1" dirty="0"/>
              <a:t>)</a:t>
            </a:r>
            <a:endParaRPr lang="ko-KR" altLang="en-US" sz="1500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01ED548-8502-1842-8873-543494E1AC71}"/>
              </a:ext>
            </a:extLst>
          </p:cNvPr>
          <p:cNvCxnSpPr/>
          <p:nvPr/>
        </p:nvCxnSpPr>
        <p:spPr>
          <a:xfrm>
            <a:off x="1210618" y="2344365"/>
            <a:ext cx="900100" cy="568008"/>
          </a:xfrm>
          <a:prstGeom prst="straightConnector1">
            <a:avLst/>
          </a:prstGeom>
          <a:ln w="38100">
            <a:solidFill>
              <a:srgbClr val="FF99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1">
            <a:extLst>
              <a:ext uri="{FF2B5EF4-FFF2-40B4-BE49-F238E27FC236}">
                <a16:creationId xmlns:a16="http://schemas.microsoft.com/office/drawing/2014/main" id="{642D13E8-72FF-E44F-B94F-C30722C6467F}"/>
              </a:ext>
            </a:extLst>
          </p:cNvPr>
          <p:cNvSpPr txBox="1"/>
          <p:nvPr/>
        </p:nvSpPr>
        <p:spPr>
          <a:xfrm>
            <a:off x="2110718" y="1171006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/>
              <a:t>리셋버튼</a:t>
            </a:r>
            <a:endParaRPr lang="ko-KR" altLang="en-US" sz="15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797BCA3-ED3D-8748-B16F-10E29BA21331}"/>
              </a:ext>
            </a:extLst>
          </p:cNvPr>
          <p:cNvCxnSpPr/>
          <p:nvPr/>
        </p:nvCxnSpPr>
        <p:spPr>
          <a:xfrm>
            <a:off x="2570243" y="1494171"/>
            <a:ext cx="253190" cy="338082"/>
          </a:xfrm>
          <a:prstGeom prst="straightConnector1">
            <a:avLst/>
          </a:prstGeom>
          <a:ln w="38100">
            <a:solidFill>
              <a:srgbClr val="FF99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AD3B7FE-C5C5-6E45-8D12-3C01B9292787}"/>
              </a:ext>
            </a:extLst>
          </p:cNvPr>
          <p:cNvCxnSpPr/>
          <p:nvPr/>
        </p:nvCxnSpPr>
        <p:spPr>
          <a:xfrm flipH="1">
            <a:off x="6648384" y="4186559"/>
            <a:ext cx="610906" cy="0"/>
          </a:xfrm>
          <a:prstGeom prst="straightConnector1">
            <a:avLst/>
          </a:prstGeom>
          <a:ln w="38100">
            <a:solidFill>
              <a:srgbClr val="FF99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6">
            <a:extLst>
              <a:ext uri="{FF2B5EF4-FFF2-40B4-BE49-F238E27FC236}">
                <a16:creationId xmlns:a16="http://schemas.microsoft.com/office/drawing/2014/main" id="{47C3A90F-D821-B849-96AA-545BE3225D6D}"/>
              </a:ext>
            </a:extLst>
          </p:cNvPr>
          <p:cNvSpPr txBox="1"/>
          <p:nvPr/>
        </p:nvSpPr>
        <p:spPr>
          <a:xfrm>
            <a:off x="7288786" y="4024976"/>
            <a:ext cx="13623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/>
              <a:t>메인프로세서</a:t>
            </a:r>
            <a:endParaRPr lang="en-US" altLang="ko-KR" sz="1500" dirty="0"/>
          </a:p>
          <a:p>
            <a:r>
              <a:rPr lang="en-US" altLang="ko-KR" sz="1500" dirty="0"/>
              <a:t>ATMEGA328P</a:t>
            </a:r>
            <a:endParaRPr lang="ko-KR" altLang="en-US" sz="1500" dirty="0"/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05B704B7-C16E-CD4F-87BC-165127F3186B}"/>
              </a:ext>
            </a:extLst>
          </p:cNvPr>
          <p:cNvSpPr txBox="1"/>
          <p:nvPr/>
        </p:nvSpPr>
        <p:spPr>
          <a:xfrm>
            <a:off x="6973774" y="2466786"/>
            <a:ext cx="22862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ICSP</a:t>
            </a:r>
            <a:r>
              <a:rPr lang="ko-KR" altLang="en-US" sz="1500" dirty="0"/>
              <a:t>핀</a:t>
            </a:r>
            <a:r>
              <a:rPr lang="en-US" altLang="ko-KR" sz="1500" dirty="0"/>
              <a:t>: </a:t>
            </a:r>
            <a:r>
              <a:rPr lang="ko-KR" altLang="en-US" sz="1500" dirty="0" err="1"/>
              <a:t>부트로더</a:t>
            </a:r>
            <a:r>
              <a:rPr lang="ko-KR" altLang="en-US" sz="1500" dirty="0"/>
              <a:t> 업로드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1F7F334-8CC1-7B41-8C99-D83F27D74A76}"/>
              </a:ext>
            </a:extLst>
          </p:cNvPr>
          <p:cNvCxnSpPr/>
          <p:nvPr/>
        </p:nvCxnSpPr>
        <p:spPr>
          <a:xfrm flipH="1">
            <a:off x="7009874" y="2789951"/>
            <a:ext cx="960092" cy="626478"/>
          </a:xfrm>
          <a:prstGeom prst="straightConnector1">
            <a:avLst/>
          </a:prstGeom>
          <a:ln w="38100">
            <a:solidFill>
              <a:srgbClr val="FF99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0">
            <a:extLst>
              <a:ext uri="{FF2B5EF4-FFF2-40B4-BE49-F238E27FC236}">
                <a16:creationId xmlns:a16="http://schemas.microsoft.com/office/drawing/2014/main" id="{87EDF8DE-D8A3-6F47-A58B-F1FC9FD569A1}"/>
              </a:ext>
            </a:extLst>
          </p:cNvPr>
          <p:cNvSpPr txBox="1"/>
          <p:nvPr/>
        </p:nvSpPr>
        <p:spPr>
          <a:xfrm>
            <a:off x="7156455" y="1991078"/>
            <a:ext cx="966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전원 </a:t>
            </a:r>
            <a:r>
              <a:rPr lang="en-US" altLang="ko-KR" sz="1500" dirty="0"/>
              <a:t>LED</a:t>
            </a:r>
            <a:endParaRPr lang="ko-KR" altLang="en-US" sz="15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59E9009-CEC7-1349-A75A-78C2317FCC3E}"/>
              </a:ext>
            </a:extLst>
          </p:cNvPr>
          <p:cNvCxnSpPr/>
          <p:nvPr/>
        </p:nvCxnSpPr>
        <p:spPr>
          <a:xfrm flipH="1">
            <a:off x="6539210" y="2163473"/>
            <a:ext cx="623064" cy="748900"/>
          </a:xfrm>
          <a:prstGeom prst="straightConnector1">
            <a:avLst/>
          </a:prstGeom>
          <a:ln w="38100">
            <a:solidFill>
              <a:srgbClr val="FF99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34">
            <a:extLst>
              <a:ext uri="{FF2B5EF4-FFF2-40B4-BE49-F238E27FC236}">
                <a16:creationId xmlns:a16="http://schemas.microsoft.com/office/drawing/2014/main" id="{422B2478-53B3-7947-A57F-866B74CEA1AC}"/>
              </a:ext>
            </a:extLst>
          </p:cNvPr>
          <p:cNvSpPr txBox="1"/>
          <p:nvPr/>
        </p:nvSpPr>
        <p:spPr>
          <a:xfrm>
            <a:off x="3640590" y="1219430"/>
            <a:ext cx="26196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err="1"/>
              <a:t>디지털핀</a:t>
            </a:r>
            <a:r>
              <a:rPr lang="en-US" altLang="ko-KR" sz="1500" b="1" dirty="0"/>
              <a:t>13</a:t>
            </a:r>
            <a:r>
              <a:rPr lang="ko-KR" altLang="en-US" sz="1500" b="1" dirty="0"/>
              <a:t>번에 연결된 </a:t>
            </a:r>
            <a:r>
              <a:rPr lang="en-US" altLang="ko-KR" sz="1500" b="1" dirty="0"/>
              <a:t>LED</a:t>
            </a:r>
            <a:endParaRPr lang="ko-KR" altLang="en-US" sz="1500" b="1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65F6DF2-AC35-3A43-B62E-7651651A686C}"/>
              </a:ext>
            </a:extLst>
          </p:cNvPr>
          <p:cNvCxnSpPr/>
          <p:nvPr/>
        </p:nvCxnSpPr>
        <p:spPr>
          <a:xfrm>
            <a:off x="3640590" y="1381013"/>
            <a:ext cx="594364" cy="1247356"/>
          </a:xfrm>
          <a:prstGeom prst="straightConnector1">
            <a:avLst/>
          </a:prstGeom>
          <a:ln w="38100">
            <a:solidFill>
              <a:srgbClr val="FF99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37">
            <a:extLst>
              <a:ext uri="{FF2B5EF4-FFF2-40B4-BE49-F238E27FC236}">
                <a16:creationId xmlns:a16="http://schemas.microsoft.com/office/drawing/2014/main" id="{1AE50C8E-7C8A-2A42-B038-9BD0C61876ED}"/>
              </a:ext>
            </a:extLst>
          </p:cNvPr>
          <p:cNvSpPr txBox="1"/>
          <p:nvPr/>
        </p:nvSpPr>
        <p:spPr>
          <a:xfrm>
            <a:off x="4739010" y="2880528"/>
            <a:ext cx="11464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시리얼통신</a:t>
            </a:r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ko-KR" altLang="en-US" sz="1500" dirty="0">
                <a:solidFill>
                  <a:schemeClr val="bg1"/>
                </a:solidFill>
              </a:rPr>
              <a:t>확인 </a:t>
            </a:r>
            <a:r>
              <a:rPr lang="en-US" altLang="ko-KR" sz="1500" dirty="0">
                <a:solidFill>
                  <a:schemeClr val="bg1"/>
                </a:solidFill>
              </a:rPr>
              <a:t>LED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2DB7536-A0B3-864E-B845-C2B2E73E50D5}"/>
              </a:ext>
            </a:extLst>
          </p:cNvPr>
          <p:cNvCxnSpPr/>
          <p:nvPr/>
        </p:nvCxnSpPr>
        <p:spPr>
          <a:xfrm flipH="1" flipV="1">
            <a:off x="4385937" y="3063143"/>
            <a:ext cx="353073" cy="94384"/>
          </a:xfrm>
          <a:prstGeom prst="straightConnector1">
            <a:avLst/>
          </a:prstGeom>
          <a:ln w="38100">
            <a:solidFill>
              <a:srgbClr val="FF99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40">
            <a:extLst>
              <a:ext uri="{FF2B5EF4-FFF2-40B4-BE49-F238E27FC236}">
                <a16:creationId xmlns:a16="http://schemas.microsoft.com/office/drawing/2014/main" id="{6E324CCC-F8A4-2E4B-B946-B88038ED8DE9}"/>
              </a:ext>
            </a:extLst>
          </p:cNvPr>
          <p:cNvSpPr txBox="1"/>
          <p:nvPr/>
        </p:nvSpPr>
        <p:spPr>
          <a:xfrm>
            <a:off x="490538" y="4140392"/>
            <a:ext cx="17908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/>
              <a:t>정전압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레귤레이터</a:t>
            </a:r>
            <a:endParaRPr lang="ko-KR" altLang="en-US" sz="15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14772E9-B3FB-B645-BF4A-2D5367E71530}"/>
              </a:ext>
            </a:extLst>
          </p:cNvPr>
          <p:cNvCxnSpPr/>
          <p:nvPr/>
        </p:nvCxnSpPr>
        <p:spPr>
          <a:xfrm flipV="1">
            <a:off x="2287255" y="4208310"/>
            <a:ext cx="536178" cy="94384"/>
          </a:xfrm>
          <a:prstGeom prst="straightConnector1">
            <a:avLst/>
          </a:prstGeom>
          <a:ln w="38100">
            <a:solidFill>
              <a:srgbClr val="FF99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E01F2C-3079-A642-931F-45F33F231527}"/>
              </a:ext>
            </a:extLst>
          </p:cNvPr>
          <p:cNvSpPr/>
          <p:nvPr/>
        </p:nvSpPr>
        <p:spPr>
          <a:xfrm>
            <a:off x="5682125" y="4928596"/>
            <a:ext cx="1327749" cy="648073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D17543-580A-1E49-97E5-451D346601C5}"/>
              </a:ext>
            </a:extLst>
          </p:cNvPr>
          <p:cNvSpPr/>
          <p:nvPr/>
        </p:nvSpPr>
        <p:spPr>
          <a:xfrm>
            <a:off x="4341538" y="1759466"/>
            <a:ext cx="2612299" cy="648073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46">
            <a:extLst>
              <a:ext uri="{FF2B5EF4-FFF2-40B4-BE49-F238E27FC236}">
                <a16:creationId xmlns:a16="http://schemas.microsoft.com/office/drawing/2014/main" id="{1838355D-6AC8-884E-A975-BA645993A858}"/>
              </a:ext>
            </a:extLst>
          </p:cNvPr>
          <p:cNvSpPr txBox="1"/>
          <p:nvPr/>
        </p:nvSpPr>
        <p:spPr>
          <a:xfrm>
            <a:off x="6470371" y="1393086"/>
            <a:ext cx="26232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err="1"/>
              <a:t>디지털핀</a:t>
            </a:r>
            <a:r>
              <a:rPr lang="en-US" altLang="ko-KR" sz="1500" b="1" dirty="0"/>
              <a:t>(</a:t>
            </a:r>
            <a:r>
              <a:rPr lang="ko-KR" altLang="en-US" sz="1500" b="1" dirty="0"/>
              <a:t>물결표시는 </a:t>
            </a:r>
            <a:r>
              <a:rPr lang="en-US" altLang="ko-KR" sz="1500" b="1" dirty="0"/>
              <a:t>PWM)</a:t>
            </a:r>
            <a:endParaRPr lang="ko-KR" altLang="en-US" sz="1500" b="1" dirty="0"/>
          </a:p>
        </p:txBody>
      </p:sp>
      <p:sp>
        <p:nvSpPr>
          <p:cNvPr id="27" name="TextBox 47">
            <a:extLst>
              <a:ext uri="{FF2B5EF4-FFF2-40B4-BE49-F238E27FC236}">
                <a16:creationId xmlns:a16="http://schemas.microsoft.com/office/drawing/2014/main" id="{34C54307-B5E6-7940-8ACE-288B4B22304F}"/>
              </a:ext>
            </a:extLst>
          </p:cNvPr>
          <p:cNvSpPr txBox="1"/>
          <p:nvPr/>
        </p:nvSpPr>
        <p:spPr>
          <a:xfrm>
            <a:off x="6345999" y="5582770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err="1"/>
              <a:t>아날로그핀</a:t>
            </a:r>
            <a:endParaRPr lang="ko-KR" altLang="en-US" sz="1500" b="1" dirty="0"/>
          </a:p>
        </p:txBody>
      </p:sp>
      <p:sp>
        <p:nvSpPr>
          <p:cNvPr id="28" name="TextBox 48">
            <a:extLst>
              <a:ext uri="{FF2B5EF4-FFF2-40B4-BE49-F238E27FC236}">
                <a16:creationId xmlns:a16="http://schemas.microsoft.com/office/drawing/2014/main" id="{D8EAA34B-C8E3-6E4F-A5DE-C27834F27A23}"/>
              </a:ext>
            </a:extLst>
          </p:cNvPr>
          <p:cNvSpPr txBox="1"/>
          <p:nvPr/>
        </p:nvSpPr>
        <p:spPr>
          <a:xfrm>
            <a:off x="3825961" y="5735169"/>
            <a:ext cx="16097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3.3V </a:t>
            </a:r>
            <a:r>
              <a:rPr lang="ko-KR" altLang="en-US" sz="1500" b="1" dirty="0"/>
              <a:t>및 </a:t>
            </a:r>
            <a:r>
              <a:rPr lang="en-US" altLang="ko-KR" sz="1500" b="1" dirty="0"/>
              <a:t>5V </a:t>
            </a:r>
            <a:r>
              <a:rPr lang="ko-KR" altLang="en-US" sz="1500" b="1" dirty="0"/>
              <a:t>출력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8DC80FA-AE93-7647-9E95-C60CED156DCE}"/>
              </a:ext>
            </a:extLst>
          </p:cNvPr>
          <p:cNvCxnSpPr/>
          <p:nvPr/>
        </p:nvCxnSpPr>
        <p:spPr>
          <a:xfrm flipV="1">
            <a:off x="4562473" y="5360645"/>
            <a:ext cx="409956" cy="372953"/>
          </a:xfrm>
          <a:prstGeom prst="straightConnector1">
            <a:avLst/>
          </a:prstGeom>
          <a:ln w="38100">
            <a:solidFill>
              <a:srgbClr val="FF99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51">
            <a:extLst>
              <a:ext uri="{FF2B5EF4-FFF2-40B4-BE49-F238E27FC236}">
                <a16:creationId xmlns:a16="http://schemas.microsoft.com/office/drawing/2014/main" id="{2FF7CDDE-B562-AC4B-B6D2-6FB6BABC072D}"/>
              </a:ext>
            </a:extLst>
          </p:cNvPr>
          <p:cNvSpPr txBox="1"/>
          <p:nvPr/>
        </p:nvSpPr>
        <p:spPr>
          <a:xfrm>
            <a:off x="6067515" y="6049151"/>
            <a:ext cx="25699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핀을 통한 전원 공급도 가능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24D39BF-90A0-734B-9065-14EF2CCDCF32}"/>
              </a:ext>
            </a:extLst>
          </p:cNvPr>
          <p:cNvCxnSpPr/>
          <p:nvPr/>
        </p:nvCxnSpPr>
        <p:spPr>
          <a:xfrm flipH="1" flipV="1">
            <a:off x="5496120" y="5360645"/>
            <a:ext cx="571395" cy="850089"/>
          </a:xfrm>
          <a:prstGeom prst="straightConnector1">
            <a:avLst/>
          </a:prstGeom>
          <a:ln w="38100">
            <a:solidFill>
              <a:srgbClr val="FF99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0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5ECB0-90A3-5A45-B503-2B50811F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브레드보드 구조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157FD53-9900-2646-95B4-EB8813792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6569" y="1520185"/>
            <a:ext cx="3907059" cy="2838058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2A8D88-1014-7740-890D-651FE02D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5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FC8BA5-1FB1-D745-9F5B-D1E1B356102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20039"/>
            <a:ext cx="3695700" cy="203835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C9438F5-3FEB-D04C-8367-03196C8B7707}"/>
              </a:ext>
            </a:extLst>
          </p:cNvPr>
          <p:cNvSpPr txBox="1">
            <a:spLocks/>
          </p:cNvSpPr>
          <p:nvPr/>
        </p:nvSpPr>
        <p:spPr>
          <a:xfrm>
            <a:off x="741836" y="4617283"/>
            <a:ext cx="7660327" cy="1428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Wingdings" charset="2"/>
              <a:buChar char="q"/>
              <a:defRPr sz="21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Wingdings" charset="2"/>
              <a:buChar char="§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b="1" dirty="0"/>
              <a:t> 가로로 길게 연결된 </a:t>
            </a:r>
            <a:r>
              <a:rPr kumimoji="1" lang="en-US" altLang="ko-KR" b="1" dirty="0"/>
              <a:t>2</a:t>
            </a:r>
            <a:r>
              <a:rPr kumimoji="1" lang="ko-KR" altLang="en-US" b="1" dirty="0"/>
              <a:t>줄의 버스줄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+</a:t>
            </a:r>
            <a:r>
              <a:rPr kumimoji="1" lang="ko-KR" altLang="en-US" b="1" dirty="0"/>
              <a:t>와 </a:t>
            </a:r>
            <a:r>
              <a:rPr kumimoji="1" lang="en-US" altLang="ko-KR" b="1" dirty="0"/>
              <a:t>–</a:t>
            </a:r>
            <a:r>
              <a:rPr kumimoji="1" lang="ko-KR" altLang="en-US" b="1" dirty="0"/>
              <a:t> 극을 연결 </a:t>
            </a:r>
            <a:endParaRPr kumimoji="1" lang="en-US" altLang="ko-KR" b="1" dirty="0"/>
          </a:p>
          <a:p>
            <a:r>
              <a:rPr kumimoji="1" lang="ko-KR" altLang="en-US" b="1" dirty="0"/>
              <a:t> 세로로 짧게 연결된 </a:t>
            </a:r>
            <a:r>
              <a:rPr kumimoji="1" lang="en-US" altLang="ko-KR" b="1" dirty="0"/>
              <a:t>5</a:t>
            </a:r>
            <a:r>
              <a:rPr kumimoji="1" lang="ko-KR" altLang="en-US" b="1" dirty="0"/>
              <a:t>구 터미널줄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각종 센서 및 저항 연결</a:t>
            </a:r>
            <a:endParaRPr kumimoji="1" lang="en-US" altLang="ko-KR" b="1" dirty="0"/>
          </a:p>
          <a:p>
            <a:r>
              <a:rPr kumimoji="1" lang="ko-KR" altLang="en-US" b="1" dirty="0"/>
              <a:t> 위의 </a:t>
            </a:r>
            <a:r>
              <a:rPr kumimoji="1" lang="en-US" altLang="ko-KR" b="1" dirty="0"/>
              <a:t>5</a:t>
            </a:r>
            <a:r>
              <a:rPr kumimoji="1" lang="ko-KR" altLang="en-US" b="1" dirty="0"/>
              <a:t>구와 아래쪽의 </a:t>
            </a:r>
            <a:r>
              <a:rPr kumimoji="1" lang="en-US" altLang="ko-KR" b="1" dirty="0"/>
              <a:t>5</a:t>
            </a:r>
            <a:r>
              <a:rPr kumimoji="1" lang="ko-KR" altLang="en-US" b="1" dirty="0"/>
              <a:t>구는 분리되어있음</a:t>
            </a:r>
            <a:r>
              <a:rPr kumimoji="1" lang="en-US" altLang="ko-KR" b="1" dirty="0"/>
              <a:t>.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4895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7A6D8-8AEB-F044-BAEA-E4868143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저항 읽기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78891-1263-404C-B0D7-4F9033756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797631"/>
            <a:ext cx="7886700" cy="1379332"/>
          </a:xfrm>
        </p:spPr>
        <p:txBody>
          <a:bodyPr>
            <a:normAutofit fontScale="92500" lnSpcReduction="10000"/>
          </a:bodyPr>
          <a:lstStyle/>
          <a:p>
            <a:r>
              <a:rPr kumimoji="1" lang="ko-KR" altLang="en-US" b="1" dirty="0"/>
              <a:t> </a:t>
            </a:r>
            <a:r>
              <a:rPr kumimoji="1" lang="en-US" altLang="ko-KR" b="1" dirty="0"/>
              <a:t>4</a:t>
            </a:r>
            <a:r>
              <a:rPr kumimoji="1" lang="ko-KR" altLang="en-US" b="1" dirty="0"/>
              <a:t>개의 띠로 구성</a:t>
            </a:r>
            <a:endParaRPr kumimoji="1" lang="en-US" altLang="ko-KR" b="1" dirty="0"/>
          </a:p>
          <a:p>
            <a:r>
              <a:rPr kumimoji="1" lang="ko-KR" altLang="en-US" b="1" dirty="0"/>
              <a:t> 첫번째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두번째 띠는 저항의 수치를 나타냄</a:t>
            </a:r>
            <a:endParaRPr kumimoji="1" lang="en-US" altLang="ko-KR" b="1" dirty="0"/>
          </a:p>
          <a:p>
            <a:r>
              <a:rPr kumimoji="1" lang="ko-KR" altLang="en-US" b="1" dirty="0"/>
              <a:t> 세번째 띠는 승수를 나타냄</a:t>
            </a:r>
            <a:endParaRPr kumimoji="1" lang="en-US" altLang="ko-KR" b="1" dirty="0"/>
          </a:p>
          <a:p>
            <a:r>
              <a:rPr kumimoji="1" lang="ko-KR" altLang="en-US" b="1" dirty="0"/>
              <a:t> 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첫번째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두번째숫자</a:t>
            </a:r>
            <a:r>
              <a:rPr kumimoji="1" lang="en-US" altLang="ko-KR" b="1" dirty="0"/>
              <a:t>)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x </a:t>
            </a:r>
            <a:r>
              <a:rPr kumimoji="1" lang="ko-KR" altLang="en-US" b="1" dirty="0"/>
              <a:t>세번째 숫자 </a:t>
            </a:r>
            <a:r>
              <a:rPr kumimoji="1" lang="en-US" altLang="ko-KR" b="1" dirty="0"/>
              <a:t>=</a:t>
            </a:r>
            <a:r>
              <a:rPr kumimoji="1" lang="ko-KR" altLang="en-US" b="1" dirty="0"/>
              <a:t> 저항값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AE3D9-8EED-8B4C-91E4-0498A63F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6</a:t>
            </a:fld>
            <a:endParaRPr lang="en-US"/>
          </a:p>
        </p:txBody>
      </p:sp>
      <p:pic>
        <p:nvPicPr>
          <p:cNvPr id="5" name="그림 4" descr="http://cfile24.uf.tistory.com/image/125AF4554D2D6FA310C1CC">
            <a:extLst>
              <a:ext uri="{FF2B5EF4-FFF2-40B4-BE49-F238E27FC236}">
                <a16:creationId xmlns:a16="http://schemas.microsoft.com/office/drawing/2014/main" id="{71FD12E5-3094-4D45-B269-16C26E4DE2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1366360"/>
            <a:ext cx="4600575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텍스트상자 6">
            <a:extLst>
              <a:ext uri="{FF2B5EF4-FFF2-40B4-BE49-F238E27FC236}">
                <a16:creationId xmlns:a16="http://schemas.microsoft.com/office/drawing/2014/main" id="{F54DC706-422A-4A43-ACEF-DAA5C7E7CA5A}"/>
              </a:ext>
            </a:extLst>
          </p:cNvPr>
          <p:cNvSpPr txBox="1"/>
          <p:nvPr/>
        </p:nvSpPr>
        <p:spPr>
          <a:xfrm>
            <a:off x="5605895" y="1864426"/>
            <a:ext cx="2909455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b="1" dirty="0">
                <a:solidFill>
                  <a:srgbClr val="FF0000"/>
                </a:solidFill>
              </a:rPr>
              <a:t>실습에 사용되는 저항</a:t>
            </a:r>
            <a:endParaRPr kumimoji="1" lang="en-US" altLang="ko-KR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</a:rPr>
              <a:t>-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220</a:t>
            </a:r>
            <a:r>
              <a:rPr lang="el-GR" altLang="ko-KR" sz="1600" b="1" dirty="0">
                <a:solidFill>
                  <a:srgbClr val="FF0000"/>
                </a:solidFill>
              </a:rPr>
              <a:t>Ω</a:t>
            </a:r>
            <a:r>
              <a:rPr lang="en-US" altLang="ko-KR" sz="1600" b="1" dirty="0">
                <a:solidFill>
                  <a:srgbClr val="FF0000"/>
                </a:solidFill>
              </a:rPr>
              <a:t>: </a:t>
            </a:r>
            <a:r>
              <a:rPr lang="ko-KR" altLang="en-US" sz="1600" b="1" dirty="0">
                <a:solidFill>
                  <a:srgbClr val="FF0000"/>
                </a:solidFill>
              </a:rPr>
              <a:t>빨강</a:t>
            </a:r>
            <a:r>
              <a:rPr lang="en-US" altLang="ko-KR" sz="1600" b="1" dirty="0">
                <a:solidFill>
                  <a:srgbClr val="FF0000"/>
                </a:solidFill>
              </a:rPr>
              <a:t>-</a:t>
            </a:r>
            <a:r>
              <a:rPr lang="ko-KR" altLang="en-US" sz="1600" b="1" dirty="0">
                <a:solidFill>
                  <a:srgbClr val="FF0000"/>
                </a:solidFill>
              </a:rPr>
              <a:t>빨강</a:t>
            </a:r>
            <a:r>
              <a:rPr lang="en-US" altLang="ko-KR" sz="1600" b="1" dirty="0">
                <a:solidFill>
                  <a:srgbClr val="FF0000"/>
                </a:solidFill>
              </a:rPr>
              <a:t>-</a:t>
            </a:r>
            <a:r>
              <a:rPr lang="ko-KR" altLang="en-US" sz="1600" b="1" dirty="0">
                <a:solidFill>
                  <a:srgbClr val="FF0000"/>
                </a:solidFill>
              </a:rPr>
              <a:t>갈색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</a:rPr>
              <a:t>-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10K</a:t>
            </a:r>
            <a:r>
              <a:rPr lang="el-GR" altLang="ko-KR" sz="1600" b="1" dirty="0">
                <a:solidFill>
                  <a:srgbClr val="FF0000"/>
                </a:solidFill>
              </a:rPr>
              <a:t>Ω</a:t>
            </a:r>
            <a:r>
              <a:rPr lang="en-US" altLang="ko-KR" sz="1600" b="1" dirty="0">
                <a:solidFill>
                  <a:srgbClr val="FF0000"/>
                </a:solidFill>
              </a:rPr>
              <a:t>: </a:t>
            </a:r>
            <a:r>
              <a:rPr lang="ko-KR" altLang="en-US" sz="1600" b="1" dirty="0">
                <a:solidFill>
                  <a:srgbClr val="FF0000"/>
                </a:solidFill>
              </a:rPr>
              <a:t>갈색</a:t>
            </a:r>
            <a:r>
              <a:rPr lang="en-US" altLang="ko-KR" sz="1600" b="1" dirty="0">
                <a:solidFill>
                  <a:srgbClr val="FF0000"/>
                </a:solidFill>
              </a:rPr>
              <a:t>-</a:t>
            </a:r>
            <a:r>
              <a:rPr lang="ko-KR" altLang="en-US" sz="1600" b="1" dirty="0">
                <a:solidFill>
                  <a:srgbClr val="FF0000"/>
                </a:solidFill>
              </a:rPr>
              <a:t>검정</a:t>
            </a:r>
            <a:r>
              <a:rPr lang="en-US" altLang="ko-KR" sz="1600" b="1" dirty="0">
                <a:solidFill>
                  <a:srgbClr val="FF0000"/>
                </a:solidFill>
              </a:rPr>
              <a:t>-</a:t>
            </a:r>
            <a:r>
              <a:rPr lang="ko-KR" altLang="en-US" sz="1600" b="1" dirty="0">
                <a:solidFill>
                  <a:srgbClr val="FF0000"/>
                </a:solidFill>
              </a:rPr>
              <a:t>주황</a:t>
            </a:r>
            <a:r>
              <a:rPr lang="el-GR" altLang="ko-KR" sz="1600" b="1" dirty="0">
                <a:solidFill>
                  <a:srgbClr val="FF0000"/>
                </a:solidFill>
              </a:rPr>
              <a:t> 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6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4A339-A486-A54F-A86A-E9ABDE11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Arduino </a:t>
            </a:r>
            <a:r>
              <a:rPr kumimoji="1" lang="ko-KR" altLang="en-US" dirty="0"/>
              <a:t>소프트웨어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281122-F9FE-204C-BFD5-CD84B319C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54029"/>
            <a:ext cx="7886700" cy="74125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altLang="ko-KR" sz="1800" dirty="0">
                <a:hlinkClick r:id="rId3"/>
              </a:rPr>
              <a:t>http://arduino.cc/en/main/software</a:t>
            </a:r>
            <a:r>
              <a:rPr lang="en-US" altLang="ko-KR" sz="1800" dirty="0"/>
              <a:t> </a:t>
            </a:r>
            <a:r>
              <a:rPr lang="ko-KR" altLang="en-US" sz="1800" dirty="0"/>
              <a:t>에 접속하여 </a:t>
            </a:r>
            <a:r>
              <a:rPr lang="en-US" altLang="ko-KR" sz="1800" dirty="0"/>
              <a:t>Arduino Sketch </a:t>
            </a:r>
            <a:r>
              <a:rPr lang="ko-KR" altLang="en-US" sz="1800" dirty="0"/>
              <a:t>설치</a:t>
            </a:r>
            <a:endParaRPr lang="en-US" altLang="ko-KR" sz="1800" dirty="0"/>
          </a:p>
          <a:p>
            <a:pPr marL="342900" indent="-342900">
              <a:buFont typeface="+mj-lt"/>
              <a:buAutoNum type="arabicParenR"/>
            </a:pPr>
            <a:r>
              <a:rPr kumimoji="1" lang="en-US" altLang="ko-KR" sz="1800" dirty="0"/>
              <a:t>Windows</a:t>
            </a:r>
            <a:r>
              <a:rPr kumimoji="1" lang="ko-KR" altLang="en-US" sz="1800" dirty="0"/>
              <a:t>용 파일 다운로드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0F5036-E192-074D-AABE-7E69D32C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7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93BA90-8FF3-D846-BF81-048B775B3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85" y="2386520"/>
            <a:ext cx="8360229" cy="379044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461FA08-28D1-244C-973A-87F516D948BB}"/>
              </a:ext>
            </a:extLst>
          </p:cNvPr>
          <p:cNvSpPr/>
          <p:nvPr/>
        </p:nvSpPr>
        <p:spPr>
          <a:xfrm>
            <a:off x="6032665" y="3325091"/>
            <a:ext cx="2280062" cy="249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406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4A339-A486-A54F-A86A-E9ABDE11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Arduino </a:t>
            </a:r>
            <a:r>
              <a:rPr kumimoji="1" lang="ko-KR" altLang="en-US" dirty="0"/>
              <a:t>소프트웨어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281122-F9FE-204C-BFD5-CD84B319C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5677"/>
            <a:ext cx="7886700" cy="141814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lang="ko-KR" altLang="en-US" sz="1800" dirty="0"/>
              <a:t>압축해제 후 </a:t>
            </a:r>
            <a:r>
              <a:rPr lang="en-US" altLang="ko-KR" sz="1800" dirty="0" err="1"/>
              <a:t>arduino.exe</a:t>
            </a:r>
            <a:r>
              <a:rPr lang="ko-KR" altLang="en-US" sz="1800" dirty="0"/>
              <a:t> 파일 실행</a:t>
            </a:r>
            <a:endParaRPr lang="en-US" altLang="ko-KR" sz="1800" dirty="0"/>
          </a:p>
          <a:p>
            <a:pPr marL="342900" indent="-342900">
              <a:buFont typeface="+mj-lt"/>
              <a:buAutoNum type="arabicParenR" startAt="3"/>
            </a:pPr>
            <a:r>
              <a:rPr kumimoji="1" lang="en-US" altLang="ko-KR" sz="1800" dirty="0"/>
              <a:t>USB</a:t>
            </a:r>
            <a:r>
              <a:rPr kumimoji="1" lang="ko-KR" altLang="en-US" sz="1800" dirty="0"/>
              <a:t>를 통해 </a:t>
            </a:r>
            <a:r>
              <a:rPr kumimoji="1" lang="en-US" altLang="ko-KR" sz="1800" dirty="0"/>
              <a:t>PC</a:t>
            </a:r>
            <a:r>
              <a:rPr kumimoji="1" lang="ko-KR" altLang="en-US" sz="1800" dirty="0"/>
              <a:t>에 연결한 아두이노의 드라이버가 잡히지 않을 경우</a:t>
            </a:r>
            <a:endParaRPr kumimoji="1" lang="en-US" altLang="ko-KR" sz="1800" dirty="0"/>
          </a:p>
          <a:p>
            <a:pPr marL="342900" lvl="1" indent="0">
              <a:buNone/>
            </a:pPr>
            <a:r>
              <a:rPr kumimoji="1" lang="en-US" altLang="ko-KR" sz="1400" dirty="0"/>
              <a:t>4.1)</a:t>
            </a:r>
            <a:r>
              <a:rPr kumimoji="1" lang="ko-KR" altLang="en-US" sz="1400" dirty="0"/>
              <a:t> 장치관리자 </a:t>
            </a:r>
            <a:r>
              <a:rPr kumimoji="1" lang="en-US" altLang="ko-KR" sz="1400" dirty="0"/>
              <a:t>–</a:t>
            </a:r>
            <a:r>
              <a:rPr kumimoji="1" lang="ko-KR" altLang="en-US" sz="1400" dirty="0"/>
              <a:t> 알수없는 장치를 선택한 후 </a:t>
            </a:r>
            <a:r>
              <a:rPr kumimoji="1" lang="en-US" altLang="ko-KR" sz="1400" dirty="0"/>
              <a:t>“</a:t>
            </a:r>
            <a:r>
              <a:rPr kumimoji="1" lang="ko-KR" altLang="en-US" sz="1400" dirty="0"/>
              <a:t>드라이버 소프트웨어 업데이트 클릭</a:t>
            </a:r>
            <a:endParaRPr kumimoji="1" lang="en-US" altLang="ko-KR" sz="1400" dirty="0"/>
          </a:p>
          <a:p>
            <a:pPr marL="342900" lvl="1" indent="0">
              <a:buNone/>
            </a:pPr>
            <a:r>
              <a:rPr kumimoji="1" lang="en-US" altLang="ko-KR" sz="1400" dirty="0"/>
              <a:t>4.2)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”</a:t>
            </a:r>
            <a:r>
              <a:rPr kumimoji="1" lang="ko-KR" altLang="en-US" sz="1400" dirty="0"/>
              <a:t>컴퓨터에서 드라이버 소프트웨어 찾아보기</a:t>
            </a:r>
            <a:r>
              <a:rPr kumimoji="1" lang="en-US" altLang="ko-KR" sz="1400" dirty="0"/>
              <a:t>”</a:t>
            </a:r>
            <a:r>
              <a:rPr kumimoji="1" lang="ko-KR" altLang="en-US" sz="1400" dirty="0"/>
              <a:t> 클릭 후 아두이노 폴더안의 </a:t>
            </a:r>
            <a:r>
              <a:rPr kumimoji="1" lang="en-US" altLang="ko-KR" sz="1400" dirty="0"/>
              <a:t>Drivers – </a:t>
            </a:r>
            <a:r>
              <a:rPr kumimoji="1" lang="en-US" altLang="ko-KR" sz="1400" dirty="0" err="1"/>
              <a:t>ArduinoUno.inf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파일을 선택</a:t>
            </a:r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0F5036-E192-074D-AABE-7E69D32C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2F80EF5-AC7E-6F42-A4E3-682C82C8C0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1"/>
          <a:stretch/>
        </p:blipFill>
        <p:spPr bwMode="auto">
          <a:xfrm>
            <a:off x="728050" y="2873829"/>
            <a:ext cx="2987543" cy="3422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 descr="http://s3.amazonaws.com/robotc-wiki/wiki-images/f/f8/Instal-arduino-drivers-5.png">
            <a:hlinkClick r:id="rId4"/>
            <a:extLst>
              <a:ext uri="{FF2B5EF4-FFF2-40B4-BE49-F238E27FC236}">
                <a16:creationId xmlns:a16="http://schemas.microsoft.com/office/drawing/2014/main" id="{309EE245-08DF-A74A-B9A4-42F5AABF9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3619004"/>
            <a:ext cx="4162425" cy="22860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05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09E3E-0623-7C44-B291-379B465F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534662"/>
            <a:ext cx="7004051" cy="528131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/>
              <a:t>기본 구조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25E89BF-4150-2545-9DCF-0FDA222F2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8701"/>
          <a:stretch/>
        </p:blipFill>
        <p:spPr>
          <a:xfrm>
            <a:off x="628649" y="1232542"/>
            <a:ext cx="5664032" cy="2882262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5FA624-1FA8-A14D-B50E-6DAC09A0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9</a:t>
            </a:fld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306ED9-CA53-7D42-B827-550D9E54ABCB}"/>
              </a:ext>
            </a:extLst>
          </p:cNvPr>
          <p:cNvSpPr/>
          <p:nvPr/>
        </p:nvSpPr>
        <p:spPr>
          <a:xfrm>
            <a:off x="628649" y="1866173"/>
            <a:ext cx="3954482" cy="7481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F2D39F-71C0-7548-8822-2B4E3AE0F7D8}"/>
              </a:ext>
            </a:extLst>
          </p:cNvPr>
          <p:cNvSpPr/>
          <p:nvPr/>
        </p:nvSpPr>
        <p:spPr>
          <a:xfrm>
            <a:off x="628649" y="2765256"/>
            <a:ext cx="3954482" cy="822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D630BED-5A1B-674F-B2BF-E82B360EE7E1}"/>
              </a:ext>
            </a:extLst>
          </p:cNvPr>
          <p:cNvSpPr txBox="1">
            <a:spLocks/>
          </p:cNvSpPr>
          <p:nvPr/>
        </p:nvSpPr>
        <p:spPr>
          <a:xfrm>
            <a:off x="628649" y="4228040"/>
            <a:ext cx="7886700" cy="213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Wingdings" charset="2"/>
              <a:buChar char="q"/>
              <a:defRPr sz="21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Wingdings" charset="2"/>
              <a:buChar char="§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000" dirty="0"/>
              <a:t> </a:t>
            </a:r>
            <a:r>
              <a:rPr kumimoji="1" lang="en-US" altLang="ko-KR" sz="2000" dirty="0"/>
              <a:t>setup()</a:t>
            </a:r>
          </a:p>
          <a:p>
            <a:pPr lvl="1"/>
            <a:r>
              <a:rPr kumimoji="1" lang="ko-KR" altLang="en-US" sz="1600" dirty="0"/>
              <a:t>스케치를 시작할 때 불러옴</a:t>
            </a:r>
            <a:r>
              <a:rPr kumimoji="1" lang="en-US" altLang="ko-KR" sz="1600" dirty="0"/>
              <a:t>.</a:t>
            </a:r>
          </a:p>
          <a:p>
            <a:pPr lvl="1"/>
            <a:r>
              <a:rPr kumimoji="1" lang="ko-KR" altLang="en-US" sz="1600" dirty="0"/>
              <a:t>초기 변수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핀 상태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라이브러리 사용 시작 등에 사용</a:t>
            </a:r>
            <a:endParaRPr kumimoji="1" lang="en-US" altLang="ko-KR" sz="1600" dirty="0"/>
          </a:p>
          <a:p>
            <a:pPr lvl="1"/>
            <a:r>
              <a:rPr kumimoji="1" lang="ko-KR" altLang="en-US" sz="1600" dirty="0"/>
              <a:t>실행시 한번만 실행됨</a:t>
            </a:r>
            <a:endParaRPr kumimoji="1" lang="en-US" altLang="ko-KR" sz="1600" dirty="0"/>
          </a:p>
          <a:p>
            <a:r>
              <a:rPr kumimoji="1" lang="en-US" altLang="ko-KR" sz="2000" dirty="0"/>
              <a:t> loop()</a:t>
            </a:r>
          </a:p>
          <a:p>
            <a:pPr lvl="1"/>
            <a:r>
              <a:rPr kumimoji="1" lang="ko-KR" altLang="en-US" sz="1700" dirty="0"/>
              <a:t>실제 동작을 수행할 코드 입력</a:t>
            </a:r>
            <a:endParaRPr kumimoji="1" lang="en-US" altLang="ko-KR" sz="1700" dirty="0"/>
          </a:p>
          <a:p>
            <a:pPr lvl="1"/>
            <a:r>
              <a:rPr kumimoji="1" lang="en-US" altLang="ko-KR" sz="1700" dirty="0"/>
              <a:t>setup()</a:t>
            </a:r>
            <a:r>
              <a:rPr kumimoji="1" lang="ko-KR" altLang="en-US" sz="1700" dirty="0"/>
              <a:t>을 생성한 후 연속적으로 작동</a:t>
            </a:r>
          </a:p>
        </p:txBody>
      </p:sp>
    </p:spTree>
    <p:extLst>
      <p:ext uri="{BB962C8B-B14F-4D97-AF65-F5344CB8AC3E}">
        <p14:creationId xmlns:p14="http://schemas.microsoft.com/office/powerpoint/2010/main" val="2394526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Netopia_v4" id="{0FB7521E-A123-864E-BC25-459823935710}" vid="{D8BFBF5E-3F05-E741-A231-78F526BF48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테마</Template>
  <TotalTime>3908</TotalTime>
  <Words>946</Words>
  <Application>Microsoft Office PowerPoint</Application>
  <PresentationFormat>화면 슬라이드 쇼(4:3)</PresentationFormat>
  <Paragraphs>212</Paragraphs>
  <Slides>19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Calibri</vt:lpstr>
      <vt:lpstr>Times New Roman</vt:lpstr>
      <vt:lpstr>Wingdings</vt:lpstr>
      <vt:lpstr>Office 테마</vt:lpstr>
      <vt:lpstr>아두이노 기초와 데이터 입출력</vt:lpstr>
      <vt:lpstr>수업 내용</vt:lpstr>
      <vt:lpstr>창의 과제 도출</vt:lpstr>
      <vt:lpstr>Arduino UNO R3 하드웨어 구성</vt:lpstr>
      <vt:lpstr>브레드보드 구조</vt:lpstr>
      <vt:lpstr>저항 읽기</vt:lpstr>
      <vt:lpstr>Arduino 소프트웨어 설치</vt:lpstr>
      <vt:lpstr>Arduino 소프트웨어 설치</vt:lpstr>
      <vt:lpstr>기본 구조</vt:lpstr>
      <vt:lpstr>Arduino 연결 확인 예제 – LED Blink</vt:lpstr>
      <vt:lpstr>Serial Monitor 출력 확인 예제</vt:lpstr>
      <vt:lpstr>Serial Monitor 입출력 확인 예제 </vt:lpstr>
      <vt:lpstr>LED 하나 켜보기 </vt:lpstr>
      <vt:lpstr>LED 하나 켜보기</vt:lpstr>
      <vt:lpstr>버튼으로 LED 제어하기</vt:lpstr>
      <vt:lpstr>버튼으로 LED 제어하기</vt:lpstr>
      <vt:lpstr>신호등 만들기</vt:lpstr>
      <vt:lpstr>신호등 만들기</vt:lpstr>
      <vt:lpstr>실습 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YongTak Yoon</dc:creator>
  <cp:lastModifiedBy>user</cp:lastModifiedBy>
  <cp:revision>56</cp:revision>
  <dcterms:created xsi:type="dcterms:W3CDTF">2018-01-26T00:27:25Z</dcterms:created>
  <dcterms:modified xsi:type="dcterms:W3CDTF">2021-11-14T07:55:33Z</dcterms:modified>
</cp:coreProperties>
</file>