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68" r:id="rId3"/>
    <p:sldId id="278" r:id="rId4"/>
    <p:sldId id="257" r:id="rId5"/>
    <p:sldId id="264" r:id="rId6"/>
    <p:sldId id="258" r:id="rId7"/>
    <p:sldId id="265" r:id="rId8"/>
    <p:sldId id="271" r:id="rId9"/>
    <p:sldId id="272" r:id="rId10"/>
    <p:sldId id="273" r:id="rId11"/>
    <p:sldId id="279" r:id="rId12"/>
    <p:sldId id="276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2" autoAdjust="0"/>
    <p:restoredTop sz="75031" autoAdjust="0"/>
  </p:normalViewPr>
  <p:slideViewPr>
    <p:cSldViewPr snapToGrid="0" snapToObjects="1">
      <p:cViewPr>
        <p:scale>
          <a:sx n="95" d="100"/>
          <a:sy n="95" d="100"/>
        </p:scale>
        <p:origin x="874" y="-1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461A-D595-BB45-BBC3-CF8346EB5BC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DF80-1240-F74E-B9D8-D06D0D78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70pg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DF80-1240-F74E-B9D8-D06D0D7848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6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4228" y="1937809"/>
            <a:ext cx="6858000" cy="10064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8361" y="2929536"/>
            <a:ext cx="4061178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E3B-0E77-F845-8415-56FEC04DBA71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94229" y="2427250"/>
            <a:ext cx="7155542" cy="2003501"/>
            <a:chOff x="994229" y="2635406"/>
            <a:chExt cx="7155542" cy="2003501"/>
          </a:xfrm>
        </p:grpSpPr>
        <p:cxnSp>
          <p:nvCxnSpPr>
            <p:cNvPr id="13" name="직선 연결선 8"/>
            <p:cNvCxnSpPr/>
            <p:nvPr/>
          </p:nvCxnSpPr>
          <p:spPr>
            <a:xfrm>
              <a:off x="994229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9"/>
            <p:cNvCxnSpPr/>
            <p:nvPr/>
          </p:nvCxnSpPr>
          <p:spPr>
            <a:xfrm>
              <a:off x="8149771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03131" y="4059276"/>
            <a:ext cx="2754313" cy="3714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246686" y="3796443"/>
            <a:ext cx="2754313" cy="262833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69679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9365-AC61-B347-A1C2-6879C35FBB92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E1A0-0068-E143-8FEB-126F63988D90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004051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67556"/>
            <a:ext cx="7886700" cy="47094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4583-E9F2-6A41-81F3-C2123C6D8B95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30459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FBB-DFA7-3D44-A929-734091DD5A9E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915379" y="89958"/>
            <a:ext cx="3115910" cy="3841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 i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ko-KR" altLang="en-US" dirty="0"/>
              <a:t>입력</a:t>
            </a:r>
            <a:endParaRPr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A65E-52AE-A943-8117-C0AC1803E001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5F7E-81FF-EE42-B429-E5CE4B4AB4FB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B9A0-7AA5-3946-BD1F-2994A436DB25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1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6D3-A27F-E84C-B0A5-9EF2DB0EE002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9A15-580C-0A42-8B30-674ABFFF085D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4BDD-7E99-154C-9787-F6EF5577BBC8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961096" y="646968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9682-8CEF-2044-B5D9-E5C9700B1246}" type="datetime1">
              <a:rPr lang="ko-KR" altLang="en-US" smtClean="0"/>
              <a:t>2021-10-02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93628" y="6480530"/>
            <a:ext cx="756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23B5-A84C-924E-BF6D-694DBD728C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2" y="6564695"/>
            <a:ext cx="1583473" cy="235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488066" y="6507780"/>
            <a:ext cx="16592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n w="0"/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Network Lab.</a:t>
            </a: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25504" y="646964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alphaModFix amt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72" y="3093209"/>
            <a:ext cx="4207475" cy="4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charset="2"/>
        <a:buChar char="q"/>
        <a:defRPr sz="21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 charset="2"/>
        <a:buChar char="§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센서를 활용한 데이터 측정 및 </a:t>
            </a:r>
            <a:r>
              <a:rPr lang="en-US" altLang="ko-KR" dirty="0"/>
              <a:t>LED</a:t>
            </a:r>
            <a:r>
              <a:rPr lang="ko-KR" altLang="en-US" dirty="0"/>
              <a:t> 동작 제어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361" y="2929536"/>
            <a:ext cx="5537906" cy="1655762"/>
          </a:xfrm>
        </p:spPr>
        <p:txBody>
          <a:bodyPr/>
          <a:lstStyle/>
          <a:p>
            <a:r>
              <a:rPr lang="en-US" altLang="ko-KR" dirty="0"/>
              <a:t>Data measurement and LED operation control using sensors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56285-CB4A-024C-A4EA-7382E54C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온도 측정 센서 </a:t>
            </a:r>
            <a:r>
              <a:rPr kumimoji="1" lang="en-US" altLang="ko-KR" dirty="0"/>
              <a:t>(LM35) </a:t>
            </a:r>
            <a:r>
              <a:rPr kumimoji="1" lang="ko-KR" altLang="en-US" dirty="0"/>
              <a:t>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3E696-88F6-9E46-8182-31F44638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9C34C-222F-1240-9944-E62CCACD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45" y="2734750"/>
            <a:ext cx="6953305" cy="383122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CF23839-817E-1246-B517-21A9049C89C7}"/>
              </a:ext>
            </a:extLst>
          </p:cNvPr>
          <p:cNvSpPr txBox="1">
            <a:spLocks/>
          </p:cNvSpPr>
          <p:nvPr/>
        </p:nvSpPr>
        <p:spPr>
          <a:xfrm>
            <a:off x="628648" y="1172664"/>
            <a:ext cx="7886700" cy="1490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b="1" dirty="0"/>
              <a:t> 온도에 따른 아날로그 데이터 출력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ko-KR" altLang="en-US" b="1" dirty="0"/>
              <a:t>시리얼 모니터에 온도 값 출력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ko-KR" altLang="en-US" b="1" dirty="0">
                <a:solidFill>
                  <a:srgbClr val="FF0000"/>
                </a:solidFill>
              </a:rPr>
              <a:t>반드시 납작한 면이 앞으로 오도록 </a:t>
            </a:r>
            <a:r>
              <a:rPr kumimoji="1" lang="ko-KR" altLang="en-US" b="1" dirty="0"/>
              <a:t>해서 왼쪽이 </a:t>
            </a:r>
            <a:r>
              <a:rPr kumimoji="1" lang="en-US" altLang="ko-KR" b="1" dirty="0"/>
              <a:t>5V, </a:t>
            </a:r>
            <a:r>
              <a:rPr kumimoji="1" lang="ko-KR" altLang="en-US" b="1" dirty="0"/>
              <a:t>오른쪽이 </a:t>
            </a:r>
            <a:r>
              <a:rPr kumimoji="1" lang="en-US" altLang="ko-KR" b="1" dirty="0"/>
              <a:t>GND </a:t>
            </a:r>
            <a:br>
              <a:rPr kumimoji="1" lang="en-US" altLang="ko-KR" b="1" dirty="0"/>
            </a:br>
            <a:r>
              <a:rPr kumimoji="1" lang="en-US" altLang="ko-KR" b="1" i="1" dirty="0"/>
              <a:t>(</a:t>
            </a:r>
            <a:r>
              <a:rPr kumimoji="1" lang="ko-KR" altLang="en-US" b="1" i="1" dirty="0"/>
              <a:t>반대로 끼울 시 심한 발열로 화상 위험</a:t>
            </a:r>
            <a:r>
              <a:rPr kumimoji="1" lang="en-US" altLang="ko-KR" b="1" i="1" dirty="0"/>
              <a:t>) </a:t>
            </a:r>
          </a:p>
          <a:p>
            <a:pPr lvl="1">
              <a:lnSpc>
                <a:spcPct val="150000"/>
              </a:lnSpc>
            </a:pPr>
            <a:endParaRPr kumimoji="1"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45E68F-8276-4CBA-82C4-372BB19D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66" y="876011"/>
            <a:ext cx="1650682" cy="178729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DEDF46-5BBA-4E85-9AA5-2F86430418F3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7377830" y="776473"/>
            <a:ext cx="670820" cy="281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상자 14">
            <a:extLst>
              <a:ext uri="{FF2B5EF4-FFF2-40B4-BE49-F238E27FC236}">
                <a16:creationId xmlns:a16="http://schemas.microsoft.com/office/drawing/2014/main" id="{0D91BBC2-DC38-4C35-B968-68841B2293A9}"/>
              </a:ext>
            </a:extLst>
          </p:cNvPr>
          <p:cNvSpPr txBox="1"/>
          <p:nvPr/>
        </p:nvSpPr>
        <p:spPr>
          <a:xfrm>
            <a:off x="5874706" y="253253"/>
            <a:ext cx="30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</a:rPr>
              <a:t>LM35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라고 쓰여 있는 것 확인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!!</a:t>
            </a:r>
            <a:br>
              <a:rPr kumimoji="1" lang="en-US" altLang="ko-KR" sz="1400" b="1" dirty="0">
                <a:solidFill>
                  <a:srgbClr val="FF0000"/>
                </a:solidFill>
              </a:rPr>
            </a:br>
            <a:r>
              <a:rPr kumimoji="1" lang="en-US" altLang="ko-KR" sz="1400" b="1" dirty="0"/>
              <a:t>(2N2222 </a:t>
            </a:r>
            <a:r>
              <a:rPr kumimoji="1" lang="ko-KR" altLang="en-US" sz="1400" b="1" dirty="0"/>
              <a:t>트랜지스터와 혼동 주의</a:t>
            </a:r>
            <a:r>
              <a:rPr kumimoji="1" lang="en-US" altLang="ko-KR" sz="1400" b="1" dirty="0"/>
              <a:t>)</a:t>
            </a:r>
            <a:endParaRPr kumimoji="1"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2F0C83-38B7-42E7-BFA0-DF4FEE3BA312}"/>
              </a:ext>
            </a:extLst>
          </p:cNvPr>
          <p:cNvSpPr/>
          <p:nvPr/>
        </p:nvSpPr>
        <p:spPr>
          <a:xfrm>
            <a:off x="8048650" y="847922"/>
            <a:ext cx="669698" cy="642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1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5111-BFEB-7D41-B3F6-B8FF9BEF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온도 측정 센서 </a:t>
            </a:r>
            <a:r>
              <a:rPr kumimoji="1" lang="en-US" altLang="ko-KR" dirty="0"/>
              <a:t>(LM35) </a:t>
            </a:r>
            <a:r>
              <a:rPr kumimoji="1" lang="ko-KR" altLang="en-US" dirty="0"/>
              <a:t>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B27F-DDDE-7840-9FBB-47061D67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11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E285D-9DC0-0949-A810-AF279577CD38}"/>
              </a:ext>
            </a:extLst>
          </p:cNvPr>
          <p:cNvSpPr/>
          <p:nvPr/>
        </p:nvSpPr>
        <p:spPr>
          <a:xfrm>
            <a:off x="655282" y="1432986"/>
            <a:ext cx="7902791" cy="4524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#define LM35 0 // Analog pin number connected to lm35</a:t>
            </a:r>
          </a:p>
          <a:p>
            <a:pPr algn="just" latinLnBrk="1">
              <a:spcAft>
                <a:spcPts val="0"/>
              </a:spcAft>
            </a:pP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void setup() {</a:t>
            </a:r>
          </a:p>
          <a:p>
            <a:pPr algn="just" latinLnBrk="1"/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Serial.begin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(9600); // set baud rate as 9600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}</a:t>
            </a:r>
          </a:p>
          <a:p>
            <a:pPr algn="just" latinLnBrk="1">
              <a:spcAft>
                <a:spcPts val="0"/>
              </a:spcAft>
            </a:pP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void loop() {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float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;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float temp;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analogRead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(LM35); // read the analog value and assign to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endParaRPr lang="ko-KR" altLang="en-US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temp = (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/1024)*500; // calculate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temperature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Serial.print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("Temp : ");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Serial.print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(temp); // output calculated temp data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Serial.println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("*C");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delay(500); // delay of 0.5 sec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}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7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F2F5E-8298-9944-A8F7-EE419BE7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실습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EBB0C-AD80-A64E-97E3-280BEA3BD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7556"/>
            <a:ext cx="8242788" cy="47094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조도센서로 데이터를 수집하고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로 출력하기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조도센서 데이터 수집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수집한 값을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범위로 나누어 범위에 따라 다른 색상의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 점등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RED, YELLOW, GREEN</a:t>
            </a:r>
            <a:r>
              <a:rPr kumimoji="1" lang="ko-KR" altLang="en-US" dirty="0"/>
              <a:t>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등 사용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Ex) 0~500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RED, 500~800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YELLOW, 800~ : GREEN</a:t>
            </a:r>
          </a:p>
          <a:p>
            <a:pPr lvl="1">
              <a:lnSpc>
                <a:spcPct val="150000"/>
              </a:lnSpc>
            </a:pPr>
            <a:endParaRPr kumimoji="1" lang="en-US" altLang="ko-KR" dirty="0"/>
          </a:p>
          <a:p>
            <a:pPr lvl="1">
              <a:lnSpc>
                <a:spcPct val="150000"/>
              </a:lnSpc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35FF9-1C43-AA42-8372-A7604D20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F2F5E-8298-9944-A8F7-EE419BE7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실습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EBB0C-AD80-A64E-97E3-280BEA3B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포텐시오미터와 조이스틱으로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제어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 조이스틱을 오른쪽으로 조작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RED</a:t>
            </a:r>
            <a:r>
              <a:rPr kumimoji="1" lang="ko-KR" altLang="en-US" dirty="0"/>
              <a:t>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 점등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 조이스틱을 왼쪽으로 조작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YELLOW LED </a:t>
            </a:r>
            <a:r>
              <a:rPr kumimoji="1" lang="ko-KR" altLang="en-US" dirty="0"/>
              <a:t>점등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 조이스틱을 위쪽으로 조작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GREEN LED </a:t>
            </a:r>
            <a:r>
              <a:rPr kumimoji="1" lang="ko-KR" altLang="en-US" dirty="0"/>
              <a:t>점등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 조이스틱을 아래쪽으로 조작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모두 점등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 조이스틱을 누름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모두 깜빡이기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 모든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의 밝기는 포텐시오미터로 제어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35FF9-1C43-AA42-8372-A7604D20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76B4-F398-C94C-BBD6-87AF892E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수업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113F-A6C6-AA40-935B-8F7EDDC3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PWM (Pulse Width Modulation)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 포텐시오미터를 활용한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밝기 제어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조이스틱 활용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조도센서 활용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온도 측정 센서 활용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실습 과제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F434BF-3126-0D4F-B6BF-B9669C7B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2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51051-F4CB-E34D-8689-688723E3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PWM (Pulse Width Modulation)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00851-36F7-6E41-8002-16969E51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85" y="1663683"/>
            <a:ext cx="4945270" cy="433658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spcBef>
                <a:spcPts val="600"/>
              </a:spcBef>
            </a:pP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디지털 신호 </a:t>
            </a:r>
            <a:r>
              <a:rPr kumimoji="1" lang="en-US" altLang="ko-KR" sz="1800" b="1" dirty="0"/>
              <a:t>-&gt;</a:t>
            </a:r>
            <a:r>
              <a:rPr kumimoji="1" lang="ko-KR" altLang="en-US" sz="1800" b="1" dirty="0"/>
              <a:t> 아날로그 신호 변조</a:t>
            </a:r>
            <a:endParaRPr kumimoji="1" lang="en-US" altLang="ko-KR" sz="1800" b="1" dirty="0"/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Pulse</a:t>
            </a:r>
            <a:r>
              <a:rPr kumimoji="1" lang="ko-KR" altLang="en-US" sz="1800" b="1" dirty="0"/>
              <a:t>의 폭을 제어</a:t>
            </a:r>
            <a:endParaRPr kumimoji="1" lang="en-US" altLang="ko-KR" sz="1800" b="1" dirty="0"/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kumimoji="1" lang="ko-KR" altLang="en-US" sz="1800" b="1" dirty="0"/>
              <a:t> 신호가 </a:t>
            </a:r>
            <a:r>
              <a:rPr kumimoji="1" lang="en-US" altLang="ko-KR" sz="1800" b="1" dirty="0"/>
              <a:t>On</a:t>
            </a:r>
            <a:r>
              <a:rPr kumimoji="1" lang="ko-KR" altLang="en-US" sz="1800" b="1" dirty="0"/>
              <a:t> 되는 시간에 따라 주기 변화</a:t>
            </a:r>
            <a:endParaRPr kumimoji="1" lang="en-US" altLang="ko-KR" sz="1800" b="1" dirty="0"/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kumimoji="1" lang="ko-KR" altLang="en-US" sz="1800" b="1" dirty="0"/>
              <a:t> 주기에 따라 전압 변화</a:t>
            </a:r>
            <a:endParaRPr kumimoji="1" lang="en-US" altLang="ko-KR" sz="1800" b="1" dirty="0"/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kumimoji="1" lang="ko-KR" altLang="en-US" sz="1800" b="1" dirty="0"/>
              <a:t> 최대 </a:t>
            </a:r>
            <a:r>
              <a:rPr kumimoji="1" lang="en-US" altLang="ko-KR" sz="1800" b="1" dirty="0"/>
              <a:t>8Bit (0 ~ 255) 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>
                <a:sym typeface="Wingdings" panose="05000000000000000000" pitchFamily="2" charset="2"/>
              </a:rPr>
              <a:t> </a:t>
            </a:r>
            <a:r>
              <a:rPr kumimoji="1" lang="en-US" altLang="ko-KR" sz="1800" b="1" dirty="0" err="1">
                <a:sym typeface="Wingdings" panose="05000000000000000000" pitchFamily="2" charset="2"/>
              </a:rPr>
              <a:t>analogWrite</a:t>
            </a:r>
            <a:r>
              <a:rPr kumimoji="1" lang="en-US" altLang="ko-KR" sz="1800" b="1" dirty="0">
                <a:sym typeface="Wingdings" panose="05000000000000000000" pitchFamily="2" charset="2"/>
              </a:rPr>
              <a:t>()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아날로그 </a:t>
            </a:r>
            <a:r>
              <a:rPr kumimoji="1" lang="en-US" altLang="ko-KR" sz="1800" b="1" dirty="0"/>
              <a:t>input </a:t>
            </a:r>
            <a:r>
              <a:rPr kumimoji="1" lang="ko-KR" altLang="en-US" sz="1800" b="1" dirty="0"/>
              <a:t>은 </a:t>
            </a:r>
            <a:r>
              <a:rPr kumimoji="1" lang="en-US" altLang="ko-KR" sz="1800" b="1" dirty="0"/>
              <a:t>(0 ~ 1023) </a:t>
            </a:r>
            <a:r>
              <a:rPr kumimoji="1" lang="en-US" altLang="ko-KR" sz="1800" b="1" dirty="0">
                <a:sym typeface="Wingdings" panose="05000000000000000000" pitchFamily="2" charset="2"/>
              </a:rPr>
              <a:t> </a:t>
            </a:r>
            <a:r>
              <a:rPr kumimoji="1" lang="en-US" altLang="ko-KR" sz="1800" b="1" dirty="0" err="1">
                <a:sym typeface="Wingdings" panose="05000000000000000000" pitchFamily="2" charset="2"/>
              </a:rPr>
              <a:t>analogRead</a:t>
            </a:r>
            <a:r>
              <a:rPr kumimoji="1" lang="en-US" altLang="ko-KR" sz="1800" b="1" dirty="0">
                <a:sym typeface="Wingdings" panose="05000000000000000000" pitchFamily="2" charset="2"/>
              </a:rPr>
              <a:t>()</a:t>
            </a:r>
            <a:endParaRPr kumimoji="1" lang="en-US" altLang="ko-KR" sz="1800" b="1" dirty="0"/>
          </a:p>
          <a:p>
            <a:endParaRPr kumimoji="1" lang="en-US" altLang="ko-KR" sz="1800" b="1" dirty="0"/>
          </a:p>
          <a:p>
            <a:r>
              <a:rPr kumimoji="1" lang="ko-KR" altLang="en-US" sz="1800" b="1" dirty="0"/>
              <a:t> 활용 용도</a:t>
            </a:r>
            <a:endParaRPr kumimoji="1" lang="en-US" altLang="ko-KR" sz="1800" b="1" dirty="0"/>
          </a:p>
          <a:p>
            <a:pPr lvl="1"/>
            <a:r>
              <a:rPr kumimoji="1" lang="ko-KR" altLang="en-US" sz="1500" b="1" dirty="0"/>
              <a:t>아날로그 출력</a:t>
            </a:r>
            <a:endParaRPr kumimoji="1" lang="en-US" altLang="ko-KR" sz="1500" b="1" dirty="0"/>
          </a:p>
          <a:p>
            <a:pPr lvl="1"/>
            <a:r>
              <a:rPr kumimoji="1" lang="en-US" altLang="ko-KR" sz="1500" b="1" dirty="0"/>
              <a:t>LED</a:t>
            </a:r>
            <a:r>
              <a:rPr kumimoji="1" lang="ko-KR" altLang="en-US" sz="1500" b="1" dirty="0"/>
              <a:t> 밝기 제어</a:t>
            </a:r>
            <a:endParaRPr kumimoji="1" lang="en-US" altLang="ko-KR" sz="1500" b="1" dirty="0"/>
          </a:p>
          <a:p>
            <a:pPr lvl="1"/>
            <a:r>
              <a:rPr kumimoji="1" lang="ko-KR" altLang="en-US" sz="1500" b="1" dirty="0"/>
              <a:t>오디오 신호 생성</a:t>
            </a:r>
            <a:endParaRPr kumimoji="1" lang="en-US" altLang="ko-KR" sz="1500" b="1" dirty="0"/>
          </a:p>
          <a:p>
            <a:pPr lvl="1"/>
            <a:r>
              <a:rPr kumimoji="1" lang="ko-KR" altLang="en-US" sz="1500" b="1" dirty="0"/>
              <a:t>모터 공급 속도 제어</a:t>
            </a:r>
            <a:endParaRPr kumimoji="1" lang="en-US" altLang="ko-KR" sz="1500" b="1" dirty="0"/>
          </a:p>
          <a:p>
            <a:pPr lvl="1"/>
            <a:endParaRPr kumimoji="1" lang="ko-KR" altLang="en-US" sz="1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D8A78-8682-0A40-93B7-94593D3B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3</a:t>
            </a:fld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BE37F5-B92B-F04A-BD1B-C3163375387A}"/>
              </a:ext>
            </a:extLst>
          </p:cNvPr>
          <p:cNvGrpSpPr/>
          <p:nvPr/>
        </p:nvGrpSpPr>
        <p:grpSpPr>
          <a:xfrm>
            <a:off x="5250534" y="1840477"/>
            <a:ext cx="3503174" cy="3846648"/>
            <a:chOff x="4927148" y="1617451"/>
            <a:chExt cx="3503174" cy="38466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727B1C-2AFD-AC42-97FE-1EF943F4A284}"/>
                </a:ext>
              </a:extLst>
            </p:cNvPr>
            <p:cNvSpPr/>
            <p:nvPr/>
          </p:nvSpPr>
          <p:spPr>
            <a:xfrm>
              <a:off x="4927148" y="1617451"/>
              <a:ext cx="3503174" cy="38466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47AD2FA-929E-A844-B123-3E87C4D6E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3190" y="1751264"/>
              <a:ext cx="3156118" cy="3455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334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BC2D5-98B1-EC44-A058-A0D715F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포텐시오미터를 활용한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밝기 제어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C5A7A-8958-D747-A85E-3A430B9E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E111C-4D56-6F42-B9D3-C1595A76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28" y="3048915"/>
            <a:ext cx="6217343" cy="3395751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7B21177-5BDA-644B-AEB4-04CBCB866E78}"/>
              </a:ext>
            </a:extLst>
          </p:cNvPr>
          <p:cNvSpPr txBox="1">
            <a:spLocks/>
          </p:cNvSpPr>
          <p:nvPr/>
        </p:nvSpPr>
        <p:spPr>
          <a:xfrm>
            <a:off x="628650" y="1222225"/>
            <a:ext cx="7886700" cy="1826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b="1" dirty="0"/>
              <a:t> 포텐시오미터 값에 따른 </a:t>
            </a:r>
            <a:r>
              <a:rPr kumimoji="1" lang="en-US" altLang="ko-KR" b="1" dirty="0"/>
              <a:t>LED</a:t>
            </a:r>
            <a:r>
              <a:rPr kumimoji="1" lang="ko-KR" altLang="en-US" b="1" dirty="0"/>
              <a:t> 밝기 변화 확인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ko-KR" altLang="en-US" sz="1600" b="1" dirty="0"/>
              <a:t>포텐시오미터 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가변저항</a:t>
            </a:r>
            <a:r>
              <a:rPr kumimoji="1" lang="ko-KR" altLang="en-US" sz="1600" b="1" dirty="0"/>
              <a:t>이라고도 부름</a:t>
            </a:r>
            <a:endParaRPr kumimoji="1" lang="en-US" altLang="ko-KR" sz="16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600" b="1" dirty="0"/>
              <a:t> 나사를 돌리면 출력되는 아날로그 값이 변화 </a:t>
            </a:r>
            <a:r>
              <a:rPr kumimoji="1" lang="en-US" altLang="ko-KR" sz="1600" b="1" dirty="0"/>
              <a:t>(0~1023)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b="1" dirty="0"/>
              <a:t> 포텐시오미터의 값을 </a:t>
            </a:r>
            <a:r>
              <a:rPr kumimoji="1" lang="en-US" altLang="ko-KR" sz="1600" b="1" dirty="0"/>
              <a:t>PWM</a:t>
            </a:r>
            <a:r>
              <a:rPr kumimoji="1" lang="ko-KR" altLang="en-US" sz="1600" b="1" dirty="0"/>
              <a:t>을 이용하여 저항값을 조정가능</a:t>
            </a:r>
            <a:endParaRPr kumimoji="1" lang="en-US" altLang="ko-KR" sz="16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600" b="1" dirty="0"/>
              <a:t>포텐시오미터 값 변화 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전압 변화 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밝기 변화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1A50E7-1B9E-8D42-BEC9-B28BCC019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671" y="1635531"/>
            <a:ext cx="1297554" cy="1592091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C58158E-C73C-4921-A888-4BFF86D97ADA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>
            <a:off x="6856942" y="2281862"/>
            <a:ext cx="823747" cy="597353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6DB5678-438A-49EA-A799-AC42E096FC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38655" y="3197821"/>
            <a:ext cx="1112456" cy="282184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764E6C-A850-4E37-9717-BAFCC44F2E0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93404" y="5635775"/>
            <a:ext cx="544529" cy="97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상자 14">
            <a:extLst>
              <a:ext uri="{FF2B5EF4-FFF2-40B4-BE49-F238E27FC236}">
                <a16:creationId xmlns:a16="http://schemas.microsoft.com/office/drawing/2014/main" id="{7612DCA9-6FAB-47EA-A958-F50B21E9D43C}"/>
              </a:ext>
            </a:extLst>
          </p:cNvPr>
          <p:cNvSpPr txBox="1"/>
          <p:nvPr/>
        </p:nvSpPr>
        <p:spPr>
          <a:xfrm>
            <a:off x="5787516" y="5733711"/>
            <a:ext cx="700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</a:rPr>
              <a:t>220</a:t>
            </a:r>
            <a:r>
              <a:rPr lang="el-GR" altLang="ko-KR" sz="1400" b="1" dirty="0">
                <a:solidFill>
                  <a:srgbClr val="FF0000"/>
                </a:solidFill>
              </a:rPr>
              <a:t> Ω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05F63-EB3D-4DD6-BDB7-841AEA62BE0E}"/>
              </a:ext>
            </a:extLst>
          </p:cNvPr>
          <p:cNvCxnSpPr>
            <a:cxnSpLocks/>
          </p:cNvCxnSpPr>
          <p:nvPr/>
        </p:nvCxnSpPr>
        <p:spPr>
          <a:xfrm flipH="1" flipV="1">
            <a:off x="7130485" y="3047278"/>
            <a:ext cx="671208" cy="12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상자 14">
            <a:extLst>
              <a:ext uri="{FF2B5EF4-FFF2-40B4-BE49-F238E27FC236}">
                <a16:creationId xmlns:a16="http://schemas.microsoft.com/office/drawing/2014/main" id="{5F69B88F-1997-44C0-AC1D-1EF7573D53FD}"/>
              </a:ext>
            </a:extLst>
          </p:cNvPr>
          <p:cNvSpPr txBox="1"/>
          <p:nvPr/>
        </p:nvSpPr>
        <p:spPr>
          <a:xfrm>
            <a:off x="6156108" y="2020251"/>
            <a:ext cx="70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</a:rPr>
              <a:t> GND or 5V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텍스트상자 14">
            <a:extLst>
              <a:ext uri="{FF2B5EF4-FFF2-40B4-BE49-F238E27FC236}">
                <a16:creationId xmlns:a16="http://schemas.microsoft.com/office/drawing/2014/main" id="{8EE7AB7D-FADD-491F-A854-ED54A55B605F}"/>
              </a:ext>
            </a:extLst>
          </p:cNvPr>
          <p:cNvSpPr txBox="1"/>
          <p:nvPr/>
        </p:nvSpPr>
        <p:spPr>
          <a:xfrm>
            <a:off x="6215940" y="2885213"/>
            <a:ext cx="1064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FF0000"/>
                </a:solidFill>
              </a:rPr>
              <a:t>신호 출력</a:t>
            </a:r>
          </a:p>
        </p:txBody>
      </p:sp>
      <p:sp>
        <p:nvSpPr>
          <p:cNvPr id="22" name="텍스트상자 14">
            <a:extLst>
              <a:ext uri="{FF2B5EF4-FFF2-40B4-BE49-F238E27FC236}">
                <a16:creationId xmlns:a16="http://schemas.microsoft.com/office/drawing/2014/main" id="{C4B60BA5-6263-4A9B-A4C4-3EEBFB0EC75B}"/>
              </a:ext>
            </a:extLst>
          </p:cNvPr>
          <p:cNvSpPr txBox="1"/>
          <p:nvPr/>
        </p:nvSpPr>
        <p:spPr>
          <a:xfrm>
            <a:off x="6215974" y="3301202"/>
            <a:ext cx="70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</a:rPr>
              <a:t>5V or GND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BC2D5-98B1-EC44-A058-A0D715F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포텐시오미터를 활용한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밝기 제어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C5A7A-8958-D747-A85E-3A430B9E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5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B12238-B048-A74D-9AC0-FC3837F0F1E7}"/>
              </a:ext>
            </a:extLst>
          </p:cNvPr>
          <p:cNvSpPr/>
          <p:nvPr/>
        </p:nvSpPr>
        <p:spPr>
          <a:xfrm>
            <a:off x="185596" y="1500134"/>
            <a:ext cx="8772807" cy="4247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#define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POT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A0 // define analog interface #0 for potentiometer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#define LED 11 // define digital interface #11 (PWM output)</a:t>
            </a:r>
          </a:p>
          <a:p>
            <a:pPr algn="just" latinLnBrk="1"/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int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= 0; // temporary storage the variable value from the sensor</a:t>
            </a: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void setup() {</a:t>
            </a: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pinMode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(LED, OUTPUT); // define digital interface #11 as output</a:t>
            </a: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Serial.begin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(9600); // setup baud rate as 9600</a:t>
            </a: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}</a:t>
            </a: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void loop() {</a:t>
            </a: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analogRead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(POT); // read analog value from sensor and assign to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Serial.println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); // print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variable</a:t>
            </a: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analogWrite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(LED,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/ 4); //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analogRead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(0~1023),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analogWrite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(0~255)</a:t>
            </a: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delay(10); // delay 0.01s</a:t>
            </a: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}</a:t>
            </a:r>
            <a:endParaRPr lang="ko-KR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5270-6EF8-F743-9B98-662BC4CE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조이스틱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F5020-7ACA-DC4A-8B79-B7295A8C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B0DBF4-4087-6C40-A830-CD4A12A4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38" y="3103874"/>
            <a:ext cx="5067663" cy="3276428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F29FDF-CF4C-BA4B-9149-9E4F5A8F81E1}"/>
              </a:ext>
            </a:extLst>
          </p:cNvPr>
          <p:cNvSpPr txBox="1">
            <a:spLocks/>
          </p:cNvSpPr>
          <p:nvPr/>
        </p:nvSpPr>
        <p:spPr>
          <a:xfrm>
            <a:off x="628650" y="1222224"/>
            <a:ext cx="7886700" cy="17814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b="1" dirty="0"/>
              <a:t> 조이스틱 작동 방향</a:t>
            </a:r>
            <a:r>
              <a:rPr kumimoji="1" lang="en-US" altLang="ko-KR" b="1" dirty="0"/>
              <a:t>(X, Y</a:t>
            </a:r>
            <a:r>
              <a:rPr kumimoji="1" lang="ko-KR" altLang="en-US" b="1" dirty="0"/>
              <a:t>축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에 따른 데이터 출력 확인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en-US" altLang="ko-KR" sz="1700" b="1" dirty="0"/>
              <a:t>X</a:t>
            </a:r>
            <a:r>
              <a:rPr kumimoji="1" lang="ko-KR" altLang="en-US" sz="1700" b="1" dirty="0"/>
              <a:t> 와 </a:t>
            </a:r>
            <a:r>
              <a:rPr kumimoji="1" lang="en-US" altLang="ko-KR" sz="1700" b="1" dirty="0"/>
              <a:t>Y</a:t>
            </a:r>
            <a:r>
              <a:rPr kumimoji="1" lang="ko-KR" altLang="en-US" sz="1700" b="1" dirty="0"/>
              <a:t>축 방향으로 </a:t>
            </a:r>
            <a:r>
              <a:rPr kumimoji="1" lang="en-US" altLang="ko-KR" sz="1700" b="1" dirty="0"/>
              <a:t>2</a:t>
            </a:r>
            <a:r>
              <a:rPr kumimoji="1" lang="ko-KR" altLang="en-US" sz="1700" b="1" dirty="0"/>
              <a:t>개의 아날로그 신호</a:t>
            </a:r>
            <a:r>
              <a:rPr kumimoji="1" lang="en-US" altLang="ko-KR" sz="1700" b="1" dirty="0"/>
              <a:t>(0~1023)</a:t>
            </a:r>
            <a:r>
              <a:rPr kumimoji="1" lang="ko-KR" altLang="en-US" sz="1700" b="1" dirty="0"/>
              <a:t>를 출력</a:t>
            </a:r>
            <a:endParaRPr kumimoji="1" lang="en-US" altLang="ko-KR" sz="17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700" b="1" dirty="0"/>
              <a:t>푸시</a:t>
            </a:r>
            <a:r>
              <a:rPr kumimoji="1" lang="en-US" altLang="ko-KR" sz="1700" b="1" dirty="0"/>
              <a:t>(SW)</a:t>
            </a:r>
            <a:r>
              <a:rPr kumimoji="1" lang="ko-KR" altLang="en-US" sz="1700" b="1" dirty="0"/>
              <a:t>로 </a:t>
            </a:r>
            <a:r>
              <a:rPr kumimoji="1" lang="en-US" altLang="ko-KR" sz="1700" b="1" dirty="0"/>
              <a:t>1</a:t>
            </a:r>
            <a:r>
              <a:rPr kumimoji="1" lang="ko-KR" altLang="en-US" sz="1700" b="1" dirty="0"/>
              <a:t>개의 디지털 신호 출력</a:t>
            </a:r>
            <a:endParaRPr kumimoji="1" lang="en-US" altLang="ko-KR" sz="17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700" b="1" dirty="0"/>
              <a:t>시리얼 모니터에서 출력되는 데이터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74711A-02EF-484D-AE97-1BF1C5959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83" t="5648" r="10514" b="14630"/>
          <a:stretch/>
        </p:blipFill>
        <p:spPr>
          <a:xfrm>
            <a:off x="7077224" y="1794081"/>
            <a:ext cx="1540654" cy="14298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E82412-B64A-47A2-A670-20487B71C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115175" y="3759106"/>
            <a:ext cx="1304925" cy="14954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E2DCC0-454D-4F23-BE11-E9C942468276}"/>
              </a:ext>
            </a:extLst>
          </p:cNvPr>
          <p:cNvCxnSpPr>
            <a:cxnSpLocks/>
          </p:cNvCxnSpPr>
          <p:nvPr/>
        </p:nvCxnSpPr>
        <p:spPr>
          <a:xfrm>
            <a:off x="6809362" y="3715966"/>
            <a:ext cx="0" cy="1566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11023B-38E1-4FFC-9F9C-186CBCE88FEF}"/>
              </a:ext>
            </a:extLst>
          </p:cNvPr>
          <p:cNvCxnSpPr>
            <a:cxnSpLocks/>
          </p:cNvCxnSpPr>
          <p:nvPr/>
        </p:nvCxnSpPr>
        <p:spPr>
          <a:xfrm>
            <a:off x="6809362" y="3715966"/>
            <a:ext cx="17059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88E873-6D7F-45E2-8815-5B0305AADA37}"/>
              </a:ext>
            </a:extLst>
          </p:cNvPr>
          <p:cNvSpPr txBox="1"/>
          <p:nvPr/>
        </p:nvSpPr>
        <p:spPr>
          <a:xfrm>
            <a:off x="6498058" y="342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5303A6-E5A3-4E87-B9A0-B9644F074508}"/>
              </a:ext>
            </a:extLst>
          </p:cNvPr>
          <p:cNvSpPr txBox="1"/>
          <p:nvPr/>
        </p:nvSpPr>
        <p:spPr>
          <a:xfrm>
            <a:off x="8515350" y="348502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2F123-E426-4963-98BA-5D84A0D13CDF}"/>
              </a:ext>
            </a:extLst>
          </p:cNvPr>
          <p:cNvSpPr txBox="1"/>
          <p:nvPr/>
        </p:nvSpPr>
        <p:spPr>
          <a:xfrm>
            <a:off x="6531882" y="532839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8AED6-AEF3-427F-A9BD-85E863CF22D0}"/>
              </a:ext>
            </a:extLst>
          </p:cNvPr>
          <p:cNvSpPr txBox="1"/>
          <p:nvPr/>
        </p:nvSpPr>
        <p:spPr>
          <a:xfrm>
            <a:off x="7960390" y="33003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1023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DA5ED9-E063-461F-9CEB-E4130C50A76A}"/>
              </a:ext>
            </a:extLst>
          </p:cNvPr>
          <p:cNvSpPr txBox="1"/>
          <p:nvPr/>
        </p:nvSpPr>
        <p:spPr>
          <a:xfrm>
            <a:off x="6119357" y="50591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1023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E175B03-BE17-4172-BBEE-84BBFD0BEDE9}"/>
              </a:ext>
            </a:extLst>
          </p:cNvPr>
          <p:cNvSpPr/>
          <p:nvPr/>
        </p:nvSpPr>
        <p:spPr>
          <a:xfrm>
            <a:off x="7847551" y="4371584"/>
            <a:ext cx="181633" cy="2004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C366D22-2C47-4E07-A249-C8E2A4B5956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437025" y="4542650"/>
            <a:ext cx="437126" cy="11550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039FB6-0B90-439D-A837-EA95C523F76C}"/>
              </a:ext>
            </a:extLst>
          </p:cNvPr>
          <p:cNvSpPr txBox="1"/>
          <p:nvPr/>
        </p:nvSpPr>
        <p:spPr>
          <a:xfrm>
            <a:off x="6584076" y="5722719"/>
            <a:ext cx="2129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Idle state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일 때 좌표는 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조이스틱마다 다르지만 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대략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 (512,512)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언저리</a:t>
            </a:r>
          </a:p>
        </p:txBody>
      </p:sp>
    </p:spTree>
    <p:extLst>
      <p:ext uri="{BB962C8B-B14F-4D97-AF65-F5344CB8AC3E}">
        <p14:creationId xmlns:p14="http://schemas.microsoft.com/office/powerpoint/2010/main" val="428712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5270-6EF8-F743-9B98-662BC4CE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조이스틱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F5020-7ACA-DC4A-8B79-B7295A8C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7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1D04B6-056D-324D-BD35-96CE14DD2885}"/>
              </a:ext>
            </a:extLst>
          </p:cNvPr>
          <p:cNvSpPr/>
          <p:nvPr/>
        </p:nvSpPr>
        <p:spPr>
          <a:xfrm>
            <a:off x="628649" y="1275802"/>
            <a:ext cx="8127044" cy="5047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/>
            <a:r>
              <a:rPr lang="en-US" altLang="ko-KR" sz="1400" dirty="0"/>
              <a:t>#define X A0 </a:t>
            </a:r>
            <a:r>
              <a:rPr lang="en-US" altLang="ko-KR" sz="14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// set analog interface #A0 for </a:t>
            </a:r>
            <a:r>
              <a:rPr lang="en-US" altLang="ko-KR" sz="14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VRx</a:t>
            </a:r>
            <a:endParaRPr lang="ko-KR" altLang="ko-KR" sz="20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/>
            <a:r>
              <a:rPr lang="en-US" altLang="ko-KR" sz="1400" dirty="0"/>
              <a:t>#define Y A1 </a:t>
            </a:r>
            <a:r>
              <a:rPr lang="en-US" altLang="ko-KR" sz="14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// set analog interface #A1 for </a:t>
            </a:r>
            <a:r>
              <a:rPr lang="en-US" altLang="ko-KR" sz="14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VRy</a:t>
            </a:r>
            <a:endParaRPr lang="en-US" altLang="ko-KR" sz="1400" dirty="0"/>
          </a:p>
          <a:p>
            <a:pPr latinLnBrk="1"/>
            <a:r>
              <a:rPr lang="en-US" altLang="ko-KR" sz="1400" dirty="0"/>
              <a:t>#define BUTTON 2 </a:t>
            </a:r>
            <a:r>
              <a:rPr lang="en-US" altLang="ko-KR" sz="14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// set digital interface 2 for </a:t>
            </a:r>
            <a:r>
              <a:rPr lang="en-US" altLang="ko-KR" sz="14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sw</a:t>
            </a:r>
            <a:endParaRPr lang="en-US" altLang="ko-KR" sz="1400" dirty="0"/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void setup() {  </a:t>
            </a:r>
          </a:p>
          <a:p>
            <a:pPr latinLnBrk="1"/>
            <a:r>
              <a:rPr lang="en-US" altLang="ko-KR" sz="1400" dirty="0"/>
              <a:t>  </a:t>
            </a:r>
            <a:r>
              <a:rPr lang="en-US" altLang="ko-KR" sz="1400" dirty="0" err="1"/>
              <a:t>Serial.begin</a:t>
            </a:r>
            <a:r>
              <a:rPr lang="en-US" altLang="ko-KR" sz="1400" dirty="0"/>
              <a:t>(9600);</a:t>
            </a:r>
          </a:p>
          <a:p>
            <a:pPr latinLnBrk="1"/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(BUTTON,INPUT_PULLUP);</a:t>
            </a:r>
          </a:p>
          <a:p>
            <a:pPr latinLnBrk="1"/>
            <a:r>
              <a:rPr lang="en-US" altLang="ko-KR" sz="1400" dirty="0"/>
              <a:t>}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void loop() {</a:t>
            </a:r>
          </a:p>
          <a:p>
            <a:pPr latinLnBrk="1"/>
            <a:r>
              <a:rPr lang="en-US" altLang="ko-KR" sz="1400" dirty="0"/>
              <a:t> int </a:t>
            </a:r>
            <a:r>
              <a:rPr lang="en-US" altLang="ko-KR" sz="1400" dirty="0" err="1"/>
              <a:t>xval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analogRead</a:t>
            </a:r>
            <a:r>
              <a:rPr lang="en-US" altLang="ko-KR" sz="1400" dirty="0"/>
              <a:t>(X); </a:t>
            </a:r>
            <a:r>
              <a:rPr lang="en-US" altLang="ko-KR" sz="14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// read analog value X and assign to </a:t>
            </a:r>
            <a:r>
              <a:rPr lang="en-US" altLang="ko-KR" sz="14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xval</a:t>
            </a:r>
            <a:endParaRPr lang="en-US" altLang="ko-KR" sz="1400" dirty="0"/>
          </a:p>
          <a:p>
            <a:pPr latinLnBrk="1"/>
            <a:r>
              <a:rPr lang="en-US" altLang="ko-KR" sz="1400" dirty="0"/>
              <a:t> int </a:t>
            </a:r>
            <a:r>
              <a:rPr lang="en-US" altLang="ko-KR" sz="1400" dirty="0" err="1"/>
              <a:t>yval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analogRead</a:t>
            </a:r>
            <a:r>
              <a:rPr lang="en-US" altLang="ko-KR" sz="1400" dirty="0"/>
              <a:t>(Y); </a:t>
            </a:r>
            <a:r>
              <a:rPr lang="en-US" altLang="ko-KR" sz="14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// read analog value Y and assign to </a:t>
            </a:r>
            <a:r>
              <a:rPr lang="en-US" altLang="ko-KR" sz="14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yval</a:t>
            </a:r>
            <a:endParaRPr lang="en-US" altLang="ko-KR" sz="1400" dirty="0"/>
          </a:p>
          <a:p>
            <a:pPr latinLnBrk="1"/>
            <a:r>
              <a:rPr lang="en-US" altLang="ko-KR" sz="1400" dirty="0"/>
              <a:t> int </a:t>
            </a:r>
            <a:r>
              <a:rPr lang="en-US" altLang="ko-KR" sz="1400" dirty="0" err="1"/>
              <a:t>buttonPressed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(BUTTON); </a:t>
            </a:r>
          </a:p>
          <a:p>
            <a:pPr latinLnBrk="1"/>
            <a:br>
              <a:rPr lang="en-US" altLang="ko-KR" sz="1400" dirty="0"/>
            </a:br>
            <a:r>
              <a:rPr lang="en-US" altLang="ko-KR" sz="1400" dirty="0"/>
              <a:t>//print all values </a:t>
            </a:r>
          </a:p>
          <a:p>
            <a:pPr latinLnBrk="1"/>
            <a:r>
              <a:rPr lang="en-US" altLang="ko-KR" sz="1400" dirty="0"/>
              <a:t>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 X </a:t>
            </a:r>
            <a:r>
              <a:rPr lang="ko-KR" altLang="en-US" sz="1400" dirty="0"/>
              <a:t>축</a:t>
            </a:r>
            <a:r>
              <a:rPr lang="en-US" altLang="ko-KR" sz="1400" dirty="0"/>
              <a:t>: ");</a:t>
            </a:r>
          </a:p>
          <a:p>
            <a:pPr latinLnBrk="1"/>
            <a:r>
              <a:rPr lang="en-US" altLang="ko-KR" sz="1400" dirty="0"/>
              <a:t>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xval</a:t>
            </a:r>
            <a:r>
              <a:rPr lang="en-US" altLang="ko-KR" sz="1400" dirty="0"/>
              <a:t>); </a:t>
            </a:r>
          </a:p>
          <a:p>
            <a:pPr latinLnBrk="1"/>
            <a:r>
              <a:rPr lang="en-US" altLang="ko-KR" sz="1400" dirty="0"/>
              <a:t>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 Y </a:t>
            </a:r>
            <a:r>
              <a:rPr lang="ko-KR" altLang="en-US" sz="1400" dirty="0"/>
              <a:t>축</a:t>
            </a:r>
            <a:r>
              <a:rPr lang="en-US" altLang="ko-KR" sz="1400" dirty="0"/>
              <a:t>: ");</a:t>
            </a:r>
          </a:p>
          <a:p>
            <a:pPr latinLnBrk="1"/>
            <a:r>
              <a:rPr lang="en-US" altLang="ko-KR" sz="1400" dirty="0"/>
              <a:t>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yval</a:t>
            </a:r>
            <a:r>
              <a:rPr lang="en-US" altLang="ko-KR" sz="1400" dirty="0"/>
              <a:t>);</a:t>
            </a:r>
          </a:p>
          <a:p>
            <a:pPr latinLnBrk="1"/>
            <a:r>
              <a:rPr lang="en-US" altLang="ko-KR" sz="1400" dirty="0"/>
              <a:t>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 Push: ");</a:t>
            </a:r>
          </a:p>
          <a:p>
            <a:pPr latinLnBrk="1"/>
            <a:r>
              <a:rPr lang="en-US" altLang="ko-KR" sz="1400" dirty="0"/>
              <a:t>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buttonPressed</a:t>
            </a:r>
            <a:r>
              <a:rPr lang="en-US" altLang="ko-KR" sz="1400" dirty="0"/>
              <a:t>);</a:t>
            </a:r>
          </a:p>
          <a:p>
            <a:pPr latinLnBrk="1"/>
            <a:r>
              <a:rPr lang="en-US" altLang="ko-KR" sz="1400" dirty="0"/>
              <a:t> delay(500);</a:t>
            </a:r>
          </a:p>
          <a:p>
            <a:pPr latinLnBrk="1"/>
            <a:r>
              <a:rPr lang="en-US" altLang="ko-KR" sz="1400" dirty="0"/>
              <a:t>}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2862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13DA-5666-E047-A33A-F7AADF81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조도 센서 </a:t>
            </a:r>
            <a:r>
              <a:rPr kumimoji="1" lang="en-US" altLang="ko-KR" dirty="0"/>
              <a:t>(CDS</a:t>
            </a:r>
            <a:r>
              <a:rPr kumimoji="1" lang="ko-KR" altLang="en-US" dirty="0"/>
              <a:t> </a:t>
            </a:r>
            <a:r>
              <a:rPr kumimoji="1" lang="en-US" altLang="ko-KR" dirty="0"/>
              <a:t>Sensor)</a:t>
            </a:r>
            <a:r>
              <a:rPr kumimoji="1"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51B1CD-860B-3A4B-B0DF-DCA318E1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8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BA7C21-295D-7B4F-A685-7632F91F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23" y="2757071"/>
            <a:ext cx="6577151" cy="364232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23EB5C3-5C71-8C46-8CD6-5923B3314EB4}"/>
              </a:ext>
            </a:extLst>
          </p:cNvPr>
          <p:cNvSpPr txBox="1">
            <a:spLocks/>
          </p:cNvSpPr>
          <p:nvPr/>
        </p:nvSpPr>
        <p:spPr>
          <a:xfrm>
            <a:off x="628649" y="1197149"/>
            <a:ext cx="7886700" cy="1478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b="1" dirty="0"/>
              <a:t> 조도에 의한 저항값을 출력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ko-KR" altLang="en-US" b="1" dirty="0"/>
              <a:t>빛이 강해지면 저항값이 약해짐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출력 값 증가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ko-KR" altLang="en-US" b="1" dirty="0"/>
              <a:t>빛이 약해지면 저항값이 강해짐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출력 값 감소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ko-KR" altLang="en-US" b="1" dirty="0"/>
              <a:t>시리얼 모니터에 조도 값 출력</a:t>
            </a:r>
            <a:endParaRPr kumimoji="1" lang="en-US" altLang="ko-KR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BDA6D5-5123-4579-AE7C-5CB588DF240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950372" y="5660851"/>
            <a:ext cx="48640" cy="240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상자 14">
            <a:extLst>
              <a:ext uri="{FF2B5EF4-FFF2-40B4-BE49-F238E27FC236}">
                <a16:creationId xmlns:a16="http://schemas.microsoft.com/office/drawing/2014/main" id="{9F3EAE64-89A2-4AC7-8C1F-FF9022A3905D}"/>
              </a:ext>
            </a:extLst>
          </p:cNvPr>
          <p:cNvSpPr txBox="1"/>
          <p:nvPr/>
        </p:nvSpPr>
        <p:spPr>
          <a:xfrm>
            <a:off x="4999012" y="5747803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</a:rPr>
              <a:t>10K</a:t>
            </a:r>
            <a:r>
              <a:rPr lang="el-GR" altLang="ko-KR" sz="1400" b="1" dirty="0">
                <a:solidFill>
                  <a:srgbClr val="FF0000"/>
                </a:solidFill>
              </a:rPr>
              <a:t>Ω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0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14CE2-B64C-0D40-B253-E22E9EC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조도 센서 </a:t>
            </a:r>
            <a:r>
              <a:rPr kumimoji="1" lang="en-US" altLang="ko-KR" dirty="0"/>
              <a:t>(CDS</a:t>
            </a:r>
            <a:r>
              <a:rPr kumimoji="1" lang="ko-KR" altLang="en-US" dirty="0"/>
              <a:t> </a:t>
            </a:r>
            <a:r>
              <a:rPr kumimoji="1" lang="en-US" altLang="ko-KR" dirty="0"/>
              <a:t>Sensor)</a:t>
            </a:r>
            <a:r>
              <a:rPr kumimoji="1"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396C0-C57E-DC43-8EF3-DD991EB3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C18C24-581F-B34C-B062-60544B32CC99}"/>
              </a:ext>
            </a:extLst>
          </p:cNvPr>
          <p:cNvSpPr/>
          <p:nvPr/>
        </p:nvSpPr>
        <p:spPr>
          <a:xfrm>
            <a:off x="628649" y="1786502"/>
            <a:ext cx="7173439" cy="3416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#define CDS A0 // set analog interface #A0 to connect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cds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sensor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int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= 0; // define variable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void setup() {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Serial.begin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(9600); // set baud rate as 9600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}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void loop() {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analogRead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(CDS); // read analog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Serial.println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val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);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delay(1000); // delay 1.0s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}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8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Netopia_v4" id="{0FB7521E-A123-864E-BC25-459823935710}" vid="{D8BFBF5E-3F05-E741-A231-78F526BF48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2090</TotalTime>
  <Words>935</Words>
  <Application>Microsoft Office PowerPoint</Application>
  <PresentationFormat>화면 슬라이드 쇼(4:3)</PresentationFormat>
  <Paragraphs>154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Times New Roman</vt:lpstr>
      <vt:lpstr>Wingdings</vt:lpstr>
      <vt:lpstr>Office 테마</vt:lpstr>
      <vt:lpstr>센서를 활용한 데이터 측정 및 LED 동작 제어</vt:lpstr>
      <vt:lpstr>수업 내용</vt:lpstr>
      <vt:lpstr>PWM (Pulse Width Modulation)</vt:lpstr>
      <vt:lpstr>포텐시오미터를 활용한 LED 밝기 제어</vt:lpstr>
      <vt:lpstr>포텐시오미터를 활용한 LED 밝기 제어</vt:lpstr>
      <vt:lpstr>조이스틱 활용</vt:lpstr>
      <vt:lpstr>조이스틱 활용</vt:lpstr>
      <vt:lpstr>조도 센서 (CDS Sensor) 활용</vt:lpstr>
      <vt:lpstr>조도 센서 (CDS Sensor) 활용</vt:lpstr>
      <vt:lpstr>온도 측정 센서 (LM35) 활용</vt:lpstr>
      <vt:lpstr>온도 측정 센서 (LM35) 활용</vt:lpstr>
      <vt:lpstr>실습 과제</vt:lpstr>
      <vt:lpstr>실습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YongTak Yoon</dc:creator>
  <cp:lastModifiedBy>Jeeyoung Kim</cp:lastModifiedBy>
  <cp:revision>58</cp:revision>
  <dcterms:created xsi:type="dcterms:W3CDTF">2018-01-26T00:27:25Z</dcterms:created>
  <dcterms:modified xsi:type="dcterms:W3CDTF">2021-10-02T09:47:44Z</dcterms:modified>
</cp:coreProperties>
</file>