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sldIdLst>
    <p:sldId id="256" r:id="rId2"/>
    <p:sldId id="266" r:id="rId3"/>
    <p:sldId id="258" r:id="rId4"/>
    <p:sldId id="268" r:id="rId5"/>
    <p:sldId id="273" r:id="rId6"/>
    <p:sldId id="272" r:id="rId7"/>
    <p:sldId id="278" r:id="rId8"/>
    <p:sldId id="277" r:id="rId9"/>
    <p:sldId id="269" r:id="rId10"/>
    <p:sldId id="274" r:id="rId11"/>
    <p:sldId id="275" r:id="rId12"/>
    <p:sldId id="276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7" r:id="rId21"/>
    <p:sldId id="28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96"/>
    <p:restoredTop sz="95340"/>
  </p:normalViewPr>
  <p:slideViewPr>
    <p:cSldViewPr snapToGrid="0" snapToObjects="1">
      <p:cViewPr varScale="1">
        <p:scale>
          <a:sx n="88" d="100"/>
          <a:sy n="88" d="100"/>
        </p:scale>
        <p:origin x="9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8461A-D595-BB45-BBC3-CF8346EB5BC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4DF80-1240-F74E-B9D8-D06D0D784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9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94228" y="1937809"/>
            <a:ext cx="6858000" cy="1006476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98361" y="2929536"/>
            <a:ext cx="4061178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DE3B-0E77-F845-8415-56FEC04DBA71}" type="datetime1">
              <a:rPr lang="ko-KR" altLang="en-US" smtClean="0"/>
              <a:t>2021-10-20</a:t>
            </a:fld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994229" y="2427250"/>
            <a:ext cx="7155542" cy="2003501"/>
            <a:chOff x="994229" y="2635406"/>
            <a:chExt cx="7155542" cy="2003501"/>
          </a:xfrm>
        </p:grpSpPr>
        <p:cxnSp>
          <p:nvCxnSpPr>
            <p:cNvPr id="13" name="직선 연결선 8"/>
            <p:cNvCxnSpPr/>
            <p:nvPr/>
          </p:nvCxnSpPr>
          <p:spPr>
            <a:xfrm>
              <a:off x="994229" y="2635406"/>
              <a:ext cx="0" cy="2003501"/>
            </a:xfrm>
            <a:prstGeom prst="line">
              <a:avLst/>
            </a:prstGeom>
            <a:ln w="25400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9"/>
            <p:cNvCxnSpPr/>
            <p:nvPr/>
          </p:nvCxnSpPr>
          <p:spPr>
            <a:xfrm>
              <a:off x="8149771" y="2635406"/>
              <a:ext cx="0" cy="2003501"/>
            </a:xfrm>
            <a:prstGeom prst="line">
              <a:avLst/>
            </a:prstGeom>
            <a:ln w="25400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303131" y="4059276"/>
            <a:ext cx="2754313" cy="371475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8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246686" y="3796443"/>
            <a:ext cx="2754313" cy="262833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6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69679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7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9365-AC61-B347-A1C2-6879C35FBB92}" type="datetime1">
              <a:rPr lang="ko-KR" altLang="en-US" smtClean="0"/>
              <a:t>2021-10-20</a:t>
            </a:fld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886700" cy="52813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cxnSp>
        <p:nvCxnSpPr>
          <p:cNvPr id="11" name="직선 연결선 25"/>
          <p:cNvCxnSpPr/>
          <p:nvPr userDrawn="1"/>
        </p:nvCxnSpPr>
        <p:spPr>
          <a:xfrm>
            <a:off x="639382" y="1072646"/>
            <a:ext cx="7875967" cy="0"/>
          </a:xfrm>
          <a:prstGeom prst="line">
            <a:avLst/>
          </a:prstGeom>
          <a:ln w="50800">
            <a:gradFill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9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E1A0-0068-E143-8FEB-126F63988D90}" type="datetime1">
              <a:rPr lang="ko-KR" altLang="en-US" smtClean="0"/>
              <a:t>2021-10-20</a:t>
            </a:fld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3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004051" cy="52813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67556"/>
            <a:ext cx="7886700" cy="470940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44583-E9F2-6A41-81F3-C2123C6D8B95}" type="datetime1">
              <a:rPr lang="ko-KR" altLang="en-US" smtClean="0"/>
              <a:t>2021-10-20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직선 연결선 25"/>
          <p:cNvCxnSpPr/>
          <p:nvPr userDrawn="1"/>
        </p:nvCxnSpPr>
        <p:spPr>
          <a:xfrm>
            <a:off x="639382" y="1072646"/>
            <a:ext cx="7875967" cy="0"/>
          </a:xfrm>
          <a:prstGeom prst="line">
            <a:avLst/>
          </a:prstGeom>
          <a:ln w="50800">
            <a:gradFill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29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4304594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4FBB-DFA7-3D44-A929-734091DD5A9E}" type="datetime1">
              <a:rPr lang="ko-KR" altLang="en-US" smtClean="0"/>
              <a:t>2021-10-20</a:t>
            </a:fld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915379" y="89958"/>
            <a:ext cx="3115910" cy="384175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800" b="1" i="0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ko-KR" altLang="en-US" dirty="0"/>
              <a:t>입력</a:t>
            </a:r>
            <a:endParaRPr 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886700" cy="52813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cxnSp>
        <p:nvCxnSpPr>
          <p:cNvPr id="16" name="직선 연결선 25"/>
          <p:cNvCxnSpPr/>
          <p:nvPr userDrawn="1"/>
        </p:nvCxnSpPr>
        <p:spPr>
          <a:xfrm>
            <a:off x="639382" y="1072646"/>
            <a:ext cx="7875967" cy="0"/>
          </a:xfrm>
          <a:prstGeom prst="line">
            <a:avLst/>
          </a:prstGeom>
          <a:ln w="50800">
            <a:gradFill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A65E-52AE-A943-8117-C0AC1803E001}" type="datetime1">
              <a:rPr lang="ko-KR" altLang="en-US" smtClean="0"/>
              <a:t>2021-10-20</a:t>
            </a:fld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886700" cy="52813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cxnSp>
        <p:nvCxnSpPr>
          <p:cNvPr id="14" name="직선 연결선 25"/>
          <p:cNvCxnSpPr/>
          <p:nvPr userDrawn="1"/>
        </p:nvCxnSpPr>
        <p:spPr>
          <a:xfrm>
            <a:off x="639382" y="1072646"/>
            <a:ext cx="7875967" cy="0"/>
          </a:xfrm>
          <a:prstGeom prst="line">
            <a:avLst/>
          </a:prstGeom>
          <a:ln w="50800">
            <a:gradFill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4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5F7E-81FF-EE42-B429-E5CE4B4AB4FB}" type="datetime1">
              <a:rPr lang="ko-KR" altLang="en-US" smtClean="0"/>
              <a:t>2021-10-20</a:t>
            </a:fld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886700" cy="52813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cxnSp>
        <p:nvCxnSpPr>
          <p:cNvPr id="16" name="직선 연결선 25"/>
          <p:cNvCxnSpPr/>
          <p:nvPr userDrawn="1"/>
        </p:nvCxnSpPr>
        <p:spPr>
          <a:xfrm>
            <a:off x="639382" y="1072646"/>
            <a:ext cx="7875967" cy="0"/>
          </a:xfrm>
          <a:prstGeom prst="line">
            <a:avLst/>
          </a:prstGeom>
          <a:ln w="50800">
            <a:gradFill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8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B9A0-7AA5-3946-BD1F-2994A436DB25}" type="datetime1">
              <a:rPr lang="ko-KR" altLang="en-US" smtClean="0"/>
              <a:t>2021-10-20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886700" cy="52813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25"/>
          <p:cNvCxnSpPr/>
          <p:nvPr userDrawn="1"/>
        </p:nvCxnSpPr>
        <p:spPr>
          <a:xfrm>
            <a:off x="639382" y="1072646"/>
            <a:ext cx="7875967" cy="0"/>
          </a:xfrm>
          <a:prstGeom prst="line">
            <a:avLst/>
          </a:prstGeom>
          <a:ln w="50800">
            <a:gradFill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16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C6D3-A27F-E84C-B0A5-9EF2DB0EE002}" type="datetime1">
              <a:rPr lang="ko-KR" altLang="en-US" smtClean="0"/>
              <a:t>2021-10-20</a:t>
            </a:fld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886700" cy="52813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25"/>
          <p:cNvCxnSpPr/>
          <p:nvPr userDrawn="1"/>
        </p:nvCxnSpPr>
        <p:spPr>
          <a:xfrm>
            <a:off x="639382" y="1072646"/>
            <a:ext cx="7875967" cy="0"/>
          </a:xfrm>
          <a:prstGeom prst="line">
            <a:avLst/>
          </a:prstGeom>
          <a:ln w="50800">
            <a:gradFill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5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9A15-580C-0A42-8B30-674ABFFF085D}" type="datetime1">
              <a:rPr lang="ko-KR" altLang="en-US" smtClean="0"/>
              <a:t>2021-10-20</a:t>
            </a:fld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4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 클릭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D4BDD-7E99-154C-9787-F6EF5577BBC8}" type="datetime1">
              <a:rPr lang="ko-KR" altLang="en-US" smtClean="0"/>
              <a:t>2021-10-20</a:t>
            </a:fld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8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961096" y="646968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E9682-8CEF-2044-B5D9-E5C9700B1246}" type="datetime1">
              <a:rPr lang="ko-KR" altLang="en-US" smtClean="0"/>
              <a:t>2021-10-20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193628" y="6480530"/>
            <a:ext cx="7567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F23B5-A84C-924E-BF6D-694DBD728CD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92" y="6564695"/>
            <a:ext cx="1583473" cy="235072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488066" y="6507780"/>
            <a:ext cx="16592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ln w="0"/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Network Lab.</a:t>
            </a:r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125504" y="646964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alphaModFix amt="50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372" y="3093209"/>
            <a:ext cx="4207475" cy="420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2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Wingdings" charset="2"/>
        <a:buChar char="q"/>
        <a:defRPr sz="21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" charset="2"/>
        <a:buChar char="§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초음파 센서 </a:t>
            </a:r>
            <a:r>
              <a:rPr lang="ko-KR" altLang="en-US" dirty="0"/>
              <a:t>제어 및 활용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8361" y="2929536"/>
            <a:ext cx="4869876" cy="1655762"/>
          </a:xfrm>
        </p:spPr>
        <p:txBody>
          <a:bodyPr/>
          <a:lstStyle/>
          <a:p>
            <a:r>
              <a:rPr lang="en-US" altLang="ko-KR" dirty="0"/>
              <a:t>Control and </a:t>
            </a:r>
            <a:r>
              <a:rPr lang="en-US" altLang="ko-KR"/>
              <a:t>utilize ultrasonic sensor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60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E0F4F-E3F0-7248-B123-39EA590B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534662"/>
            <a:ext cx="7620406" cy="528131"/>
          </a:xfrm>
        </p:spPr>
        <p:txBody>
          <a:bodyPr>
            <a:normAutofit fontScale="90000"/>
          </a:bodyPr>
          <a:lstStyle/>
          <a:p>
            <a:r>
              <a:rPr kumimoji="1" lang="en-US" altLang="ko-KR"/>
              <a:t>RGB LED </a:t>
            </a:r>
            <a:r>
              <a:rPr kumimoji="1" lang="ko-KR" altLang="en-US"/>
              <a:t>활용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6F350D-E7BB-DA40-AFDE-5F4359B3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356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#define RED 6 // define RED pin</a:t>
            </a:r>
          </a:p>
          <a:p>
            <a:r>
              <a:rPr lang="en-US" altLang="ko-KR" dirty="0"/>
              <a:t>#define GREEN 9 // define GREEN pin</a:t>
            </a:r>
          </a:p>
          <a:p>
            <a:r>
              <a:rPr lang="en-US" altLang="ko-KR" dirty="0"/>
              <a:t>#define BLUE 10 // define BLUE pin</a:t>
            </a:r>
          </a:p>
          <a:p>
            <a:endParaRPr lang="en-US" altLang="ko-KR" dirty="0"/>
          </a:p>
          <a:p>
            <a:r>
              <a:rPr lang="en-US" altLang="ko-KR" dirty="0"/>
              <a:t>void setup() 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pinMode</a:t>
            </a:r>
            <a:r>
              <a:rPr lang="en-US" altLang="ko-KR" dirty="0"/>
              <a:t>(RED, OUTPUT); 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pinMode</a:t>
            </a:r>
            <a:r>
              <a:rPr lang="en-US" altLang="ko-KR" dirty="0"/>
              <a:t>(GREEN, OUTPUT);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pinMode</a:t>
            </a:r>
            <a:r>
              <a:rPr lang="en-US" altLang="ko-KR" dirty="0"/>
              <a:t>(BLUE, OUTPUT);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setColor</a:t>
            </a:r>
            <a:r>
              <a:rPr lang="en-US" altLang="ko-KR" dirty="0"/>
              <a:t>(int r, int g, int b)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analogWrite</a:t>
            </a:r>
            <a:r>
              <a:rPr lang="en-US" altLang="ko-KR" dirty="0"/>
              <a:t>(RED, r);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analogWrite</a:t>
            </a:r>
            <a:r>
              <a:rPr lang="en-US" altLang="ko-KR" dirty="0"/>
              <a:t>(GREEN, g);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analogWrite</a:t>
            </a:r>
            <a:r>
              <a:rPr lang="en-US" altLang="ko-KR" dirty="0"/>
              <a:t>(BLUE, b);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2647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E0F4F-E3F0-7248-B123-39EA590B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534662"/>
            <a:ext cx="7620406" cy="528131"/>
          </a:xfrm>
        </p:spPr>
        <p:txBody>
          <a:bodyPr>
            <a:normAutofit fontScale="90000"/>
          </a:bodyPr>
          <a:lstStyle/>
          <a:p>
            <a:r>
              <a:rPr kumimoji="1" lang="en-US" altLang="ko-KR"/>
              <a:t>RGB LED </a:t>
            </a:r>
            <a:r>
              <a:rPr kumimoji="1" lang="ko-KR" altLang="en-US"/>
              <a:t>활용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6F350D-E7BB-DA40-AFDE-5F4359B3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356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void loop() {</a:t>
            </a:r>
          </a:p>
          <a:p>
            <a:r>
              <a:rPr lang="en-US" altLang="ko-KR"/>
              <a:t>  setColor(255, 0, 0); // RED</a:t>
            </a:r>
          </a:p>
          <a:p>
            <a:r>
              <a:rPr lang="en-US" altLang="ko-KR"/>
              <a:t>  delay(500);</a:t>
            </a:r>
          </a:p>
          <a:p>
            <a:r>
              <a:rPr lang="en-US" altLang="ko-KR"/>
              <a:t>  setColor(0, 255, 0); // GREEN</a:t>
            </a:r>
          </a:p>
          <a:p>
            <a:r>
              <a:rPr lang="en-US" altLang="ko-KR"/>
              <a:t>  delay(500);</a:t>
            </a:r>
          </a:p>
          <a:p>
            <a:r>
              <a:rPr lang="en-US" altLang="ko-KR"/>
              <a:t>  setColor(0, 0, 255); // BLUE</a:t>
            </a:r>
          </a:p>
          <a:p>
            <a:r>
              <a:rPr lang="en-US" altLang="ko-KR"/>
              <a:t>  delay(500);</a:t>
            </a:r>
          </a:p>
          <a:p>
            <a:r>
              <a:rPr lang="en-US" altLang="ko-KR"/>
              <a:t>  setColor(255, 255, 0); // YELLOW</a:t>
            </a:r>
          </a:p>
          <a:p>
            <a:r>
              <a:rPr lang="en-US" altLang="ko-KR"/>
              <a:t>  delay(500);</a:t>
            </a:r>
          </a:p>
          <a:p>
            <a:r>
              <a:rPr lang="en-US" altLang="ko-KR"/>
              <a:t>  setColor(80, 0, 80); // PURPLE</a:t>
            </a:r>
          </a:p>
          <a:p>
            <a:r>
              <a:rPr lang="en-US" altLang="ko-KR"/>
              <a:t>  delay(500);</a:t>
            </a:r>
          </a:p>
          <a:p>
            <a:r>
              <a:rPr lang="en-US" altLang="ko-KR"/>
              <a:t>  setColor(0, 255, 255); // AQUA</a:t>
            </a:r>
          </a:p>
          <a:p>
            <a:r>
              <a:rPr lang="en-US" altLang="ko-KR"/>
              <a:t>  delay(500);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913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E0F4F-E3F0-7248-B123-39EA590B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534662"/>
            <a:ext cx="7620406" cy="528131"/>
          </a:xfrm>
        </p:spPr>
        <p:txBody>
          <a:bodyPr>
            <a:normAutofit fontScale="90000"/>
          </a:bodyPr>
          <a:lstStyle/>
          <a:p>
            <a:r>
              <a:rPr kumimoji="1" lang="en-US" altLang="ko-KR"/>
              <a:t>RGB LED </a:t>
            </a:r>
            <a:r>
              <a:rPr kumimoji="1" lang="ko-KR" altLang="en-US"/>
              <a:t>활용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6F350D-E7BB-DA40-AFDE-5F4359B3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12</a:t>
            </a:fld>
            <a:endParaRPr 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FFA1EB7-DA04-4F29-93A8-C23589C8D977}"/>
              </a:ext>
            </a:extLst>
          </p:cNvPr>
          <p:cNvSpPr txBox="1">
            <a:spLocks/>
          </p:cNvSpPr>
          <p:nvPr/>
        </p:nvSpPr>
        <p:spPr>
          <a:xfrm>
            <a:off x="628647" y="1344148"/>
            <a:ext cx="8288929" cy="2447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Wingdings" charset="2"/>
              <a:buChar char="q"/>
              <a:defRPr sz="21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Wingdings" charset="2"/>
              <a:buChar char="§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ko-KR" sz="2000" b="1"/>
              <a:t> </a:t>
            </a:r>
            <a:r>
              <a:rPr kumimoji="1" lang="ko-KR" altLang="en-US" sz="2000" b="1"/>
              <a:t>작동 확인</a:t>
            </a:r>
            <a:endParaRPr kumimoji="1"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372" y="4251116"/>
            <a:ext cx="2942236" cy="22066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706" y="4251116"/>
            <a:ext cx="2942636" cy="220697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372" y="1975976"/>
            <a:ext cx="2942236" cy="220667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706" y="1975976"/>
            <a:ext cx="2942636" cy="220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23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E0F4F-E3F0-7248-B123-39EA590B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534662"/>
            <a:ext cx="7620406" cy="528131"/>
          </a:xfrm>
        </p:spPr>
        <p:txBody>
          <a:bodyPr>
            <a:normAutofit fontScale="90000"/>
          </a:bodyPr>
          <a:lstStyle/>
          <a:p>
            <a:r>
              <a:rPr kumimoji="1" lang="en-US" altLang="ko-KR"/>
              <a:t>LCD </a:t>
            </a:r>
            <a:r>
              <a:rPr kumimoji="1" lang="ko-KR" altLang="en-US"/>
              <a:t>패널에 메시지 출력하기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6F350D-E7BB-DA40-AFDE-5F4359B3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13</a:t>
            </a:fld>
            <a:endParaRPr 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FFA1EB7-DA04-4F29-93A8-C23589C8D977}"/>
              </a:ext>
            </a:extLst>
          </p:cNvPr>
          <p:cNvSpPr txBox="1">
            <a:spLocks/>
          </p:cNvSpPr>
          <p:nvPr/>
        </p:nvSpPr>
        <p:spPr>
          <a:xfrm>
            <a:off x="628647" y="1344148"/>
            <a:ext cx="8288929" cy="2447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Wingdings" charset="2"/>
              <a:buChar char="q"/>
              <a:defRPr sz="21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Wingdings" charset="2"/>
              <a:buChar char="§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ko-KR" sz="2000" b="1"/>
              <a:t> LCD </a:t>
            </a:r>
            <a:r>
              <a:rPr kumimoji="1" lang="ko-KR" altLang="en-US" sz="2000" b="1"/>
              <a:t>패널</a:t>
            </a:r>
            <a:endParaRPr kumimoji="1" lang="en-US" altLang="ko-KR" sz="2000" b="1"/>
          </a:p>
          <a:p>
            <a:pPr lvl="1">
              <a:lnSpc>
                <a:spcPct val="150000"/>
              </a:lnSpc>
            </a:pPr>
            <a:r>
              <a:rPr kumimoji="1" lang="en-US" altLang="ko-KR"/>
              <a:t>16x2 </a:t>
            </a:r>
            <a:r>
              <a:rPr kumimoji="1" lang="ko-KR" altLang="en-US"/>
              <a:t>좌표로 구성</a:t>
            </a:r>
            <a:endParaRPr kumimoji="1" lang="en-US" altLang="ko-KR"/>
          </a:p>
          <a:p>
            <a:pPr lvl="2">
              <a:lnSpc>
                <a:spcPct val="150000"/>
              </a:lnSpc>
            </a:pPr>
            <a:r>
              <a:rPr kumimoji="1" lang="ko-KR" altLang="en-US"/>
              <a:t>일반적인 행열과 다르게 </a:t>
            </a:r>
            <a:r>
              <a:rPr kumimoji="1" lang="en-US" altLang="ko-KR">
                <a:solidFill>
                  <a:srgbClr val="FF0000"/>
                </a:solidFill>
              </a:rPr>
              <a:t>(</a:t>
            </a:r>
            <a:r>
              <a:rPr kumimoji="1" lang="ko-KR" altLang="en-US">
                <a:solidFill>
                  <a:srgbClr val="FF0000"/>
                </a:solidFill>
              </a:rPr>
              <a:t>열</a:t>
            </a:r>
            <a:r>
              <a:rPr kumimoji="1" lang="en-US" altLang="ko-KR">
                <a:solidFill>
                  <a:srgbClr val="FF0000"/>
                </a:solidFill>
              </a:rPr>
              <a:t>, </a:t>
            </a:r>
            <a:r>
              <a:rPr kumimoji="1" lang="ko-KR" altLang="en-US">
                <a:solidFill>
                  <a:srgbClr val="FF0000"/>
                </a:solidFill>
              </a:rPr>
              <a:t>행</a:t>
            </a:r>
            <a:r>
              <a:rPr kumimoji="1" lang="en-US" altLang="ko-KR">
                <a:solidFill>
                  <a:srgbClr val="FF0000"/>
                </a:solidFill>
              </a:rPr>
              <a:t>) </a:t>
            </a:r>
            <a:r>
              <a:rPr kumimoji="1" lang="ko-KR" altLang="en-US"/>
              <a:t>구조의 좌표임을 주의</a:t>
            </a:r>
            <a:endParaRPr kumimoji="1" lang="en-US" altLang="ko-KR"/>
          </a:p>
          <a:p>
            <a:pPr lvl="1">
              <a:lnSpc>
                <a:spcPct val="150000"/>
              </a:lnSpc>
            </a:pPr>
            <a:r>
              <a:rPr kumimoji="1" lang="ko-KR" altLang="en-US">
                <a:solidFill>
                  <a:srgbClr val="FF0000"/>
                </a:solidFill>
              </a:rPr>
              <a:t>가변저항</a:t>
            </a:r>
            <a:r>
              <a:rPr kumimoji="1" lang="en-US" altLang="ko-KR">
                <a:solidFill>
                  <a:srgbClr val="FF0000"/>
                </a:solidFill>
              </a:rPr>
              <a:t>(</a:t>
            </a:r>
            <a:r>
              <a:rPr kumimoji="1" lang="ko-KR" altLang="en-US">
                <a:solidFill>
                  <a:srgbClr val="FF0000"/>
                </a:solidFill>
              </a:rPr>
              <a:t>포텐시오미터</a:t>
            </a:r>
            <a:r>
              <a:rPr kumimoji="1" lang="en-US" altLang="ko-KR">
                <a:solidFill>
                  <a:srgbClr val="FF0000"/>
                </a:solidFill>
              </a:rPr>
              <a:t>)</a:t>
            </a:r>
            <a:r>
              <a:rPr kumimoji="1" lang="ko-KR" altLang="en-US"/>
              <a:t>을 사용해야 화면이 보임</a:t>
            </a:r>
            <a:endParaRPr kumimoji="1"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98" y="3095992"/>
            <a:ext cx="6883602" cy="33059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27200" y="4286766"/>
            <a:ext cx="5295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(0,0)(1,0)(2,0) …                                                       (15,0)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(0,1)(1,1)(2,1) …                                                       (15,1)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3679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E0F4F-E3F0-7248-B123-39EA590B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534662"/>
            <a:ext cx="7620406" cy="528131"/>
          </a:xfrm>
        </p:spPr>
        <p:txBody>
          <a:bodyPr>
            <a:normAutofit fontScale="90000"/>
          </a:bodyPr>
          <a:lstStyle/>
          <a:p>
            <a:r>
              <a:rPr kumimoji="1" lang="en-US" altLang="ko-KR"/>
              <a:t>LCD </a:t>
            </a:r>
            <a:r>
              <a:rPr kumimoji="1" lang="ko-KR" altLang="en-US"/>
              <a:t>패널에 메시지 출력하기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6F350D-E7BB-DA40-AFDE-5F4359B3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14</a:t>
            </a:fld>
            <a:endParaRPr 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FFA1EB7-DA04-4F29-93A8-C23589C8D977}"/>
              </a:ext>
            </a:extLst>
          </p:cNvPr>
          <p:cNvSpPr txBox="1">
            <a:spLocks/>
          </p:cNvSpPr>
          <p:nvPr/>
        </p:nvSpPr>
        <p:spPr>
          <a:xfrm>
            <a:off x="628647" y="1344148"/>
            <a:ext cx="8288929" cy="2447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Wingdings" charset="2"/>
              <a:buChar char="q"/>
              <a:defRPr sz="21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Wingdings" charset="2"/>
              <a:buChar char="§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ko-KR" sz="2000" b="1"/>
              <a:t> LCD </a:t>
            </a:r>
            <a:r>
              <a:rPr kumimoji="1" lang="ko-KR" altLang="en-US" sz="2000" b="1"/>
              <a:t>회로 구성</a:t>
            </a:r>
            <a:endParaRPr kumimoji="1" lang="en-US" altLang="ko-KR" sz="2000" b="1"/>
          </a:p>
          <a:p>
            <a:pPr lvl="1">
              <a:lnSpc>
                <a:spcPct val="150000"/>
              </a:lnSpc>
            </a:pPr>
            <a:r>
              <a:rPr kumimoji="1" lang="ko-KR" altLang="en-US" sz="1700" b="1"/>
              <a:t>빨간선</a:t>
            </a:r>
            <a:r>
              <a:rPr kumimoji="1" lang="en-US" altLang="ko-KR" sz="1700" b="1"/>
              <a:t>: +</a:t>
            </a:r>
          </a:p>
          <a:p>
            <a:pPr lvl="1">
              <a:lnSpc>
                <a:spcPct val="150000"/>
              </a:lnSpc>
            </a:pPr>
            <a:r>
              <a:rPr kumimoji="1" lang="ko-KR" altLang="en-US" sz="1700" b="1"/>
              <a:t>검은선</a:t>
            </a:r>
            <a:r>
              <a:rPr kumimoji="1" lang="en-US" altLang="ko-KR" sz="1700" b="1"/>
              <a:t>: -(</a:t>
            </a:r>
            <a:r>
              <a:rPr kumimoji="1" lang="ko-KR" altLang="en-US" sz="1700" b="1"/>
              <a:t>접지</a:t>
            </a:r>
            <a:r>
              <a:rPr kumimoji="1" lang="en-US" altLang="ko-KR" sz="1700" b="1"/>
              <a:t>)</a:t>
            </a:r>
          </a:p>
          <a:p>
            <a:pPr lvl="1">
              <a:lnSpc>
                <a:spcPct val="150000"/>
              </a:lnSpc>
            </a:pPr>
            <a:endParaRPr kumimoji="1" lang="en-US" altLang="ko-KR" sz="1700" b="1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764" y="1071648"/>
            <a:ext cx="4410691" cy="54395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68700" y="3791415"/>
            <a:ext cx="422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FF0000"/>
                </a:solidFill>
              </a:rPr>
              <a:t>+</a:t>
            </a:r>
            <a:endParaRPr lang="ko-KR" altLang="en-US" sz="2400" b="1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68700" y="3462049"/>
            <a:ext cx="422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solidFill>
                  <a:schemeClr val="accent5"/>
                </a:solidFill>
              </a:rPr>
              <a:t>-</a:t>
            </a:r>
            <a:endParaRPr lang="ko-KR" altLang="en-US" sz="3200" b="1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505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E0F4F-E3F0-7248-B123-39EA590B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534662"/>
            <a:ext cx="7620406" cy="528131"/>
          </a:xfrm>
        </p:spPr>
        <p:txBody>
          <a:bodyPr>
            <a:normAutofit fontScale="90000"/>
          </a:bodyPr>
          <a:lstStyle/>
          <a:p>
            <a:r>
              <a:rPr kumimoji="1" lang="en-US" altLang="ko-KR"/>
              <a:t>LCD </a:t>
            </a:r>
            <a:r>
              <a:rPr kumimoji="1" lang="ko-KR" altLang="en-US"/>
              <a:t>패널에 메시지 출력하기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6F350D-E7BB-DA40-AFDE-5F4359B3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15</a:t>
            </a:fld>
            <a:endParaRPr 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FFA1EB7-DA04-4F29-93A8-C23589C8D977}"/>
              </a:ext>
            </a:extLst>
          </p:cNvPr>
          <p:cNvSpPr txBox="1">
            <a:spLocks/>
          </p:cNvSpPr>
          <p:nvPr/>
        </p:nvSpPr>
        <p:spPr>
          <a:xfrm>
            <a:off x="628647" y="1344148"/>
            <a:ext cx="8288929" cy="2447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Wingdings" charset="2"/>
              <a:buChar char="q"/>
              <a:defRPr sz="21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Wingdings" charset="2"/>
              <a:buChar char="§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ko-KR" sz="2000" b="1"/>
              <a:t> </a:t>
            </a:r>
            <a:r>
              <a:rPr kumimoji="1" lang="ko-KR" altLang="en-US" sz="2000" b="1"/>
              <a:t>메시지 출력하기</a:t>
            </a:r>
            <a:endParaRPr kumimoji="1" lang="en-US" altLang="ko-KR" sz="2000" b="1"/>
          </a:p>
          <a:p>
            <a:pPr lvl="1">
              <a:lnSpc>
                <a:spcPct val="150000"/>
              </a:lnSpc>
            </a:pPr>
            <a:endParaRPr kumimoji="1" lang="en-US" altLang="ko-KR" sz="1700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185" y="1886477"/>
            <a:ext cx="5763429" cy="437258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739900" y="2120900"/>
            <a:ext cx="444500" cy="25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39900" y="3481723"/>
            <a:ext cx="2641600" cy="25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304114" y="5564523"/>
            <a:ext cx="2641600" cy="25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626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E0F4F-E3F0-7248-B123-39EA590B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534662"/>
            <a:ext cx="7620406" cy="528131"/>
          </a:xfrm>
        </p:spPr>
        <p:txBody>
          <a:bodyPr>
            <a:normAutofit fontScale="90000"/>
          </a:bodyPr>
          <a:lstStyle/>
          <a:p>
            <a:r>
              <a:rPr kumimoji="1" lang="en-US" altLang="ko-KR"/>
              <a:t>LCD </a:t>
            </a:r>
            <a:r>
              <a:rPr kumimoji="1" lang="ko-KR" altLang="en-US"/>
              <a:t>패널에 메시지 출력하기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6F350D-E7BB-DA40-AFDE-5F4359B3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16</a:t>
            </a:fld>
            <a:endParaRPr 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FFA1EB7-DA04-4F29-93A8-C23589C8D977}"/>
              </a:ext>
            </a:extLst>
          </p:cNvPr>
          <p:cNvSpPr txBox="1">
            <a:spLocks/>
          </p:cNvSpPr>
          <p:nvPr/>
        </p:nvSpPr>
        <p:spPr>
          <a:xfrm>
            <a:off x="628647" y="1344148"/>
            <a:ext cx="8288929" cy="2447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Wingdings" charset="2"/>
              <a:buChar char="q"/>
              <a:defRPr sz="21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Wingdings" charset="2"/>
              <a:buChar char="§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ko-KR" sz="2000" b="1"/>
              <a:t> </a:t>
            </a:r>
            <a:r>
              <a:rPr kumimoji="1" lang="ko-KR" altLang="en-US" sz="2000" b="1"/>
              <a:t>메시지 출력하기</a:t>
            </a:r>
            <a:endParaRPr kumimoji="1" lang="en-US" altLang="ko-KR" sz="2000" b="1"/>
          </a:p>
          <a:p>
            <a:pPr lvl="1">
              <a:lnSpc>
                <a:spcPct val="150000"/>
              </a:lnSpc>
            </a:pPr>
            <a:endParaRPr kumimoji="1" lang="en-US" altLang="ko-KR" sz="1700" b="1"/>
          </a:p>
        </p:txBody>
      </p:sp>
      <p:sp>
        <p:nvSpPr>
          <p:cNvPr id="6" name="TextBox 5"/>
          <p:cNvSpPr txBox="1"/>
          <p:nvPr/>
        </p:nvSpPr>
        <p:spPr>
          <a:xfrm>
            <a:off x="723900" y="2019300"/>
            <a:ext cx="76581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#include &lt;LiquidCrystal.h&gt;</a:t>
            </a:r>
          </a:p>
          <a:p>
            <a:endParaRPr lang="en-US" altLang="ko-KR"/>
          </a:p>
          <a:p>
            <a:r>
              <a:rPr lang="en-US" altLang="ko-KR"/>
              <a:t>LiquidCrystal lcd(4, 6, 10, 11, 12, 13); // define LCD pin</a:t>
            </a:r>
          </a:p>
          <a:p>
            <a:endParaRPr lang="en-US" altLang="ko-KR"/>
          </a:p>
          <a:p>
            <a:r>
              <a:rPr lang="en-US" altLang="ko-KR"/>
              <a:t>void setup() {</a:t>
            </a:r>
          </a:p>
          <a:p>
            <a:r>
              <a:rPr lang="en-US" altLang="ko-KR"/>
              <a:t>  lcd.begin(16, 2);</a:t>
            </a:r>
          </a:p>
          <a:p>
            <a:r>
              <a:rPr lang="en-US" altLang="ko-KR"/>
              <a:t>}</a:t>
            </a:r>
          </a:p>
          <a:p>
            <a:endParaRPr lang="en-US" altLang="ko-KR"/>
          </a:p>
          <a:p>
            <a:r>
              <a:rPr lang="en-US" altLang="ko-KR"/>
              <a:t>void loop() {</a:t>
            </a:r>
          </a:p>
          <a:p>
            <a:r>
              <a:rPr lang="en-US" altLang="ko-KR"/>
              <a:t>  lcd.setCursor(5,0);</a:t>
            </a:r>
          </a:p>
          <a:p>
            <a:r>
              <a:rPr lang="en-US" altLang="ko-KR"/>
              <a:t>  lcd.print("Hello!!");</a:t>
            </a:r>
          </a:p>
          <a:p>
            <a:r>
              <a:rPr lang="en-US" altLang="ko-KR"/>
              <a:t>  lcd.setCursor(5,1);</a:t>
            </a:r>
          </a:p>
          <a:p>
            <a:r>
              <a:rPr lang="en-US" altLang="ko-KR"/>
              <a:t>  lcd.print("ARDUINO");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321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E0F4F-E3F0-7248-B123-39EA590B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534662"/>
            <a:ext cx="7620406" cy="528131"/>
          </a:xfrm>
        </p:spPr>
        <p:txBody>
          <a:bodyPr>
            <a:normAutofit fontScale="90000"/>
          </a:bodyPr>
          <a:lstStyle/>
          <a:p>
            <a:r>
              <a:rPr kumimoji="1" lang="en-US" altLang="ko-KR"/>
              <a:t>LCD </a:t>
            </a:r>
            <a:r>
              <a:rPr kumimoji="1" lang="ko-KR" altLang="en-US"/>
              <a:t>패널에 메시지 출력하기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6F350D-E7BB-DA40-AFDE-5F4359B3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17</a:t>
            </a:fld>
            <a:endParaRPr 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FFA1EB7-DA04-4F29-93A8-C23589C8D977}"/>
              </a:ext>
            </a:extLst>
          </p:cNvPr>
          <p:cNvSpPr txBox="1">
            <a:spLocks/>
          </p:cNvSpPr>
          <p:nvPr/>
        </p:nvSpPr>
        <p:spPr>
          <a:xfrm>
            <a:off x="628647" y="1111541"/>
            <a:ext cx="8288929" cy="2447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Wingdings" charset="2"/>
              <a:buChar char="q"/>
              <a:defRPr sz="21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Wingdings" charset="2"/>
              <a:buChar char="§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ko-KR" sz="2000" b="1"/>
              <a:t> </a:t>
            </a:r>
            <a:r>
              <a:rPr kumimoji="1" lang="ko-KR" altLang="en-US" sz="2000" b="1"/>
              <a:t>초음파 센서로 구한 거리 출력하기</a:t>
            </a:r>
            <a:endParaRPr kumimoji="1" lang="en-US" altLang="ko-KR" sz="1700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86" y="1676120"/>
            <a:ext cx="7107214" cy="478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23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E0F4F-E3F0-7248-B123-39EA590B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534662"/>
            <a:ext cx="7620406" cy="528131"/>
          </a:xfrm>
        </p:spPr>
        <p:txBody>
          <a:bodyPr>
            <a:normAutofit fontScale="90000"/>
          </a:bodyPr>
          <a:lstStyle/>
          <a:p>
            <a:r>
              <a:rPr kumimoji="1" lang="en-US" altLang="ko-KR"/>
              <a:t>LCD </a:t>
            </a:r>
            <a:r>
              <a:rPr kumimoji="1" lang="ko-KR" altLang="en-US"/>
              <a:t>패널에 메시지 출력하기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6F350D-E7BB-DA40-AFDE-5F4359B3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18</a:t>
            </a:fld>
            <a:endParaRPr 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FFA1EB7-DA04-4F29-93A8-C23589C8D977}"/>
              </a:ext>
            </a:extLst>
          </p:cNvPr>
          <p:cNvSpPr txBox="1">
            <a:spLocks/>
          </p:cNvSpPr>
          <p:nvPr/>
        </p:nvSpPr>
        <p:spPr>
          <a:xfrm>
            <a:off x="628647" y="1344148"/>
            <a:ext cx="8288929" cy="2447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Wingdings" charset="2"/>
              <a:buChar char="q"/>
              <a:defRPr sz="21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Wingdings" charset="2"/>
              <a:buChar char="§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ko-KR" sz="2000" b="1"/>
              <a:t> </a:t>
            </a:r>
            <a:r>
              <a:rPr kumimoji="1" lang="ko-KR" altLang="en-US" sz="2000" b="1"/>
              <a:t>초음파 센서로 구한 거리 출력하기</a:t>
            </a:r>
            <a:endParaRPr kumimoji="1" lang="en-US" altLang="ko-KR" sz="1700" b="1"/>
          </a:p>
        </p:txBody>
      </p:sp>
      <p:sp>
        <p:nvSpPr>
          <p:cNvPr id="6" name="TextBox 5"/>
          <p:cNvSpPr txBox="1"/>
          <p:nvPr/>
        </p:nvSpPr>
        <p:spPr>
          <a:xfrm>
            <a:off x="723900" y="1810612"/>
            <a:ext cx="76581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#include &lt;LiquidCrystal.h&gt;</a:t>
            </a:r>
          </a:p>
          <a:p>
            <a:r>
              <a:rPr lang="en-US" altLang="ko-KR"/>
              <a:t>#define ECHO 8</a:t>
            </a:r>
          </a:p>
          <a:p>
            <a:r>
              <a:rPr lang="en-US" altLang="ko-KR"/>
              <a:t>#define TRIGGER 9</a:t>
            </a:r>
          </a:p>
          <a:p>
            <a:endParaRPr lang="en-US" altLang="ko-KR"/>
          </a:p>
          <a:p>
            <a:r>
              <a:rPr lang="en-US" altLang="ko-KR"/>
              <a:t>LiquidCrystal lcd(4, 6, 10, 11, 12, 13);</a:t>
            </a:r>
          </a:p>
          <a:p>
            <a:endParaRPr lang="en-US" altLang="ko-KR"/>
          </a:p>
          <a:p>
            <a:r>
              <a:rPr lang="en-US" altLang="ko-KR"/>
              <a:t>void setup() {</a:t>
            </a:r>
          </a:p>
          <a:p>
            <a:r>
              <a:rPr lang="en-US" altLang="ko-KR"/>
              <a:t>  lcd.begin(16, 2);</a:t>
            </a:r>
          </a:p>
          <a:p>
            <a:r>
              <a:rPr lang="en-US" altLang="ko-KR"/>
              <a:t>  pinMode(ECHO,INPUT);</a:t>
            </a:r>
          </a:p>
          <a:p>
            <a:r>
              <a:rPr lang="en-US" altLang="ko-KR"/>
              <a:t>  pinMode(TRIGGER,OUTPUT);</a:t>
            </a:r>
          </a:p>
          <a:p>
            <a:r>
              <a:rPr lang="en-US" altLang="ko-KR"/>
              <a:t>}</a:t>
            </a:r>
          </a:p>
          <a:p>
            <a:r>
              <a:rPr lang="en-US" altLang="ko-KR"/>
              <a:t>void loop() {</a:t>
            </a:r>
          </a:p>
          <a:p>
            <a:r>
              <a:rPr lang="en-US" altLang="ko-KR"/>
              <a:t>  long duration, distance;</a:t>
            </a:r>
          </a:p>
          <a:p>
            <a:r>
              <a:rPr lang="en-US" altLang="ko-KR"/>
              <a:t>  </a:t>
            </a:r>
          </a:p>
          <a:p>
            <a:r>
              <a:rPr lang="en-US" altLang="ko-KR"/>
              <a:t>  digitalWrite(TRIGGER,LOW);</a:t>
            </a:r>
          </a:p>
          <a:p>
            <a:r>
              <a:rPr lang="en-US" altLang="ko-KR"/>
              <a:t>  delayMicroseconds(2);</a:t>
            </a:r>
          </a:p>
          <a:p>
            <a:r>
              <a:rPr lang="en-US" altLang="ko-KR"/>
              <a:t> // </a:t>
            </a:r>
            <a:r>
              <a:rPr lang="ko-KR" altLang="en-US"/>
              <a:t>계속</a:t>
            </a:r>
          </a:p>
        </p:txBody>
      </p:sp>
    </p:spTree>
    <p:extLst>
      <p:ext uri="{BB962C8B-B14F-4D97-AF65-F5344CB8AC3E}">
        <p14:creationId xmlns:p14="http://schemas.microsoft.com/office/powerpoint/2010/main" val="3924911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E0F4F-E3F0-7248-B123-39EA590B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534662"/>
            <a:ext cx="7620406" cy="528131"/>
          </a:xfrm>
        </p:spPr>
        <p:txBody>
          <a:bodyPr>
            <a:normAutofit fontScale="90000"/>
          </a:bodyPr>
          <a:lstStyle/>
          <a:p>
            <a:r>
              <a:rPr kumimoji="1" lang="en-US" altLang="ko-KR"/>
              <a:t>LCD </a:t>
            </a:r>
            <a:r>
              <a:rPr kumimoji="1" lang="ko-KR" altLang="en-US"/>
              <a:t>패널에 메시지 출력하기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6F350D-E7BB-DA40-AFDE-5F4359B3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19</a:t>
            </a:fld>
            <a:endParaRPr 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FFA1EB7-DA04-4F29-93A8-C23589C8D977}"/>
              </a:ext>
            </a:extLst>
          </p:cNvPr>
          <p:cNvSpPr txBox="1">
            <a:spLocks/>
          </p:cNvSpPr>
          <p:nvPr/>
        </p:nvSpPr>
        <p:spPr>
          <a:xfrm>
            <a:off x="628647" y="1166348"/>
            <a:ext cx="8288929" cy="2447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Wingdings" charset="2"/>
              <a:buChar char="q"/>
              <a:defRPr sz="21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Wingdings" charset="2"/>
              <a:buChar char="§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ko-KR" sz="2000" b="1"/>
              <a:t> </a:t>
            </a:r>
            <a:r>
              <a:rPr kumimoji="1" lang="ko-KR" altLang="en-US" sz="2000" b="1"/>
              <a:t>초음파 센서로 구한 거리 출력하기</a:t>
            </a:r>
            <a:endParaRPr kumimoji="1" lang="en-US" altLang="ko-KR" sz="1700" b="1"/>
          </a:p>
        </p:txBody>
      </p:sp>
      <p:sp>
        <p:nvSpPr>
          <p:cNvPr id="6" name="TextBox 5"/>
          <p:cNvSpPr txBox="1"/>
          <p:nvPr/>
        </p:nvSpPr>
        <p:spPr>
          <a:xfrm>
            <a:off x="723900" y="1675009"/>
            <a:ext cx="76581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  digitalWrite(TRIGGER,HIGH);</a:t>
            </a:r>
          </a:p>
          <a:p>
            <a:r>
              <a:rPr lang="en-US" altLang="ko-KR" sz="1600"/>
              <a:t>  delayMicroseconds(10);</a:t>
            </a:r>
          </a:p>
          <a:p>
            <a:r>
              <a:rPr lang="en-US" altLang="ko-KR" sz="1600"/>
              <a:t>  digitalWrite(TRIGGER,LOW);</a:t>
            </a:r>
          </a:p>
          <a:p>
            <a:r>
              <a:rPr lang="en-US" altLang="ko-KR" sz="1600"/>
              <a:t>  </a:t>
            </a:r>
          </a:p>
          <a:p>
            <a:r>
              <a:rPr lang="en-US" altLang="ko-KR" sz="1600"/>
              <a:t>  //calculate distance</a:t>
            </a:r>
          </a:p>
          <a:p>
            <a:r>
              <a:rPr lang="en-US" altLang="ko-KR" sz="1600"/>
              <a:t>  duration = pulseIn(ECHO,HIGH);</a:t>
            </a:r>
          </a:p>
          <a:p>
            <a:r>
              <a:rPr lang="en-US" altLang="ko-KR" sz="1600"/>
              <a:t>  distance = duration * 34000 / 1000000 / 2;</a:t>
            </a:r>
          </a:p>
          <a:p>
            <a:r>
              <a:rPr lang="en-US" altLang="ko-KR" sz="1600"/>
              <a:t>  </a:t>
            </a:r>
          </a:p>
          <a:p>
            <a:r>
              <a:rPr lang="en-US" altLang="ko-KR" sz="1600"/>
              <a:t>  lcd.setCursor(4,0);</a:t>
            </a:r>
          </a:p>
          <a:p>
            <a:r>
              <a:rPr lang="en-US" altLang="ko-KR" sz="1600"/>
              <a:t>  lcd.print("Distance");</a:t>
            </a:r>
          </a:p>
          <a:p>
            <a:r>
              <a:rPr lang="en-US" altLang="ko-KR" sz="1600"/>
              <a:t>  lcd.setCursor(5,1);</a:t>
            </a:r>
          </a:p>
          <a:p>
            <a:r>
              <a:rPr lang="en-US" altLang="ko-KR" sz="1600"/>
              <a:t>  lcd.print(distance);</a:t>
            </a:r>
          </a:p>
          <a:p>
            <a:r>
              <a:rPr lang="en-US" altLang="ko-KR" sz="1600"/>
              <a:t>  if(distance &lt; 10){ // </a:t>
            </a:r>
            <a:r>
              <a:rPr lang="ko-KR" altLang="en-US" sz="1600"/>
              <a:t>한 번 출력된 곳은 자동으로 지워지지 않음</a:t>
            </a:r>
            <a:endParaRPr lang="en-US" altLang="ko-KR" sz="1600"/>
          </a:p>
          <a:p>
            <a:r>
              <a:rPr lang="en-US" altLang="ko-KR" sz="1600"/>
              <a:t>    lcd.setCursor(6,1);</a:t>
            </a:r>
          </a:p>
          <a:p>
            <a:r>
              <a:rPr lang="en-US" altLang="ko-KR" sz="1600"/>
              <a:t>    lcd.print(" ");</a:t>
            </a:r>
          </a:p>
          <a:p>
            <a:r>
              <a:rPr lang="en-US" altLang="ko-KR" sz="1600"/>
              <a:t>  }</a:t>
            </a:r>
          </a:p>
          <a:p>
            <a:r>
              <a:rPr lang="en-US" altLang="ko-KR" sz="1600"/>
              <a:t>  lcd.setCursor(10,1);</a:t>
            </a:r>
          </a:p>
          <a:p>
            <a:r>
              <a:rPr lang="en-US" altLang="ko-KR" sz="1600"/>
              <a:t>  lcd.print("Cm");</a:t>
            </a:r>
          </a:p>
          <a:p>
            <a:r>
              <a:rPr lang="en-US" altLang="ko-KR" sz="1600"/>
              <a:t>  delay(1000);</a:t>
            </a:r>
          </a:p>
          <a:p>
            <a:r>
              <a:rPr lang="en-US" altLang="ko-KR" sz="1600"/>
              <a:t>}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08426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6D1BF-BFCD-2E47-87D8-35CCACE80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수업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6306C-7DEB-BC49-91A9-4BEC6B154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ko-KR"/>
              <a:t> </a:t>
            </a:r>
            <a:r>
              <a:rPr kumimoji="1" lang="ko-KR" altLang="en-US"/>
              <a:t>초음파센서</a:t>
            </a:r>
            <a:r>
              <a:rPr kumimoji="1" lang="en-US" altLang="ko-KR"/>
              <a:t>(HC-SR04)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/>
              <a:t> </a:t>
            </a:r>
            <a:r>
              <a:rPr kumimoji="1" lang="ko-KR" altLang="en-US"/>
              <a:t>초음파센서로 거리 측정하기</a:t>
            </a:r>
            <a:endParaRPr kumimoji="1" lang="en-US" altLang="ko-KR"/>
          </a:p>
          <a:p>
            <a:pPr>
              <a:lnSpc>
                <a:spcPct val="150000"/>
              </a:lnSpc>
            </a:pPr>
            <a:r>
              <a:rPr kumimoji="1" lang="en-US" altLang="ko-KR"/>
              <a:t> RGB LED </a:t>
            </a:r>
            <a:r>
              <a:rPr kumimoji="1" lang="ko-KR" altLang="en-US"/>
              <a:t>활용</a:t>
            </a:r>
            <a:endParaRPr kumimoji="1" lang="en-US" altLang="ko-KR"/>
          </a:p>
          <a:p>
            <a:pPr>
              <a:lnSpc>
                <a:spcPct val="150000"/>
              </a:lnSpc>
            </a:pPr>
            <a:r>
              <a:rPr kumimoji="1" lang="en-US" altLang="ko-KR"/>
              <a:t> LCD </a:t>
            </a:r>
            <a:r>
              <a:rPr kumimoji="1" lang="ko-KR" altLang="en-US"/>
              <a:t>패널에 메시지 출력하기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 실습과제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764B9F-E9EB-9342-8719-F48ECB4A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10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F2F5E-8298-9944-A8F7-EE419BE77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실습 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EBB0C-AD80-A64E-97E3-280BEA3BD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785" y="1299748"/>
            <a:ext cx="8528215" cy="180006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1.</a:t>
            </a:r>
            <a:r>
              <a:rPr kumimoji="1" lang="ko-KR" altLang="en-US" sz="2000" b="1" dirty="0"/>
              <a:t> 물체의 거리에 따라 </a:t>
            </a:r>
            <a:r>
              <a:rPr kumimoji="1" lang="en-US" altLang="ko-KR" sz="2000" b="1" dirty="0"/>
              <a:t>RGB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LED </a:t>
            </a:r>
            <a:r>
              <a:rPr kumimoji="1" lang="ko-KR" altLang="en-US" sz="2000" b="1" dirty="0"/>
              <a:t>색을 바꿔서 출력</a:t>
            </a:r>
            <a:endParaRPr kumimoji="1" lang="en-US" altLang="ko-KR" sz="2000" b="1" dirty="0"/>
          </a:p>
          <a:p>
            <a:pPr lvl="1">
              <a:lnSpc>
                <a:spcPct val="150000"/>
              </a:lnSpc>
            </a:pPr>
            <a:r>
              <a:rPr kumimoji="1" lang="ko-KR" altLang="en-US" sz="1700" b="1" dirty="0"/>
              <a:t>물체와의 거리가 </a:t>
            </a:r>
            <a:r>
              <a:rPr kumimoji="1" lang="en-US" altLang="ko-KR" sz="1700" b="1" dirty="0"/>
              <a:t>40/30/20/10cm </a:t>
            </a:r>
            <a:r>
              <a:rPr kumimoji="1" lang="ko-KR" altLang="en-US" sz="1700" b="1" dirty="0"/>
              <a:t>구간에 따라 </a:t>
            </a:r>
            <a:r>
              <a:rPr kumimoji="1" lang="en-US" altLang="ko-KR" sz="1700" b="1" dirty="0"/>
              <a:t>LED </a:t>
            </a:r>
            <a:r>
              <a:rPr kumimoji="1" lang="ko-KR" altLang="en-US" sz="1700" b="1" dirty="0"/>
              <a:t>색 변경 </a:t>
            </a:r>
            <a:br>
              <a:rPr kumimoji="1" lang="en-US" altLang="ko-KR" sz="1700" b="1" dirty="0"/>
            </a:br>
            <a:r>
              <a:rPr kumimoji="1" lang="en-US" altLang="ko-KR" sz="1700" b="1" dirty="0"/>
              <a:t>(40cm </a:t>
            </a:r>
            <a:r>
              <a:rPr kumimoji="1" lang="ko-KR" altLang="en-US" sz="1700" b="1" dirty="0"/>
              <a:t>이상 </a:t>
            </a:r>
            <a:r>
              <a:rPr kumimoji="1" lang="en-US" altLang="ko-KR" sz="1700" b="1" dirty="0"/>
              <a:t>LED </a:t>
            </a:r>
            <a:r>
              <a:rPr kumimoji="1" lang="ko-KR" altLang="en-US" sz="1700" b="1" dirty="0"/>
              <a:t>꺼짐</a:t>
            </a:r>
            <a:r>
              <a:rPr kumimoji="1" lang="en-US" altLang="ko-KR" sz="1700" b="1" dirty="0"/>
              <a:t>) </a:t>
            </a:r>
          </a:p>
          <a:p>
            <a:pPr lvl="1">
              <a:lnSpc>
                <a:spcPct val="150000"/>
              </a:lnSpc>
            </a:pPr>
            <a:r>
              <a:rPr kumimoji="1" lang="ko-KR" altLang="en-US" sz="1700" b="1" dirty="0"/>
              <a:t>아래 그림처럼 </a:t>
            </a:r>
            <a:r>
              <a:rPr kumimoji="1" lang="en-US" altLang="ko-KR" sz="1700" b="1" dirty="0"/>
              <a:t>RGB LED</a:t>
            </a:r>
            <a:r>
              <a:rPr kumimoji="1" lang="ko-KR" altLang="en-US" sz="1700" b="1" dirty="0"/>
              <a:t>가 점등되도록 구현</a:t>
            </a:r>
            <a:endParaRPr kumimoji="1" lang="en-US" altLang="ko-KR" sz="1700" b="1" dirty="0"/>
          </a:p>
          <a:p>
            <a:pPr lvl="1">
              <a:lnSpc>
                <a:spcPct val="150000"/>
              </a:lnSpc>
            </a:pPr>
            <a:endParaRPr kumimoji="1" lang="en-US" altLang="ko-KR" sz="17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F35FF9-1C43-AA42-8372-A7604D20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2F23B5-A84C-924E-BF6D-694DBD728CD3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726E559-0E26-4697-A187-A09632ED7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372" y="415052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652" y="4607728"/>
            <a:ext cx="1686160" cy="905001"/>
          </a:xfrm>
          <a:prstGeom prst="rect">
            <a:avLst/>
          </a:prstGeom>
        </p:spPr>
      </p:pic>
      <p:cxnSp>
        <p:nvCxnSpPr>
          <p:cNvPr id="7" name="직선 연결선 6"/>
          <p:cNvCxnSpPr>
            <a:stCxn id="5" idx="1"/>
          </p:cNvCxnSpPr>
          <p:nvPr/>
        </p:nvCxnSpPr>
        <p:spPr>
          <a:xfrm flipH="1">
            <a:off x="931748" y="5060229"/>
            <a:ext cx="52559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8978" y="5223587"/>
            <a:ext cx="69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40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62178" y="5223587"/>
            <a:ext cx="69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30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592398" y="5223587"/>
            <a:ext cx="69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22618" y="5223587"/>
            <a:ext cx="69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cxnSp>
        <p:nvCxnSpPr>
          <p:cNvPr id="15" name="직선 연결선 14"/>
          <p:cNvCxnSpPr>
            <a:stCxn id="13" idx="0"/>
          </p:cNvCxnSpPr>
          <p:nvPr/>
        </p:nvCxnSpPr>
        <p:spPr>
          <a:xfrm flipV="1">
            <a:off x="5371868" y="5060228"/>
            <a:ext cx="0" cy="1633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2" idx="0"/>
          </p:cNvCxnSpPr>
          <p:nvPr/>
        </p:nvCxnSpPr>
        <p:spPr>
          <a:xfrm flipV="1">
            <a:off x="3941648" y="5060228"/>
            <a:ext cx="0" cy="1633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2506548" y="5060228"/>
            <a:ext cx="0" cy="1633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931748" y="5060228"/>
            <a:ext cx="0" cy="1633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609" y="4232775"/>
            <a:ext cx="447737" cy="78115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425" y="4207622"/>
            <a:ext cx="476316" cy="80021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2885" y="4185484"/>
            <a:ext cx="419158" cy="82879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3449" y="4207216"/>
            <a:ext cx="428685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05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00B1C-7AAC-4995-B626-81AAE36B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A99F8-7F85-4C51-B1AA-FA588A8C9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dirty="0"/>
              <a:t>#define ECHO 11 // define Echo pin</a:t>
            </a:r>
          </a:p>
          <a:p>
            <a:pPr marL="0" indent="0">
              <a:buNone/>
            </a:pPr>
            <a:r>
              <a:rPr lang="en-US" altLang="ko-KR" dirty="0"/>
              <a:t>#define TRIGGER 12 // define Trig pin</a:t>
            </a:r>
          </a:p>
          <a:p>
            <a:pPr marL="0" indent="0">
              <a:buNone/>
            </a:pPr>
            <a:r>
              <a:rPr lang="en-US" altLang="ko-KR" dirty="0"/>
              <a:t>#define RED 3 // define RED pin</a:t>
            </a:r>
          </a:p>
          <a:p>
            <a:pPr marL="0" indent="0">
              <a:buNone/>
            </a:pPr>
            <a:r>
              <a:rPr lang="en-US" altLang="ko-KR" dirty="0"/>
              <a:t>#define GREEN 5 // define GREEN pin</a:t>
            </a:r>
          </a:p>
          <a:p>
            <a:pPr marL="0" indent="0">
              <a:buNone/>
            </a:pPr>
            <a:r>
              <a:rPr lang="en-US" altLang="ko-KR" dirty="0"/>
              <a:t>#define BLUE 6 // define BLUE pin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void setup() {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Serial.begin</a:t>
            </a:r>
            <a:r>
              <a:rPr lang="en-US" altLang="ko-KR" dirty="0"/>
              <a:t>(9600);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pinMode</a:t>
            </a:r>
            <a:r>
              <a:rPr lang="en-US" altLang="ko-KR" dirty="0"/>
              <a:t>(ECHO,INPUT);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pinMode</a:t>
            </a:r>
            <a:r>
              <a:rPr lang="en-US" altLang="ko-KR" dirty="0"/>
              <a:t>(TRIGGER,OUTPUT);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pinMode</a:t>
            </a:r>
            <a:r>
              <a:rPr lang="en-US" altLang="ko-KR" dirty="0"/>
              <a:t>(RED, OUTPUT);  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pinMode</a:t>
            </a:r>
            <a:r>
              <a:rPr lang="en-US" altLang="ko-KR" dirty="0"/>
              <a:t>(GREEN, OUTPUT);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pinMode</a:t>
            </a:r>
            <a:r>
              <a:rPr lang="en-US" altLang="ko-KR" dirty="0"/>
              <a:t>(BLUE, OUTPUT);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void loop() {</a:t>
            </a:r>
          </a:p>
          <a:p>
            <a:pPr marL="0" indent="0">
              <a:buNone/>
            </a:pPr>
            <a:r>
              <a:rPr lang="en-US" altLang="ko-KR" dirty="0"/>
              <a:t>    //operating ultrasonic sensor</a:t>
            </a:r>
          </a:p>
          <a:p>
            <a:pPr marL="0" indent="0">
              <a:buNone/>
            </a:pPr>
            <a:r>
              <a:rPr lang="en-US" altLang="ko-KR" dirty="0"/>
              <a:t>    long duration, distance; 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digitalWrite</a:t>
            </a:r>
            <a:r>
              <a:rPr lang="en-US" altLang="ko-KR" dirty="0"/>
              <a:t>(TRIGGER,LOW);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delayMicroseconds</a:t>
            </a:r>
            <a:r>
              <a:rPr lang="en-US" altLang="ko-KR" dirty="0"/>
              <a:t>(2);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digitalWrite</a:t>
            </a:r>
            <a:r>
              <a:rPr lang="en-US" altLang="ko-KR" dirty="0"/>
              <a:t>(TRIGGER,HIGH);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delayMicroseconds</a:t>
            </a:r>
            <a:r>
              <a:rPr lang="en-US" altLang="ko-KR" dirty="0"/>
              <a:t>(10);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digitalWrite</a:t>
            </a:r>
            <a:r>
              <a:rPr lang="en-US" altLang="ko-KR" dirty="0"/>
              <a:t>(TRIGGER,LOW);</a:t>
            </a:r>
          </a:p>
          <a:p>
            <a:pPr marL="0" indent="0">
              <a:buNone/>
            </a:pPr>
            <a:r>
              <a:rPr lang="en-US" altLang="ko-KR" dirty="0"/>
              <a:t>    //calculate distance</a:t>
            </a:r>
          </a:p>
          <a:p>
            <a:pPr marL="0" indent="0">
              <a:buNone/>
            </a:pPr>
            <a:r>
              <a:rPr lang="en-US" altLang="ko-KR" dirty="0"/>
              <a:t>    duration = </a:t>
            </a:r>
            <a:r>
              <a:rPr lang="en-US" altLang="ko-KR" dirty="0" err="1"/>
              <a:t>pulseIn</a:t>
            </a:r>
            <a:r>
              <a:rPr lang="en-US" altLang="ko-KR" dirty="0"/>
              <a:t>(ECHO,HIGH);</a:t>
            </a:r>
          </a:p>
          <a:p>
            <a:pPr marL="0" indent="0">
              <a:buNone/>
            </a:pPr>
            <a:r>
              <a:rPr lang="en-US" altLang="ko-KR" dirty="0"/>
              <a:t>    // </a:t>
            </a:r>
            <a:r>
              <a:rPr lang="ko-KR" altLang="en-US" dirty="0"/>
              <a:t>초음파 속도 약 </a:t>
            </a:r>
            <a:r>
              <a:rPr lang="en-US" altLang="ko-KR" dirty="0"/>
              <a:t>34000cm/s * </a:t>
            </a:r>
            <a:r>
              <a:rPr lang="ko-KR" altLang="en-US" dirty="0"/>
              <a:t>반사되어 돌아오는 시간</a:t>
            </a:r>
            <a:r>
              <a:rPr lang="en-US" altLang="ko-KR" dirty="0"/>
              <a:t>(microsecond) / 1000000 / 2 = </a:t>
            </a:r>
            <a:r>
              <a:rPr lang="ko-KR" altLang="en-US" dirty="0"/>
              <a:t>물체로부터의 거리</a:t>
            </a:r>
            <a:r>
              <a:rPr lang="en-US" altLang="ko-KR" dirty="0"/>
              <a:t>(cm)</a:t>
            </a:r>
          </a:p>
          <a:p>
            <a:pPr marL="0" indent="0">
              <a:buNone/>
            </a:pPr>
            <a:r>
              <a:rPr lang="en-US" altLang="ko-KR" dirty="0"/>
              <a:t>    distance = duration * 34000 / 1000000 / 2;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</a:p>
          <a:p>
            <a:pPr marL="0" indent="0">
              <a:buNone/>
            </a:pPr>
            <a:r>
              <a:rPr lang="en-US" altLang="ko-KR" dirty="0"/>
              <a:t>    //show serial monitor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Serial.print</a:t>
            </a:r>
            <a:r>
              <a:rPr lang="en-US" altLang="ko-KR" dirty="0"/>
              <a:t>("\</a:t>
            </a:r>
            <a:r>
              <a:rPr lang="en-US" altLang="ko-KR" dirty="0" err="1"/>
              <a:t>nDuration</a:t>
            </a:r>
            <a:r>
              <a:rPr lang="en-US" altLang="ko-KR" dirty="0"/>
              <a:t>: ");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Serial.println</a:t>
            </a:r>
            <a:r>
              <a:rPr lang="en-US" altLang="ko-KR" dirty="0"/>
              <a:t>(duration);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Serial.print</a:t>
            </a:r>
            <a:r>
              <a:rPr lang="en-US" altLang="ko-KR" dirty="0"/>
              <a:t>("Distance: ");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Serial.print</a:t>
            </a:r>
            <a:r>
              <a:rPr lang="en-US" altLang="ko-KR" dirty="0"/>
              <a:t>(distance);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Serial.println</a:t>
            </a:r>
            <a:r>
              <a:rPr lang="en-US" altLang="ko-KR" dirty="0"/>
              <a:t>(" cm");</a:t>
            </a:r>
          </a:p>
          <a:p>
            <a:pPr marL="0" indent="0">
              <a:buNone/>
            </a:pPr>
            <a:r>
              <a:rPr lang="en-US" altLang="ko-KR" dirty="0"/>
              <a:t>    delay(500);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if(distance &lt; 10)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setColor</a:t>
            </a:r>
            <a:r>
              <a:rPr lang="en-US" altLang="ko-KR" dirty="0"/>
              <a:t>(255, 0, 0); // RED</a:t>
            </a:r>
          </a:p>
          <a:p>
            <a:pPr marL="0" indent="0">
              <a:buNone/>
            </a:pPr>
            <a:r>
              <a:rPr lang="en-US" altLang="ko-KR" dirty="0"/>
              <a:t>    else if (distance &gt;= 10 &amp;&amp; distance &lt; 20)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setColor</a:t>
            </a:r>
            <a:r>
              <a:rPr lang="en-US" altLang="ko-KR" dirty="0"/>
              <a:t>(255, 255, 0); // YELLOW</a:t>
            </a:r>
          </a:p>
          <a:p>
            <a:pPr marL="0" indent="0">
              <a:buNone/>
            </a:pPr>
            <a:r>
              <a:rPr lang="en-US" altLang="ko-KR" dirty="0"/>
              <a:t>    else if (distance &gt;= 20 &amp;&amp; distance &lt; 30)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setColor</a:t>
            </a:r>
            <a:r>
              <a:rPr lang="en-US" altLang="ko-KR" dirty="0"/>
              <a:t>(0, 255, 0); // GREEN</a:t>
            </a:r>
          </a:p>
          <a:p>
            <a:pPr marL="0" indent="0">
              <a:buNone/>
            </a:pPr>
            <a:r>
              <a:rPr lang="en-US" altLang="ko-KR" dirty="0"/>
              <a:t>    else if (distance &gt;= 30 &amp;&amp; distance &lt; 40)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setColor</a:t>
            </a:r>
            <a:r>
              <a:rPr lang="en-US" altLang="ko-KR" dirty="0"/>
              <a:t>(0, 0, 255); // BLUE</a:t>
            </a:r>
          </a:p>
          <a:p>
            <a:pPr marL="0" indent="0">
              <a:buNone/>
            </a:pPr>
            <a:r>
              <a:rPr lang="en-US" altLang="ko-KR" dirty="0"/>
              <a:t>    else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setColor</a:t>
            </a:r>
            <a:r>
              <a:rPr lang="en-US" altLang="ko-KR" dirty="0"/>
              <a:t>(0, 0, 0); // OFF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setColor</a:t>
            </a:r>
            <a:r>
              <a:rPr lang="en-US" altLang="ko-KR" dirty="0"/>
              <a:t>(int r, int g, int b)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analogWrite</a:t>
            </a:r>
            <a:r>
              <a:rPr lang="en-US" altLang="ko-KR" dirty="0"/>
              <a:t>(RED, r);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analogWrite</a:t>
            </a:r>
            <a:r>
              <a:rPr lang="en-US" altLang="ko-KR" dirty="0"/>
              <a:t>(GREEN, g);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analogWrite</a:t>
            </a:r>
            <a:r>
              <a:rPr lang="en-US" altLang="ko-KR" dirty="0"/>
              <a:t>(BLUE, b);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7B906E-19F4-4C6E-8FEC-2634D26D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5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E0F4F-E3F0-7248-B123-39EA590B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534662"/>
            <a:ext cx="7620406" cy="528131"/>
          </a:xfrm>
        </p:spPr>
        <p:txBody>
          <a:bodyPr>
            <a:normAutofit fontScale="90000"/>
          </a:bodyPr>
          <a:lstStyle/>
          <a:p>
            <a:r>
              <a:rPr kumimoji="1" lang="ko-KR" altLang="en-US"/>
              <a:t>초음파센서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6F350D-E7BB-DA40-AFDE-5F4359B3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3</a:t>
            </a:fld>
            <a:endParaRPr 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EBE7B5D-8DDA-FB45-B280-71DDA47099CB}"/>
              </a:ext>
            </a:extLst>
          </p:cNvPr>
          <p:cNvSpPr txBox="1">
            <a:spLocks/>
          </p:cNvSpPr>
          <p:nvPr/>
        </p:nvSpPr>
        <p:spPr>
          <a:xfrm>
            <a:off x="628649" y="1163693"/>
            <a:ext cx="8013546" cy="20756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Wingdings" charset="2"/>
              <a:buChar char="q"/>
              <a:defRPr sz="21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Wingdings" charset="2"/>
              <a:buChar char="§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ko-KR" sz="2000" b="1"/>
              <a:t> </a:t>
            </a:r>
            <a:r>
              <a:rPr kumimoji="1" lang="ko-KR" altLang="en-US" sz="2000" b="1"/>
              <a:t>초음파센서</a:t>
            </a:r>
            <a:endParaRPr kumimoji="1" lang="en-US" altLang="ko-KR" sz="2000" b="1" dirty="0"/>
          </a:p>
          <a:p>
            <a:pPr lvl="1">
              <a:lnSpc>
                <a:spcPct val="150000"/>
              </a:lnSpc>
            </a:pPr>
            <a:r>
              <a:rPr kumimoji="1" lang="ko-KR" altLang="en-US" sz="1600" b="1"/>
              <a:t>약 </a:t>
            </a:r>
            <a:r>
              <a:rPr kumimoji="1" lang="en-US" altLang="ko-KR" sz="1600" b="1"/>
              <a:t>20kHz </a:t>
            </a:r>
            <a:r>
              <a:rPr kumimoji="1" lang="ko-KR" altLang="en-US" sz="1600" b="1"/>
              <a:t>이상의 높은 주파수의 소리를 보낸 후 반사되어 돌아오는 시간을 측정</a:t>
            </a:r>
            <a:endParaRPr kumimoji="1" lang="en-US" altLang="ko-KR" sz="1600" b="1"/>
          </a:p>
          <a:p>
            <a:pPr lvl="1">
              <a:lnSpc>
                <a:spcPct val="150000"/>
              </a:lnSpc>
            </a:pPr>
            <a:r>
              <a:rPr kumimoji="1" lang="ko-KR" altLang="en-US" sz="1600" b="1"/>
              <a:t>소리의 속도와 소리가 돌아오는 시간을 이용하여 거리를 계산</a:t>
            </a:r>
            <a:br>
              <a:rPr kumimoji="1" lang="en-US" altLang="ko-KR" sz="1600" b="1"/>
            </a:br>
            <a:r>
              <a:rPr kumimoji="1" lang="ko-KR" altLang="en-US" sz="1600" b="1"/>
              <a:t>공식</a:t>
            </a:r>
            <a:r>
              <a:rPr kumimoji="1" lang="en-US" altLang="ko-KR" sz="1600" b="1"/>
              <a:t>: t(</a:t>
            </a:r>
            <a:r>
              <a:rPr kumimoji="1" lang="ko-KR" altLang="en-US" sz="1600" b="1"/>
              <a:t>왕복시간</a:t>
            </a:r>
            <a:r>
              <a:rPr kumimoji="1" lang="en-US" altLang="ko-KR" sz="1600" b="1"/>
              <a:t>) * V(</a:t>
            </a:r>
            <a:r>
              <a:rPr kumimoji="1" lang="ko-KR" altLang="en-US" sz="1600" b="1"/>
              <a:t>속도</a:t>
            </a:r>
            <a:r>
              <a:rPr kumimoji="1" lang="en-US" altLang="ko-KR" sz="1600" b="1"/>
              <a:t>) = 2L(</a:t>
            </a:r>
            <a:r>
              <a:rPr kumimoji="1" lang="ko-KR" altLang="en-US" sz="1600" b="1"/>
              <a:t>왕복거리</a:t>
            </a:r>
            <a:r>
              <a:rPr kumimoji="1" lang="en-US" altLang="ko-KR" sz="1600" b="1"/>
              <a:t>)</a:t>
            </a:r>
            <a:br>
              <a:rPr kumimoji="1" lang="en-US" altLang="ko-KR" sz="1600" b="1"/>
            </a:br>
            <a:r>
              <a:rPr kumimoji="1" lang="en-US" altLang="ko-KR" sz="1600" b="1"/>
              <a:t>V = 344m/s	</a:t>
            </a:r>
            <a:endParaRPr kumimoji="1" lang="ko-KR" altLang="en-US" sz="1600" b="1" dirty="0"/>
          </a:p>
          <a:p>
            <a:pPr>
              <a:lnSpc>
                <a:spcPct val="150000"/>
              </a:lnSpc>
            </a:pPr>
            <a:endParaRPr kumimoji="1"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FFA1EB7-DA04-4F29-93A8-C23589C8D977}"/>
              </a:ext>
            </a:extLst>
          </p:cNvPr>
          <p:cNvSpPr txBox="1">
            <a:spLocks/>
          </p:cNvSpPr>
          <p:nvPr/>
        </p:nvSpPr>
        <p:spPr>
          <a:xfrm>
            <a:off x="565227" y="3556286"/>
            <a:ext cx="8013546" cy="3035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Wingdings" charset="2"/>
              <a:buChar char="q"/>
              <a:defRPr sz="21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Wingdings" charset="2"/>
              <a:buChar char="§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동작원리</a:t>
            </a:r>
            <a:endParaRPr kumimoji="1" lang="en-US" altLang="ko-KR" sz="2000" b="1" dirty="0"/>
          </a:p>
          <a:p>
            <a:pPr lvl="1">
              <a:lnSpc>
                <a:spcPct val="150000"/>
              </a:lnSpc>
            </a:pPr>
            <a:r>
              <a:rPr kumimoji="1" lang="ko-KR" altLang="en-US" sz="1600" b="1"/>
              <a:t>초음파를 보내는 </a:t>
            </a:r>
            <a:r>
              <a:rPr kumimoji="1" lang="en-US" altLang="ko-KR" sz="1600" b="1"/>
              <a:t>Trigger </a:t>
            </a:r>
            <a:r>
              <a:rPr kumimoji="1" lang="ko-KR" altLang="en-US" sz="1600" b="1"/>
              <a:t>핀에 전류를 흐르게 하여 초음파를 발사 </a:t>
            </a:r>
            <a:r>
              <a:rPr kumimoji="1" lang="en-US" altLang="ko-KR" sz="1600" b="1"/>
              <a:t>(10us)</a:t>
            </a:r>
            <a:r>
              <a:rPr kumimoji="1" lang="ko-KR" altLang="en-US" sz="1600" b="1"/>
              <a:t> </a:t>
            </a:r>
            <a:endParaRPr kumimoji="1" lang="en-US" altLang="ko-KR" sz="1600" b="1"/>
          </a:p>
          <a:p>
            <a:pPr lvl="1">
              <a:lnSpc>
                <a:spcPct val="150000"/>
              </a:lnSpc>
            </a:pPr>
            <a:r>
              <a:rPr kumimoji="1" lang="en-US" altLang="ko-KR" sz="1600" b="1"/>
              <a:t>Trigger </a:t>
            </a:r>
            <a:r>
              <a:rPr kumimoji="1" lang="ko-KR" altLang="en-US" sz="1600" b="1"/>
              <a:t>핀에 전류를 차단</a:t>
            </a:r>
            <a:endParaRPr kumimoji="1" lang="en-US" altLang="ko-KR" sz="1600" b="1"/>
          </a:p>
          <a:p>
            <a:pPr lvl="1">
              <a:lnSpc>
                <a:spcPct val="150000"/>
              </a:lnSpc>
            </a:pPr>
            <a:r>
              <a:rPr kumimoji="1" lang="ko-KR" altLang="en-US" sz="1600" b="1"/>
              <a:t>물체에 닿고 돌아오는 소리를 </a:t>
            </a:r>
            <a:r>
              <a:rPr kumimoji="1" lang="en-US" altLang="ko-KR" sz="1600" b="1"/>
              <a:t>Echo </a:t>
            </a:r>
            <a:r>
              <a:rPr kumimoji="1" lang="ko-KR" altLang="en-US" sz="1600" b="1"/>
              <a:t>핀에서 수신하고 시간을 측정</a:t>
            </a:r>
            <a:endParaRPr kumimoji="1" lang="en-US" altLang="ko-KR" sz="1600" b="1"/>
          </a:p>
          <a:p>
            <a:pPr lvl="1">
              <a:lnSpc>
                <a:spcPct val="150000"/>
              </a:lnSpc>
            </a:pPr>
            <a:r>
              <a:rPr kumimoji="1" lang="ko-KR" altLang="en-US" sz="1600" b="1"/>
              <a:t>음파의 속도를 기반으로 거리 계산</a:t>
            </a:r>
            <a:endParaRPr kumimoji="1" lang="ko-KR" altLang="en-US" sz="1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074" y="2508252"/>
            <a:ext cx="3479249" cy="158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6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E0F4F-E3F0-7248-B123-39EA590B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534662"/>
            <a:ext cx="7620406" cy="528131"/>
          </a:xfrm>
        </p:spPr>
        <p:txBody>
          <a:bodyPr>
            <a:normAutofit fontScale="90000"/>
          </a:bodyPr>
          <a:lstStyle/>
          <a:p>
            <a:r>
              <a:rPr kumimoji="1" lang="ko-KR" altLang="en-US"/>
              <a:t>초음파센서로 거리 출력하기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6F350D-E7BB-DA40-AFDE-5F4359B3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4</a:t>
            </a:fld>
            <a:endParaRPr 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FFA1EB7-DA04-4F29-93A8-C23589C8D977}"/>
              </a:ext>
            </a:extLst>
          </p:cNvPr>
          <p:cNvSpPr txBox="1">
            <a:spLocks/>
          </p:cNvSpPr>
          <p:nvPr/>
        </p:nvSpPr>
        <p:spPr>
          <a:xfrm>
            <a:off x="4438852" y="2010951"/>
            <a:ext cx="4321723" cy="4353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Wingdings" charset="2"/>
              <a:buChar char="q"/>
              <a:defRPr sz="21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Wingdings" charset="2"/>
              <a:buChar char="§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초음파센서 회로구성</a:t>
            </a:r>
            <a:endParaRPr kumimoji="1" lang="en-US" altLang="ko-KR" sz="2000" b="1" dirty="0"/>
          </a:p>
          <a:p>
            <a:pPr lvl="1">
              <a:lnSpc>
                <a:spcPct val="150000"/>
              </a:lnSpc>
            </a:pPr>
            <a:r>
              <a:rPr kumimoji="1" lang="ko-KR" altLang="en-US" sz="1400" b="1" dirty="0"/>
              <a:t>초음파센서 핀 </a:t>
            </a:r>
            <a:r>
              <a:rPr kumimoji="1" lang="en-US" altLang="ko-KR" sz="1400" b="1" dirty="0"/>
              <a:t>– Arduino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400" b="1" dirty="0"/>
              <a:t>VCC – 5V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400" b="1" dirty="0"/>
              <a:t>ECHO – 12PIN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400" b="1" dirty="0"/>
              <a:t>TRIG – 13PIN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400" b="1" dirty="0"/>
              <a:t>GND – GND</a:t>
            </a:r>
            <a:endParaRPr kumimoji="1" lang="ko-KR" altLang="en-US" sz="1400" b="1" dirty="0"/>
          </a:p>
          <a:p>
            <a:pPr>
              <a:lnSpc>
                <a:spcPct val="150000"/>
              </a:lnSpc>
            </a:pPr>
            <a:r>
              <a:rPr kumimoji="1" lang="ko-KR" altLang="en-US" sz="2000" b="1" dirty="0"/>
              <a:t> 주의사항</a:t>
            </a:r>
            <a:endParaRPr kumimoji="1" lang="en-US" altLang="ko-KR" sz="2000" b="1" dirty="0"/>
          </a:p>
          <a:p>
            <a:pPr lvl="1">
              <a:lnSpc>
                <a:spcPct val="150000"/>
              </a:lnSpc>
            </a:pPr>
            <a:r>
              <a:rPr kumimoji="1" lang="ko-KR" altLang="en-US" sz="1400" b="1" dirty="0"/>
              <a:t>초음파센서가 빈 곳</a:t>
            </a:r>
            <a:r>
              <a:rPr kumimoji="1" lang="en-US" altLang="ko-KR" sz="1400" b="1" dirty="0"/>
              <a:t>(</a:t>
            </a:r>
            <a:r>
              <a:rPr kumimoji="1" lang="ko-KR" altLang="en-US" sz="1400" b="1" dirty="0" err="1"/>
              <a:t>아두이노</a:t>
            </a:r>
            <a:r>
              <a:rPr kumimoji="1" lang="ko-KR" altLang="en-US" sz="1400" b="1" dirty="0"/>
              <a:t> 반대방향</a:t>
            </a:r>
            <a:r>
              <a:rPr kumimoji="1" lang="en-US" altLang="ko-KR" sz="1400" b="1" dirty="0"/>
              <a:t>)</a:t>
            </a:r>
            <a:r>
              <a:rPr kumimoji="1" lang="ko-KR" altLang="en-US" sz="1400" b="1" dirty="0"/>
              <a:t>을 바라보도록 구성해야 함</a:t>
            </a:r>
            <a:endParaRPr kumimoji="1" lang="en-US" altLang="ko-KR" sz="1400" b="1" dirty="0"/>
          </a:p>
          <a:p>
            <a:pPr lvl="1">
              <a:lnSpc>
                <a:spcPct val="150000"/>
              </a:lnSpc>
            </a:pPr>
            <a:r>
              <a:rPr kumimoji="1" lang="ko-KR" altLang="en-US" sz="1400" b="1" dirty="0"/>
              <a:t>결합 및 분리 시 파손되지 않도록 주의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05" y="1584375"/>
            <a:ext cx="3939256" cy="4353589"/>
          </a:xfrm>
          <a:prstGeom prst="rect">
            <a:avLst/>
          </a:prstGeom>
        </p:spPr>
      </p:pic>
      <p:pic>
        <p:nvPicPr>
          <p:cNvPr id="7" name="Picture 2" descr="https://mblogthumb-phinf.pstatic.net/MjAxNzAyMDNfMjU1/MDAxNDg2MTAyNDA0NTcz.D3rqCUfOfh4MPSnILDoBS0As-AnVR_nthBOxMxWS7kog.PXbhFnnH74N3AsgyiYGD5RZZZXHcJFQII85zX2XXR20g.JPEG.boilmint7/222.jpg?type=w800">
            <a:extLst>
              <a:ext uri="{FF2B5EF4-FFF2-40B4-BE49-F238E27FC236}">
                <a16:creationId xmlns:a16="http://schemas.microsoft.com/office/drawing/2014/main" id="{705803BF-EFA7-49D4-AE62-670F6CD6F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989" y="134357"/>
            <a:ext cx="2354149" cy="187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608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E0F4F-E3F0-7248-B123-39EA590B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534662"/>
            <a:ext cx="7620406" cy="528131"/>
          </a:xfrm>
        </p:spPr>
        <p:txBody>
          <a:bodyPr>
            <a:normAutofit fontScale="90000"/>
          </a:bodyPr>
          <a:lstStyle/>
          <a:p>
            <a:r>
              <a:rPr kumimoji="1" lang="ko-KR" altLang="en-US"/>
              <a:t>초음파센서로 거리 출력하기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6F350D-E7BB-DA40-AFDE-5F4359B3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5</a:t>
            </a:fld>
            <a:endParaRPr 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FFA1EB7-DA04-4F29-93A8-C23589C8D977}"/>
              </a:ext>
            </a:extLst>
          </p:cNvPr>
          <p:cNvSpPr txBox="1">
            <a:spLocks/>
          </p:cNvSpPr>
          <p:nvPr/>
        </p:nvSpPr>
        <p:spPr>
          <a:xfrm>
            <a:off x="628648" y="1344148"/>
            <a:ext cx="4321723" cy="5136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Wingdings" charset="2"/>
              <a:buChar char="q"/>
              <a:defRPr sz="21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Wingdings" charset="2"/>
              <a:buChar char="§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ko-KR" altLang="en-US" sz="2000" b="1"/>
              <a:t>회로 연결 예시</a:t>
            </a:r>
            <a:endParaRPr kumimoji="1"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29" y="2034133"/>
            <a:ext cx="5164853" cy="387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0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E0F4F-E3F0-7248-B123-39EA590B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534662"/>
            <a:ext cx="7620406" cy="528131"/>
          </a:xfrm>
        </p:spPr>
        <p:txBody>
          <a:bodyPr>
            <a:normAutofit fontScale="90000"/>
          </a:bodyPr>
          <a:lstStyle/>
          <a:p>
            <a:r>
              <a:rPr kumimoji="1" lang="ko-KR" altLang="en-US"/>
              <a:t>초음파센서로 거리 출력하기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6F350D-E7BB-DA40-AFDE-5F4359B3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8649" y="1295400"/>
            <a:ext cx="800735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#define ECHO 12 // define Echo pin</a:t>
            </a:r>
          </a:p>
          <a:p>
            <a:r>
              <a:rPr lang="en-US" altLang="ko-KR"/>
              <a:t>#define TRIGGER 13 // define Trig pin</a:t>
            </a:r>
          </a:p>
          <a:p>
            <a:endParaRPr lang="en-US" altLang="ko-KR"/>
          </a:p>
          <a:p>
            <a:r>
              <a:rPr lang="en-US" altLang="ko-KR"/>
              <a:t>void setup() {</a:t>
            </a:r>
          </a:p>
          <a:p>
            <a:r>
              <a:rPr lang="en-US" altLang="ko-KR"/>
              <a:t>    Serial.begin(9600);</a:t>
            </a:r>
          </a:p>
          <a:p>
            <a:r>
              <a:rPr lang="en-US" altLang="ko-KR"/>
              <a:t>    pinMode(ECHO,INPUT);</a:t>
            </a:r>
          </a:p>
          <a:p>
            <a:r>
              <a:rPr lang="en-US" altLang="ko-KR"/>
              <a:t>    pinMode(TRIGGER,OUTPUT);</a:t>
            </a:r>
          </a:p>
          <a:p>
            <a:r>
              <a:rPr lang="en-US" altLang="ko-KR"/>
              <a:t>}</a:t>
            </a:r>
          </a:p>
          <a:p>
            <a:endParaRPr lang="en-US" altLang="ko-KR"/>
          </a:p>
          <a:p>
            <a:r>
              <a:rPr lang="en-US" altLang="ko-KR"/>
              <a:t>void loop() {</a:t>
            </a:r>
          </a:p>
          <a:p>
            <a:r>
              <a:rPr lang="en-US" altLang="ko-KR"/>
              <a:t>    //operating ultrasonic sensor</a:t>
            </a:r>
          </a:p>
          <a:p>
            <a:r>
              <a:rPr lang="en-US" altLang="ko-KR"/>
              <a:t>    long duration, distance; </a:t>
            </a:r>
          </a:p>
          <a:p>
            <a:r>
              <a:rPr lang="en-US" altLang="ko-KR"/>
              <a:t>    </a:t>
            </a:r>
          </a:p>
          <a:p>
            <a:r>
              <a:rPr lang="en-US" altLang="ko-KR"/>
              <a:t>    digitalWrite(TRIGGER,LOW);</a:t>
            </a:r>
          </a:p>
          <a:p>
            <a:r>
              <a:rPr lang="en-US" altLang="ko-KR"/>
              <a:t>    delayMicroseconds(2);</a:t>
            </a:r>
          </a:p>
          <a:p>
            <a:r>
              <a:rPr lang="en-US" altLang="ko-KR"/>
              <a:t>    digitalWrite(TRIGGER,HIGH);</a:t>
            </a:r>
          </a:p>
          <a:p>
            <a:r>
              <a:rPr lang="en-US" altLang="ko-KR"/>
              <a:t>    delayMicroseconds(10);</a:t>
            </a:r>
          </a:p>
          <a:p>
            <a:r>
              <a:rPr lang="en-US" altLang="ko-KR"/>
              <a:t>    digitalWrite(TRIGGER,LOW);</a:t>
            </a:r>
          </a:p>
          <a:p>
            <a:r>
              <a:rPr lang="en-US" altLang="ko-KR"/>
              <a:t>  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002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E0F4F-E3F0-7248-B123-39EA590B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534662"/>
            <a:ext cx="7620406" cy="528131"/>
          </a:xfrm>
        </p:spPr>
        <p:txBody>
          <a:bodyPr>
            <a:normAutofit fontScale="90000"/>
          </a:bodyPr>
          <a:lstStyle/>
          <a:p>
            <a:r>
              <a:rPr kumimoji="1" lang="ko-KR" altLang="en-US"/>
              <a:t>초음파센서로 거리 출력하기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6F350D-E7BB-DA40-AFDE-5F4359B3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8649" y="1295400"/>
            <a:ext cx="80073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//calculate distance</a:t>
            </a:r>
          </a:p>
          <a:p>
            <a:r>
              <a:rPr lang="en-US" altLang="ko-KR" dirty="0"/>
              <a:t>    duration = </a:t>
            </a:r>
            <a:r>
              <a:rPr lang="en-US" altLang="ko-KR" dirty="0" err="1"/>
              <a:t>pulseIn</a:t>
            </a:r>
            <a:r>
              <a:rPr lang="en-US" altLang="ko-KR" dirty="0"/>
              <a:t>(ECHO,HIGH);</a:t>
            </a:r>
          </a:p>
          <a:p>
            <a:r>
              <a:rPr lang="en-US" altLang="ko-KR" dirty="0"/>
              <a:t>    // </a:t>
            </a:r>
            <a:r>
              <a:rPr lang="ko-KR" altLang="en-US" dirty="0"/>
              <a:t>초음파 속도 약 </a:t>
            </a:r>
            <a:r>
              <a:rPr lang="en-US" altLang="ko-KR" dirty="0"/>
              <a:t>34000cm/s * </a:t>
            </a:r>
            <a:r>
              <a:rPr lang="ko-KR" altLang="en-US" dirty="0"/>
              <a:t>반사되어 돌아오는 시간</a:t>
            </a:r>
            <a:r>
              <a:rPr lang="en-US" altLang="ko-KR" dirty="0"/>
              <a:t>(microsecond) / 1000000 / 2 = </a:t>
            </a:r>
            <a:r>
              <a:rPr lang="ko-KR" altLang="en-US" dirty="0"/>
              <a:t>물체로부터의 거리</a:t>
            </a:r>
            <a:r>
              <a:rPr lang="en-US" altLang="ko-KR" dirty="0"/>
              <a:t>(cm)</a:t>
            </a:r>
          </a:p>
          <a:p>
            <a:r>
              <a:rPr lang="en-US" altLang="ko-KR" dirty="0"/>
              <a:t>    distance = duration * 34000 / 1000000 / 2;</a:t>
            </a:r>
          </a:p>
          <a:p>
            <a:r>
              <a:rPr lang="en-US" altLang="ko-KR" dirty="0"/>
              <a:t>   </a:t>
            </a:r>
          </a:p>
          <a:p>
            <a:r>
              <a:rPr lang="en-US" altLang="ko-KR" dirty="0"/>
              <a:t>    //show serial monitor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Serial.print</a:t>
            </a:r>
            <a:r>
              <a:rPr lang="en-US" altLang="ko-KR" dirty="0"/>
              <a:t>("\</a:t>
            </a:r>
            <a:r>
              <a:rPr lang="en-US" altLang="ko-KR" dirty="0" err="1"/>
              <a:t>nDuration</a:t>
            </a:r>
            <a:r>
              <a:rPr lang="en-US" altLang="ko-KR" dirty="0"/>
              <a:t>: ");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Serial.println</a:t>
            </a:r>
            <a:r>
              <a:rPr lang="en-US" altLang="ko-KR" dirty="0"/>
              <a:t>(duration);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Serial.print</a:t>
            </a:r>
            <a:r>
              <a:rPr lang="en-US" altLang="ko-KR" dirty="0"/>
              <a:t>("Distance: ");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Serial.print</a:t>
            </a:r>
            <a:r>
              <a:rPr lang="en-US" altLang="ko-KR" dirty="0"/>
              <a:t>(distance);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Serial.println</a:t>
            </a:r>
            <a:r>
              <a:rPr lang="en-US" altLang="ko-KR" dirty="0"/>
              <a:t>(" cm");</a:t>
            </a:r>
          </a:p>
          <a:p>
            <a:r>
              <a:rPr lang="en-US" altLang="ko-KR" dirty="0"/>
              <a:t>    delay(500);</a:t>
            </a:r>
          </a:p>
          <a:p>
            <a:r>
              <a:rPr lang="en-US" altLang="ko-KR" dirty="0"/>
              <a:t>}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3246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E0F4F-E3F0-7248-B123-39EA590B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534662"/>
            <a:ext cx="7620406" cy="528131"/>
          </a:xfrm>
        </p:spPr>
        <p:txBody>
          <a:bodyPr>
            <a:normAutofit fontScale="90000"/>
          </a:bodyPr>
          <a:lstStyle/>
          <a:p>
            <a:r>
              <a:rPr kumimoji="1" lang="ko-KR" altLang="en-US"/>
              <a:t>초음파센서로 거리 출력하기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6F350D-E7BB-DA40-AFDE-5F4359B3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8</a:t>
            </a:fld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1992840"/>
            <a:ext cx="7749791" cy="4088295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FFA1EB7-DA04-4F29-93A8-C23589C8D977}"/>
              </a:ext>
            </a:extLst>
          </p:cNvPr>
          <p:cNvSpPr txBox="1">
            <a:spLocks/>
          </p:cNvSpPr>
          <p:nvPr/>
        </p:nvSpPr>
        <p:spPr>
          <a:xfrm>
            <a:off x="628648" y="1344148"/>
            <a:ext cx="7620407" cy="54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Wingdings" charset="2"/>
              <a:buChar char="q"/>
              <a:defRPr sz="21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Wingdings" charset="2"/>
              <a:buChar char="§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ko-KR" altLang="en-US" sz="2000" b="1"/>
              <a:t>물체의 거리에 따라 출력 변화 확인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09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E0F4F-E3F0-7248-B123-39EA590B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534662"/>
            <a:ext cx="7620406" cy="528131"/>
          </a:xfrm>
        </p:spPr>
        <p:txBody>
          <a:bodyPr>
            <a:normAutofit fontScale="90000"/>
          </a:bodyPr>
          <a:lstStyle/>
          <a:p>
            <a:r>
              <a:rPr kumimoji="1" lang="en-US" altLang="ko-KR"/>
              <a:t>RGB LED </a:t>
            </a:r>
            <a:r>
              <a:rPr kumimoji="1" lang="ko-KR" altLang="en-US"/>
              <a:t>활용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6F350D-E7BB-DA40-AFDE-5F4359B3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9</a:t>
            </a:fld>
            <a:endParaRPr 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FFA1EB7-DA04-4F29-93A8-C23589C8D977}"/>
              </a:ext>
            </a:extLst>
          </p:cNvPr>
          <p:cNvSpPr txBox="1">
            <a:spLocks/>
          </p:cNvSpPr>
          <p:nvPr/>
        </p:nvSpPr>
        <p:spPr>
          <a:xfrm>
            <a:off x="628647" y="1082283"/>
            <a:ext cx="8288929" cy="2447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Wingdings" charset="2"/>
              <a:buChar char="q"/>
              <a:defRPr sz="21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Wingdings" charset="2"/>
              <a:buChar char="§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ko-KR" sz="2000" b="1" dirty="0"/>
              <a:t> RGB </a:t>
            </a:r>
            <a:r>
              <a:rPr kumimoji="1" lang="ko-KR" altLang="en-US" sz="2000" b="1" dirty="0"/>
              <a:t>값에 따라 </a:t>
            </a:r>
            <a:r>
              <a:rPr kumimoji="1" lang="en-US" altLang="ko-KR" sz="2000" b="1" dirty="0"/>
              <a:t>LED</a:t>
            </a:r>
            <a:r>
              <a:rPr kumimoji="1" lang="ko-KR" altLang="en-US" sz="2000" b="1" dirty="0"/>
              <a:t>의 색깔을 다르게 해보기</a:t>
            </a:r>
            <a:endParaRPr kumimoji="1" lang="en-US" altLang="ko-KR" sz="2000" b="1" dirty="0"/>
          </a:p>
          <a:p>
            <a:pPr lvl="1">
              <a:lnSpc>
                <a:spcPct val="150000"/>
              </a:lnSpc>
            </a:pPr>
            <a:r>
              <a:rPr kumimoji="1" lang="en-US" altLang="ko-KR" dirty="0"/>
              <a:t>RGB LED </a:t>
            </a:r>
            <a:r>
              <a:rPr kumimoji="1" lang="ko-KR" altLang="en-US" dirty="0" err="1"/>
              <a:t>캐소드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ko-KR" altLang="en-US" dirty="0"/>
              <a:t>각각의 핀에 아날로그 값</a:t>
            </a:r>
            <a:r>
              <a:rPr kumimoji="1" lang="en-US" altLang="ko-KR" dirty="0"/>
              <a:t>(0~255)</a:t>
            </a:r>
            <a:r>
              <a:rPr kumimoji="1" lang="ko-KR" altLang="en-US" dirty="0"/>
              <a:t>을 입력하여 색깔을 변경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ko-KR" altLang="en-US" dirty="0"/>
              <a:t>일반 </a:t>
            </a:r>
            <a:r>
              <a:rPr kumimoji="1" lang="en-US" altLang="ko-KR" dirty="0"/>
              <a:t>LED</a:t>
            </a:r>
            <a:r>
              <a:rPr kumimoji="1" lang="ko-KR" altLang="en-US" dirty="0"/>
              <a:t>와 달리 </a:t>
            </a:r>
            <a:r>
              <a:rPr kumimoji="1" lang="ko-KR" altLang="en-US" dirty="0">
                <a:solidFill>
                  <a:srgbClr val="FF0000"/>
                </a:solidFill>
              </a:rPr>
              <a:t>긴 쪽</a:t>
            </a:r>
            <a:r>
              <a:rPr kumimoji="1" lang="ko-KR" altLang="en-US" dirty="0"/>
              <a:t>이 접지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7" y="2964464"/>
            <a:ext cx="4868676" cy="3441416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507" y="2729339"/>
            <a:ext cx="3302970" cy="96841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B25B8AD-F685-4576-ABD6-7B35A8558079}"/>
              </a:ext>
            </a:extLst>
          </p:cNvPr>
          <p:cNvSpPr/>
          <p:nvPr/>
        </p:nvSpPr>
        <p:spPr>
          <a:xfrm>
            <a:off x="2286000" y="575954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PWM 핀에 연결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3,5,6,9,10,11 번 핀 중에서 3개에 연결</a:t>
            </a:r>
          </a:p>
        </p:txBody>
      </p:sp>
    </p:spTree>
    <p:extLst>
      <p:ext uri="{BB962C8B-B14F-4D97-AF65-F5344CB8AC3E}">
        <p14:creationId xmlns:p14="http://schemas.microsoft.com/office/powerpoint/2010/main" val="252961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Netopia_v4" id="{0FB7521E-A123-864E-BC25-459823935710}" vid="{D8BFBF5E-3F05-E741-A231-78F526BF48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테마</Template>
  <TotalTime>1213</TotalTime>
  <Words>1424</Words>
  <Application>Microsoft Office PowerPoint</Application>
  <PresentationFormat>화면 슬라이드 쇼(4:3)</PresentationFormat>
  <Paragraphs>267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Calibri</vt:lpstr>
      <vt:lpstr>Wingdings</vt:lpstr>
      <vt:lpstr>Office 테마</vt:lpstr>
      <vt:lpstr>초음파 센서 제어 및 활용</vt:lpstr>
      <vt:lpstr>수업 내용</vt:lpstr>
      <vt:lpstr>초음파센서</vt:lpstr>
      <vt:lpstr>초음파센서로 거리 출력하기</vt:lpstr>
      <vt:lpstr>초음파센서로 거리 출력하기</vt:lpstr>
      <vt:lpstr>초음파센서로 거리 출력하기</vt:lpstr>
      <vt:lpstr>초음파센서로 거리 출력하기</vt:lpstr>
      <vt:lpstr>초음파센서로 거리 출력하기</vt:lpstr>
      <vt:lpstr>RGB LED 활용</vt:lpstr>
      <vt:lpstr>RGB LED 활용</vt:lpstr>
      <vt:lpstr>RGB LED 활용</vt:lpstr>
      <vt:lpstr>RGB LED 활용</vt:lpstr>
      <vt:lpstr>LCD 패널에 메시지 출력하기</vt:lpstr>
      <vt:lpstr>LCD 패널에 메시지 출력하기</vt:lpstr>
      <vt:lpstr>LCD 패널에 메시지 출력하기</vt:lpstr>
      <vt:lpstr>LCD 패널에 메시지 출력하기</vt:lpstr>
      <vt:lpstr>LCD 패널에 메시지 출력하기</vt:lpstr>
      <vt:lpstr>LCD 패널에 메시지 출력하기</vt:lpstr>
      <vt:lpstr>LCD 패널에 메시지 출력하기</vt:lpstr>
      <vt:lpstr>실습 과제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YongTak Yoon</dc:creator>
  <cp:lastModifiedBy>user</cp:lastModifiedBy>
  <cp:revision>124</cp:revision>
  <dcterms:created xsi:type="dcterms:W3CDTF">2018-01-26T00:27:25Z</dcterms:created>
  <dcterms:modified xsi:type="dcterms:W3CDTF">2021-10-20T07:54:32Z</dcterms:modified>
</cp:coreProperties>
</file>