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6" r:id="rId3"/>
    <p:sldId id="257" r:id="rId4"/>
    <p:sldId id="271" r:id="rId5"/>
    <p:sldId id="264" r:id="rId6"/>
    <p:sldId id="262" r:id="rId7"/>
    <p:sldId id="261" r:id="rId8"/>
    <p:sldId id="265" r:id="rId9"/>
    <p:sldId id="267" r:id="rId10"/>
    <p:sldId id="273" r:id="rId11"/>
    <p:sldId id="258" r:id="rId12"/>
    <p:sldId id="259" r:id="rId13"/>
    <p:sldId id="260" r:id="rId14"/>
    <p:sldId id="272" r:id="rId15"/>
    <p:sldId id="269" r:id="rId16"/>
    <p:sldId id="270" r:id="rId17"/>
    <p:sldId id="268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3"/>
    <a:srgbClr val="FFF2CC"/>
    <a:srgbClr val="FFE599"/>
    <a:srgbClr val="FDF3CF"/>
    <a:srgbClr val="FFCC9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567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60107-400D-4D7B-AF83-8A6FAB3C9D2F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6110A-2285-42A7-9E16-B31363AF3F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510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6110A-2285-42A7-9E16-B31363AF3FB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492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6110A-2285-42A7-9E16-B31363AF3FB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788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86110A-2285-42A7-9E16-B31363AF3FB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630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14FE9F-D683-55ED-BD9A-811150671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178605-E133-A620-6E66-63B118C3D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819A8A-5071-B803-B40E-8136568A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07C9-AEC9-4B8A-896B-FC47D9FEE640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4B9F9E-20E3-8EEF-03EF-73F37ABF5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9982C8-9248-1F46-1439-DE1676CD2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7E2D-70E9-44DD-AAE6-AFF9B38885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830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F5BAE9-F0AD-5817-A741-389999B8F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7F2870-2FB7-BCBA-F1D3-C8182D927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33A757-0399-249C-B88E-29C55CCC9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07C9-AEC9-4B8A-896B-FC47D9FEE640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238E34-2AB0-092A-756C-331BCFE20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6E6B25-5170-8508-91BF-28095548D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7E2D-70E9-44DD-AAE6-AFF9B38885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030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F5AB1C0-014A-D81B-9B5F-DD70B3CE52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0C7A5C-617A-7C39-2F54-4B046BD56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703059-3227-432A-EB1F-7F51E6ABF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07C9-AEC9-4B8A-896B-FC47D9FEE640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8E7A59-5D31-8F48-F506-C2B670CB9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CC6735-2BDA-8DE8-4E73-9D73A5A73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7E2D-70E9-44DD-AAE6-AFF9B38885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525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DE0692-4B97-5FB2-16E0-D1FC88124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417E69-118F-4BE0-B6C7-9AD5C3C18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2156DF-6174-6C3F-A63E-17079E42C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07C9-AEC9-4B8A-896B-FC47D9FEE640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4355B4-1D0E-AF86-71D7-6E3966EBF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8E52D3-ECB1-EA56-5DA9-E02522C32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7E2D-70E9-44DD-AAE6-AFF9B38885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677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3AF4F7-AD99-22AF-6CBC-C62E0E0B9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D55617-BE54-1D84-F1F2-229CB6D9A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47BB82-46E6-3D73-D813-6FFC78E6A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07C9-AEC9-4B8A-896B-FC47D9FEE640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64C54F-AEE8-BF63-8D08-9573378A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DA0844-7E55-99A4-600F-698D94476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7E2D-70E9-44DD-AAE6-AFF9B38885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313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E1C650-04DD-5603-9733-6968ED6CE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43AB3F-1585-A04B-D6D9-7E24530A30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B89E76-1D19-6315-4193-8D806285DF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F57B22-AF7D-1C30-86ED-D4E42FDC9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07C9-AEC9-4B8A-896B-FC47D9FEE640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3BE68B-A993-BA59-6D33-5ECDE5895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ED03D1-8B68-D799-0FBC-C0A190929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7E2D-70E9-44DD-AAE6-AFF9B38885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173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53F4FA-BD13-6F56-8D88-59B2D0C34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0588D3-0863-F1D4-3B1F-9A52C84A5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786741-C18F-A0E1-3273-AF6242CED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21DFDB8-1F16-2871-6D54-A1AF9E9BE2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1D69F9D-84DE-11D6-BA0B-A3FECB003A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A68D662-E289-EC1A-C754-56A2045C7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07C9-AEC9-4B8A-896B-FC47D9FEE640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3807505-BD8F-54D3-1ACB-A7143512F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3649C07-B915-956C-7577-5B7E5072A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7E2D-70E9-44DD-AAE6-AFF9B38885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420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38E6D6-D2DF-D9FD-735E-46543D543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7F8476A-2272-4121-4646-0CDE4FAD6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07C9-AEC9-4B8A-896B-FC47D9FEE640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16439CB-2824-B01F-0128-116326013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F627F3D-303F-B766-8FC0-7F9BBF896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7E2D-70E9-44DD-AAE6-AFF9B38885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113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BFFB5AF-0C96-BDBA-D0AD-375A61B93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07C9-AEC9-4B8A-896B-FC47D9FEE640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0F641E-0CFA-60F6-35AD-13F639EAA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0B9798-F18D-A0DE-D041-059223F91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7E2D-70E9-44DD-AAE6-AFF9B38885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262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B1AAC1-A0DA-C48E-306E-6C3D96AA5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97094C-1FF9-EA29-7731-621A74FCF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05825F-C62C-AB17-6192-F1312D4E1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68660E-A447-B2C1-F41C-53A05DD9A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07C9-AEC9-4B8A-896B-FC47D9FEE640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E1A371-423B-4052-E953-C9143358D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E250A8-9C42-A903-0BFD-08FC6A8E7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7E2D-70E9-44DD-AAE6-AFF9B38885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524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4DFE8-6638-EEA8-69DB-6943074E2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80DA8C5-5CBB-1B4D-1962-8E7AA65FAC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C5FE06-EB19-334A-4EB4-398714300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333CFF-370A-21DA-2571-73BB80A54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407C9-AEC9-4B8A-896B-FC47D9FEE640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5640D2-FCF2-6781-F673-CEE3CF067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51888D-9813-70FC-3DC3-6C4B7A1A3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7E2D-70E9-44DD-AAE6-AFF9B38885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124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56425B1-D24A-3B5A-CE04-6137042BB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244D41-FC7E-B621-4155-BBF2D678F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366BAB-DDC8-0B12-471F-BC5E3A6447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E407C9-AEC9-4B8A-896B-FC47D9FEE640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A46BB6-990E-CF4A-834D-36C0B04424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6E5219-C98C-AABA-A869-FE8741A232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687E2D-70E9-44DD-AAE6-AFF9B38885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312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unomia-bpf/bpftim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eunomia-bpf/bpf-developer-tutoria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eunomia-bpf/GPTtrac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qmonnet/rbp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E1RXf9d7ic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usenix.org/conference/usenixsecurity22/presentation/he-yi" TargetMode="External"/><Relationship Id="rId5" Type="http://schemas.openxmlformats.org/officeDocument/2006/relationships/hyperlink" Target="https://github.com/solana-labs/solana" TargetMode="External"/><Relationship Id="rId4" Type="http://schemas.openxmlformats.org/officeDocument/2006/relationships/hyperlink" Target="https://github.com/Orange-OpenSource/Ok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739883-1DAF-FA65-30AC-3C11D1E3A7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Bpftime</a:t>
            </a:r>
            <a:r>
              <a:rPr lang="en-US" altLang="zh-CN" dirty="0"/>
              <a:t>: </a:t>
            </a:r>
            <a:r>
              <a:rPr lang="en-US" altLang="zh-CN" dirty="0" err="1"/>
              <a:t>Userspace</a:t>
            </a:r>
            <a:r>
              <a:rPr lang="en-US" altLang="zh-CN" dirty="0"/>
              <a:t> </a:t>
            </a:r>
            <a:r>
              <a:rPr lang="en-US" altLang="zh-CN" dirty="0" err="1"/>
              <a:t>eBPF</a:t>
            </a:r>
            <a:r>
              <a:rPr lang="en-US" altLang="zh-CN" dirty="0"/>
              <a:t> runtime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8A96DA-9A9E-2BD9-1931-1A46067EA6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545690" cy="2387599"/>
          </a:xfrm>
        </p:spPr>
        <p:txBody>
          <a:bodyPr>
            <a:normAutofit/>
          </a:bodyPr>
          <a:lstStyle/>
          <a:p>
            <a:r>
              <a:rPr lang="en-US" altLang="zh-CN" dirty="0">
                <a:hlinkClick r:id="rId2"/>
              </a:rPr>
              <a:t>https://github.com/eunomia-bpf/bpftime</a:t>
            </a:r>
            <a:endParaRPr lang="en-US" altLang="zh-CN" dirty="0"/>
          </a:p>
          <a:p>
            <a:r>
              <a:rPr lang="en-US" altLang="zh-CN" dirty="0"/>
              <a:t>Yusheng Zheng</a:t>
            </a:r>
          </a:p>
          <a:p>
            <a:r>
              <a:rPr lang="en-US" altLang="zh-CN" dirty="0"/>
              <a:t>yunwei356@gmail.com</a:t>
            </a:r>
          </a:p>
        </p:txBody>
      </p:sp>
    </p:spTree>
    <p:extLst>
      <p:ext uri="{BB962C8B-B14F-4D97-AF65-F5344CB8AC3E}">
        <p14:creationId xmlns:p14="http://schemas.microsoft.com/office/powerpoint/2010/main" val="1007250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E46A3F-2FC4-C23F-BFDD-F3BB517A0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316" y="2108272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altLang="zh-CN" sz="5400" dirty="0"/>
              <a:t>Examples</a:t>
            </a:r>
            <a:endParaRPr lang="zh-CN" altLang="en-US" sz="5400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BE999BD1-5FDF-EB74-7920-73B971251A2F}"/>
              </a:ext>
            </a:extLst>
          </p:cNvPr>
          <p:cNvSpPr txBox="1">
            <a:spLocks/>
          </p:cNvSpPr>
          <p:nvPr/>
        </p:nvSpPr>
        <p:spPr>
          <a:xfrm>
            <a:off x="702452" y="3984604"/>
            <a:ext cx="3056015" cy="201567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Use </a:t>
            </a:r>
            <a:r>
              <a:rPr lang="en-US" altLang="zh-CN" b="0" i="0" dirty="0" err="1">
                <a:solidFill>
                  <a:srgbClr val="374151"/>
                </a:solidFill>
                <a:effectLst/>
                <a:latin typeface="Söhne"/>
              </a:rPr>
              <a:t>syscall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zh-CN" b="0" i="0" dirty="0" err="1">
                <a:solidFill>
                  <a:srgbClr val="374151"/>
                </a:solidFill>
                <a:effectLst/>
                <a:latin typeface="Söhne"/>
              </a:rPr>
              <a:t>tracepoint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 to monitor open and close </a:t>
            </a:r>
            <a:r>
              <a:rPr lang="en-US" altLang="zh-CN" b="0" i="0" dirty="0" err="1">
                <a:solidFill>
                  <a:srgbClr val="374151"/>
                </a:solidFill>
                <a:effectLst/>
                <a:latin typeface="Söhne"/>
              </a:rPr>
              <a:t>syscall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, with ring buffer for output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FABE65F-1874-6D01-6E76-FCE21CA9D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787" y="1075385"/>
            <a:ext cx="7972830" cy="482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131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矩形 132">
            <a:extLst>
              <a:ext uri="{FF2B5EF4-FFF2-40B4-BE49-F238E27FC236}">
                <a16:creationId xmlns:a16="http://schemas.microsoft.com/office/drawing/2014/main" id="{C450D917-3FAC-6357-21D7-57E2E2E62C41}"/>
              </a:ext>
            </a:extLst>
          </p:cNvPr>
          <p:cNvSpPr/>
          <p:nvPr/>
        </p:nvSpPr>
        <p:spPr>
          <a:xfrm>
            <a:off x="104503" y="136391"/>
            <a:ext cx="11914912" cy="6577148"/>
          </a:xfrm>
          <a:prstGeom prst="rect">
            <a:avLst/>
          </a:prstGeom>
          <a:solidFill>
            <a:srgbClr val="FFF2CC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64BCD6D3-9BA8-6865-FA2E-C0A0D8E5FE0F}"/>
              </a:ext>
            </a:extLst>
          </p:cNvPr>
          <p:cNvSpPr/>
          <p:nvPr/>
        </p:nvSpPr>
        <p:spPr>
          <a:xfrm>
            <a:off x="7617975" y="4123892"/>
            <a:ext cx="1859069" cy="17185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eBPF</a:t>
            </a:r>
            <a:r>
              <a:rPr lang="en-US" altLang="zh-CN" dirty="0"/>
              <a:t> program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469FACE-2B00-EB76-A16F-905C940D59FF}"/>
              </a:ext>
            </a:extLst>
          </p:cNvPr>
          <p:cNvSpPr/>
          <p:nvPr/>
        </p:nvSpPr>
        <p:spPr>
          <a:xfrm>
            <a:off x="798044" y="483326"/>
            <a:ext cx="2310916" cy="1060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eBPF</a:t>
            </a:r>
            <a:r>
              <a:rPr lang="en-US" altLang="zh-CN" dirty="0"/>
              <a:t> program source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14DF303-504B-F3F4-A96D-5A795CA7BBE1}"/>
              </a:ext>
            </a:extLst>
          </p:cNvPr>
          <p:cNvSpPr/>
          <p:nvPr/>
        </p:nvSpPr>
        <p:spPr>
          <a:xfrm>
            <a:off x="526609" y="1910549"/>
            <a:ext cx="2876423" cy="999179"/>
          </a:xfrm>
          <a:prstGeom prst="roundRect">
            <a:avLst/>
          </a:prstGeom>
          <a:solidFill>
            <a:srgbClr val="FFC000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Existing </a:t>
            </a:r>
            <a:r>
              <a:rPr lang="en-US" altLang="zh-CN" dirty="0" err="1"/>
              <a:t>eBPF</a:t>
            </a:r>
            <a:r>
              <a:rPr lang="en-US" altLang="zh-CN" dirty="0"/>
              <a:t> toolchains</a:t>
            </a:r>
            <a:r>
              <a:rPr lang="zh-CN" altLang="en-US" dirty="0"/>
              <a:t>：</a:t>
            </a:r>
            <a:r>
              <a:rPr lang="en-US" altLang="zh-CN" dirty="0"/>
              <a:t>clang/</a:t>
            </a:r>
            <a:r>
              <a:rPr lang="en-US" altLang="zh-CN" dirty="0" err="1"/>
              <a:t>bpftool</a:t>
            </a:r>
            <a:r>
              <a:rPr lang="en-US" altLang="zh-CN" dirty="0"/>
              <a:t>/</a:t>
            </a:r>
            <a:r>
              <a:rPr lang="en-US" altLang="zh-CN" dirty="0" err="1"/>
              <a:t>bpftrace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732C9F5-69D4-FE99-C4CD-FF8AE9EC11E7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953502" y="1543426"/>
            <a:ext cx="0" cy="367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FA8C1EBF-3D36-48D5-FD4F-404D6DED131D}"/>
              </a:ext>
            </a:extLst>
          </p:cNvPr>
          <p:cNvCxnSpPr/>
          <p:nvPr/>
        </p:nvCxnSpPr>
        <p:spPr>
          <a:xfrm>
            <a:off x="242225" y="3657600"/>
            <a:ext cx="114027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72223C3C-50C3-153E-EDE2-BA5299526157}"/>
              </a:ext>
            </a:extLst>
          </p:cNvPr>
          <p:cNvSpPr/>
          <p:nvPr/>
        </p:nvSpPr>
        <p:spPr>
          <a:xfrm>
            <a:off x="3875603" y="738787"/>
            <a:ext cx="3118646" cy="2170941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US" altLang="zh-CN" dirty="0"/>
          </a:p>
          <a:p>
            <a:pPr algn="ctr"/>
            <a:r>
              <a:rPr lang="en-US" altLang="zh-CN" dirty="0" err="1"/>
              <a:t>eBPF</a:t>
            </a:r>
            <a:r>
              <a:rPr lang="en-US" altLang="zh-CN" dirty="0"/>
              <a:t> </a:t>
            </a:r>
            <a:r>
              <a:rPr lang="en-US" altLang="zh-CN" dirty="0" err="1"/>
              <a:t>userspace</a:t>
            </a:r>
            <a:r>
              <a:rPr lang="en-US" altLang="zh-CN" dirty="0"/>
              <a:t> applications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B989258-6B4F-39FA-4CEE-7C27FFD52C52}"/>
              </a:ext>
            </a:extLst>
          </p:cNvPr>
          <p:cNvSpPr/>
          <p:nvPr/>
        </p:nvSpPr>
        <p:spPr>
          <a:xfrm>
            <a:off x="4018921" y="1453210"/>
            <a:ext cx="1963868" cy="6842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dirty="0"/>
              <a:t>   </a:t>
            </a:r>
          </a:p>
          <a:p>
            <a:pPr algn="ctr"/>
            <a:r>
              <a:rPr lang="en-US" altLang="zh-CN" dirty="0" err="1"/>
              <a:t>eBPF</a:t>
            </a:r>
            <a:r>
              <a:rPr lang="en-US" altLang="zh-CN" dirty="0"/>
              <a:t> bytecode</a:t>
            </a:r>
            <a:endParaRPr lang="zh-CN" altLang="en-US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CE8160D-0885-D7AE-56D1-F408996ADF94}"/>
              </a:ext>
            </a:extLst>
          </p:cNvPr>
          <p:cNvCxnSpPr>
            <a:cxnSpLocks/>
          </p:cNvCxnSpPr>
          <p:nvPr/>
        </p:nvCxnSpPr>
        <p:spPr>
          <a:xfrm flipH="1">
            <a:off x="4372163" y="2752281"/>
            <a:ext cx="1" cy="6858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12375C3-F910-B5F5-1D8D-056AF37AD2B3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403032" y="2410139"/>
            <a:ext cx="61339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流程图: 磁盘 30">
            <a:extLst>
              <a:ext uri="{FF2B5EF4-FFF2-40B4-BE49-F238E27FC236}">
                <a16:creationId xmlns:a16="http://schemas.microsoft.com/office/drawing/2014/main" id="{D48CC5EA-875E-21D2-459A-9BD5D31748A7}"/>
              </a:ext>
            </a:extLst>
          </p:cNvPr>
          <p:cNvSpPr/>
          <p:nvPr/>
        </p:nvSpPr>
        <p:spPr>
          <a:xfrm>
            <a:off x="5434926" y="4260891"/>
            <a:ext cx="1728866" cy="807657"/>
          </a:xfrm>
          <a:prstGeom prst="flowChartMagneticDisk">
            <a:avLst/>
          </a:prstGeom>
          <a:solidFill>
            <a:srgbClr val="FFE599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eBPF</a:t>
            </a:r>
            <a:r>
              <a:rPr lang="en-US" altLang="zh-CN" dirty="0"/>
              <a:t> maps</a:t>
            </a:r>
            <a:endParaRPr lang="zh-CN" altLang="en-US" dirty="0"/>
          </a:p>
        </p:txBody>
      </p:sp>
      <p:sp>
        <p:nvSpPr>
          <p:cNvPr id="33" name="矩形: 对角圆角 32">
            <a:extLst>
              <a:ext uri="{FF2B5EF4-FFF2-40B4-BE49-F238E27FC236}">
                <a16:creationId xmlns:a16="http://schemas.microsoft.com/office/drawing/2014/main" id="{058B943B-77FF-7321-DECB-EA376AD091D5}"/>
              </a:ext>
            </a:extLst>
          </p:cNvPr>
          <p:cNvSpPr/>
          <p:nvPr/>
        </p:nvSpPr>
        <p:spPr>
          <a:xfrm>
            <a:off x="3924056" y="3470103"/>
            <a:ext cx="2903660" cy="381297"/>
          </a:xfrm>
          <a:prstGeom prst="round2DiagRect">
            <a:avLst/>
          </a:prstGeom>
          <a:solidFill>
            <a:srgbClr val="F3F3F3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bpf</a:t>
            </a:r>
            <a:r>
              <a:rPr lang="en-US" altLang="zh-CN" dirty="0"/>
              <a:t> </a:t>
            </a:r>
            <a:r>
              <a:rPr lang="en-US" altLang="zh-CN" dirty="0" err="1"/>
              <a:t>syscall</a:t>
            </a:r>
            <a:endParaRPr lang="zh-CN" altLang="en-US" dirty="0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AA530D1B-FEA3-980E-B8CF-A85A33C8751E}"/>
              </a:ext>
            </a:extLst>
          </p:cNvPr>
          <p:cNvSpPr/>
          <p:nvPr/>
        </p:nvSpPr>
        <p:spPr>
          <a:xfrm>
            <a:off x="3845323" y="4274265"/>
            <a:ext cx="1053681" cy="634326"/>
          </a:xfrm>
          <a:prstGeom prst="roundRect">
            <a:avLst>
              <a:gd name="adj" fmla="val 21440"/>
            </a:avLst>
          </a:prstGeom>
          <a:solidFill>
            <a:srgbClr val="FFE599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verifier</a:t>
            </a:r>
            <a:endParaRPr lang="zh-CN" altLang="en-US" dirty="0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4DB07671-12BF-1FB3-015C-4F5DD1FD3362}"/>
              </a:ext>
            </a:extLst>
          </p:cNvPr>
          <p:cNvSpPr/>
          <p:nvPr/>
        </p:nvSpPr>
        <p:spPr>
          <a:xfrm>
            <a:off x="3845323" y="5208093"/>
            <a:ext cx="1289849" cy="634326"/>
          </a:xfrm>
          <a:prstGeom prst="roundRect">
            <a:avLst/>
          </a:prstGeom>
          <a:solidFill>
            <a:srgbClr val="FFE599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JIT compiler</a:t>
            </a:r>
            <a:endParaRPr lang="zh-CN" altLang="en-US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3C8B6666-B345-2F92-CED8-A27C2AC29C6F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4372164" y="3851400"/>
            <a:ext cx="0" cy="4228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763264C4-F081-012C-A90A-A4A57E399D5A}"/>
              </a:ext>
            </a:extLst>
          </p:cNvPr>
          <p:cNvCxnSpPr>
            <a:cxnSpLocks/>
          </p:cNvCxnSpPr>
          <p:nvPr/>
        </p:nvCxnSpPr>
        <p:spPr>
          <a:xfrm>
            <a:off x="4372164" y="4909461"/>
            <a:ext cx="0" cy="3181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3FEA373C-7121-D985-2DC9-B5A5F8F84F98}"/>
              </a:ext>
            </a:extLst>
          </p:cNvPr>
          <p:cNvCxnSpPr/>
          <p:nvPr/>
        </p:nvCxnSpPr>
        <p:spPr>
          <a:xfrm flipV="1">
            <a:off x="5135172" y="5447305"/>
            <a:ext cx="2482804" cy="481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流程图: 多文档 53">
            <a:extLst>
              <a:ext uri="{FF2B5EF4-FFF2-40B4-BE49-F238E27FC236}">
                <a16:creationId xmlns:a16="http://schemas.microsoft.com/office/drawing/2014/main" id="{6406E02C-DFC5-CD5C-03F8-4B8BF23551F5}"/>
              </a:ext>
            </a:extLst>
          </p:cNvPr>
          <p:cNvSpPr/>
          <p:nvPr/>
        </p:nvSpPr>
        <p:spPr>
          <a:xfrm>
            <a:off x="7964161" y="752412"/>
            <a:ext cx="3224161" cy="2570332"/>
          </a:xfrm>
          <a:prstGeom prst="flowChartMultidocument">
            <a:avLst/>
          </a:prstGeom>
          <a:solidFill>
            <a:srgbClr val="FFCC99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Target process    </a:t>
            </a:r>
            <a:endParaRPr lang="zh-CN" altLang="en-US" dirty="0"/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5DA27FEC-4691-4C46-4AF5-4FEF834600D8}"/>
              </a:ext>
            </a:extLst>
          </p:cNvPr>
          <p:cNvSpPr/>
          <p:nvPr/>
        </p:nvSpPr>
        <p:spPr>
          <a:xfrm>
            <a:off x="8193257" y="2192638"/>
            <a:ext cx="1283793" cy="559643"/>
          </a:xfrm>
          <a:prstGeom prst="roundRect">
            <a:avLst/>
          </a:prstGeom>
          <a:solidFill>
            <a:srgbClr val="FFE599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Uprobe</a:t>
            </a:r>
            <a:endParaRPr lang="zh-CN" altLang="en-US" dirty="0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AF14804A-0EC3-10C3-7655-1336F0B626EC}"/>
              </a:ext>
            </a:extLst>
          </p:cNvPr>
          <p:cNvCxnSpPr>
            <a:cxnSpLocks/>
          </p:cNvCxnSpPr>
          <p:nvPr/>
        </p:nvCxnSpPr>
        <p:spPr>
          <a:xfrm>
            <a:off x="8363833" y="2726038"/>
            <a:ext cx="0" cy="13978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7DCEBCD2-3D1E-C8CB-81A4-774DFA1111D4}"/>
              </a:ext>
            </a:extLst>
          </p:cNvPr>
          <p:cNvCxnSpPr>
            <a:cxnSpLocks/>
          </p:cNvCxnSpPr>
          <p:nvPr/>
        </p:nvCxnSpPr>
        <p:spPr>
          <a:xfrm flipV="1">
            <a:off x="9060230" y="2752281"/>
            <a:ext cx="0" cy="13716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59C724A8-0648-F684-15B2-3C627FF4B9E3}"/>
              </a:ext>
            </a:extLst>
          </p:cNvPr>
          <p:cNvSpPr/>
          <p:nvPr/>
        </p:nvSpPr>
        <p:spPr>
          <a:xfrm>
            <a:off x="7817810" y="3482996"/>
            <a:ext cx="1816183" cy="374196"/>
          </a:xfrm>
          <a:prstGeom prst="roundRect">
            <a:avLst/>
          </a:prstGeom>
          <a:solidFill>
            <a:srgbClr val="F3F3F3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Trap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A1AD132C-C2EE-5AD5-E46F-6B757470B759}"/>
              </a:ext>
            </a:extLst>
          </p:cNvPr>
          <p:cNvSpPr txBox="1"/>
          <p:nvPr/>
        </p:nvSpPr>
        <p:spPr>
          <a:xfrm flipH="1">
            <a:off x="9516401" y="2472459"/>
            <a:ext cx="1350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breakpoint</a:t>
            </a:r>
            <a:endParaRPr lang="zh-CN" altLang="en-US" sz="1400" dirty="0"/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40F29A0B-459F-C4D2-0F31-4BD74497D0D1}"/>
              </a:ext>
            </a:extLst>
          </p:cNvPr>
          <p:cNvSpPr/>
          <p:nvPr/>
        </p:nvSpPr>
        <p:spPr>
          <a:xfrm>
            <a:off x="9995071" y="4094210"/>
            <a:ext cx="1462948" cy="360110"/>
          </a:xfrm>
          <a:prstGeom prst="roundRect">
            <a:avLst/>
          </a:prstGeom>
          <a:solidFill>
            <a:srgbClr val="FFE599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tracepoint</a:t>
            </a:r>
            <a:endParaRPr lang="zh-CN" altLang="en-US" dirty="0"/>
          </a:p>
        </p:txBody>
      </p:sp>
      <p:sp>
        <p:nvSpPr>
          <p:cNvPr id="69" name="矩形: 对角圆角 68">
            <a:extLst>
              <a:ext uri="{FF2B5EF4-FFF2-40B4-BE49-F238E27FC236}">
                <a16:creationId xmlns:a16="http://schemas.microsoft.com/office/drawing/2014/main" id="{CDA6E73A-D85D-54C2-B09A-8388D62323CC}"/>
              </a:ext>
            </a:extLst>
          </p:cNvPr>
          <p:cNvSpPr/>
          <p:nvPr/>
        </p:nvSpPr>
        <p:spPr>
          <a:xfrm>
            <a:off x="9982914" y="3470104"/>
            <a:ext cx="1462948" cy="360110"/>
          </a:xfrm>
          <a:prstGeom prst="round2DiagRect">
            <a:avLst/>
          </a:prstGeom>
          <a:solidFill>
            <a:srgbClr val="F3F3F3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syscall</a:t>
            </a:r>
            <a:endParaRPr lang="zh-CN" altLang="en-US" dirty="0"/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C0AC7D7A-5316-F9C8-4559-3EE8264C8B40}"/>
              </a:ext>
            </a:extLst>
          </p:cNvPr>
          <p:cNvSpPr/>
          <p:nvPr/>
        </p:nvSpPr>
        <p:spPr>
          <a:xfrm>
            <a:off x="9995071" y="4717564"/>
            <a:ext cx="1462948" cy="360110"/>
          </a:xfrm>
          <a:prstGeom prst="roundRect">
            <a:avLst/>
          </a:prstGeom>
          <a:solidFill>
            <a:srgbClr val="FFE599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kprobe</a:t>
            </a:r>
            <a:endParaRPr lang="zh-CN" altLang="en-US" dirty="0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58253B04-5037-12A5-B998-2AE827896133}"/>
              </a:ext>
            </a:extLst>
          </p:cNvPr>
          <p:cNvSpPr/>
          <p:nvPr/>
        </p:nvSpPr>
        <p:spPr>
          <a:xfrm>
            <a:off x="9995071" y="5315429"/>
            <a:ext cx="1462948" cy="360110"/>
          </a:xfrm>
          <a:prstGeom prst="roundRect">
            <a:avLst/>
          </a:prstGeom>
          <a:solidFill>
            <a:srgbClr val="FFE599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socket</a:t>
            </a:r>
            <a:endParaRPr lang="zh-CN" altLang="en-US" dirty="0"/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CFEA3F60-B96C-6E65-8C97-FE81DFC67987}"/>
              </a:ext>
            </a:extLst>
          </p:cNvPr>
          <p:cNvCxnSpPr>
            <a:cxnSpLocks/>
            <a:endCxn id="68" idx="1"/>
          </p:cNvCxnSpPr>
          <p:nvPr/>
        </p:nvCxnSpPr>
        <p:spPr>
          <a:xfrm>
            <a:off x="9494199" y="4274265"/>
            <a:ext cx="5008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3D601804-8EA0-9A70-7937-D5E6658B8CE9}"/>
              </a:ext>
            </a:extLst>
          </p:cNvPr>
          <p:cNvCxnSpPr>
            <a:cxnSpLocks/>
          </p:cNvCxnSpPr>
          <p:nvPr/>
        </p:nvCxnSpPr>
        <p:spPr>
          <a:xfrm>
            <a:off x="9516401" y="4908591"/>
            <a:ext cx="5008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163CE47E-F458-FA68-B48E-0FD90C067116}"/>
              </a:ext>
            </a:extLst>
          </p:cNvPr>
          <p:cNvCxnSpPr>
            <a:cxnSpLocks/>
          </p:cNvCxnSpPr>
          <p:nvPr/>
        </p:nvCxnSpPr>
        <p:spPr>
          <a:xfrm>
            <a:off x="9477044" y="5538377"/>
            <a:ext cx="5473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D0C0D181-D77F-8B8E-32CC-78ADB6FF7B75}"/>
              </a:ext>
            </a:extLst>
          </p:cNvPr>
          <p:cNvCxnSpPr>
            <a:cxnSpLocks/>
          </p:cNvCxnSpPr>
          <p:nvPr/>
        </p:nvCxnSpPr>
        <p:spPr>
          <a:xfrm flipH="1">
            <a:off x="9477044" y="4386801"/>
            <a:ext cx="5006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5C467FAA-22B5-77D3-D7B8-702D99803406}"/>
              </a:ext>
            </a:extLst>
          </p:cNvPr>
          <p:cNvCxnSpPr>
            <a:cxnSpLocks/>
          </p:cNvCxnSpPr>
          <p:nvPr/>
        </p:nvCxnSpPr>
        <p:spPr>
          <a:xfrm flipH="1">
            <a:off x="9494199" y="5033270"/>
            <a:ext cx="46151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D27AE24D-01E5-D872-2F88-F09E58CFD642}"/>
              </a:ext>
            </a:extLst>
          </p:cNvPr>
          <p:cNvCxnSpPr>
            <a:cxnSpLocks/>
          </p:cNvCxnSpPr>
          <p:nvPr/>
        </p:nvCxnSpPr>
        <p:spPr>
          <a:xfrm flipH="1">
            <a:off x="9516401" y="5433780"/>
            <a:ext cx="4168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文本框 97">
            <a:extLst>
              <a:ext uri="{FF2B5EF4-FFF2-40B4-BE49-F238E27FC236}">
                <a16:creationId xmlns:a16="http://schemas.microsoft.com/office/drawing/2014/main" id="{D5F8E4CD-4FEB-C474-4341-B3CAC328A077}"/>
              </a:ext>
            </a:extLst>
          </p:cNvPr>
          <p:cNvSpPr txBox="1"/>
          <p:nvPr/>
        </p:nvSpPr>
        <p:spPr>
          <a:xfrm flipH="1">
            <a:off x="3785256" y="3048319"/>
            <a:ext cx="1350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load</a:t>
            </a:r>
            <a:endParaRPr lang="zh-CN" altLang="en-US" sz="1400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3EC5C43E-2C42-8D43-E4C2-92CA5F1303F4}"/>
              </a:ext>
            </a:extLst>
          </p:cNvPr>
          <p:cNvSpPr txBox="1"/>
          <p:nvPr/>
        </p:nvSpPr>
        <p:spPr>
          <a:xfrm flipH="1">
            <a:off x="9516400" y="5740595"/>
            <a:ext cx="1350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attach</a:t>
            </a:r>
            <a:endParaRPr lang="zh-CN" altLang="en-US" sz="1400" dirty="0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F9B0F845-E330-BD44-7872-FBAA4D447C4D}"/>
              </a:ext>
            </a:extLst>
          </p:cNvPr>
          <p:cNvSpPr/>
          <p:nvPr/>
        </p:nvSpPr>
        <p:spPr>
          <a:xfrm>
            <a:off x="4046179" y="2263798"/>
            <a:ext cx="2781535" cy="4463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Userspace</a:t>
            </a:r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library: </a:t>
            </a:r>
            <a:r>
              <a:rPr lang="en-US" altLang="zh-C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libbpf</a:t>
            </a:r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  <a:endParaRPr lang="zh-CN" altLang="en-US" dirty="0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91F3C00E-00F9-8063-1346-B8E3AAC41391}"/>
              </a:ext>
            </a:extLst>
          </p:cNvPr>
          <p:cNvSpPr txBox="1"/>
          <p:nvPr/>
        </p:nvSpPr>
        <p:spPr>
          <a:xfrm flipH="1">
            <a:off x="3784761" y="3048062"/>
            <a:ext cx="1350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load</a:t>
            </a:r>
            <a:endParaRPr lang="zh-CN" altLang="en-US" sz="1400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1CF2473A-0D65-CAF7-1019-B00A74C1DAC0}"/>
              </a:ext>
            </a:extLst>
          </p:cNvPr>
          <p:cNvSpPr txBox="1"/>
          <p:nvPr/>
        </p:nvSpPr>
        <p:spPr>
          <a:xfrm flipH="1">
            <a:off x="425169" y="3121704"/>
            <a:ext cx="1350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Userspace</a:t>
            </a:r>
            <a:endParaRPr lang="zh-CN" altLang="en-US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ED45CE51-84E2-9C9E-CD0F-7F0C827EF94C}"/>
              </a:ext>
            </a:extLst>
          </p:cNvPr>
          <p:cNvSpPr txBox="1"/>
          <p:nvPr/>
        </p:nvSpPr>
        <p:spPr>
          <a:xfrm flipH="1">
            <a:off x="411773" y="3121704"/>
            <a:ext cx="1350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Userspace</a:t>
            </a:r>
            <a:endParaRPr lang="zh-CN" altLang="en-US" dirty="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2B328C92-0B91-D03C-97A6-DD97DE48F66F}"/>
              </a:ext>
            </a:extLst>
          </p:cNvPr>
          <p:cNvSpPr txBox="1"/>
          <p:nvPr/>
        </p:nvSpPr>
        <p:spPr>
          <a:xfrm flipH="1">
            <a:off x="411771" y="3824165"/>
            <a:ext cx="1671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Kernel</a:t>
            </a:r>
            <a:r>
              <a:rPr lang="en-US" altLang="zh-CN" dirty="0"/>
              <a:t> </a:t>
            </a:r>
            <a:r>
              <a:rPr lang="en-US" altLang="zh-CN" b="1" dirty="0"/>
              <a:t>space</a:t>
            </a:r>
            <a:endParaRPr lang="zh-CN" altLang="en-US" b="1" dirty="0"/>
          </a:p>
        </p:txBody>
      </p:sp>
      <p:pic>
        <p:nvPicPr>
          <p:cNvPr id="108" name="图片 107">
            <a:extLst>
              <a:ext uri="{FF2B5EF4-FFF2-40B4-BE49-F238E27FC236}">
                <a16:creationId xmlns:a16="http://schemas.microsoft.com/office/drawing/2014/main" id="{FCB6E828-E5B8-40BC-0DD9-C9F181DC0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5729" y="5172393"/>
            <a:ext cx="1243022" cy="500066"/>
          </a:xfrm>
          <a:prstGeom prst="rect">
            <a:avLst/>
          </a:prstGeom>
        </p:spPr>
      </p:pic>
      <p:pic>
        <p:nvPicPr>
          <p:cNvPr id="109" name="图片 108">
            <a:extLst>
              <a:ext uri="{FF2B5EF4-FFF2-40B4-BE49-F238E27FC236}">
                <a16:creationId xmlns:a16="http://schemas.microsoft.com/office/drawing/2014/main" id="{052172C3-3D96-388F-138B-19A8DA5B9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6428" y="3547650"/>
            <a:ext cx="685583" cy="275809"/>
          </a:xfrm>
          <a:prstGeom prst="rect">
            <a:avLst/>
          </a:prstGeom>
        </p:spPr>
      </p:pic>
      <p:pic>
        <p:nvPicPr>
          <p:cNvPr id="114" name="图片 113">
            <a:extLst>
              <a:ext uri="{FF2B5EF4-FFF2-40B4-BE49-F238E27FC236}">
                <a16:creationId xmlns:a16="http://schemas.microsoft.com/office/drawing/2014/main" id="{3B6D6FE3-12CF-FE5E-D7C4-3F5B091FC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52" y="1214458"/>
            <a:ext cx="685583" cy="275809"/>
          </a:xfrm>
          <a:prstGeom prst="rect">
            <a:avLst/>
          </a:prstGeom>
        </p:spPr>
      </p:pic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1AE6A2C1-BF00-7E62-FB11-2CE77CC1BAF2}"/>
              </a:ext>
            </a:extLst>
          </p:cNvPr>
          <p:cNvCxnSpPr/>
          <p:nvPr/>
        </p:nvCxnSpPr>
        <p:spPr>
          <a:xfrm>
            <a:off x="10463349" y="2923353"/>
            <a:ext cx="0" cy="514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80F7EF7C-C7E5-020E-C968-B6566846E3EF}"/>
              </a:ext>
            </a:extLst>
          </p:cNvPr>
          <p:cNvCxnSpPr>
            <a:cxnSpLocks/>
          </p:cNvCxnSpPr>
          <p:nvPr/>
        </p:nvCxnSpPr>
        <p:spPr>
          <a:xfrm>
            <a:off x="10452464" y="3804961"/>
            <a:ext cx="0" cy="2578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箭头: 上下 126">
            <a:extLst>
              <a:ext uri="{FF2B5EF4-FFF2-40B4-BE49-F238E27FC236}">
                <a16:creationId xmlns:a16="http://schemas.microsoft.com/office/drawing/2014/main" id="{653E4BC3-68F2-ABA0-9C42-A011FD981052}"/>
              </a:ext>
            </a:extLst>
          </p:cNvPr>
          <p:cNvSpPr/>
          <p:nvPr/>
        </p:nvSpPr>
        <p:spPr>
          <a:xfrm>
            <a:off x="6172200" y="2710136"/>
            <a:ext cx="253369" cy="727950"/>
          </a:xfrm>
          <a:prstGeom prst="up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箭头: 上下 127">
            <a:extLst>
              <a:ext uri="{FF2B5EF4-FFF2-40B4-BE49-F238E27FC236}">
                <a16:creationId xmlns:a16="http://schemas.microsoft.com/office/drawing/2014/main" id="{DA275BE9-EB6C-377E-F6A4-8E394829C9E2}"/>
              </a:ext>
            </a:extLst>
          </p:cNvPr>
          <p:cNvSpPr/>
          <p:nvPr/>
        </p:nvSpPr>
        <p:spPr>
          <a:xfrm>
            <a:off x="6194166" y="3821983"/>
            <a:ext cx="231406" cy="484055"/>
          </a:xfrm>
          <a:prstGeom prst="up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箭头: 上下 128">
            <a:extLst>
              <a:ext uri="{FF2B5EF4-FFF2-40B4-BE49-F238E27FC236}">
                <a16:creationId xmlns:a16="http://schemas.microsoft.com/office/drawing/2014/main" id="{6D47FD03-EDC0-DA28-4AB6-8EBB95CC5C88}"/>
              </a:ext>
            </a:extLst>
          </p:cNvPr>
          <p:cNvSpPr/>
          <p:nvPr/>
        </p:nvSpPr>
        <p:spPr>
          <a:xfrm rot="5249505">
            <a:off x="7257805" y="4472358"/>
            <a:ext cx="248999" cy="426540"/>
          </a:xfrm>
          <a:prstGeom prst="up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A9B361B2-C313-A374-9555-FC6A837017F8}"/>
              </a:ext>
            </a:extLst>
          </p:cNvPr>
          <p:cNvSpPr txBox="1"/>
          <p:nvPr/>
        </p:nvSpPr>
        <p:spPr>
          <a:xfrm flipH="1">
            <a:off x="9516401" y="5740595"/>
            <a:ext cx="1350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attach</a:t>
            </a:r>
            <a:endParaRPr lang="zh-CN" altLang="en-US" sz="1400" dirty="0"/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020B0FA7-0126-5B16-EA71-22438C884FE2}"/>
              </a:ext>
            </a:extLst>
          </p:cNvPr>
          <p:cNvSpPr txBox="1"/>
          <p:nvPr/>
        </p:nvSpPr>
        <p:spPr>
          <a:xfrm flipH="1">
            <a:off x="538943" y="5672459"/>
            <a:ext cx="22042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Original Kernel </a:t>
            </a:r>
            <a:r>
              <a:rPr lang="en-US" altLang="zh-CN" sz="2000" dirty="0" err="1"/>
              <a:t>eBPF</a:t>
            </a:r>
            <a:endParaRPr lang="zh-CN" altLang="en-US" sz="2000" dirty="0"/>
          </a:p>
        </p:txBody>
      </p:sp>
      <p:pic>
        <p:nvPicPr>
          <p:cNvPr id="132" name="图片 131">
            <a:extLst>
              <a:ext uri="{FF2B5EF4-FFF2-40B4-BE49-F238E27FC236}">
                <a16:creationId xmlns:a16="http://schemas.microsoft.com/office/drawing/2014/main" id="{A8CD5FF3-0376-4C11-6685-A218F5360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873" y="1486344"/>
            <a:ext cx="844674" cy="339811"/>
          </a:xfrm>
          <a:prstGeom prst="rect">
            <a:avLst/>
          </a:prstGeom>
        </p:spPr>
      </p:pic>
      <p:sp>
        <p:nvSpPr>
          <p:cNvPr id="134" name="流程图: 过程 133">
            <a:extLst>
              <a:ext uri="{FF2B5EF4-FFF2-40B4-BE49-F238E27FC236}">
                <a16:creationId xmlns:a16="http://schemas.microsoft.com/office/drawing/2014/main" id="{62B9D1F1-D940-A61C-FC42-CD118E441519}"/>
              </a:ext>
            </a:extLst>
          </p:cNvPr>
          <p:cNvSpPr/>
          <p:nvPr/>
        </p:nvSpPr>
        <p:spPr>
          <a:xfrm>
            <a:off x="9685165" y="2180242"/>
            <a:ext cx="1200018" cy="252718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function</a:t>
            </a:r>
            <a:endParaRPr lang="zh-CN" altLang="en-US" dirty="0"/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AC68477C-2395-F9C7-891F-FF2453674B6F}"/>
              </a:ext>
            </a:extLst>
          </p:cNvPr>
          <p:cNvSpPr txBox="1"/>
          <p:nvPr/>
        </p:nvSpPr>
        <p:spPr>
          <a:xfrm flipH="1">
            <a:off x="7211758" y="3022054"/>
            <a:ext cx="884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Context switch</a:t>
            </a:r>
            <a:endParaRPr lang="zh-CN" altLang="en-US" sz="1400" dirty="0"/>
          </a:p>
        </p:txBody>
      </p: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EF08ED0E-6F88-B245-5127-1FD93C03CF37}"/>
              </a:ext>
            </a:extLst>
          </p:cNvPr>
          <p:cNvCxnSpPr>
            <a:cxnSpLocks/>
            <a:endCxn id="134" idx="1"/>
          </p:cNvCxnSpPr>
          <p:nvPr/>
        </p:nvCxnSpPr>
        <p:spPr>
          <a:xfrm>
            <a:off x="9485492" y="2281202"/>
            <a:ext cx="199673" cy="253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885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矩形 132">
            <a:extLst>
              <a:ext uri="{FF2B5EF4-FFF2-40B4-BE49-F238E27FC236}">
                <a16:creationId xmlns:a16="http://schemas.microsoft.com/office/drawing/2014/main" id="{C450D917-3FAC-6357-21D7-57E2E2E62C41}"/>
              </a:ext>
            </a:extLst>
          </p:cNvPr>
          <p:cNvSpPr/>
          <p:nvPr/>
        </p:nvSpPr>
        <p:spPr>
          <a:xfrm>
            <a:off x="138544" y="140426"/>
            <a:ext cx="11914912" cy="6577148"/>
          </a:xfrm>
          <a:prstGeom prst="rect">
            <a:avLst/>
          </a:prstGeom>
          <a:solidFill>
            <a:srgbClr val="FFF2CC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469FACE-2B00-EB76-A16F-905C940D59FF}"/>
              </a:ext>
            </a:extLst>
          </p:cNvPr>
          <p:cNvSpPr/>
          <p:nvPr/>
        </p:nvSpPr>
        <p:spPr>
          <a:xfrm>
            <a:off x="798044" y="483326"/>
            <a:ext cx="2310916" cy="1060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eBPF</a:t>
            </a:r>
            <a:r>
              <a:rPr lang="en-US" altLang="zh-CN" dirty="0"/>
              <a:t> program source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14DF303-504B-F3F4-A96D-5A795CA7BBE1}"/>
              </a:ext>
            </a:extLst>
          </p:cNvPr>
          <p:cNvSpPr/>
          <p:nvPr/>
        </p:nvSpPr>
        <p:spPr>
          <a:xfrm>
            <a:off x="410276" y="1913248"/>
            <a:ext cx="2876423" cy="999179"/>
          </a:xfrm>
          <a:prstGeom prst="roundRect">
            <a:avLst/>
          </a:prstGeom>
          <a:solidFill>
            <a:srgbClr val="FFC000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Existing </a:t>
            </a:r>
            <a:r>
              <a:rPr lang="en-US" altLang="zh-CN" dirty="0" err="1"/>
              <a:t>eBPF</a:t>
            </a:r>
            <a:r>
              <a:rPr lang="en-US" altLang="zh-CN" dirty="0"/>
              <a:t> toolchains</a:t>
            </a:r>
            <a:r>
              <a:rPr lang="zh-CN" altLang="en-US" dirty="0"/>
              <a:t>：</a:t>
            </a:r>
            <a:r>
              <a:rPr lang="en-US" altLang="zh-CN" dirty="0"/>
              <a:t>clang/</a:t>
            </a:r>
            <a:r>
              <a:rPr lang="en-US" altLang="zh-CN" dirty="0" err="1"/>
              <a:t>bpftool</a:t>
            </a:r>
            <a:r>
              <a:rPr lang="en-US" altLang="zh-CN" dirty="0"/>
              <a:t>/</a:t>
            </a:r>
            <a:r>
              <a:rPr lang="en-US" altLang="zh-CN" dirty="0" err="1"/>
              <a:t>bpftrace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732C9F5-69D4-FE99-C4CD-FF8AE9EC11E7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953502" y="1543426"/>
            <a:ext cx="0" cy="3671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FA8C1EBF-3D36-48D5-FD4F-404D6DED131D}"/>
              </a:ext>
            </a:extLst>
          </p:cNvPr>
          <p:cNvCxnSpPr/>
          <p:nvPr/>
        </p:nvCxnSpPr>
        <p:spPr>
          <a:xfrm>
            <a:off x="353769" y="5413861"/>
            <a:ext cx="114027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72223C3C-50C3-153E-EDE2-BA5299526157}"/>
              </a:ext>
            </a:extLst>
          </p:cNvPr>
          <p:cNvSpPr/>
          <p:nvPr/>
        </p:nvSpPr>
        <p:spPr>
          <a:xfrm>
            <a:off x="3867087" y="477397"/>
            <a:ext cx="3170565" cy="4003503"/>
          </a:xfrm>
          <a:prstGeom prst="rect">
            <a:avLst/>
          </a:prstGeom>
          <a:solidFill>
            <a:srgbClr val="FFCC99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dirty="0" err="1"/>
              <a:t>eBPF</a:t>
            </a:r>
            <a:r>
              <a:rPr lang="en-US" altLang="zh-CN" dirty="0"/>
              <a:t> </a:t>
            </a:r>
            <a:r>
              <a:rPr lang="en-US" altLang="zh-CN" dirty="0" err="1"/>
              <a:t>userspace</a:t>
            </a:r>
            <a:r>
              <a:rPr lang="en-US" altLang="zh-CN" dirty="0"/>
              <a:t> applications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B989258-6B4F-39FA-4CEE-7C27FFD52C52}"/>
              </a:ext>
            </a:extLst>
          </p:cNvPr>
          <p:cNvSpPr/>
          <p:nvPr/>
        </p:nvSpPr>
        <p:spPr>
          <a:xfrm>
            <a:off x="4049624" y="950548"/>
            <a:ext cx="1963868" cy="6842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zh-CN" dirty="0"/>
              <a:t>   </a:t>
            </a:r>
          </a:p>
          <a:p>
            <a:pPr algn="ctr"/>
            <a:r>
              <a:rPr lang="en-US" altLang="zh-CN" dirty="0" err="1"/>
              <a:t>eBPF</a:t>
            </a:r>
            <a:r>
              <a:rPr lang="en-US" altLang="zh-CN" dirty="0"/>
              <a:t> bytecode</a:t>
            </a:r>
            <a:endParaRPr lang="zh-CN" altLang="en-US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CE8160D-0885-D7AE-56D1-F408996ADF94}"/>
              </a:ext>
            </a:extLst>
          </p:cNvPr>
          <p:cNvCxnSpPr>
            <a:cxnSpLocks/>
          </p:cNvCxnSpPr>
          <p:nvPr/>
        </p:nvCxnSpPr>
        <p:spPr>
          <a:xfrm>
            <a:off x="4440246" y="2378513"/>
            <a:ext cx="0" cy="182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12375C3-F910-B5F5-1D8D-056AF37AD2B3}"/>
              </a:ext>
            </a:extLst>
          </p:cNvPr>
          <p:cNvCxnSpPr>
            <a:cxnSpLocks/>
          </p:cNvCxnSpPr>
          <p:nvPr/>
        </p:nvCxnSpPr>
        <p:spPr>
          <a:xfrm>
            <a:off x="3282673" y="2099531"/>
            <a:ext cx="82659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矩形: 对角圆角 32">
            <a:extLst>
              <a:ext uri="{FF2B5EF4-FFF2-40B4-BE49-F238E27FC236}">
                <a16:creationId xmlns:a16="http://schemas.microsoft.com/office/drawing/2014/main" id="{058B943B-77FF-7321-DECB-EA376AD091D5}"/>
              </a:ext>
            </a:extLst>
          </p:cNvPr>
          <p:cNvSpPr/>
          <p:nvPr/>
        </p:nvSpPr>
        <p:spPr>
          <a:xfrm>
            <a:off x="4049624" y="2565806"/>
            <a:ext cx="2802687" cy="363947"/>
          </a:xfrm>
          <a:prstGeom prst="round2DiagRect">
            <a:avLst/>
          </a:prstGeom>
          <a:solidFill>
            <a:srgbClr val="F3F3F3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bpf</a:t>
            </a:r>
            <a:r>
              <a:rPr lang="en-US" altLang="zh-CN" dirty="0"/>
              <a:t> function call</a:t>
            </a:r>
            <a:endParaRPr lang="zh-CN" altLang="en-US" dirty="0"/>
          </a:p>
        </p:txBody>
      </p:sp>
      <p:sp>
        <p:nvSpPr>
          <p:cNvPr id="54" name="流程图: 多文档 53">
            <a:extLst>
              <a:ext uri="{FF2B5EF4-FFF2-40B4-BE49-F238E27FC236}">
                <a16:creationId xmlns:a16="http://schemas.microsoft.com/office/drawing/2014/main" id="{6406E02C-DFC5-CD5C-03F8-4B8BF23551F5}"/>
              </a:ext>
            </a:extLst>
          </p:cNvPr>
          <p:cNvSpPr/>
          <p:nvPr/>
        </p:nvSpPr>
        <p:spPr>
          <a:xfrm>
            <a:off x="7382924" y="477397"/>
            <a:ext cx="3904224" cy="3894952"/>
          </a:xfrm>
          <a:prstGeom prst="flowChartMultidocument">
            <a:avLst/>
          </a:prstGeom>
          <a:solidFill>
            <a:srgbClr val="FFCC99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Target process    </a:t>
            </a:r>
            <a:endParaRPr lang="zh-CN" altLang="en-US" dirty="0"/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59C724A8-0648-F684-15B2-3C627FF4B9E3}"/>
              </a:ext>
            </a:extLst>
          </p:cNvPr>
          <p:cNvSpPr/>
          <p:nvPr/>
        </p:nvSpPr>
        <p:spPr>
          <a:xfrm>
            <a:off x="4630790" y="4638288"/>
            <a:ext cx="6656979" cy="598862"/>
          </a:xfrm>
          <a:prstGeom prst="roundRect">
            <a:avLst/>
          </a:prstGeom>
          <a:solidFill>
            <a:srgbClr val="F3F3F3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    Share memory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A1AD132C-C2EE-5AD5-E46F-6B757470B759}"/>
              </a:ext>
            </a:extLst>
          </p:cNvPr>
          <p:cNvSpPr txBox="1"/>
          <p:nvPr/>
        </p:nvSpPr>
        <p:spPr>
          <a:xfrm flipH="1">
            <a:off x="7484467" y="1652889"/>
            <a:ext cx="1350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inlineHook</a:t>
            </a:r>
            <a:endParaRPr lang="zh-CN" altLang="en-US" sz="1400" dirty="0"/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40F29A0B-459F-C4D2-0F31-4BD74497D0D1}"/>
              </a:ext>
            </a:extLst>
          </p:cNvPr>
          <p:cNvSpPr/>
          <p:nvPr/>
        </p:nvSpPr>
        <p:spPr>
          <a:xfrm>
            <a:off x="9102316" y="2384976"/>
            <a:ext cx="1462948" cy="360110"/>
          </a:xfrm>
          <a:prstGeom prst="roundRect">
            <a:avLst/>
          </a:prstGeom>
          <a:solidFill>
            <a:srgbClr val="FFE599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tracepoint</a:t>
            </a:r>
            <a:endParaRPr lang="zh-CN" altLang="en-US" dirty="0"/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C0AC7D7A-5316-F9C8-4559-3EE8264C8B40}"/>
              </a:ext>
            </a:extLst>
          </p:cNvPr>
          <p:cNvSpPr/>
          <p:nvPr/>
        </p:nvSpPr>
        <p:spPr>
          <a:xfrm>
            <a:off x="9111449" y="1887702"/>
            <a:ext cx="1462948" cy="360110"/>
          </a:xfrm>
          <a:prstGeom prst="roundRect">
            <a:avLst/>
          </a:prstGeom>
          <a:solidFill>
            <a:srgbClr val="FFE599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uprobe</a:t>
            </a:r>
            <a:endParaRPr lang="zh-CN" altLang="en-US" dirty="0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58253B04-5037-12A5-B998-2AE827896133}"/>
              </a:ext>
            </a:extLst>
          </p:cNvPr>
          <p:cNvSpPr/>
          <p:nvPr/>
        </p:nvSpPr>
        <p:spPr>
          <a:xfrm>
            <a:off x="9995071" y="5577389"/>
            <a:ext cx="1462948" cy="360110"/>
          </a:xfrm>
          <a:prstGeom prst="roundRect">
            <a:avLst/>
          </a:prstGeom>
          <a:solidFill>
            <a:srgbClr val="FFE599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socket</a:t>
            </a:r>
            <a:endParaRPr lang="zh-CN" altLang="en-US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3EC5C43E-2C42-8D43-E4C2-92CA5F1303F4}"/>
              </a:ext>
            </a:extLst>
          </p:cNvPr>
          <p:cNvSpPr txBox="1"/>
          <p:nvPr/>
        </p:nvSpPr>
        <p:spPr>
          <a:xfrm flipH="1">
            <a:off x="9516400" y="5740595"/>
            <a:ext cx="1350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attach</a:t>
            </a:r>
            <a:endParaRPr lang="zh-CN" altLang="en-US" sz="1400" dirty="0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F9B0F845-E330-BD44-7872-FBAA4D447C4D}"/>
              </a:ext>
            </a:extLst>
          </p:cNvPr>
          <p:cNvSpPr/>
          <p:nvPr/>
        </p:nvSpPr>
        <p:spPr>
          <a:xfrm>
            <a:off x="4114261" y="1890030"/>
            <a:ext cx="2781535" cy="4463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Userspace</a:t>
            </a:r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library: </a:t>
            </a:r>
            <a:r>
              <a:rPr lang="en-US" altLang="zh-CN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libbpf</a:t>
            </a:r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  <a:endParaRPr lang="zh-CN" altLang="en-US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ED45CE51-84E2-9C9E-CD0F-7F0C827EF94C}"/>
              </a:ext>
            </a:extLst>
          </p:cNvPr>
          <p:cNvSpPr txBox="1"/>
          <p:nvPr/>
        </p:nvSpPr>
        <p:spPr>
          <a:xfrm flipH="1">
            <a:off x="504906" y="4388886"/>
            <a:ext cx="1350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/>
              <a:t>Userspace</a:t>
            </a:r>
            <a:endParaRPr lang="zh-CN" altLang="en-US" b="1" dirty="0"/>
          </a:p>
        </p:txBody>
      </p:sp>
      <p:pic>
        <p:nvPicPr>
          <p:cNvPr id="114" name="图片 113">
            <a:extLst>
              <a:ext uri="{FF2B5EF4-FFF2-40B4-BE49-F238E27FC236}">
                <a16:creationId xmlns:a16="http://schemas.microsoft.com/office/drawing/2014/main" id="{3B6D6FE3-12CF-FE5E-D7C4-3F5B091FC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52" y="1214458"/>
            <a:ext cx="685583" cy="275809"/>
          </a:xfrm>
          <a:prstGeom prst="rect">
            <a:avLst/>
          </a:prstGeom>
        </p:spPr>
      </p:pic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1AE6A2C1-BF00-7E62-FB11-2CE77CC1BAF2}"/>
              </a:ext>
            </a:extLst>
          </p:cNvPr>
          <p:cNvCxnSpPr/>
          <p:nvPr/>
        </p:nvCxnSpPr>
        <p:spPr>
          <a:xfrm>
            <a:off x="10463349" y="2923353"/>
            <a:ext cx="0" cy="514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80F7EF7C-C7E5-020E-C968-B6566846E3EF}"/>
              </a:ext>
            </a:extLst>
          </p:cNvPr>
          <p:cNvCxnSpPr>
            <a:cxnSpLocks/>
          </p:cNvCxnSpPr>
          <p:nvPr/>
        </p:nvCxnSpPr>
        <p:spPr>
          <a:xfrm>
            <a:off x="10452464" y="3804961"/>
            <a:ext cx="0" cy="2578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箭头: 上下 126">
            <a:extLst>
              <a:ext uri="{FF2B5EF4-FFF2-40B4-BE49-F238E27FC236}">
                <a16:creationId xmlns:a16="http://schemas.microsoft.com/office/drawing/2014/main" id="{653E4BC3-68F2-ABA0-9C42-A011FD981052}"/>
              </a:ext>
            </a:extLst>
          </p:cNvPr>
          <p:cNvSpPr/>
          <p:nvPr/>
        </p:nvSpPr>
        <p:spPr>
          <a:xfrm>
            <a:off x="6240283" y="2336368"/>
            <a:ext cx="185287" cy="265591"/>
          </a:xfrm>
          <a:prstGeom prst="up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箭头: 上下 127">
            <a:extLst>
              <a:ext uri="{FF2B5EF4-FFF2-40B4-BE49-F238E27FC236}">
                <a16:creationId xmlns:a16="http://schemas.microsoft.com/office/drawing/2014/main" id="{DA275BE9-EB6C-377E-F6A4-8E394829C9E2}"/>
              </a:ext>
            </a:extLst>
          </p:cNvPr>
          <p:cNvSpPr/>
          <p:nvPr/>
        </p:nvSpPr>
        <p:spPr>
          <a:xfrm rot="21425761">
            <a:off x="6643820" y="4318809"/>
            <a:ext cx="173236" cy="370725"/>
          </a:xfrm>
          <a:prstGeom prst="up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A9B361B2-C313-A374-9555-FC6A837017F8}"/>
              </a:ext>
            </a:extLst>
          </p:cNvPr>
          <p:cNvSpPr txBox="1"/>
          <p:nvPr/>
        </p:nvSpPr>
        <p:spPr>
          <a:xfrm flipH="1">
            <a:off x="10933756" y="4039982"/>
            <a:ext cx="1350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inject</a:t>
            </a:r>
            <a:endParaRPr lang="zh-CN" altLang="en-US" sz="1400" dirty="0"/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020B0FA7-0126-5B16-EA71-22438C884FE2}"/>
              </a:ext>
            </a:extLst>
          </p:cNvPr>
          <p:cNvSpPr txBox="1"/>
          <p:nvPr/>
        </p:nvSpPr>
        <p:spPr>
          <a:xfrm flipH="1">
            <a:off x="478376" y="3388195"/>
            <a:ext cx="22042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bpftime</a:t>
            </a:r>
            <a:r>
              <a:rPr lang="en-US" altLang="zh-CN" sz="2000" dirty="0"/>
              <a:t>: </a:t>
            </a:r>
            <a:r>
              <a:rPr lang="en-US" altLang="zh-CN" sz="2000" dirty="0" err="1"/>
              <a:t>userspace</a:t>
            </a:r>
            <a:r>
              <a:rPr lang="en-US" altLang="zh-CN" sz="2000" dirty="0"/>
              <a:t> </a:t>
            </a:r>
            <a:r>
              <a:rPr lang="en-US" altLang="zh-CN" sz="2000" dirty="0" err="1"/>
              <a:t>eBPF</a:t>
            </a:r>
            <a:endParaRPr lang="zh-CN" altLang="en-US" sz="2000" dirty="0"/>
          </a:p>
        </p:txBody>
      </p:sp>
      <p:pic>
        <p:nvPicPr>
          <p:cNvPr id="132" name="图片 131">
            <a:extLst>
              <a:ext uri="{FF2B5EF4-FFF2-40B4-BE49-F238E27FC236}">
                <a16:creationId xmlns:a16="http://schemas.microsoft.com/office/drawing/2014/main" id="{A8CD5FF3-0376-4C11-6685-A218F5360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7870" y="974845"/>
            <a:ext cx="844674" cy="339811"/>
          </a:xfrm>
          <a:prstGeom prst="rect">
            <a:avLst/>
          </a:prstGeom>
        </p:spPr>
      </p:pic>
      <p:sp>
        <p:nvSpPr>
          <p:cNvPr id="134" name="流程图: 过程 133">
            <a:extLst>
              <a:ext uri="{FF2B5EF4-FFF2-40B4-BE49-F238E27FC236}">
                <a16:creationId xmlns:a16="http://schemas.microsoft.com/office/drawing/2014/main" id="{62B9D1F1-D940-A61C-FC42-CD118E441519}"/>
              </a:ext>
            </a:extLst>
          </p:cNvPr>
          <p:cNvSpPr/>
          <p:nvPr/>
        </p:nvSpPr>
        <p:spPr>
          <a:xfrm>
            <a:off x="7559664" y="1958477"/>
            <a:ext cx="1200018" cy="252718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function</a:t>
            </a:r>
            <a:endParaRPr lang="zh-CN" altLang="en-US" dirty="0"/>
          </a:p>
        </p:txBody>
      </p: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EF08ED0E-6F88-B245-5127-1FD93C03CF37}"/>
              </a:ext>
            </a:extLst>
          </p:cNvPr>
          <p:cNvCxnSpPr>
            <a:cxnSpLocks/>
            <a:stCxn id="70" idx="1"/>
            <a:endCxn id="134" idx="3"/>
          </p:cNvCxnSpPr>
          <p:nvPr/>
        </p:nvCxnSpPr>
        <p:spPr>
          <a:xfrm flipH="1">
            <a:off x="8759682" y="2067757"/>
            <a:ext cx="351767" cy="170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流程图: 磁盘 30">
            <a:extLst>
              <a:ext uri="{FF2B5EF4-FFF2-40B4-BE49-F238E27FC236}">
                <a16:creationId xmlns:a16="http://schemas.microsoft.com/office/drawing/2014/main" id="{D48CC5EA-875E-21D2-459A-9BD5D31748A7}"/>
              </a:ext>
            </a:extLst>
          </p:cNvPr>
          <p:cNvSpPr/>
          <p:nvPr/>
        </p:nvSpPr>
        <p:spPr>
          <a:xfrm>
            <a:off x="6634540" y="4714192"/>
            <a:ext cx="3185322" cy="433730"/>
          </a:xfrm>
          <a:prstGeom prst="flowChartMagneticDisk">
            <a:avLst/>
          </a:prstGeom>
          <a:solidFill>
            <a:srgbClr val="FFE599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eBPF</a:t>
            </a:r>
            <a:r>
              <a:rPr lang="en-US" altLang="zh-CN" dirty="0"/>
              <a:t> maps</a:t>
            </a:r>
            <a:endParaRPr lang="zh-CN" altLang="en-US" dirty="0"/>
          </a:p>
        </p:txBody>
      </p:sp>
      <p:sp>
        <p:nvSpPr>
          <p:cNvPr id="12" name="流程图: 过程 11">
            <a:extLst>
              <a:ext uri="{FF2B5EF4-FFF2-40B4-BE49-F238E27FC236}">
                <a16:creationId xmlns:a16="http://schemas.microsoft.com/office/drawing/2014/main" id="{E26DAD82-C811-BA63-2A83-3AACBD552F3B}"/>
              </a:ext>
            </a:extLst>
          </p:cNvPr>
          <p:cNvSpPr/>
          <p:nvPr/>
        </p:nvSpPr>
        <p:spPr>
          <a:xfrm>
            <a:off x="4060605" y="3147305"/>
            <a:ext cx="2844880" cy="1189667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bpftime-syscall.so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箭头: 上下 12">
            <a:extLst>
              <a:ext uri="{FF2B5EF4-FFF2-40B4-BE49-F238E27FC236}">
                <a16:creationId xmlns:a16="http://schemas.microsoft.com/office/drawing/2014/main" id="{028CE39F-288A-C0E7-0C48-3015C2FC939C}"/>
              </a:ext>
            </a:extLst>
          </p:cNvPr>
          <p:cNvSpPr/>
          <p:nvPr/>
        </p:nvSpPr>
        <p:spPr>
          <a:xfrm>
            <a:off x="5442630" y="2912427"/>
            <a:ext cx="185287" cy="265591"/>
          </a:xfrm>
          <a:prstGeom prst="up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AA530D1B-FEA3-980E-B8CF-A85A33C8751E}"/>
              </a:ext>
            </a:extLst>
          </p:cNvPr>
          <p:cNvSpPr/>
          <p:nvPr/>
        </p:nvSpPr>
        <p:spPr>
          <a:xfrm>
            <a:off x="4221817" y="3662859"/>
            <a:ext cx="1055664" cy="545735"/>
          </a:xfrm>
          <a:prstGeom prst="roundRect">
            <a:avLst>
              <a:gd name="adj" fmla="val 21440"/>
            </a:avLst>
          </a:prstGeom>
          <a:solidFill>
            <a:srgbClr val="FFE599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verifier</a:t>
            </a:r>
            <a:endParaRPr lang="zh-CN" altLang="en-US" dirty="0"/>
          </a:p>
        </p:txBody>
      </p:sp>
      <p:sp>
        <p:nvSpPr>
          <p:cNvPr id="14" name="流程图: 过程 13">
            <a:extLst>
              <a:ext uri="{FF2B5EF4-FFF2-40B4-BE49-F238E27FC236}">
                <a16:creationId xmlns:a16="http://schemas.microsoft.com/office/drawing/2014/main" id="{3BDAF381-943F-2B48-1755-680AEEB79F84}"/>
              </a:ext>
            </a:extLst>
          </p:cNvPr>
          <p:cNvSpPr/>
          <p:nvPr/>
        </p:nvSpPr>
        <p:spPr>
          <a:xfrm>
            <a:off x="7537976" y="3025280"/>
            <a:ext cx="3262259" cy="1233054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bpftime-agent.so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64BCD6D3-9BA8-6865-FA2E-C0A0D8E5FE0F}"/>
              </a:ext>
            </a:extLst>
          </p:cNvPr>
          <p:cNvSpPr/>
          <p:nvPr/>
        </p:nvSpPr>
        <p:spPr>
          <a:xfrm>
            <a:off x="9174056" y="3475402"/>
            <a:ext cx="1498291" cy="6328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program</a:t>
            </a:r>
            <a:endParaRPr lang="zh-CN" altLang="en-US" dirty="0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4DB07671-12BF-1FB3-015C-4F5DD1FD3362}"/>
              </a:ext>
            </a:extLst>
          </p:cNvPr>
          <p:cNvSpPr/>
          <p:nvPr/>
        </p:nvSpPr>
        <p:spPr>
          <a:xfrm>
            <a:off x="5549320" y="3646903"/>
            <a:ext cx="1232880" cy="560067"/>
          </a:xfrm>
          <a:prstGeom prst="roundRect">
            <a:avLst/>
          </a:prstGeom>
          <a:solidFill>
            <a:srgbClr val="FFE599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JIT</a:t>
            </a:r>
            <a:r>
              <a:rPr lang="zh-CN" altLang="en-US" dirty="0"/>
              <a:t> </a:t>
            </a:r>
            <a:r>
              <a:rPr lang="en-US" altLang="zh-CN" dirty="0"/>
              <a:t>AOT compiler</a:t>
            </a:r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E8CDBEE0-2A82-F8A1-7D7A-D669E33EA5B1}"/>
              </a:ext>
            </a:extLst>
          </p:cNvPr>
          <p:cNvSpPr/>
          <p:nvPr/>
        </p:nvSpPr>
        <p:spPr>
          <a:xfrm>
            <a:off x="9980165" y="6069336"/>
            <a:ext cx="1462948" cy="360110"/>
          </a:xfrm>
          <a:prstGeom prst="roundRect">
            <a:avLst/>
          </a:prstGeom>
          <a:solidFill>
            <a:srgbClr val="FFE599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kprobe</a:t>
            </a:r>
            <a:endParaRPr lang="zh-CN" altLang="en-US" dirty="0"/>
          </a:p>
        </p:txBody>
      </p:sp>
      <p:sp>
        <p:nvSpPr>
          <p:cNvPr id="20" name="流程图: 过程 19">
            <a:extLst>
              <a:ext uri="{FF2B5EF4-FFF2-40B4-BE49-F238E27FC236}">
                <a16:creationId xmlns:a16="http://schemas.microsoft.com/office/drawing/2014/main" id="{E3E28F90-BF8E-41D4-EF50-78C438001D95}"/>
              </a:ext>
            </a:extLst>
          </p:cNvPr>
          <p:cNvSpPr/>
          <p:nvPr/>
        </p:nvSpPr>
        <p:spPr>
          <a:xfrm>
            <a:off x="7559664" y="2469163"/>
            <a:ext cx="1200018" cy="252718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syscall</a:t>
            </a:r>
            <a:endParaRPr lang="zh-CN" altLang="en-US" dirty="0"/>
          </a:p>
        </p:txBody>
      </p:sp>
      <p:sp>
        <p:nvSpPr>
          <p:cNvPr id="23" name="箭头: 上下 22">
            <a:extLst>
              <a:ext uri="{FF2B5EF4-FFF2-40B4-BE49-F238E27FC236}">
                <a16:creationId xmlns:a16="http://schemas.microsoft.com/office/drawing/2014/main" id="{B8DFFD91-4C70-8ABD-5676-B0C717BAB059}"/>
              </a:ext>
            </a:extLst>
          </p:cNvPr>
          <p:cNvSpPr/>
          <p:nvPr/>
        </p:nvSpPr>
        <p:spPr>
          <a:xfrm>
            <a:off x="9368211" y="4260476"/>
            <a:ext cx="190815" cy="424607"/>
          </a:xfrm>
          <a:prstGeom prst="up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4FD4AD6F-A7D5-2BA9-544C-3C95DD991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7892" y="3528354"/>
            <a:ext cx="801424" cy="322412"/>
          </a:xfrm>
          <a:prstGeom prst="rect">
            <a:avLst/>
          </a:prstGeom>
        </p:spPr>
      </p:pic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243F8D0-30E7-C3A7-5901-D03BCFCB5E71}"/>
              </a:ext>
            </a:extLst>
          </p:cNvPr>
          <p:cNvCxnSpPr>
            <a:cxnSpLocks/>
            <a:stCxn id="68" idx="1"/>
          </p:cNvCxnSpPr>
          <p:nvPr/>
        </p:nvCxnSpPr>
        <p:spPr>
          <a:xfrm flipH="1" flipV="1">
            <a:off x="8798829" y="2555475"/>
            <a:ext cx="303487" cy="95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763264C4-F081-012C-A90A-A4A57E399D5A}"/>
              </a:ext>
            </a:extLst>
          </p:cNvPr>
          <p:cNvCxnSpPr>
            <a:cxnSpLocks/>
          </p:cNvCxnSpPr>
          <p:nvPr/>
        </p:nvCxnSpPr>
        <p:spPr>
          <a:xfrm flipV="1">
            <a:off x="9894021" y="2795451"/>
            <a:ext cx="0" cy="6335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矩形: 对角圆角 48">
            <a:extLst>
              <a:ext uri="{FF2B5EF4-FFF2-40B4-BE49-F238E27FC236}">
                <a16:creationId xmlns:a16="http://schemas.microsoft.com/office/drawing/2014/main" id="{CCE50D29-4E34-B0A6-69AE-21C1A288726C}"/>
              </a:ext>
            </a:extLst>
          </p:cNvPr>
          <p:cNvSpPr/>
          <p:nvPr/>
        </p:nvSpPr>
        <p:spPr>
          <a:xfrm>
            <a:off x="2557119" y="5296156"/>
            <a:ext cx="2305594" cy="413020"/>
          </a:xfrm>
          <a:prstGeom prst="round2DiagRect">
            <a:avLst/>
          </a:prstGeom>
          <a:solidFill>
            <a:srgbClr val="F3F3F3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bpf</a:t>
            </a:r>
            <a:r>
              <a:rPr lang="en-US" altLang="zh-CN" dirty="0"/>
              <a:t> </a:t>
            </a:r>
            <a:r>
              <a:rPr lang="en-US" altLang="zh-CN" dirty="0" err="1"/>
              <a:t>syscall</a:t>
            </a:r>
            <a:endParaRPr lang="zh-CN" altLang="en-US" dirty="0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9DBD7DE5-FB6F-49B5-3167-F765774C3CFA}"/>
              </a:ext>
            </a:extLst>
          </p:cNvPr>
          <p:cNvCxnSpPr>
            <a:cxnSpLocks/>
          </p:cNvCxnSpPr>
          <p:nvPr/>
        </p:nvCxnSpPr>
        <p:spPr>
          <a:xfrm>
            <a:off x="4243236" y="5709176"/>
            <a:ext cx="0" cy="4580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2C927572-D073-5761-00AE-60B05CB0A42D}"/>
              </a:ext>
            </a:extLst>
          </p:cNvPr>
          <p:cNvSpPr txBox="1"/>
          <p:nvPr/>
        </p:nvSpPr>
        <p:spPr>
          <a:xfrm flipH="1">
            <a:off x="3037000" y="4874115"/>
            <a:ext cx="1072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load</a:t>
            </a:r>
            <a:endParaRPr lang="zh-CN" altLang="en-US" sz="1400" dirty="0"/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189D4AA8-A047-AF28-1913-57E243147C41}"/>
              </a:ext>
            </a:extLst>
          </p:cNvPr>
          <p:cNvCxnSpPr>
            <a:cxnSpLocks/>
          </p:cNvCxnSpPr>
          <p:nvPr/>
        </p:nvCxnSpPr>
        <p:spPr>
          <a:xfrm>
            <a:off x="4227970" y="4314658"/>
            <a:ext cx="0" cy="981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2FD9038D-AA1C-FB44-CFEE-BBC9741FCD52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 flipV="1">
            <a:off x="5277481" y="3926937"/>
            <a:ext cx="271839" cy="87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E1FA55FD-8D4E-B651-7B30-369019050C2D}"/>
              </a:ext>
            </a:extLst>
          </p:cNvPr>
          <p:cNvCxnSpPr>
            <a:cxnSpLocks/>
          </p:cNvCxnSpPr>
          <p:nvPr/>
        </p:nvCxnSpPr>
        <p:spPr>
          <a:xfrm>
            <a:off x="8759682" y="2160850"/>
            <a:ext cx="342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CC8DC3CE-BAC4-AA8D-5744-BEE303E6285A}"/>
              </a:ext>
            </a:extLst>
          </p:cNvPr>
          <p:cNvCxnSpPr>
            <a:cxnSpLocks/>
          </p:cNvCxnSpPr>
          <p:nvPr/>
        </p:nvCxnSpPr>
        <p:spPr>
          <a:xfrm>
            <a:off x="8759682" y="2696649"/>
            <a:ext cx="3426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8DD78BC6-77DE-65C2-4917-ADD64B866041}"/>
              </a:ext>
            </a:extLst>
          </p:cNvPr>
          <p:cNvSpPr txBox="1"/>
          <p:nvPr/>
        </p:nvSpPr>
        <p:spPr>
          <a:xfrm flipH="1">
            <a:off x="531446" y="5711253"/>
            <a:ext cx="1671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Kernel</a:t>
            </a:r>
            <a:r>
              <a:rPr lang="en-US" altLang="zh-CN" dirty="0"/>
              <a:t> </a:t>
            </a:r>
            <a:r>
              <a:rPr lang="en-US" altLang="zh-CN" b="1" dirty="0"/>
              <a:t>space</a:t>
            </a:r>
            <a:endParaRPr lang="zh-CN" altLang="en-US" b="1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10EB138-9EA3-EA6C-558A-969F152B3D43}"/>
              </a:ext>
            </a:extLst>
          </p:cNvPr>
          <p:cNvCxnSpPr>
            <a:cxnSpLocks/>
          </p:cNvCxnSpPr>
          <p:nvPr/>
        </p:nvCxnSpPr>
        <p:spPr>
          <a:xfrm>
            <a:off x="6202492" y="4207000"/>
            <a:ext cx="0" cy="507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1C4EA12-1ACD-4D42-F29A-F7439B0341CA}"/>
              </a:ext>
            </a:extLst>
          </p:cNvPr>
          <p:cNvCxnSpPr>
            <a:cxnSpLocks/>
          </p:cNvCxnSpPr>
          <p:nvPr/>
        </p:nvCxnSpPr>
        <p:spPr>
          <a:xfrm flipV="1">
            <a:off x="10269316" y="4108216"/>
            <a:ext cx="0" cy="5123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227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D463F9-526F-CE2C-2EAD-4EE204EF3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Benchmark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DDEB096-4545-670B-548C-F2D228DCE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724" y="1837689"/>
            <a:ext cx="8912551" cy="386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086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D463F9-526F-CE2C-2EAD-4EE204EF3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Benchmark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59C27BF-0238-9CBF-02B9-1EBFA1D2D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0617" y="90931"/>
            <a:ext cx="6676137" cy="6676137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BE7E8D04-5BE8-FC83-76A8-A779A1E083AA}"/>
              </a:ext>
            </a:extLst>
          </p:cNvPr>
          <p:cNvSpPr txBox="1">
            <a:spLocks/>
          </p:cNvSpPr>
          <p:nvPr/>
        </p:nvSpPr>
        <p:spPr>
          <a:xfrm>
            <a:off x="524692" y="1690688"/>
            <a:ext cx="4568971" cy="32316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Exec time: Left to right: </a:t>
            </a:r>
            <a:r>
              <a:rPr lang="en-US" altLang="zh-CN" b="0" i="0" dirty="0" err="1">
                <a:solidFill>
                  <a:srgbClr val="374151"/>
                </a:solidFill>
                <a:effectLst/>
                <a:latin typeface="Söhne"/>
              </a:rPr>
              <a:t>ubpf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zh-CN" b="0" i="0" dirty="0" err="1">
                <a:solidFill>
                  <a:srgbClr val="374151"/>
                </a:solidFill>
                <a:effectLst/>
                <a:latin typeface="Söhne"/>
              </a:rPr>
              <a:t>jit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altLang="zh-CN" b="0" i="0" dirty="0" err="1">
                <a:solidFill>
                  <a:srgbClr val="374151"/>
                </a:solidFill>
                <a:effectLst/>
                <a:latin typeface="Söhne"/>
              </a:rPr>
              <a:t>rbpf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zh-CN" b="0" i="0" dirty="0" err="1">
                <a:solidFill>
                  <a:srgbClr val="374151"/>
                </a:solidFill>
                <a:effectLst/>
                <a:latin typeface="Söhne"/>
              </a:rPr>
              <a:t>jit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altLang="zh-CN" b="0" i="0" dirty="0" err="1">
                <a:solidFill>
                  <a:srgbClr val="374151"/>
                </a:solidFill>
                <a:effectLst/>
                <a:latin typeface="Söhne"/>
              </a:rPr>
              <a:t>llvm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zh-CN" b="0" i="0" dirty="0" err="1">
                <a:solidFill>
                  <a:srgbClr val="374151"/>
                </a:solidFill>
                <a:effectLst/>
                <a:latin typeface="Söhne"/>
              </a:rPr>
              <a:t>jit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/</a:t>
            </a:r>
            <a:r>
              <a:rPr lang="en-US" altLang="zh-CN" b="0" i="0" dirty="0" err="1">
                <a:solidFill>
                  <a:srgbClr val="374151"/>
                </a:solidFill>
                <a:effectLst/>
                <a:latin typeface="Söhne"/>
              </a:rPr>
              <a:t>aot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altLang="zh-CN" b="0" i="0" dirty="0" err="1">
                <a:solidFill>
                  <a:srgbClr val="374151"/>
                </a:solidFill>
                <a:effectLst/>
                <a:latin typeface="Söhne"/>
              </a:rPr>
              <a:t>wasm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, native</a:t>
            </a:r>
          </a:p>
          <a:p>
            <a:pPr marL="0" indent="0" algn="l">
              <a:buNone/>
            </a:pP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altLang="zh-CN" dirty="0">
                <a:solidFill>
                  <a:srgbClr val="374151"/>
                </a:solidFill>
                <a:latin typeface="Söhne"/>
              </a:rPr>
              <a:t>LLVM </a:t>
            </a:r>
            <a:r>
              <a:rPr lang="en-US" altLang="zh-CN" dirty="0" err="1">
                <a:solidFill>
                  <a:srgbClr val="374151"/>
                </a:solidFill>
                <a:latin typeface="Söhne"/>
              </a:rPr>
              <a:t>jit</a:t>
            </a:r>
            <a:r>
              <a:rPr lang="en-US" altLang="zh-CN" dirty="0">
                <a:solidFill>
                  <a:srgbClr val="374151"/>
                </a:solidFill>
                <a:latin typeface="Söhne"/>
              </a:rPr>
              <a:t> can be the fastest</a:t>
            </a:r>
          </a:p>
          <a:p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LLVM is heavy? AOT is on the way</a:t>
            </a:r>
          </a:p>
        </p:txBody>
      </p:sp>
    </p:spTree>
    <p:extLst>
      <p:ext uri="{BB962C8B-B14F-4D97-AF65-F5344CB8AC3E}">
        <p14:creationId xmlns:p14="http://schemas.microsoft.com/office/powerpoint/2010/main" val="2892168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A12A10-AA06-0596-143A-457AB0C39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009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More is coming…</a:t>
            </a:r>
            <a:endParaRPr lang="zh-CN" altLang="en-US" sz="5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6EE8F5-26A4-8C9B-37BB-F6A783735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2200" b="0" i="0" dirty="0">
                <a:effectLst/>
                <a:latin typeface="Söhne"/>
              </a:rPr>
              <a:t>Figure out how to run it together transparently with kernel probe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200" b="0" i="0" dirty="0">
                <a:effectLst/>
                <a:latin typeface="Söhne"/>
              </a:rPr>
              <a:t>An AOT compiler for </a:t>
            </a:r>
            <a:r>
              <a:rPr lang="en-US" altLang="zh-CN" sz="2200" b="0" i="0" dirty="0" err="1">
                <a:effectLst/>
                <a:latin typeface="Söhne"/>
              </a:rPr>
              <a:t>eBPF</a:t>
            </a:r>
            <a:r>
              <a:rPr lang="en-US" altLang="zh-CN" sz="2200" b="0" i="0" dirty="0">
                <a:effectLst/>
                <a:latin typeface="Söhne"/>
              </a:rPr>
              <a:t> can be easily added based on the LLVM 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200" b="0" i="0" dirty="0">
                <a:effectLst/>
                <a:latin typeface="Söhne"/>
              </a:rPr>
              <a:t> More examples and </a:t>
            </a:r>
            <a:r>
              <a:rPr lang="en-US" altLang="zh-CN" sz="2200" b="0" i="0" dirty="0" err="1">
                <a:effectLst/>
                <a:latin typeface="Söhne"/>
              </a:rPr>
              <a:t>usecases</a:t>
            </a:r>
            <a:r>
              <a:rPr lang="en-US" altLang="zh-CN" sz="2200" b="0" i="0" dirty="0">
                <a:effectLst/>
                <a:latin typeface="Söhne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Söhne"/>
              </a:rPr>
              <a:t>…</a:t>
            </a:r>
            <a:endParaRPr lang="en-US" altLang="zh-CN" sz="2200" b="0" i="0" dirty="0">
              <a:effectLst/>
              <a:latin typeface="Söhne"/>
            </a:endParaRPr>
          </a:p>
          <a:p>
            <a:pPr marL="0" indent="0">
              <a:buNone/>
            </a:pPr>
            <a:endParaRPr lang="en-US" altLang="zh-CN" sz="2200" b="0" i="0" dirty="0">
              <a:effectLst/>
              <a:latin typeface="Söhne"/>
            </a:endParaRPr>
          </a:p>
          <a:p>
            <a:pPr marL="0" indent="0">
              <a:buNone/>
            </a:pPr>
            <a:r>
              <a:rPr lang="en-US" altLang="zh-CN" sz="2200" dirty="0">
                <a:latin typeface="Söhne"/>
              </a:rPr>
              <a:t>This project is open-sourced by https://github.com/eunomia-bpf/bpftime</a:t>
            </a:r>
            <a:endParaRPr lang="en-US" altLang="zh-CN" sz="2200" b="0" i="0" dirty="0">
              <a:effectLst/>
              <a:latin typeface="Söhne"/>
            </a:endParaRPr>
          </a:p>
          <a:p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893802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A33D6-B412-CAA2-5B48-D76DD43F5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bpf</a:t>
            </a:r>
            <a:r>
              <a:rPr lang="en-US" altLang="zh-CN" dirty="0"/>
              <a:t>-developer-tutorial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1AF1C9-3A9E-9DDB-15F0-259C1C409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https://github.com/eunomia-bpf/bpf-developer-tutorial</a:t>
            </a:r>
            <a:endParaRPr lang="en-US" altLang="zh-CN" dirty="0"/>
          </a:p>
          <a:p>
            <a:r>
              <a:rPr lang="en-US" altLang="zh-CN" dirty="0"/>
              <a:t>1.1k+ stars in </a:t>
            </a:r>
            <a:r>
              <a:rPr lang="en-US" altLang="zh-CN" dirty="0" err="1"/>
              <a:t>Github</a:t>
            </a:r>
            <a:endParaRPr lang="en-US" altLang="zh-CN" dirty="0"/>
          </a:p>
          <a:p>
            <a:r>
              <a:rPr lang="en-US" altLang="zh-CN" dirty="0"/>
              <a:t>10W+ readings on various Platform: </a:t>
            </a:r>
            <a:r>
              <a:rPr lang="en-US" altLang="zh-CN" dirty="0" err="1"/>
              <a:t>zhihu</a:t>
            </a:r>
            <a:r>
              <a:rPr lang="en-US" altLang="zh-CN" dirty="0"/>
              <a:t>, </a:t>
            </a:r>
            <a:r>
              <a:rPr lang="en-US" altLang="zh-CN" dirty="0" err="1"/>
              <a:t>wechat</a:t>
            </a:r>
            <a:r>
              <a:rPr lang="en-US" altLang="zh-CN" dirty="0"/>
              <a:t>, </a:t>
            </a:r>
            <a:r>
              <a:rPr lang="en-US" altLang="zh-CN" dirty="0" err="1"/>
              <a:t>juejin</a:t>
            </a:r>
            <a:r>
              <a:rPr lang="en-US" altLang="zh-CN"/>
              <a:t>…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85B34F4-CA06-7133-3B80-04F397525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5237" y="3899593"/>
            <a:ext cx="7854232" cy="252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947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6D22FA1E-E02A-4FC5-BBA6-577D6DA0C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3" name="Freeform: Shape 1032">
            <a:extLst>
              <a:ext uri="{FF2B5EF4-FFF2-40B4-BE49-F238E27FC236}">
                <a16:creationId xmlns:a16="http://schemas.microsoft.com/office/drawing/2014/main" id="{05D27520-F270-4F3D-A46E-76A337B6E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315529 w 12192000"/>
              <a:gd name="connsiteY0" fmla="*/ 4323896 h 6858000"/>
              <a:gd name="connsiteX1" fmla="*/ 6295588 w 12192000"/>
              <a:gd name="connsiteY1" fmla="*/ 4367579 h 6858000"/>
              <a:gd name="connsiteX2" fmla="*/ 6219229 w 12192000"/>
              <a:gd name="connsiteY2" fmla="*/ 4436818 h 6858000"/>
              <a:gd name="connsiteX3" fmla="*/ 6065687 w 12192000"/>
              <a:gd name="connsiteY3" fmla="*/ 4637204 h 6858000"/>
              <a:gd name="connsiteX4" fmla="*/ 5727387 w 12192000"/>
              <a:gd name="connsiteY4" fmla="*/ 5460076 h 6858000"/>
              <a:gd name="connsiteX5" fmla="*/ 5620972 w 12192000"/>
              <a:gd name="connsiteY5" fmla="*/ 5725836 h 6858000"/>
              <a:gd name="connsiteX6" fmla="*/ 5707795 w 12192000"/>
              <a:gd name="connsiteY6" fmla="*/ 5790089 h 6858000"/>
              <a:gd name="connsiteX7" fmla="*/ 5554627 w 12192000"/>
              <a:gd name="connsiteY7" fmla="*/ 6078873 h 6858000"/>
              <a:gd name="connsiteX8" fmla="*/ 5373489 w 12192000"/>
              <a:gd name="connsiteY8" fmla="*/ 6402408 h 6858000"/>
              <a:gd name="connsiteX9" fmla="*/ 5099999 w 12192000"/>
              <a:gd name="connsiteY9" fmla="*/ 6827527 h 6858000"/>
              <a:gd name="connsiteX10" fmla="*/ 5078133 w 12192000"/>
              <a:gd name="connsiteY10" fmla="*/ 6857998 h 6858000"/>
              <a:gd name="connsiteX11" fmla="*/ 9179960 w 12192000"/>
              <a:gd name="connsiteY11" fmla="*/ 6857998 h 6858000"/>
              <a:gd name="connsiteX12" fmla="*/ 9179960 w 12192000"/>
              <a:gd name="connsiteY12" fmla="*/ 4323896 h 6858000"/>
              <a:gd name="connsiteX13" fmla="*/ 0 w 12192000"/>
              <a:gd name="connsiteY13" fmla="*/ 0 h 6858000"/>
              <a:gd name="connsiteX14" fmla="*/ 5872711 w 12192000"/>
              <a:gd name="connsiteY14" fmla="*/ 0 h 6858000"/>
              <a:gd name="connsiteX15" fmla="*/ 5885421 w 12192000"/>
              <a:gd name="connsiteY15" fmla="*/ 20207 h 6858000"/>
              <a:gd name="connsiteX16" fmla="*/ 5925300 w 12192000"/>
              <a:gd name="connsiteY16" fmla="*/ 48911 h 6858000"/>
              <a:gd name="connsiteX17" fmla="*/ 5940039 w 12192000"/>
              <a:gd name="connsiteY17" fmla="*/ 101212 h 6858000"/>
              <a:gd name="connsiteX18" fmla="*/ 5969942 w 12192000"/>
              <a:gd name="connsiteY18" fmla="*/ 311282 h 6858000"/>
              <a:gd name="connsiteX19" fmla="*/ 5961238 w 12192000"/>
              <a:gd name="connsiteY19" fmla="*/ 357643 h 6858000"/>
              <a:gd name="connsiteX20" fmla="*/ 5917195 w 12192000"/>
              <a:gd name="connsiteY20" fmla="*/ 420369 h 6858000"/>
              <a:gd name="connsiteX21" fmla="*/ 5882753 w 12192000"/>
              <a:gd name="connsiteY21" fmla="*/ 556832 h 6858000"/>
              <a:gd name="connsiteX22" fmla="*/ 5814490 w 12192000"/>
              <a:gd name="connsiteY22" fmla="*/ 757416 h 6858000"/>
              <a:gd name="connsiteX23" fmla="*/ 5780064 w 12192000"/>
              <a:gd name="connsiteY23" fmla="*/ 817804 h 6858000"/>
              <a:gd name="connsiteX24" fmla="*/ 5808232 w 12192000"/>
              <a:gd name="connsiteY24" fmla="*/ 850533 h 6858000"/>
              <a:gd name="connsiteX25" fmla="*/ 5906473 w 12192000"/>
              <a:gd name="connsiteY25" fmla="*/ 1076571 h 6858000"/>
              <a:gd name="connsiteX26" fmla="*/ 5778623 w 12192000"/>
              <a:gd name="connsiteY26" fmla="*/ 1369280 h 6858000"/>
              <a:gd name="connsiteX27" fmla="*/ 5710841 w 12192000"/>
              <a:gd name="connsiteY27" fmla="*/ 1462628 h 6858000"/>
              <a:gd name="connsiteX28" fmla="*/ 5846774 w 12192000"/>
              <a:gd name="connsiteY28" fmla="*/ 1455933 h 6858000"/>
              <a:gd name="connsiteX29" fmla="*/ 5897329 w 12192000"/>
              <a:gd name="connsiteY29" fmla="*/ 1553073 h 6858000"/>
              <a:gd name="connsiteX30" fmla="*/ 5919735 w 12192000"/>
              <a:gd name="connsiteY30" fmla="*/ 1602736 h 6858000"/>
              <a:gd name="connsiteX31" fmla="*/ 6057874 w 12192000"/>
              <a:gd name="connsiteY31" fmla="*/ 1910648 h 6858000"/>
              <a:gd name="connsiteX32" fmla="*/ 6039719 w 12192000"/>
              <a:gd name="connsiteY32" fmla="*/ 2010547 h 6858000"/>
              <a:gd name="connsiteX33" fmla="*/ 5841713 w 12192000"/>
              <a:gd name="connsiteY33" fmla="*/ 2520599 h 6858000"/>
              <a:gd name="connsiteX34" fmla="*/ 6071734 w 12192000"/>
              <a:gd name="connsiteY34" fmla="*/ 2593468 h 6858000"/>
              <a:gd name="connsiteX35" fmla="*/ 6092050 w 12192000"/>
              <a:gd name="connsiteY35" fmla="*/ 2806646 h 6858000"/>
              <a:gd name="connsiteX36" fmla="*/ 6215122 w 12192000"/>
              <a:gd name="connsiteY36" fmla="*/ 3021197 h 6858000"/>
              <a:gd name="connsiteX37" fmla="*/ 6338100 w 12192000"/>
              <a:gd name="connsiteY37" fmla="*/ 3178087 h 6858000"/>
              <a:gd name="connsiteX38" fmla="*/ 6343927 w 12192000"/>
              <a:gd name="connsiteY38" fmla="*/ 3194685 h 6858000"/>
              <a:gd name="connsiteX39" fmla="*/ 6343850 w 12192000"/>
              <a:gd name="connsiteY39" fmla="*/ 3201174 h 6858000"/>
              <a:gd name="connsiteX40" fmla="*/ 6366375 w 12192000"/>
              <a:gd name="connsiteY40" fmla="*/ 3271251 h 6858000"/>
              <a:gd name="connsiteX41" fmla="*/ 6369430 w 12192000"/>
              <a:gd name="connsiteY41" fmla="*/ 3276240 h 6858000"/>
              <a:gd name="connsiteX42" fmla="*/ 6392405 w 12192000"/>
              <a:gd name="connsiteY42" fmla="*/ 3360437 h 6858000"/>
              <a:gd name="connsiteX43" fmla="*/ 6397993 w 12192000"/>
              <a:gd name="connsiteY43" fmla="*/ 3390203 h 6858000"/>
              <a:gd name="connsiteX44" fmla="*/ 6394652 w 12192000"/>
              <a:gd name="connsiteY44" fmla="*/ 3402205 h 6858000"/>
              <a:gd name="connsiteX45" fmla="*/ 6366662 w 12192000"/>
              <a:gd name="connsiteY45" fmla="*/ 3442044 h 6858000"/>
              <a:gd name="connsiteX46" fmla="*/ 6320915 w 12192000"/>
              <a:gd name="connsiteY46" fmla="*/ 3701547 h 6858000"/>
              <a:gd name="connsiteX47" fmla="*/ 6364618 w 12192000"/>
              <a:gd name="connsiteY47" fmla="*/ 3743844 h 6858000"/>
              <a:gd name="connsiteX48" fmla="*/ 6370409 w 12192000"/>
              <a:gd name="connsiteY48" fmla="*/ 3754454 h 6858000"/>
              <a:gd name="connsiteX49" fmla="*/ 6373773 w 12192000"/>
              <a:gd name="connsiteY49" fmla="*/ 3768237 h 6858000"/>
              <a:gd name="connsiteX50" fmla="*/ 6375298 w 12192000"/>
              <a:gd name="connsiteY50" fmla="*/ 3796540 h 6858000"/>
              <a:gd name="connsiteX51" fmla="*/ 6253487 w 12192000"/>
              <a:gd name="connsiteY51" fmla="*/ 3856948 h 6858000"/>
              <a:gd name="connsiteX52" fmla="*/ 6385416 w 12192000"/>
              <a:gd name="connsiteY52" fmla="*/ 4014409 h 6858000"/>
              <a:gd name="connsiteX53" fmla="*/ 6374795 w 12192000"/>
              <a:gd name="connsiteY53" fmla="*/ 4038554 h 6858000"/>
              <a:gd name="connsiteX54" fmla="*/ 6351015 w 12192000"/>
              <a:gd name="connsiteY54" fmla="*/ 4150489 h 6858000"/>
              <a:gd name="connsiteX55" fmla="*/ 6340821 w 12192000"/>
              <a:gd name="connsiteY55" fmla="*/ 4212706 h 6858000"/>
              <a:gd name="connsiteX56" fmla="*/ 12191999 w 12192000"/>
              <a:gd name="connsiteY56" fmla="*/ 4212706 h 6858000"/>
              <a:gd name="connsiteX57" fmla="*/ 12191999 w 12192000"/>
              <a:gd name="connsiteY57" fmla="*/ 0 h 6858000"/>
              <a:gd name="connsiteX58" fmla="*/ 12192000 w 12192000"/>
              <a:gd name="connsiteY58" fmla="*/ 0 h 6858000"/>
              <a:gd name="connsiteX59" fmla="*/ 12192000 w 12192000"/>
              <a:gd name="connsiteY59" fmla="*/ 6858000 h 6858000"/>
              <a:gd name="connsiteX60" fmla="*/ 12191999 w 12192000"/>
              <a:gd name="connsiteY60" fmla="*/ 6858000 h 6858000"/>
              <a:gd name="connsiteX61" fmla="*/ 12191999 w 12192000"/>
              <a:gd name="connsiteY61" fmla="*/ 4323902 h 6858000"/>
              <a:gd name="connsiteX62" fmla="*/ 9307672 w 12192000"/>
              <a:gd name="connsiteY62" fmla="*/ 4323902 h 6858000"/>
              <a:gd name="connsiteX63" fmla="*/ 9307672 w 12192000"/>
              <a:gd name="connsiteY63" fmla="*/ 6858000 h 6858000"/>
              <a:gd name="connsiteX64" fmla="*/ 0 w 12192000"/>
              <a:gd name="connsiteY6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2192000" h="6858000">
                <a:moveTo>
                  <a:pt x="6315529" y="4323896"/>
                </a:moveTo>
                <a:lnTo>
                  <a:pt x="6295588" y="4367579"/>
                </a:lnTo>
                <a:cubicBezTo>
                  <a:pt x="6278024" y="4397022"/>
                  <a:pt x="6253813" y="4421099"/>
                  <a:pt x="6219229" y="4436818"/>
                </a:cubicBezTo>
                <a:cubicBezTo>
                  <a:pt x="6148079" y="4469666"/>
                  <a:pt x="6116436" y="4572066"/>
                  <a:pt x="6065687" y="4637204"/>
                </a:cubicBezTo>
                <a:cubicBezTo>
                  <a:pt x="5888713" y="4862696"/>
                  <a:pt x="5773979" y="5125824"/>
                  <a:pt x="5727387" y="5460076"/>
                </a:cubicBezTo>
                <a:cubicBezTo>
                  <a:pt x="5714326" y="5552523"/>
                  <a:pt x="5656974" y="5638673"/>
                  <a:pt x="5620972" y="5725836"/>
                </a:cubicBezTo>
                <a:cubicBezTo>
                  <a:pt x="5641553" y="5779043"/>
                  <a:pt x="5738619" y="5631221"/>
                  <a:pt x="5707795" y="5790089"/>
                </a:cubicBezTo>
                <a:cubicBezTo>
                  <a:pt x="5684453" y="5909876"/>
                  <a:pt x="5617437" y="5996827"/>
                  <a:pt x="5554627" y="6078873"/>
                </a:cubicBezTo>
                <a:cubicBezTo>
                  <a:pt x="5482491" y="6172498"/>
                  <a:pt x="5402203" y="6253366"/>
                  <a:pt x="5373489" y="6402408"/>
                </a:cubicBezTo>
                <a:cubicBezTo>
                  <a:pt x="5371924" y="6410357"/>
                  <a:pt x="5276557" y="6577417"/>
                  <a:pt x="5099999" y="6827527"/>
                </a:cubicBezTo>
                <a:lnTo>
                  <a:pt x="5078133" y="6857998"/>
                </a:lnTo>
                <a:lnTo>
                  <a:pt x="9179960" y="6857998"/>
                </a:lnTo>
                <a:lnTo>
                  <a:pt x="9179960" y="4323896"/>
                </a:lnTo>
                <a:close/>
                <a:moveTo>
                  <a:pt x="0" y="0"/>
                </a:moveTo>
                <a:lnTo>
                  <a:pt x="5872711" y="0"/>
                </a:lnTo>
                <a:lnTo>
                  <a:pt x="5885421" y="20207"/>
                </a:lnTo>
                <a:cubicBezTo>
                  <a:pt x="5896481" y="32882"/>
                  <a:pt x="5909484" y="42864"/>
                  <a:pt x="5925300" y="48911"/>
                </a:cubicBezTo>
                <a:cubicBezTo>
                  <a:pt x="5940498" y="54526"/>
                  <a:pt x="5945509" y="75042"/>
                  <a:pt x="5940039" y="101212"/>
                </a:cubicBezTo>
                <a:cubicBezTo>
                  <a:pt x="5921950" y="187894"/>
                  <a:pt x="5936667" y="254951"/>
                  <a:pt x="5969942" y="311282"/>
                </a:cubicBezTo>
                <a:cubicBezTo>
                  <a:pt x="5981709" y="330926"/>
                  <a:pt x="5977292" y="344422"/>
                  <a:pt x="5961238" y="357643"/>
                </a:cubicBezTo>
                <a:cubicBezTo>
                  <a:pt x="5942802" y="372223"/>
                  <a:pt x="5928461" y="393565"/>
                  <a:pt x="5917195" y="420369"/>
                </a:cubicBezTo>
                <a:cubicBezTo>
                  <a:pt x="5898701" y="463685"/>
                  <a:pt x="5889992" y="510050"/>
                  <a:pt x="5882753" y="556832"/>
                </a:cubicBezTo>
                <a:cubicBezTo>
                  <a:pt x="5871511" y="630206"/>
                  <a:pt x="5858246" y="700969"/>
                  <a:pt x="5814490" y="757416"/>
                </a:cubicBezTo>
                <a:cubicBezTo>
                  <a:pt x="5801465" y="774559"/>
                  <a:pt x="5791019" y="796511"/>
                  <a:pt x="5780064" y="817804"/>
                </a:cubicBezTo>
                <a:cubicBezTo>
                  <a:pt x="5783558" y="836359"/>
                  <a:pt x="5792196" y="849005"/>
                  <a:pt x="5808232" y="850533"/>
                </a:cubicBezTo>
                <a:cubicBezTo>
                  <a:pt x="5910296" y="860624"/>
                  <a:pt x="5905771" y="962632"/>
                  <a:pt x="5906473" y="1076571"/>
                </a:cubicBezTo>
                <a:cubicBezTo>
                  <a:pt x="5907545" y="1217584"/>
                  <a:pt x="5849973" y="1296799"/>
                  <a:pt x="5778623" y="1369280"/>
                </a:cubicBezTo>
                <a:cubicBezTo>
                  <a:pt x="5754207" y="1393852"/>
                  <a:pt x="5718605" y="1401742"/>
                  <a:pt x="5710841" y="1462628"/>
                </a:cubicBezTo>
                <a:cubicBezTo>
                  <a:pt x="5753463" y="1508141"/>
                  <a:pt x="5802053" y="1451295"/>
                  <a:pt x="5846774" y="1455933"/>
                </a:cubicBezTo>
                <a:cubicBezTo>
                  <a:pt x="5883727" y="1460129"/>
                  <a:pt x="5943609" y="1438568"/>
                  <a:pt x="5897329" y="1553073"/>
                </a:cubicBezTo>
                <a:cubicBezTo>
                  <a:pt x="5883856" y="1586627"/>
                  <a:pt x="5901366" y="1604100"/>
                  <a:pt x="5919735" y="1602736"/>
                </a:cubicBezTo>
                <a:cubicBezTo>
                  <a:pt x="6068526" y="1589022"/>
                  <a:pt x="6006837" y="1813624"/>
                  <a:pt x="6057874" y="1910648"/>
                </a:cubicBezTo>
                <a:cubicBezTo>
                  <a:pt x="6072264" y="1936644"/>
                  <a:pt x="6059978" y="1992417"/>
                  <a:pt x="6039719" y="2010547"/>
                </a:cubicBezTo>
                <a:cubicBezTo>
                  <a:pt x="5911143" y="2127229"/>
                  <a:pt x="5899692" y="2331836"/>
                  <a:pt x="5841713" y="2520599"/>
                </a:cubicBezTo>
                <a:cubicBezTo>
                  <a:pt x="5912636" y="2572423"/>
                  <a:pt x="5995799" y="2566926"/>
                  <a:pt x="6071734" y="2593468"/>
                </a:cubicBezTo>
                <a:cubicBezTo>
                  <a:pt x="6150607" y="2620843"/>
                  <a:pt x="6151703" y="2655507"/>
                  <a:pt x="6092050" y="2806646"/>
                </a:cubicBezTo>
                <a:cubicBezTo>
                  <a:pt x="6259331" y="2795420"/>
                  <a:pt x="6259331" y="2795420"/>
                  <a:pt x="6215122" y="3021197"/>
                </a:cubicBezTo>
                <a:cubicBezTo>
                  <a:pt x="6259035" y="3016573"/>
                  <a:pt x="6302431" y="3085300"/>
                  <a:pt x="6338100" y="3178087"/>
                </a:cubicBezTo>
                <a:lnTo>
                  <a:pt x="6343927" y="3194685"/>
                </a:lnTo>
                <a:lnTo>
                  <a:pt x="6343850" y="3201174"/>
                </a:lnTo>
                <a:cubicBezTo>
                  <a:pt x="6346866" y="3232770"/>
                  <a:pt x="6355995" y="3253323"/>
                  <a:pt x="6366375" y="3271251"/>
                </a:cubicBezTo>
                <a:lnTo>
                  <a:pt x="6369430" y="3276240"/>
                </a:lnTo>
                <a:lnTo>
                  <a:pt x="6392405" y="3360437"/>
                </a:lnTo>
                <a:lnTo>
                  <a:pt x="6397993" y="3390203"/>
                </a:lnTo>
                <a:lnTo>
                  <a:pt x="6394652" y="3402205"/>
                </a:lnTo>
                <a:cubicBezTo>
                  <a:pt x="6388505" y="3414621"/>
                  <a:pt x="6379344" y="3427747"/>
                  <a:pt x="6366662" y="3442044"/>
                </a:cubicBezTo>
                <a:cubicBezTo>
                  <a:pt x="6239481" y="3584662"/>
                  <a:pt x="6224938" y="3605480"/>
                  <a:pt x="6320915" y="3701547"/>
                </a:cubicBezTo>
                <a:lnTo>
                  <a:pt x="6364618" y="3743844"/>
                </a:lnTo>
                <a:lnTo>
                  <a:pt x="6370409" y="3754454"/>
                </a:lnTo>
                <a:lnTo>
                  <a:pt x="6373773" y="3768237"/>
                </a:lnTo>
                <a:cubicBezTo>
                  <a:pt x="6374277" y="3777528"/>
                  <a:pt x="6374207" y="3788146"/>
                  <a:pt x="6375298" y="3796540"/>
                </a:cubicBezTo>
                <a:cubicBezTo>
                  <a:pt x="6339717" y="3831045"/>
                  <a:pt x="6294642" y="3774365"/>
                  <a:pt x="6253487" y="3856948"/>
                </a:cubicBezTo>
                <a:lnTo>
                  <a:pt x="6385416" y="4014409"/>
                </a:lnTo>
                <a:lnTo>
                  <a:pt x="6374795" y="4038554"/>
                </a:lnTo>
                <a:cubicBezTo>
                  <a:pt x="6363579" y="4073249"/>
                  <a:pt x="6356895" y="4111559"/>
                  <a:pt x="6351015" y="4150489"/>
                </a:cubicBezTo>
                <a:lnTo>
                  <a:pt x="6340821" y="4212706"/>
                </a:lnTo>
                <a:lnTo>
                  <a:pt x="12191999" y="4212706"/>
                </a:lnTo>
                <a:lnTo>
                  <a:pt x="12191999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12191999" y="6858000"/>
                </a:lnTo>
                <a:lnTo>
                  <a:pt x="12191999" y="4323902"/>
                </a:lnTo>
                <a:lnTo>
                  <a:pt x="9307672" y="4323902"/>
                </a:lnTo>
                <a:lnTo>
                  <a:pt x="930767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defTabSz="45720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3A12A10-AA06-0596-143A-457AB0C39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47949" cy="2137273"/>
          </a:xfrm>
        </p:spPr>
        <p:txBody>
          <a:bodyPr anchor="b">
            <a:normAutofit/>
          </a:bodyPr>
          <a:lstStyle/>
          <a:p>
            <a:r>
              <a:rPr lang="en-US" altLang="zh-CN" dirty="0"/>
              <a:t>AI for </a:t>
            </a:r>
            <a:r>
              <a:rPr lang="en-US" altLang="zh-CN" dirty="0" err="1"/>
              <a:t>eBPF</a:t>
            </a:r>
            <a:r>
              <a:rPr lang="en-US" altLang="zh-CN" dirty="0"/>
              <a:t> code Generation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6EE8F5-26A4-8C9B-37BB-F6A783735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1785"/>
            <a:ext cx="4347948" cy="3495178"/>
          </a:xfrm>
        </p:spPr>
        <p:txBody>
          <a:bodyPr>
            <a:normAutofit/>
          </a:bodyPr>
          <a:lstStyle/>
          <a:p>
            <a:r>
              <a:rPr lang="en-US" altLang="zh-CN" sz="2000" b="0" i="0" dirty="0">
                <a:effectLst/>
                <a:latin typeface="Söhne"/>
                <a:hlinkClick r:id="rId2"/>
              </a:rPr>
              <a:t>https://gpt-2-bpftrace.vercel.app/</a:t>
            </a:r>
          </a:p>
          <a:p>
            <a:r>
              <a:rPr lang="en-US" altLang="zh-CN" sz="2000" b="0" i="0" dirty="0">
                <a:effectLst/>
                <a:latin typeface="Söhne"/>
                <a:hlinkClick r:id="rId2"/>
              </a:rPr>
              <a:t>https://github.com/eunomia-bpf/GPTtrace</a:t>
            </a:r>
            <a:endParaRPr lang="en-US" altLang="zh-CN" sz="2000" b="0" i="0" dirty="0">
              <a:effectLst/>
              <a:latin typeface="Söhne"/>
            </a:endParaRPr>
          </a:p>
          <a:p>
            <a:r>
              <a:rPr lang="en-US" altLang="zh-CN" sz="2000" dirty="0">
                <a:latin typeface="Söhne"/>
              </a:rPr>
              <a:t>KEN project </a:t>
            </a:r>
            <a:r>
              <a:rPr lang="zh-CN" altLang="en-US" sz="2000" dirty="0">
                <a:latin typeface="Söhne"/>
              </a:rPr>
              <a:t>（</a:t>
            </a:r>
            <a:r>
              <a:rPr lang="en-US" altLang="zh-CN" sz="2000" dirty="0">
                <a:latin typeface="Söhne"/>
              </a:rPr>
              <a:t>Not yet open-sourced</a:t>
            </a:r>
            <a:r>
              <a:rPr lang="zh-CN" altLang="en-US" sz="2000" dirty="0">
                <a:latin typeface="Söhne"/>
              </a:rPr>
              <a:t>）</a:t>
            </a:r>
            <a:endParaRPr lang="en-US" altLang="zh-CN" sz="2000" b="0" i="0" dirty="0">
              <a:effectLst/>
              <a:latin typeface="Söhne"/>
            </a:endParaRPr>
          </a:p>
          <a:p>
            <a:r>
              <a:rPr lang="en-US" altLang="zh-CN" sz="2000" dirty="0">
                <a:latin typeface="Söhne"/>
              </a:rPr>
              <a:t>GPT4 can generate </a:t>
            </a:r>
            <a:r>
              <a:rPr lang="en-US" altLang="zh-CN" sz="2000" dirty="0" err="1">
                <a:latin typeface="Söhne"/>
              </a:rPr>
              <a:t>eBPF</a:t>
            </a:r>
            <a:r>
              <a:rPr lang="en-US" altLang="zh-CN" sz="2000" dirty="0">
                <a:latin typeface="Söhne"/>
              </a:rPr>
              <a:t> code up to 80% correct with our AI agents</a:t>
            </a:r>
          </a:p>
          <a:p>
            <a:pPr marL="0" indent="0">
              <a:buNone/>
            </a:pPr>
            <a:r>
              <a:rPr lang="en-US" altLang="zh-CN" sz="2000" dirty="0">
                <a:latin typeface="Söhne"/>
              </a:rPr>
              <a:t> </a:t>
            </a:r>
            <a:endParaRPr lang="en-US" altLang="zh-CN" sz="2000" b="0" i="0" dirty="0">
              <a:effectLst/>
              <a:latin typeface="Söhne"/>
            </a:endParaRPr>
          </a:p>
          <a:p>
            <a:endParaRPr lang="en-US" altLang="zh-CN" sz="2000" b="0" i="0" dirty="0">
              <a:effectLst/>
              <a:latin typeface="Söhne"/>
            </a:endParaRPr>
          </a:p>
          <a:p>
            <a:endParaRPr lang="zh-CN" altLang="en-US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AEC6599-3F2A-F245-D84F-3729E3E99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862" y="365125"/>
            <a:ext cx="5255909" cy="3495178"/>
          </a:xfrm>
          <a:prstGeom prst="rect">
            <a:avLst/>
          </a:prstGeom>
        </p:spPr>
      </p:pic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0DB4F20F-243D-D8BA-10CA-D1056CA38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3767" y="4624874"/>
            <a:ext cx="2853710" cy="1762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81F25A8-0015-7CBC-E406-C8B1324BE3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5985" y="4491593"/>
            <a:ext cx="2620321" cy="176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016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DCAA09-FE4F-D1AF-275A-290AA0592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Bpftime</a:t>
            </a:r>
            <a:r>
              <a:rPr lang="en-US" altLang="zh-CN" dirty="0"/>
              <a:t>: </a:t>
            </a:r>
            <a:r>
              <a:rPr lang="en-US" altLang="zh-CN" dirty="0" err="1"/>
              <a:t>Userspace</a:t>
            </a:r>
            <a:r>
              <a:rPr lang="en-US" altLang="zh-CN" dirty="0"/>
              <a:t> </a:t>
            </a:r>
            <a:r>
              <a:rPr lang="en-US" altLang="zh-CN" dirty="0" err="1"/>
              <a:t>eBPF</a:t>
            </a:r>
            <a:r>
              <a:rPr lang="en-US" altLang="zh-CN" dirty="0"/>
              <a:t> runtime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E7AB1C-FA72-C597-CE96-D435EA749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 err="1">
                <a:solidFill>
                  <a:srgbClr val="1F2328"/>
                </a:solidFill>
                <a:latin typeface="-apple-system"/>
              </a:rPr>
              <a:t>bpftime</a:t>
            </a:r>
            <a:r>
              <a:rPr lang="en-US" altLang="zh-CN" dirty="0">
                <a:solidFill>
                  <a:srgbClr val="1F2328"/>
                </a:solidFill>
                <a:latin typeface="-apple-system"/>
              </a:rPr>
              <a:t>, a </a:t>
            </a:r>
            <a:r>
              <a:rPr lang="en-US" altLang="zh-CN" b="1" dirty="0">
                <a:solidFill>
                  <a:srgbClr val="1F2328"/>
                </a:solidFill>
                <a:latin typeface="-apple-system"/>
              </a:rPr>
              <a:t>full-featured</a:t>
            </a:r>
            <a:r>
              <a:rPr lang="en-US" altLang="zh-CN" dirty="0">
                <a:solidFill>
                  <a:srgbClr val="1F2328"/>
                </a:solidFill>
                <a:latin typeface="-apple-system"/>
              </a:rPr>
              <a:t>, </a:t>
            </a:r>
            <a:r>
              <a:rPr lang="en-US" altLang="zh-CN" b="1" dirty="0">
                <a:solidFill>
                  <a:srgbClr val="1F2328"/>
                </a:solidFill>
                <a:latin typeface="-apple-system"/>
              </a:rPr>
              <a:t>high-performance</a:t>
            </a:r>
            <a:r>
              <a:rPr lang="en-US" altLang="zh-CN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en-US" altLang="zh-CN" dirty="0" err="1">
                <a:solidFill>
                  <a:srgbClr val="1F2328"/>
                </a:solidFill>
                <a:latin typeface="-apple-system"/>
              </a:rPr>
              <a:t>eBPF</a:t>
            </a:r>
            <a:r>
              <a:rPr lang="en-US" altLang="zh-CN" dirty="0">
                <a:solidFill>
                  <a:srgbClr val="1F2328"/>
                </a:solidFill>
                <a:latin typeface="-apple-system"/>
              </a:rPr>
              <a:t> runtime designed to operate in </a:t>
            </a:r>
            <a:r>
              <a:rPr lang="en-US" altLang="zh-CN" dirty="0" err="1">
                <a:solidFill>
                  <a:srgbClr val="1F2328"/>
                </a:solidFill>
                <a:latin typeface="-apple-system"/>
              </a:rPr>
              <a:t>userspace</a:t>
            </a:r>
            <a:r>
              <a:rPr lang="zh-CN" altLang="en-US" dirty="0">
                <a:solidFill>
                  <a:srgbClr val="1F2328"/>
                </a:solidFill>
                <a:latin typeface="-apple-system"/>
              </a:rPr>
              <a:t>：</a:t>
            </a:r>
            <a:endParaRPr lang="en-US" altLang="zh-CN" dirty="0">
              <a:solidFill>
                <a:srgbClr val="1F2328"/>
              </a:solidFill>
              <a:latin typeface="-apple-system"/>
            </a:endParaRPr>
          </a:p>
          <a:p>
            <a:r>
              <a:rPr lang="en-US" altLang="zh-CN" dirty="0">
                <a:solidFill>
                  <a:srgbClr val="1F2328"/>
                </a:solidFill>
                <a:latin typeface="-apple-system"/>
              </a:rPr>
              <a:t>Fast </a:t>
            </a:r>
            <a:r>
              <a:rPr lang="en-US" altLang="zh-CN" dirty="0" err="1">
                <a:solidFill>
                  <a:srgbClr val="1F2328"/>
                </a:solidFill>
                <a:latin typeface="-apple-system"/>
              </a:rPr>
              <a:t>Uprobe</a:t>
            </a:r>
            <a:r>
              <a:rPr lang="en-US" altLang="zh-CN" dirty="0">
                <a:solidFill>
                  <a:srgbClr val="1F2328"/>
                </a:solidFill>
                <a:latin typeface="-apple-system"/>
              </a:rPr>
              <a:t> and </a:t>
            </a:r>
            <a:r>
              <a:rPr lang="en-US" altLang="zh-CN" dirty="0" err="1">
                <a:solidFill>
                  <a:srgbClr val="1F2328"/>
                </a:solidFill>
                <a:latin typeface="-apple-system"/>
              </a:rPr>
              <a:t>Syscall</a:t>
            </a:r>
            <a:r>
              <a:rPr lang="en-US" altLang="zh-CN" dirty="0">
                <a:solidFill>
                  <a:srgbClr val="1F2328"/>
                </a:solidFill>
                <a:latin typeface="-apple-system"/>
              </a:rPr>
              <a:t> hook capabilities</a:t>
            </a:r>
          </a:p>
          <a:p>
            <a:r>
              <a:rPr lang="en-US" altLang="zh-CN" dirty="0" err="1">
                <a:solidFill>
                  <a:srgbClr val="1F2328"/>
                </a:solidFill>
                <a:latin typeface="-apple-system"/>
              </a:rPr>
              <a:t>Userspace</a:t>
            </a:r>
            <a:r>
              <a:rPr lang="en-US" altLang="zh-CN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en-US" altLang="zh-CN" dirty="0" err="1">
                <a:solidFill>
                  <a:srgbClr val="1F2328"/>
                </a:solidFill>
                <a:latin typeface="-apple-system"/>
              </a:rPr>
              <a:t>uprobe</a:t>
            </a:r>
            <a:r>
              <a:rPr lang="en-US" altLang="zh-CN" dirty="0">
                <a:solidFill>
                  <a:srgbClr val="1F2328"/>
                </a:solidFill>
                <a:latin typeface="-apple-system"/>
              </a:rPr>
              <a:t> can be 10x faster than kernel </a:t>
            </a:r>
            <a:r>
              <a:rPr lang="en-US" altLang="zh-CN" dirty="0" err="1">
                <a:solidFill>
                  <a:srgbClr val="1F2328"/>
                </a:solidFill>
                <a:latin typeface="-apple-system"/>
              </a:rPr>
              <a:t>uprobe</a:t>
            </a:r>
            <a:endParaRPr lang="en-US" altLang="zh-CN" dirty="0">
              <a:solidFill>
                <a:srgbClr val="1F2328"/>
              </a:solidFill>
              <a:latin typeface="-apple-system"/>
            </a:endParaRPr>
          </a:p>
          <a:p>
            <a:pPr lvl="1"/>
            <a:r>
              <a:rPr lang="en-US" altLang="zh-CN" dirty="0">
                <a:solidFill>
                  <a:srgbClr val="1F2328"/>
                </a:solidFill>
                <a:latin typeface="-apple-system"/>
              </a:rPr>
              <a:t>Trace the functions or modify the function calls</a:t>
            </a:r>
          </a:p>
          <a:p>
            <a:r>
              <a:rPr lang="en-US" altLang="zh-CN" dirty="0">
                <a:solidFill>
                  <a:srgbClr val="1F2328"/>
                </a:solidFill>
                <a:latin typeface="-apple-system"/>
              </a:rPr>
              <a:t>Programmatically hook all </a:t>
            </a:r>
            <a:r>
              <a:rPr lang="en-US" altLang="zh-CN" dirty="0" err="1">
                <a:solidFill>
                  <a:srgbClr val="1F2328"/>
                </a:solidFill>
                <a:latin typeface="-apple-system"/>
              </a:rPr>
              <a:t>syscalls</a:t>
            </a:r>
            <a:r>
              <a:rPr lang="en-US" altLang="zh-CN" dirty="0">
                <a:solidFill>
                  <a:srgbClr val="1F2328"/>
                </a:solidFill>
                <a:latin typeface="-apple-system"/>
              </a:rPr>
              <a:t> of a process safely and efficiently.</a:t>
            </a:r>
          </a:p>
          <a:p>
            <a:pPr lvl="1"/>
            <a:r>
              <a:rPr lang="en-US" altLang="zh-CN" dirty="0">
                <a:solidFill>
                  <a:srgbClr val="1F2328"/>
                </a:solidFill>
                <a:latin typeface="-apple-system"/>
              </a:rPr>
              <a:t>Monitor or Modify the </a:t>
            </a:r>
            <a:r>
              <a:rPr lang="en-US" altLang="zh-CN" dirty="0" err="1">
                <a:solidFill>
                  <a:srgbClr val="1F2328"/>
                </a:solidFill>
                <a:latin typeface="-apple-system"/>
              </a:rPr>
              <a:t>syscall</a:t>
            </a:r>
            <a:r>
              <a:rPr lang="en-US" altLang="zh-CN" dirty="0">
                <a:solidFill>
                  <a:srgbClr val="1F2328"/>
                </a:solidFill>
                <a:latin typeface="-apple-system"/>
              </a:rPr>
              <a:t> behavior </a:t>
            </a:r>
          </a:p>
          <a:p>
            <a:r>
              <a:rPr lang="en-US" altLang="zh-CN" dirty="0">
                <a:solidFill>
                  <a:srgbClr val="1F2328"/>
                </a:solidFill>
                <a:latin typeface="-apple-system"/>
              </a:rPr>
              <a:t>Compare to:</a:t>
            </a:r>
          </a:p>
          <a:p>
            <a:pPr lvl="1"/>
            <a:r>
              <a:rPr lang="en-US" altLang="zh-CN" dirty="0" err="1">
                <a:solidFill>
                  <a:srgbClr val="1F2328"/>
                </a:solidFill>
                <a:latin typeface="-apple-system"/>
              </a:rPr>
              <a:t>Wasm</a:t>
            </a:r>
            <a:r>
              <a:rPr lang="en-US" altLang="zh-CN" dirty="0">
                <a:solidFill>
                  <a:srgbClr val="1F2328"/>
                </a:solidFill>
                <a:latin typeface="-apple-system"/>
              </a:rPr>
              <a:t> in </a:t>
            </a:r>
            <a:r>
              <a:rPr lang="en-US" altLang="zh-CN" dirty="0" err="1">
                <a:solidFill>
                  <a:srgbClr val="1F2328"/>
                </a:solidFill>
                <a:latin typeface="-apple-system"/>
              </a:rPr>
              <a:t>userspace</a:t>
            </a:r>
            <a:endParaRPr lang="en-US" altLang="zh-CN" dirty="0">
              <a:solidFill>
                <a:srgbClr val="1F2328"/>
              </a:solidFill>
              <a:latin typeface="-apple-system"/>
            </a:endParaRPr>
          </a:p>
          <a:p>
            <a:pPr lvl="1"/>
            <a:r>
              <a:rPr lang="en-US" altLang="zh-CN" dirty="0" err="1">
                <a:solidFill>
                  <a:srgbClr val="1F2328"/>
                </a:solidFill>
                <a:latin typeface="-apple-system"/>
              </a:rPr>
              <a:t>eBPF</a:t>
            </a:r>
            <a:r>
              <a:rPr lang="en-US" altLang="zh-CN" dirty="0">
                <a:solidFill>
                  <a:srgbClr val="1F2328"/>
                </a:solidFill>
                <a:latin typeface="-apple-system"/>
              </a:rPr>
              <a:t> in kernel space</a:t>
            </a:r>
          </a:p>
          <a:p>
            <a:pPr lvl="1"/>
            <a:r>
              <a:rPr lang="en-US" altLang="zh-CN" dirty="0">
                <a:solidFill>
                  <a:srgbClr val="1F2328"/>
                </a:solidFill>
                <a:latin typeface="-apple-system"/>
              </a:rPr>
              <a:t>Other </a:t>
            </a:r>
            <a:r>
              <a:rPr lang="en-US" altLang="zh-CN" dirty="0" err="1">
                <a:solidFill>
                  <a:srgbClr val="1F2328"/>
                </a:solidFill>
                <a:latin typeface="-apple-system"/>
              </a:rPr>
              <a:t>userspace</a:t>
            </a:r>
            <a:r>
              <a:rPr lang="en-US" altLang="zh-CN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en-US" altLang="zh-CN" dirty="0" err="1">
                <a:solidFill>
                  <a:srgbClr val="1F2328"/>
                </a:solidFill>
                <a:latin typeface="-apple-system"/>
              </a:rPr>
              <a:t>eBPF</a:t>
            </a:r>
            <a:r>
              <a:rPr lang="en-US" altLang="zh-CN" dirty="0">
                <a:solidFill>
                  <a:srgbClr val="1F2328"/>
                </a:solidFill>
                <a:latin typeface="-apple-system"/>
              </a:rPr>
              <a:t> runtime and toolchains</a:t>
            </a:r>
          </a:p>
          <a:p>
            <a:pPr lvl="1"/>
            <a:r>
              <a:rPr lang="en-US" altLang="zh-CN" dirty="0">
                <a:solidFill>
                  <a:srgbClr val="1F2328"/>
                </a:solidFill>
                <a:latin typeface="-apple-system"/>
              </a:rPr>
              <a:t>Other plugin systems or runtimes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2231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D9D5689-2369-8DF3-04CE-461343B3A5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30936" y="640080"/>
            <a:ext cx="4818888" cy="148132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5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Motivation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3B62D9-F48D-2CFE-9B65-85DD5BF54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zh-CN" sz="2200" b="1" i="0" dirty="0">
                <a:effectLst/>
                <a:latin typeface="Söhne"/>
              </a:rPr>
              <a:t>1. Kernel </a:t>
            </a:r>
            <a:r>
              <a:rPr lang="en-US" altLang="zh-CN" sz="2200" b="1" i="0" dirty="0" err="1">
                <a:effectLst/>
                <a:latin typeface="Söhne"/>
              </a:rPr>
              <a:t>Uprobe</a:t>
            </a:r>
            <a:r>
              <a:rPr lang="en-US" altLang="zh-CN" sz="2200" b="1" i="0" dirty="0">
                <a:effectLst/>
                <a:latin typeface="Söhne"/>
              </a:rPr>
              <a:t> Performance Issues</a:t>
            </a:r>
            <a:endParaRPr lang="en-US" altLang="zh-CN" sz="2200" b="0" i="0" dirty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200" b="0" i="0" dirty="0">
                <a:effectLst/>
                <a:latin typeface="Söhne"/>
              </a:rPr>
              <a:t>Current </a:t>
            </a:r>
            <a:r>
              <a:rPr lang="en-US" altLang="zh-CN" sz="2200" b="0" i="0" dirty="0" err="1">
                <a:effectLst/>
                <a:latin typeface="Söhne"/>
              </a:rPr>
              <a:t>UProbe</a:t>
            </a:r>
            <a:r>
              <a:rPr lang="en-US" altLang="zh-CN" sz="2200" b="0" i="0" dirty="0">
                <a:effectLst/>
                <a:latin typeface="Söhne"/>
              </a:rPr>
              <a:t> implementation necessitates two kernel context copies.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200" b="0" i="0" dirty="0">
                <a:effectLst/>
                <a:latin typeface="Söhne"/>
              </a:rPr>
              <a:t>Results in significant performance overhead.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200" b="0" i="0" dirty="0">
                <a:effectLst/>
                <a:latin typeface="Söhne"/>
              </a:rPr>
              <a:t>Not suitable for real-time monitoring in latency-sensitive applications.</a:t>
            </a:r>
          </a:p>
          <a:p>
            <a:endParaRPr lang="zh-CN" altLang="en-US" sz="2200" dirty="0"/>
          </a:p>
        </p:txBody>
      </p:sp>
      <p:pic>
        <p:nvPicPr>
          <p:cNvPr id="26" name="图片 25" descr="图表, 直方图&#10;&#10;描述已自动生成">
            <a:extLst>
              <a:ext uri="{FF2B5EF4-FFF2-40B4-BE49-F238E27FC236}">
                <a16:creationId xmlns:a16="http://schemas.microsoft.com/office/drawing/2014/main" id="{E8489AA0-A630-89C9-D591-E15BEB92A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0211" y="398248"/>
            <a:ext cx="5458968" cy="3602918"/>
          </a:xfrm>
          <a:prstGeom prst="rect">
            <a:avLst/>
          </a:prstGeom>
        </p:spPr>
      </p:pic>
      <p:sp>
        <p:nvSpPr>
          <p:cNvPr id="27" name="内容占位符 2">
            <a:extLst>
              <a:ext uri="{FF2B5EF4-FFF2-40B4-BE49-F238E27FC236}">
                <a16:creationId xmlns:a16="http://schemas.microsoft.com/office/drawing/2014/main" id="{4DC3BD1E-A9D5-EB48-4CBC-AFFFF73C78A1}"/>
              </a:ext>
            </a:extLst>
          </p:cNvPr>
          <p:cNvSpPr txBox="1">
            <a:spLocks/>
          </p:cNvSpPr>
          <p:nvPr/>
        </p:nvSpPr>
        <p:spPr>
          <a:xfrm>
            <a:off x="6426557" y="4078334"/>
            <a:ext cx="4568971" cy="23236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zh-CN" sz="1600" b="1" i="0" dirty="0" err="1">
                <a:solidFill>
                  <a:srgbClr val="374151"/>
                </a:solidFill>
                <a:effectLst/>
                <a:latin typeface="Söhne"/>
              </a:rPr>
              <a:t>Uprobe's</a:t>
            </a:r>
            <a:r>
              <a:rPr lang="en-US" altLang="zh-CN" sz="1600" b="1" i="0" dirty="0">
                <a:solidFill>
                  <a:srgbClr val="374151"/>
                </a:solidFill>
                <a:effectLst/>
                <a:latin typeface="Söhne"/>
              </a:rPr>
              <a:t> Wide Adoption in Production</a:t>
            </a:r>
            <a:endParaRPr lang="en-US" altLang="zh-CN" sz="1600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1600" b="0" i="0" dirty="0">
                <a:solidFill>
                  <a:srgbClr val="374151"/>
                </a:solidFill>
                <a:effectLst/>
                <a:latin typeface="Söhne"/>
              </a:rPr>
              <a:t>Traces user-space protocols: SSL, TLS, HTTP2.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1600" b="0" i="0" dirty="0">
                <a:solidFill>
                  <a:srgbClr val="374151"/>
                </a:solidFill>
                <a:effectLst/>
                <a:latin typeface="Söhne"/>
              </a:rPr>
              <a:t>Monitors memory allocation and detects leaks.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1600" b="0" i="0" dirty="0">
                <a:solidFill>
                  <a:srgbClr val="374151"/>
                </a:solidFill>
                <a:effectLst/>
                <a:latin typeface="Söhne"/>
              </a:rPr>
              <a:t>Tracks threads and goroutine dynamics.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1600" b="0" i="0" dirty="0">
                <a:solidFill>
                  <a:srgbClr val="374151"/>
                </a:solidFill>
                <a:effectLst/>
                <a:latin typeface="Söhne"/>
              </a:rPr>
              <a:t>Provides passive, non-instrumental tracing.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1600" b="0" i="0" dirty="0">
                <a:solidFill>
                  <a:srgbClr val="374151"/>
                </a:solidFill>
                <a:effectLst/>
                <a:latin typeface="Söhne"/>
              </a:rPr>
              <a:t>And more...</a:t>
            </a:r>
          </a:p>
        </p:txBody>
      </p:sp>
    </p:spTree>
    <p:extLst>
      <p:ext uri="{BB962C8B-B14F-4D97-AF65-F5344CB8AC3E}">
        <p14:creationId xmlns:p14="http://schemas.microsoft.com/office/powerpoint/2010/main" val="335965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33EBD4-2238-4F0C-6851-52D25D298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kumimoji="0" lang="zh-CN" altLang="zh-CN" sz="5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Motivation</a:t>
            </a:r>
            <a:endParaRPr lang="zh-CN" altLang="en-US" sz="5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5CF4A7-C544-E091-8E1C-8794D8E60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200" b="1" i="0" dirty="0">
                <a:effectLst/>
                <a:latin typeface="Söhne"/>
              </a:rPr>
              <a:t>2. Kernel </a:t>
            </a:r>
            <a:r>
              <a:rPr lang="en-US" altLang="zh-CN" sz="2200" b="1" i="0" dirty="0" err="1">
                <a:effectLst/>
                <a:latin typeface="Söhne"/>
              </a:rPr>
              <a:t>eBPF</a:t>
            </a:r>
            <a:r>
              <a:rPr lang="en-US" altLang="zh-CN" sz="2200" b="1" i="0" dirty="0">
                <a:effectLst/>
                <a:latin typeface="Söhne"/>
              </a:rPr>
              <a:t> Security Concerns and limited configurable</a:t>
            </a:r>
            <a:endParaRPr lang="en-US" altLang="zh-CN" sz="2200" b="0" i="0" dirty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200" b="0" i="0" dirty="0" err="1">
                <a:effectLst/>
                <a:latin typeface="Söhne"/>
              </a:rPr>
              <a:t>eBPF</a:t>
            </a:r>
            <a:r>
              <a:rPr lang="en-US" altLang="zh-CN" sz="2200" b="0" i="0" dirty="0">
                <a:effectLst/>
                <a:latin typeface="Söhne"/>
              </a:rPr>
              <a:t> programs run in kernel mode, requiring root access.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200" b="0" i="0" dirty="0">
                <a:effectLst/>
                <a:latin typeface="Söhne"/>
              </a:rPr>
              <a:t>Increases attack surface, posing risks like container escape.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200" b="0" i="0" dirty="0">
                <a:effectLst/>
                <a:latin typeface="Söhne"/>
              </a:rPr>
              <a:t>Inherent vulnerabilities in </a:t>
            </a:r>
            <a:r>
              <a:rPr lang="en-US" altLang="zh-CN" sz="2200" b="0" i="0" dirty="0" err="1">
                <a:effectLst/>
                <a:latin typeface="Söhne"/>
              </a:rPr>
              <a:t>eBPF</a:t>
            </a:r>
            <a:r>
              <a:rPr lang="en-US" altLang="zh-CN" sz="2200" b="0" i="0" dirty="0">
                <a:effectLst/>
                <a:latin typeface="Söhne"/>
              </a:rPr>
              <a:t> can lead to Kernel Exploits.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200" b="0" i="0" dirty="0">
                <a:effectLst/>
                <a:latin typeface="Söhne"/>
              </a:rPr>
              <a:t>V</a:t>
            </a:r>
            <a:r>
              <a:rPr lang="en-US" altLang="zh-CN" sz="2200" dirty="0">
                <a:latin typeface="Söhne"/>
              </a:rPr>
              <a:t>erifier has limited the operation of </a:t>
            </a:r>
            <a:r>
              <a:rPr lang="en-US" altLang="zh-CN" sz="2200" dirty="0" err="1">
                <a:latin typeface="Söhne"/>
              </a:rPr>
              <a:t>eBPF</a:t>
            </a:r>
            <a:r>
              <a:rPr lang="en-US" altLang="zh-CN" sz="2200" dirty="0">
                <a:latin typeface="Söhne"/>
              </a:rPr>
              <a:t>, config requires kernel change</a:t>
            </a:r>
            <a:endParaRPr lang="en-US" altLang="zh-CN" sz="2200" b="0" i="0" dirty="0">
              <a:effectLst/>
              <a:latin typeface="Söhne"/>
            </a:endParaRPr>
          </a:p>
          <a:p>
            <a:endParaRPr lang="zh-CN" altLang="en-US" sz="22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E5DCCDE-1816-F4D1-01AC-7769C0CA7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0964" y="329183"/>
            <a:ext cx="3499967" cy="342996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B332034-3E65-6B5F-B721-C71E0D6BE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3840" y="4418093"/>
            <a:ext cx="3995928" cy="149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11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33EBD4-2238-4F0C-6851-52D25D298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0" lang="zh-CN" altLang="zh-CN" sz="5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Motivation</a:t>
            </a:r>
            <a:endParaRPr lang="zh-CN" altLang="en-US" sz="5400"/>
          </a:p>
        </p:txBody>
      </p:sp>
      <p:sp>
        <p:nvSpPr>
          <p:cNvPr id="25" name="内容占位符 2">
            <a:extLst>
              <a:ext uri="{FF2B5EF4-FFF2-40B4-BE49-F238E27FC236}">
                <a16:creationId xmlns:a16="http://schemas.microsoft.com/office/drawing/2014/main" id="{F25CF4A7-C544-E091-8E1C-8794D8E60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200" b="1" i="0" dirty="0">
                <a:effectLst/>
                <a:latin typeface="Söhne"/>
              </a:rPr>
              <a:t>3. </a:t>
            </a:r>
            <a:r>
              <a:rPr lang="en-US" altLang="zh-CN" sz="2200" b="1" i="0" dirty="0" err="1">
                <a:effectLst/>
                <a:latin typeface="Söhne"/>
              </a:rPr>
              <a:t>Wasm</a:t>
            </a:r>
            <a:r>
              <a:rPr lang="en-US" altLang="zh-CN" sz="2200" b="1" i="0" dirty="0">
                <a:effectLst/>
                <a:latin typeface="Söhne"/>
              </a:rPr>
              <a:t> Runtime or other plugin systems Limitations</a:t>
            </a:r>
            <a:endParaRPr lang="en-US" altLang="zh-CN" sz="2200" b="0" i="0" dirty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200" b="0" i="0" dirty="0">
                <a:effectLst/>
                <a:latin typeface="Söhne"/>
              </a:rPr>
              <a:t>Manual integration needed, making it less adaptable to API version changes.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200" b="0" i="0" dirty="0">
                <a:effectLst/>
                <a:latin typeface="Söhne"/>
              </a:rPr>
              <a:t>Relies on underlying libraries for complex operations, e.g., </a:t>
            </a:r>
            <a:r>
              <a:rPr lang="en-US" altLang="zh-CN" sz="2200" b="0" i="0" dirty="0" err="1">
                <a:effectLst/>
                <a:latin typeface="Söhne"/>
              </a:rPr>
              <a:t>Wasi-nn</a:t>
            </a:r>
            <a:r>
              <a:rPr lang="en-US" altLang="zh-CN" sz="2200" b="0" i="0" dirty="0">
                <a:effectLst/>
                <a:latin typeface="Söhne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200" b="0" i="0" dirty="0">
                <a:effectLst/>
                <a:latin typeface="Söhne"/>
              </a:rPr>
              <a:t>Security concerns with external APIs like </a:t>
            </a:r>
            <a:r>
              <a:rPr lang="en-US" altLang="zh-CN" sz="2200" b="0" i="0" dirty="0" err="1">
                <a:effectLst/>
                <a:latin typeface="Söhne"/>
              </a:rPr>
              <a:t>Wasi</a:t>
            </a:r>
            <a:r>
              <a:rPr lang="en-US" altLang="zh-CN" sz="2200" b="0" i="0" dirty="0">
                <a:effectLst/>
                <a:latin typeface="Söhne"/>
              </a:rPr>
              <a:t> require additional validation and runtime checks, leading to high performance costs.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 sz="2200" dirty="0">
              <a:latin typeface="Söhne"/>
            </a:endParaRPr>
          </a:p>
          <a:p>
            <a:pPr marL="0" indent="0">
              <a:buNone/>
            </a:pPr>
            <a:r>
              <a:rPr lang="en-US" altLang="zh-CN" sz="2200" dirty="0" err="1"/>
              <a:t>eBPF</a:t>
            </a:r>
            <a:r>
              <a:rPr lang="en-US" altLang="zh-CN" sz="2200" dirty="0"/>
              <a:t>:  performance first and security second, use verifier for security</a:t>
            </a:r>
          </a:p>
          <a:p>
            <a:pPr marL="0" indent="0">
              <a:buNone/>
            </a:pPr>
            <a:r>
              <a:rPr lang="en-US" altLang="zh-CN" sz="2200" dirty="0" err="1"/>
              <a:t>Wasm</a:t>
            </a:r>
            <a:r>
              <a:rPr lang="en-US" altLang="zh-CN" sz="2200" dirty="0"/>
              <a:t>: puts more emphasis on security at the cost of some runtime overheads, use SFI for security</a:t>
            </a:r>
          </a:p>
          <a:p>
            <a:pPr marL="0" indent="0">
              <a:buNone/>
            </a:pPr>
            <a:endParaRPr lang="en-US" altLang="zh-CN" sz="2200" b="0" i="0" dirty="0">
              <a:effectLst/>
              <a:latin typeface="Söhne"/>
            </a:endParaRPr>
          </a:p>
          <a:p>
            <a:pPr marL="0" indent="0">
              <a:buNone/>
            </a:pP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421442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335EAA-B7C8-DC65-CE29-DB796960C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dirty="0">
                <a:solidFill>
                  <a:srgbClr val="374151"/>
                </a:solidFill>
                <a:effectLst/>
                <a:latin typeface="Söhne"/>
              </a:rPr>
              <a:t>Current </a:t>
            </a:r>
            <a:r>
              <a:rPr lang="en-US" altLang="zh-CN" b="1" i="0" dirty="0" err="1">
                <a:solidFill>
                  <a:srgbClr val="374151"/>
                </a:solidFill>
                <a:effectLst/>
                <a:latin typeface="Söhne"/>
              </a:rPr>
              <a:t>eBPF</a:t>
            </a:r>
            <a:r>
              <a:rPr lang="en-US" altLang="zh-CN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zh-CN" b="1" i="0" dirty="0" err="1">
                <a:solidFill>
                  <a:srgbClr val="374151"/>
                </a:solidFill>
                <a:effectLst/>
                <a:latin typeface="Söhne"/>
              </a:rPr>
              <a:t>userspace</a:t>
            </a:r>
            <a:r>
              <a:rPr lang="en-US" altLang="zh-CN" b="1" i="0" dirty="0">
                <a:solidFill>
                  <a:srgbClr val="374151"/>
                </a:solidFill>
                <a:effectLst/>
                <a:latin typeface="Söhne"/>
              </a:rPr>
              <a:t> Runtimes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FC0896-EF03-1455-5F02-B45917970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b="1" i="0" dirty="0" err="1">
                <a:solidFill>
                  <a:srgbClr val="374151"/>
                </a:solidFill>
                <a:effectLst/>
                <a:latin typeface="Söhne"/>
              </a:rPr>
              <a:t>Ubpf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: ELF parsing, simple hash map, arm64, x86 JIT.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1" i="0" dirty="0" err="1">
                <a:solidFill>
                  <a:srgbClr val="374151"/>
                </a:solidFill>
                <a:effectLst/>
                <a:latin typeface="Söhne"/>
              </a:rPr>
              <a:t>Rbpf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: Helper mechanism, x86 JIT, VM. </a:t>
            </a:r>
            <a:r>
              <a:rPr lang="en-US" altLang="zh-CN" b="0" i="0" u="sng" dirty="0">
                <a:solidFill>
                  <a:srgbClr val="374151"/>
                </a:solidFill>
                <a:effectLst/>
                <a:latin typeface="Söhne"/>
                <a:hlinkClick r:id="rId2"/>
              </a:rPr>
              <a:t>GitHub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rgbClr val="374151"/>
                </a:solidFill>
                <a:effectLst/>
                <a:latin typeface="Söhne"/>
              </a:rPr>
              <a:t>Drawbacks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742950" lvl="1" indent="-285750"/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Complex integration and usage</a:t>
            </a:r>
            <a:r>
              <a:rPr lang="en-US" altLang="zh-CN" dirty="0">
                <a:solidFill>
                  <a:srgbClr val="374151"/>
                </a:solidFill>
                <a:latin typeface="Söhne"/>
              </a:rPr>
              <a:t>, cannot use kernel </a:t>
            </a:r>
            <a:r>
              <a:rPr lang="en-US" altLang="zh-CN" dirty="0" err="1">
                <a:solidFill>
                  <a:srgbClr val="374151"/>
                </a:solidFill>
                <a:latin typeface="Söhne"/>
              </a:rPr>
              <a:t>eBPF</a:t>
            </a:r>
            <a:r>
              <a:rPr lang="en-US" altLang="zh-CN" dirty="0">
                <a:solidFill>
                  <a:srgbClr val="374151"/>
                </a:solidFill>
                <a:latin typeface="Söhne"/>
              </a:rPr>
              <a:t> library and toolchains, e.g. </a:t>
            </a:r>
            <a:r>
              <a:rPr lang="en-US" altLang="zh-CN" dirty="0" err="1">
                <a:solidFill>
                  <a:srgbClr val="374151"/>
                </a:solidFill>
                <a:latin typeface="Söhne"/>
              </a:rPr>
              <a:t>libbpf</a:t>
            </a:r>
            <a:r>
              <a:rPr lang="en-US" altLang="zh-CN" dirty="0">
                <a:solidFill>
                  <a:srgbClr val="374151"/>
                </a:solidFill>
                <a:latin typeface="Söhne"/>
              </a:rPr>
              <a:t>/</a:t>
            </a:r>
            <a:r>
              <a:rPr lang="en-US" altLang="zh-CN" dirty="0" err="1">
                <a:solidFill>
                  <a:srgbClr val="374151"/>
                </a:solidFill>
                <a:latin typeface="Söhne"/>
              </a:rPr>
              <a:t>bpftrace</a:t>
            </a:r>
            <a:r>
              <a:rPr lang="en-US" altLang="zh-CN" dirty="0">
                <a:solidFill>
                  <a:srgbClr val="374151"/>
                </a:solidFill>
                <a:latin typeface="Söhne"/>
              </a:rPr>
              <a:t>/clang</a:t>
            </a:r>
          </a:p>
          <a:p>
            <a:pPr marL="742950" lvl="1" indent="-285750"/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No attach support. No </a:t>
            </a:r>
            <a:r>
              <a:rPr lang="en-US" altLang="zh-CN" b="0" i="0" dirty="0" err="1">
                <a:solidFill>
                  <a:srgbClr val="374151"/>
                </a:solidFill>
                <a:effectLst/>
                <a:latin typeface="Söhne"/>
              </a:rPr>
              <a:t>interprocess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 maps.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Limited functionality in </a:t>
            </a:r>
            <a:r>
              <a:rPr lang="en-US" altLang="zh-CN" b="0" i="0" dirty="0" err="1">
                <a:solidFill>
                  <a:srgbClr val="374151"/>
                </a:solidFill>
                <a:effectLst/>
                <a:latin typeface="Söhne"/>
              </a:rPr>
              <a:t>userspace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JIT supports for only arm64 or x86</a:t>
            </a:r>
          </a:p>
        </p:txBody>
      </p:sp>
    </p:spTree>
    <p:extLst>
      <p:ext uri="{BB962C8B-B14F-4D97-AF65-F5344CB8AC3E}">
        <p14:creationId xmlns:p14="http://schemas.microsoft.com/office/powerpoint/2010/main" val="2190175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D6EEF45-34F0-3E61-9999-E1ACFEEBE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i="0" dirty="0">
                <a:effectLst/>
                <a:latin typeface="Söhne"/>
              </a:rPr>
              <a:t>Existing Non-</a:t>
            </a:r>
            <a:r>
              <a:rPr lang="en-US" altLang="zh-CN" sz="5400" i="0" dirty="0" err="1">
                <a:effectLst/>
                <a:latin typeface="Söhne"/>
              </a:rPr>
              <a:t>linux</a:t>
            </a:r>
            <a:r>
              <a:rPr lang="en-US" altLang="zh-CN" sz="5400" i="0" dirty="0">
                <a:effectLst/>
                <a:latin typeface="Söhne"/>
              </a:rPr>
              <a:t> </a:t>
            </a:r>
            <a:r>
              <a:rPr lang="en-US" altLang="zh-CN" sz="5400" i="0" dirty="0" err="1">
                <a:effectLst/>
                <a:latin typeface="Söhne"/>
              </a:rPr>
              <a:t>eBPF</a:t>
            </a:r>
            <a:r>
              <a:rPr lang="en-US" altLang="zh-CN" sz="5400" i="0" dirty="0">
                <a:effectLst/>
                <a:latin typeface="Söhne"/>
              </a:rPr>
              <a:t> </a:t>
            </a:r>
            <a:r>
              <a:rPr lang="en-US" altLang="zh-CN" sz="5400" dirty="0" err="1">
                <a:latin typeface="Söhne"/>
              </a:rPr>
              <a:t>Usecases</a:t>
            </a:r>
            <a:endParaRPr lang="zh-CN" altLang="en-US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A977DE-E3A9-BC3A-0E86-C2CF741E6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29384"/>
            <a:ext cx="10853927" cy="42519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2200" b="1" i="0" dirty="0" err="1">
                <a:effectLst/>
                <a:latin typeface="Söhne"/>
              </a:rPr>
              <a:t>Qemu+uBPF</a:t>
            </a:r>
            <a:r>
              <a:rPr lang="en-US" altLang="zh-CN" sz="2200" b="0" i="0" dirty="0">
                <a:effectLst/>
                <a:latin typeface="Söhne"/>
              </a:rPr>
              <a:t>: Combines </a:t>
            </a:r>
            <a:r>
              <a:rPr lang="en-US" altLang="zh-CN" sz="2200" b="0" i="0" dirty="0" err="1">
                <a:effectLst/>
                <a:latin typeface="Söhne"/>
              </a:rPr>
              <a:t>Qemu</a:t>
            </a:r>
            <a:r>
              <a:rPr lang="en-US" altLang="zh-CN" sz="2200" b="0" i="0" dirty="0">
                <a:effectLst/>
                <a:latin typeface="Söhne"/>
              </a:rPr>
              <a:t> with </a:t>
            </a:r>
            <a:r>
              <a:rPr lang="en-US" altLang="zh-CN" sz="2200" b="0" i="0" dirty="0" err="1">
                <a:effectLst/>
                <a:latin typeface="Söhne"/>
              </a:rPr>
              <a:t>uBPF</a:t>
            </a:r>
            <a:r>
              <a:rPr lang="en-US" altLang="zh-CN" sz="2200" b="0" i="0" dirty="0">
                <a:effectLst/>
                <a:latin typeface="Söhne"/>
              </a:rPr>
              <a:t>. </a:t>
            </a:r>
            <a:r>
              <a:rPr lang="en-US" altLang="zh-CN" sz="2200" b="0" i="0" u="sng" dirty="0">
                <a:effectLst/>
                <a:latin typeface="Söhne"/>
                <a:hlinkClick r:id="rId3"/>
              </a:rPr>
              <a:t>Video</a:t>
            </a:r>
            <a:r>
              <a:rPr lang="en-US" altLang="zh-CN" sz="2200" b="0" i="0" dirty="0">
                <a:effectLst/>
                <a:latin typeface="Söhne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200" b="1" i="0" dirty="0">
                <a:effectLst/>
                <a:latin typeface="Söhne"/>
              </a:rPr>
              <a:t>Oko</a:t>
            </a:r>
            <a:r>
              <a:rPr lang="en-US" altLang="zh-CN" sz="2200" b="0" i="0" dirty="0">
                <a:effectLst/>
                <a:latin typeface="Söhne"/>
              </a:rPr>
              <a:t>: Extends Open </a:t>
            </a:r>
            <a:r>
              <a:rPr lang="en-US" altLang="zh-CN" sz="2200" b="0" i="0" dirty="0" err="1">
                <a:effectLst/>
                <a:latin typeface="Söhne"/>
              </a:rPr>
              <a:t>vSwitch</a:t>
            </a:r>
            <a:r>
              <a:rPr lang="en-US" altLang="zh-CN" sz="2200" b="0" i="0" dirty="0">
                <a:effectLst/>
                <a:latin typeface="Söhne"/>
              </a:rPr>
              <a:t>-DPDK with BPF. Enhances tools for better integration. </a:t>
            </a:r>
            <a:r>
              <a:rPr lang="en-US" altLang="zh-CN" sz="2200" b="0" i="0" u="sng" dirty="0">
                <a:effectLst/>
                <a:latin typeface="Söhne"/>
                <a:hlinkClick r:id="rId4"/>
              </a:rPr>
              <a:t>GitHub</a:t>
            </a:r>
            <a:r>
              <a:rPr lang="en-US" altLang="zh-CN" sz="2200" b="0" i="0" dirty="0">
                <a:effectLst/>
                <a:latin typeface="Söhne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200" b="1" i="0" dirty="0">
                <a:effectLst/>
                <a:latin typeface="Söhne"/>
              </a:rPr>
              <a:t>Solana</a:t>
            </a:r>
            <a:r>
              <a:rPr lang="en-US" altLang="zh-CN" sz="2200" b="0" i="0" dirty="0">
                <a:effectLst/>
                <a:latin typeface="Söhne"/>
              </a:rPr>
              <a:t>: </a:t>
            </a:r>
            <a:r>
              <a:rPr lang="en-US" altLang="zh-CN" sz="2200" dirty="0" err="1">
                <a:latin typeface="Söhne"/>
              </a:rPr>
              <a:t>Userspace</a:t>
            </a:r>
            <a:r>
              <a:rPr lang="en-US" altLang="zh-CN" sz="2200" dirty="0">
                <a:latin typeface="Söhne"/>
              </a:rPr>
              <a:t> </a:t>
            </a:r>
            <a:r>
              <a:rPr lang="en-US" altLang="zh-CN" sz="2200" dirty="0" err="1">
                <a:latin typeface="Söhne"/>
              </a:rPr>
              <a:t>eBPF</a:t>
            </a:r>
            <a:r>
              <a:rPr lang="en-US" altLang="zh-CN" sz="2200" dirty="0">
                <a:latin typeface="Söhne"/>
              </a:rPr>
              <a:t> for </a:t>
            </a:r>
            <a:r>
              <a:rPr lang="en-US" altLang="zh-CN" sz="2200" b="0" i="0" dirty="0">
                <a:effectLst/>
                <a:latin typeface="Söhne"/>
              </a:rPr>
              <a:t>High-performance Smart Contract. </a:t>
            </a:r>
            <a:r>
              <a:rPr lang="en-US" altLang="zh-CN" sz="2200" b="0" i="0" u="sng" dirty="0">
                <a:effectLst/>
                <a:latin typeface="Söhne"/>
                <a:hlinkClick r:id="rId5"/>
              </a:rPr>
              <a:t>GitHub</a:t>
            </a:r>
            <a:r>
              <a:rPr lang="en-US" altLang="zh-CN" sz="2200" b="0" i="0" dirty="0">
                <a:effectLst/>
                <a:latin typeface="Söhne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200" b="1" i="0" dirty="0">
                <a:effectLst/>
                <a:latin typeface="Söhne"/>
              </a:rPr>
              <a:t>DPDK </a:t>
            </a:r>
            <a:r>
              <a:rPr lang="en-US" altLang="zh-CN" sz="2200" b="1" i="0" dirty="0" err="1">
                <a:effectLst/>
                <a:latin typeface="Söhne"/>
              </a:rPr>
              <a:t>eBPF</a:t>
            </a:r>
            <a:r>
              <a:rPr lang="en-US" altLang="zh-CN" sz="2200" b="0" i="0" dirty="0">
                <a:effectLst/>
                <a:latin typeface="Söhne"/>
              </a:rPr>
              <a:t>: Libraries for fast packet processing. Enhanced by </a:t>
            </a:r>
            <a:r>
              <a:rPr lang="en-US" altLang="zh-CN" sz="2200" b="0" i="0" dirty="0" err="1">
                <a:effectLst/>
                <a:latin typeface="Söhne"/>
              </a:rPr>
              <a:t>Userspace</a:t>
            </a:r>
            <a:r>
              <a:rPr lang="en-US" altLang="zh-CN" sz="2200" b="0" i="0" dirty="0">
                <a:effectLst/>
                <a:latin typeface="Söhne"/>
              </a:rPr>
              <a:t> </a:t>
            </a:r>
            <a:r>
              <a:rPr lang="en-US" altLang="zh-CN" sz="2200" b="0" i="0" dirty="0" err="1">
                <a:effectLst/>
                <a:latin typeface="Söhne"/>
              </a:rPr>
              <a:t>eBPF</a:t>
            </a:r>
            <a:r>
              <a:rPr lang="en-US" altLang="zh-CN" sz="2200" b="0" i="0" dirty="0">
                <a:effectLst/>
                <a:latin typeface="Söhne"/>
              </a:rPr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200" b="1" i="0" dirty="0" err="1">
                <a:effectLst/>
                <a:latin typeface="Söhne"/>
              </a:rPr>
              <a:t>eBPF</a:t>
            </a:r>
            <a:r>
              <a:rPr lang="en-US" altLang="zh-CN" sz="2200" b="1" i="0" dirty="0">
                <a:effectLst/>
                <a:latin typeface="Söhne"/>
              </a:rPr>
              <a:t> for Windows</a:t>
            </a:r>
            <a:r>
              <a:rPr lang="en-US" altLang="zh-CN" sz="2200" b="0" i="0" dirty="0">
                <a:effectLst/>
                <a:latin typeface="Söhne"/>
              </a:rPr>
              <a:t>: Brings </a:t>
            </a:r>
            <a:r>
              <a:rPr lang="en-US" altLang="zh-CN" sz="2200" b="0" i="0" dirty="0" err="1">
                <a:effectLst/>
                <a:latin typeface="Söhne"/>
              </a:rPr>
              <a:t>eBPF</a:t>
            </a:r>
            <a:r>
              <a:rPr lang="en-US" altLang="zh-CN" sz="2200" b="0" i="0" dirty="0">
                <a:effectLst/>
                <a:latin typeface="Söhne"/>
              </a:rPr>
              <a:t> toolchains and runtime to Windows kernel.</a:t>
            </a:r>
          </a:p>
          <a:p>
            <a:pPr marL="0" indent="0">
              <a:buNone/>
            </a:pPr>
            <a:r>
              <a:rPr lang="en-US" altLang="zh-CN" sz="2200" dirty="0">
                <a:latin typeface="Söhne"/>
              </a:rPr>
              <a:t>Papers:</a:t>
            </a:r>
          </a:p>
          <a:p>
            <a:r>
              <a:rPr lang="en-US" altLang="zh-CN" sz="2200" b="1" i="0" dirty="0" err="1">
                <a:effectLst/>
                <a:latin typeface="Söhne"/>
              </a:rPr>
              <a:t>Rapidpatch</a:t>
            </a:r>
            <a:r>
              <a:rPr lang="en-US" altLang="zh-CN" sz="2200" b="0" i="0" dirty="0">
                <a:effectLst/>
                <a:latin typeface="Söhne"/>
              </a:rPr>
              <a:t>: </a:t>
            </a:r>
            <a:r>
              <a:rPr lang="en-US" altLang="zh-CN" sz="2200" b="0" i="0" u="none" strike="noStrike" dirty="0">
                <a:effectLst/>
                <a:latin typeface="arial" panose="020B0604020202020204" pitchFamily="34" charset="0"/>
                <a:hlinkClick r:id="rId6"/>
              </a:rPr>
              <a:t>Firmware </a:t>
            </a:r>
            <a:r>
              <a:rPr lang="en-US" altLang="zh-CN" sz="2200" b="0" i="0" u="none" strike="noStrike" dirty="0" err="1">
                <a:effectLst/>
                <a:latin typeface="arial" panose="020B0604020202020204" pitchFamily="34" charset="0"/>
                <a:hlinkClick r:id="rId6"/>
              </a:rPr>
              <a:t>Hotpatching</a:t>
            </a:r>
            <a:r>
              <a:rPr lang="en-US" altLang="zh-CN" sz="2200" b="0" i="0" u="none" strike="noStrike" dirty="0">
                <a:effectLst/>
                <a:latin typeface="arial" panose="020B0604020202020204" pitchFamily="34" charset="0"/>
                <a:hlinkClick r:id="rId6"/>
              </a:rPr>
              <a:t> for Real-Time Embedded Devices</a:t>
            </a:r>
          </a:p>
          <a:p>
            <a:r>
              <a:rPr lang="en-US" altLang="zh-CN" sz="2200" b="1" dirty="0">
                <a:latin typeface="Söhne"/>
              </a:rPr>
              <a:t>Femto-Containers</a:t>
            </a:r>
            <a:r>
              <a:rPr lang="en-US" altLang="zh-CN" sz="2200" i="0" dirty="0">
                <a:effectLst/>
                <a:latin typeface="Lucida Grande"/>
              </a:rPr>
              <a:t>: Lightweight Virtualization and Fault Isolation For Small Software Functions on Low-Power IoT Microcontrollers</a:t>
            </a:r>
          </a:p>
          <a:p>
            <a:pPr marL="0" indent="0">
              <a:buNone/>
            </a:pPr>
            <a:r>
              <a:rPr lang="en-US" altLang="zh-CN" sz="2400" dirty="0">
                <a:latin typeface="Lucida Grande"/>
              </a:rPr>
              <a:t>Networks + plugins + edge runtime + </a:t>
            </a:r>
            <a:r>
              <a:rPr lang="en-US" altLang="zh-CN" sz="2400" b="0" i="0" dirty="0">
                <a:solidFill>
                  <a:srgbClr val="1F2328"/>
                </a:solidFill>
                <a:effectLst/>
                <a:latin typeface="-apple-system"/>
              </a:rPr>
              <a:t>smart contract + </a:t>
            </a:r>
            <a:r>
              <a:rPr lang="en-US" altLang="zh-CN" sz="2400" b="0" i="0" dirty="0" err="1">
                <a:solidFill>
                  <a:srgbClr val="1F2328"/>
                </a:solidFill>
                <a:effectLst/>
                <a:latin typeface="-apple-system"/>
              </a:rPr>
              <a:t>hotpatch</a:t>
            </a:r>
            <a:r>
              <a:rPr lang="en-US" altLang="zh-CN" sz="2400" b="0" i="0" dirty="0">
                <a:solidFill>
                  <a:srgbClr val="1F2328"/>
                </a:solidFill>
                <a:effectLst/>
                <a:latin typeface="-apple-system"/>
              </a:rPr>
              <a:t> + </a:t>
            </a:r>
            <a:r>
              <a:rPr lang="en-US" altLang="zh-CN" sz="2400" b="1" i="0" dirty="0">
                <a:solidFill>
                  <a:srgbClr val="1F2328"/>
                </a:solidFill>
                <a:effectLst/>
                <a:latin typeface="-apple-system"/>
              </a:rPr>
              <a:t>Windows</a:t>
            </a:r>
            <a:endParaRPr lang="en-US" altLang="zh-CN" sz="24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013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3A12A10-AA06-0596-143A-457AB0C39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009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Features of </a:t>
            </a:r>
            <a:r>
              <a:rPr lang="en-US" altLang="zh-CN" sz="5400" dirty="0" err="1"/>
              <a:t>bpftime</a:t>
            </a:r>
            <a:endParaRPr lang="zh-CN" altLang="en-US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6EE8F5-26A4-8C9B-37BB-F6A783735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2200" b="0" i="0" dirty="0">
                <a:effectLst/>
                <a:latin typeface="Söhne"/>
              </a:rPr>
              <a:t>Run </a:t>
            </a:r>
            <a:r>
              <a:rPr lang="en-US" altLang="zh-CN" sz="2200" b="1" i="0" dirty="0" err="1">
                <a:effectLst/>
                <a:latin typeface="Söhne"/>
              </a:rPr>
              <a:t>eBPF</a:t>
            </a:r>
            <a:r>
              <a:rPr lang="en-US" altLang="zh-CN" sz="2200" b="1" i="0" dirty="0">
                <a:effectLst/>
                <a:latin typeface="Söhne"/>
              </a:rPr>
              <a:t> in </a:t>
            </a:r>
            <a:r>
              <a:rPr lang="en-US" altLang="zh-CN" sz="2200" b="1" i="0" dirty="0" err="1">
                <a:effectLst/>
                <a:latin typeface="Söhne"/>
              </a:rPr>
              <a:t>userspace</a:t>
            </a:r>
            <a:r>
              <a:rPr lang="en-US" altLang="zh-CN" sz="2200" b="0" i="0" dirty="0">
                <a:effectLst/>
                <a:latin typeface="Söhne"/>
              </a:rPr>
              <a:t> just like in the kernel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200" b="0" i="0" dirty="0">
                <a:effectLst/>
                <a:latin typeface="Söhne"/>
              </a:rPr>
              <a:t>Achieve </a:t>
            </a:r>
            <a:r>
              <a:rPr lang="en-US" altLang="zh-CN" sz="2200" b="1" i="0" dirty="0">
                <a:effectLst/>
                <a:latin typeface="Söhne"/>
              </a:rPr>
              <a:t>10x speedup</a:t>
            </a:r>
            <a:r>
              <a:rPr lang="en-US" altLang="zh-CN" sz="2200" b="0" i="0" dirty="0">
                <a:effectLst/>
                <a:latin typeface="Söhne"/>
              </a:rPr>
              <a:t> vs. kernel </a:t>
            </a:r>
            <a:r>
              <a:rPr lang="en-US" altLang="zh-CN" sz="2200" b="0" i="0" dirty="0" err="1">
                <a:effectLst/>
                <a:latin typeface="Söhne"/>
              </a:rPr>
              <a:t>uprobes</a:t>
            </a:r>
            <a:r>
              <a:rPr lang="en-US" altLang="zh-CN" sz="2200" b="0" i="0" dirty="0">
                <a:effectLst/>
                <a:latin typeface="Söhne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200" b="0" i="0" dirty="0">
                <a:effectLst/>
                <a:latin typeface="Söhne"/>
              </a:rPr>
              <a:t>Use </a:t>
            </a:r>
            <a:r>
              <a:rPr lang="en-US" altLang="zh-CN" sz="2200" b="1" i="0" dirty="0">
                <a:effectLst/>
                <a:latin typeface="Söhne"/>
              </a:rPr>
              <a:t>shared </a:t>
            </a:r>
            <a:r>
              <a:rPr lang="en-US" altLang="zh-CN" sz="2200" b="1" i="0" dirty="0" err="1">
                <a:effectLst/>
                <a:latin typeface="Söhne"/>
              </a:rPr>
              <a:t>eBPF</a:t>
            </a:r>
            <a:r>
              <a:rPr lang="en-US" altLang="zh-CN" sz="2200" b="1" i="0" dirty="0">
                <a:effectLst/>
                <a:latin typeface="Söhne"/>
              </a:rPr>
              <a:t> maps</a:t>
            </a:r>
            <a:r>
              <a:rPr lang="en-US" altLang="zh-CN" sz="2200" b="0" i="0" dirty="0">
                <a:effectLst/>
                <a:latin typeface="Söhne"/>
              </a:rPr>
              <a:t> for data &amp; control.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200" b="1" i="0" dirty="0">
                <a:effectLst/>
                <a:latin typeface="Söhne"/>
              </a:rPr>
              <a:t>Compatible</a:t>
            </a:r>
            <a:r>
              <a:rPr lang="en-US" altLang="zh-CN" sz="2200" b="0" i="0" dirty="0">
                <a:effectLst/>
                <a:latin typeface="Söhne"/>
              </a:rPr>
              <a:t> with clang, </a:t>
            </a:r>
            <a:r>
              <a:rPr lang="en-US" altLang="zh-CN" sz="2200" b="0" i="0" dirty="0" err="1">
                <a:effectLst/>
                <a:latin typeface="Söhne"/>
              </a:rPr>
              <a:t>libbpf</a:t>
            </a:r>
            <a:r>
              <a:rPr lang="en-US" altLang="zh-CN" sz="2200" b="0" i="0" dirty="0">
                <a:effectLst/>
                <a:latin typeface="Söhne"/>
              </a:rPr>
              <a:t>, and existing </a:t>
            </a:r>
            <a:r>
              <a:rPr lang="en-US" altLang="zh-CN" sz="2200" b="0" i="0" dirty="0" err="1">
                <a:effectLst/>
                <a:latin typeface="Söhne"/>
              </a:rPr>
              <a:t>eBPF</a:t>
            </a:r>
            <a:r>
              <a:rPr lang="en-US" altLang="zh-CN" sz="2200" b="0" i="0" dirty="0">
                <a:effectLst/>
                <a:latin typeface="Söhne"/>
              </a:rPr>
              <a:t> toolchains; supports CO-RE &amp; BTF.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Söhne"/>
              </a:rPr>
              <a:t>Support </a:t>
            </a:r>
            <a:r>
              <a:rPr lang="en-US" altLang="zh-CN" sz="2200" b="1" dirty="0">
                <a:latin typeface="Söhne"/>
              </a:rPr>
              <a:t>external functions(</a:t>
            </a:r>
            <a:r>
              <a:rPr lang="en-US" altLang="zh-CN" sz="2200" b="1" dirty="0" err="1">
                <a:latin typeface="Söhne"/>
              </a:rPr>
              <a:t>ffi</a:t>
            </a:r>
            <a:r>
              <a:rPr lang="en-US" altLang="zh-CN" sz="2200" b="1" dirty="0">
                <a:latin typeface="Söhne"/>
              </a:rPr>
              <a:t>) </a:t>
            </a:r>
            <a:r>
              <a:rPr lang="en-US" altLang="zh-CN" sz="2200" dirty="0">
                <a:latin typeface="Söhne"/>
              </a:rPr>
              <a:t>and pointers</a:t>
            </a:r>
            <a:endParaRPr lang="en-US" altLang="zh-CN" sz="2200" b="0" i="0" dirty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200" b="0" i="0" dirty="0">
                <a:effectLst/>
                <a:latin typeface="Söhne"/>
              </a:rPr>
              <a:t>Includes </a:t>
            </a:r>
            <a:r>
              <a:rPr lang="en-US" altLang="zh-CN" sz="2200" b="1" i="0" dirty="0">
                <a:effectLst/>
                <a:latin typeface="Söhne"/>
              </a:rPr>
              <a:t>cross-platform interpreter</a:t>
            </a:r>
            <a:r>
              <a:rPr lang="en-US" altLang="zh-CN" sz="2200" b="0" i="0" dirty="0">
                <a:effectLst/>
                <a:latin typeface="Söhne"/>
              </a:rPr>
              <a:t> &amp; fast </a:t>
            </a:r>
            <a:r>
              <a:rPr lang="en-US" altLang="zh-CN" sz="2200" b="1" i="0" dirty="0">
                <a:effectLst/>
                <a:latin typeface="Söhne"/>
              </a:rPr>
              <a:t>LLVM JIT compiler</a:t>
            </a:r>
            <a:r>
              <a:rPr lang="en-US" altLang="zh-CN" sz="2200" dirty="0">
                <a:latin typeface="Söhne"/>
              </a:rPr>
              <a:t> &amp; handcraft </a:t>
            </a:r>
            <a:r>
              <a:rPr lang="en-US" altLang="zh-CN" sz="2200" b="1" dirty="0">
                <a:latin typeface="Söhne"/>
              </a:rPr>
              <a:t>x86</a:t>
            </a:r>
            <a:r>
              <a:rPr lang="en-US" altLang="zh-CN" sz="2200" dirty="0">
                <a:latin typeface="Söhne"/>
              </a:rPr>
              <a:t> </a:t>
            </a:r>
            <a:r>
              <a:rPr lang="en-US" altLang="zh-CN" sz="2200" b="1" dirty="0">
                <a:latin typeface="Söhne"/>
              </a:rPr>
              <a:t>JIT in C </a:t>
            </a:r>
            <a:r>
              <a:rPr lang="en-US" altLang="zh-CN" sz="2200" dirty="0">
                <a:latin typeface="Söhne"/>
              </a:rPr>
              <a:t>for limited resources, Near to native speed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200" b="1" dirty="0">
                <a:latin typeface="Söhne"/>
              </a:rPr>
              <a:t>Inject</a:t>
            </a:r>
            <a:r>
              <a:rPr lang="en-US" altLang="zh-CN" sz="2200" dirty="0">
                <a:latin typeface="Söhne"/>
              </a:rPr>
              <a:t> </a:t>
            </a:r>
            <a:r>
              <a:rPr lang="en-US" altLang="zh-CN" sz="2200" dirty="0" err="1">
                <a:latin typeface="Söhne"/>
              </a:rPr>
              <a:t>eBPF</a:t>
            </a:r>
            <a:r>
              <a:rPr lang="en-US" altLang="zh-CN" sz="2200" dirty="0">
                <a:latin typeface="Söhne"/>
              </a:rPr>
              <a:t> runtime to</a:t>
            </a:r>
            <a:r>
              <a:rPr lang="zh-CN" altLang="en-US" sz="2200" dirty="0">
                <a:latin typeface="Söhne"/>
              </a:rPr>
              <a:t> </a:t>
            </a:r>
            <a:r>
              <a:rPr lang="en-US" altLang="zh-CN" sz="2200" dirty="0">
                <a:latin typeface="Söhne"/>
              </a:rPr>
              <a:t>Any</a:t>
            </a:r>
            <a:r>
              <a:rPr lang="zh-CN" altLang="en-US" sz="2200" dirty="0">
                <a:latin typeface="Söhne"/>
              </a:rPr>
              <a:t> </a:t>
            </a:r>
            <a:r>
              <a:rPr lang="en-US" altLang="zh-CN" sz="2200" dirty="0">
                <a:latin typeface="Söhne"/>
              </a:rPr>
              <a:t>running Process without restart or manually recompile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200" b="0" i="0" dirty="0" err="1">
                <a:effectLst/>
                <a:latin typeface="Söhne"/>
              </a:rPr>
              <a:t>Runing</a:t>
            </a:r>
            <a:r>
              <a:rPr lang="en-US" altLang="zh-CN" sz="2200" b="0" i="0" dirty="0">
                <a:effectLst/>
                <a:latin typeface="Söhne"/>
              </a:rPr>
              <a:t> </a:t>
            </a:r>
            <a:r>
              <a:rPr lang="en-US" altLang="zh-CN" sz="2200" b="1" i="0" dirty="0">
                <a:effectLst/>
                <a:latin typeface="Söhne"/>
              </a:rPr>
              <a:t>not only in </a:t>
            </a:r>
            <a:r>
              <a:rPr lang="en-US" altLang="zh-CN" sz="2200" b="1" dirty="0">
                <a:latin typeface="Söhne"/>
              </a:rPr>
              <a:t>Linux</a:t>
            </a:r>
            <a:r>
              <a:rPr lang="en-US" altLang="zh-CN" sz="2200" dirty="0">
                <a:latin typeface="Söhne"/>
              </a:rPr>
              <a:t>: all </a:t>
            </a:r>
            <a:r>
              <a:rPr lang="en-US" altLang="zh-CN" sz="2200" dirty="0" err="1">
                <a:latin typeface="Söhne"/>
              </a:rPr>
              <a:t>unix</a:t>
            </a:r>
            <a:r>
              <a:rPr lang="en-US" altLang="zh-CN" sz="2200" dirty="0">
                <a:latin typeface="Söhne"/>
              </a:rPr>
              <a:t> system and windows, even </a:t>
            </a:r>
            <a:r>
              <a:rPr lang="en-US" altLang="zh-CN" sz="2200" dirty="0" err="1">
                <a:latin typeface="Söhne"/>
              </a:rPr>
              <a:t>Iot</a:t>
            </a:r>
            <a:r>
              <a:rPr lang="en-US" altLang="zh-CN" sz="2200" dirty="0">
                <a:latin typeface="Söhne"/>
              </a:rPr>
              <a:t> devices</a:t>
            </a:r>
            <a:endParaRPr lang="en-US" altLang="zh-CN" sz="2200" b="0" i="0" dirty="0">
              <a:effectLst/>
              <a:latin typeface="Söhne"/>
            </a:endParaRPr>
          </a:p>
          <a:p>
            <a:pPr marL="0" indent="0">
              <a:buNone/>
            </a:pPr>
            <a:endParaRPr lang="en-US" altLang="zh-CN" sz="2200" b="0" i="0" dirty="0">
              <a:effectLst/>
              <a:latin typeface="Söhne"/>
            </a:endParaRPr>
          </a:p>
          <a:p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974358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8E46A3F-2FC4-C23F-BFDD-F3BB517A0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316" y="2108272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altLang="zh-CN" sz="5400" dirty="0"/>
              <a:t>Examples</a:t>
            </a:r>
            <a:endParaRPr lang="zh-CN" altLang="en-US" sz="5400" dirty="0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2B1164A-27FD-EC44-F22B-67A4B93EF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689" y="161760"/>
            <a:ext cx="6658024" cy="6377034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BE999BD1-5FDF-EB74-7920-73B971251A2F}"/>
              </a:ext>
            </a:extLst>
          </p:cNvPr>
          <p:cNvSpPr txBox="1">
            <a:spLocks/>
          </p:cNvSpPr>
          <p:nvPr/>
        </p:nvSpPr>
        <p:spPr>
          <a:xfrm>
            <a:off x="1096068" y="4148106"/>
            <a:ext cx="3056015" cy="20156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Use </a:t>
            </a:r>
            <a:r>
              <a:rPr lang="en-US" altLang="zh-CN" b="0" i="0" dirty="0" err="1">
                <a:solidFill>
                  <a:srgbClr val="374151"/>
                </a:solidFill>
                <a:effectLst/>
                <a:latin typeface="Söhne"/>
              </a:rPr>
              <a:t>uprobe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 to monitor </a:t>
            </a:r>
            <a:r>
              <a:rPr lang="en-US" altLang="zh-CN" b="0" i="0" dirty="0" err="1">
                <a:solidFill>
                  <a:srgbClr val="374151"/>
                </a:solidFill>
                <a:effectLst/>
                <a:latin typeface="Söhne"/>
              </a:rPr>
              <a:t>userspace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 malloc function in </a:t>
            </a:r>
            <a:r>
              <a:rPr lang="en-US" altLang="zh-CN" b="0" i="0" dirty="0" err="1">
                <a:solidFill>
                  <a:srgbClr val="374151"/>
                </a:solidFill>
                <a:effectLst/>
                <a:latin typeface="Söhne"/>
              </a:rPr>
              <a:t>libc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, with hash maps</a:t>
            </a:r>
          </a:p>
        </p:txBody>
      </p:sp>
    </p:spTree>
    <p:extLst>
      <p:ext uri="{BB962C8B-B14F-4D97-AF65-F5344CB8AC3E}">
        <p14:creationId xmlns:p14="http://schemas.microsoft.com/office/powerpoint/2010/main" val="340896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</TotalTime>
  <Words>907</Words>
  <Application>Microsoft Office PowerPoint</Application>
  <PresentationFormat>宽屏</PresentationFormat>
  <Paragraphs>160</Paragraphs>
  <Slides>17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-apple-system</vt:lpstr>
      <vt:lpstr>Lucida Grande</vt:lpstr>
      <vt:lpstr>Söhne</vt:lpstr>
      <vt:lpstr>等线</vt:lpstr>
      <vt:lpstr>等线 Light</vt:lpstr>
      <vt:lpstr>Arial</vt:lpstr>
      <vt:lpstr>Arial</vt:lpstr>
      <vt:lpstr>Office 主题​​</vt:lpstr>
      <vt:lpstr>Bpftime: Userspace eBPF runtime</vt:lpstr>
      <vt:lpstr>Bpftime: Userspace eBPF runtime</vt:lpstr>
      <vt:lpstr>Motivation</vt:lpstr>
      <vt:lpstr>Motivation</vt:lpstr>
      <vt:lpstr>Motivation</vt:lpstr>
      <vt:lpstr>Current eBPF userspace Runtimes</vt:lpstr>
      <vt:lpstr>Existing Non-linux eBPF Usecases</vt:lpstr>
      <vt:lpstr>Features of bpftime</vt:lpstr>
      <vt:lpstr>Examples</vt:lpstr>
      <vt:lpstr>Examples</vt:lpstr>
      <vt:lpstr>PowerPoint 演示文稿</vt:lpstr>
      <vt:lpstr>PowerPoint 演示文稿</vt:lpstr>
      <vt:lpstr>Benchmark</vt:lpstr>
      <vt:lpstr>Benchmark</vt:lpstr>
      <vt:lpstr>More is coming…</vt:lpstr>
      <vt:lpstr>bpf-developer-tutorial</vt:lpstr>
      <vt:lpstr>AI for eBPF code Generation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 yunwei</dc:creator>
  <cp:lastModifiedBy>x yunwei</cp:lastModifiedBy>
  <cp:revision>25</cp:revision>
  <dcterms:created xsi:type="dcterms:W3CDTF">2023-09-24T05:18:18Z</dcterms:created>
  <dcterms:modified xsi:type="dcterms:W3CDTF">2023-10-11T10:10:49Z</dcterms:modified>
</cp:coreProperties>
</file>