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7" r:id="rId3"/>
    <p:sldId id="302" r:id="rId4"/>
    <p:sldId id="454" r:id="rId5"/>
    <p:sldId id="493" r:id="rId6"/>
    <p:sldId id="498" r:id="rId7"/>
    <p:sldId id="511" r:id="rId8"/>
    <p:sldId id="517" r:id="rId9"/>
    <p:sldId id="495" r:id="rId10"/>
    <p:sldId id="271" r:id="rId11"/>
    <p:sldId id="504" r:id="rId12"/>
    <p:sldId id="507" r:id="rId13"/>
    <p:sldId id="510" r:id="rId14"/>
    <p:sldId id="518" r:id="rId15"/>
    <p:sldId id="519" r:id="rId16"/>
    <p:sldId id="520" r:id="rId17"/>
    <p:sldId id="494" r:id="rId18"/>
    <p:sldId id="350" r:id="rId19"/>
    <p:sldId id="488" r:id="rId20"/>
    <p:sldId id="489" r:id="rId21"/>
    <p:sldId id="471" r:id="rId22"/>
    <p:sldId id="500" r:id="rId23"/>
    <p:sldId id="506" r:id="rId24"/>
    <p:sldId id="490" r:id="rId25"/>
    <p:sldId id="521" r:id="rId26"/>
    <p:sldId id="522" r:id="rId27"/>
    <p:sldId id="485" r:id="rId28"/>
    <p:sldId id="497" r:id="rId29"/>
    <p:sldId id="501" r:id="rId30"/>
    <p:sldId id="338" r:id="rId31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6">
          <p15:clr>
            <a:srgbClr val="A4A3A4"/>
          </p15:clr>
        </p15:guide>
        <p15:guide id="4" pos="127">
          <p15:clr>
            <a:srgbClr val="A4A3A4"/>
          </p15:clr>
        </p15:guide>
        <p15:guide id="5" orient="horz" pos="2682">
          <p15:clr>
            <a:srgbClr val="A4A3A4"/>
          </p15:clr>
        </p15:guide>
        <p15:guide id="6" pos="5689">
          <p15:clr>
            <a:srgbClr val="A4A3A4"/>
          </p15:clr>
        </p15:guide>
        <p15:guide id="7" orient="horz" pos="1174">
          <p15:clr>
            <a:srgbClr val="A4A3A4"/>
          </p15:clr>
        </p15:guide>
        <p15:guide id="8" orient="horz" pos="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EA0"/>
    <a:srgbClr val="C75349"/>
    <a:srgbClr val="212834"/>
    <a:srgbClr val="F2F2F2"/>
    <a:srgbClr val="1D3E6B"/>
    <a:srgbClr val="3B2213"/>
    <a:srgbClr val="FEDA5B"/>
    <a:srgbClr val="FEE600"/>
    <a:srgbClr val="464646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 autoAdjust="0"/>
    <p:restoredTop sz="95026" autoAdjust="0"/>
  </p:normalViewPr>
  <p:slideViewPr>
    <p:cSldViewPr snapToGrid="0" showGuides="1">
      <p:cViewPr varScale="1">
        <p:scale>
          <a:sx n="71" d="100"/>
          <a:sy n="71" d="100"/>
        </p:scale>
        <p:origin x="42" y="177"/>
      </p:cViewPr>
      <p:guideLst>
        <p:guide orient="horz" pos="2150"/>
        <p:guide pos="2880"/>
        <p:guide orient="horz" pos="2426"/>
        <p:guide pos="127"/>
        <p:guide orient="horz" pos="2682"/>
        <p:guide pos="5689"/>
        <p:guide orient="horz" pos="1174"/>
        <p:guide orient="horz" pos="1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9:54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9:54:4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9:54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09:54:4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8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色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3.jpg" descr="3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像" descr="图像"/>
          <p:cNvPicPr>
            <a:picLocks noChangeAspect="1"/>
          </p:cNvPicPr>
          <p:nvPr/>
        </p:nvPicPr>
        <p:blipFill>
          <a:blip r:embed="rId3"/>
          <a:srcRect t="161" b="161"/>
          <a:stretch>
            <a:fillRect/>
          </a:stretch>
        </p:blipFill>
        <p:spPr>
          <a:xfrm>
            <a:off x="324980" y="328753"/>
            <a:ext cx="2657532" cy="14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491038"/>
            <a:ext cx="2133600" cy="276225"/>
          </a:xfrm>
          <a:prstGeom prst="rect">
            <a:avLst/>
          </a:prstGeom>
        </p:spPr>
        <p:txBody>
          <a:bodyPr anchor="b"/>
          <a:lstStyle>
            <a:lvl1pPr defTabSz="219075">
              <a:defRPr sz="675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3528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was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50741" y="2176124"/>
            <a:ext cx="694203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400" b="1" dirty="0" err="1"/>
              <a:t>eunomia-bpf</a:t>
            </a:r>
            <a:r>
              <a:rPr lang="zh-CN" altLang="en-US" sz="2400" b="1" dirty="0"/>
              <a:t>：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开源 </a:t>
            </a:r>
            <a:r>
              <a:rPr lang="en-US" altLang="zh-CN" sz="2400" b="1" kern="100" dirty="0" err="1">
                <a:latin typeface="Calibri" panose="020F0502020204030204" pitchFamily="34" charset="0"/>
                <a:ea typeface="宋体" panose="02010600030101010101" pitchFamily="2" charset="-122"/>
              </a:rPr>
              <a:t>eBPF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轻量级开发框架</a:t>
            </a:r>
            <a:endParaRPr lang="en-US" altLang="zh-CN" sz="2400" b="1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21760" y="2996702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704647" y="365479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9798" y="3669753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2022.12</a:t>
            </a:r>
            <a:endParaRPr lang="zh-CN" altLang="en-US" sz="1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0646" y="360545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8403" y="3666701"/>
            <a:ext cx="20719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+mn-ea"/>
                <a:sym typeface="+mn-lt"/>
              </a:rPr>
              <a:t>郑昱笙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70830" y="370699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58982" y="372216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027701" y="2491174"/>
            <a:ext cx="6841490" cy="87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kern="100" dirty="0" err="1">
                <a:latin typeface="Calibri" panose="020F0502020204030204" pitchFamily="34" charset="0"/>
                <a:ea typeface="宋体" panose="02010600030101010101" pitchFamily="2" charset="-122"/>
              </a:rPr>
              <a:t>eBPF</a:t>
            </a:r>
            <a:r>
              <a:rPr lang="zh-CN" altLang="en-US" sz="18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18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WASM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https://github.com/eunomia-bpf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圆形"/>
          <p:cNvSpPr/>
          <p:nvPr/>
        </p:nvSpPr>
        <p:spPr>
          <a:xfrm>
            <a:off x="6157794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6" name="圆形"/>
          <p:cNvSpPr/>
          <p:nvPr/>
        </p:nvSpPr>
        <p:spPr>
          <a:xfrm>
            <a:off x="3266550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7" name="圆形"/>
          <p:cNvSpPr/>
          <p:nvPr/>
        </p:nvSpPr>
        <p:spPr>
          <a:xfrm>
            <a:off x="375305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8" name="IT基础设施云化"/>
          <p:cNvSpPr txBox="1"/>
          <p:nvPr/>
        </p:nvSpPr>
        <p:spPr>
          <a:xfrm>
            <a:off x="588042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编写内核态即可运行</a:t>
            </a:r>
            <a:endParaRPr sz="1875" dirty="0"/>
          </a:p>
        </p:txBody>
      </p:sp>
      <p:sp>
        <p:nvSpPr>
          <p:cNvPr id="309" name="矩形 10"/>
          <p:cNvSpPr txBox="1"/>
          <p:nvPr/>
        </p:nvSpPr>
        <p:spPr>
          <a:xfrm>
            <a:off x="1099899" y="3306007"/>
            <a:ext cx="1162113" cy="36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学习成本</a:t>
            </a:r>
            <a:endParaRPr lang="en-US" altLang="zh-CN" sz="1050" dirty="0"/>
          </a:p>
          <a:p>
            <a:endParaRPr lang="en-US" sz="1050" dirty="0"/>
          </a:p>
          <a:p>
            <a:r>
              <a:rPr lang="zh-CN" altLang="en-US" sz="1050" dirty="0"/>
              <a:t>提高开发效率</a:t>
            </a:r>
            <a:endParaRPr sz="1050" dirty="0"/>
          </a:p>
        </p:txBody>
      </p:sp>
      <p:sp>
        <p:nvSpPr>
          <p:cNvPr id="310" name="核心技术互联网化"/>
          <p:cNvSpPr txBox="1"/>
          <p:nvPr/>
        </p:nvSpPr>
        <p:spPr>
          <a:xfrm>
            <a:off x="3479287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编译和运行完全分离</a:t>
            </a:r>
            <a:endParaRPr sz="1875" dirty="0"/>
          </a:p>
        </p:txBody>
      </p:sp>
      <p:sp>
        <p:nvSpPr>
          <p:cNvPr id="311" name="矩形 11"/>
          <p:cNvSpPr txBox="1"/>
          <p:nvPr/>
        </p:nvSpPr>
        <p:spPr>
          <a:xfrm>
            <a:off x="3767827" y="3289227"/>
            <a:ext cx="1889660" cy="592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降低部署和使用的资源消耗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简化使用方式</a:t>
            </a:r>
            <a:endParaRPr lang="en-US" altLang="zh-CN" sz="1050" dirty="0"/>
          </a:p>
          <a:p>
            <a:endParaRPr lang="en-US" sz="1050" dirty="0"/>
          </a:p>
          <a:p>
            <a:r>
              <a:rPr lang="zh-CN" altLang="en-US" sz="1050" dirty="0"/>
              <a:t>和 </a:t>
            </a:r>
            <a:r>
              <a:rPr lang="en-US" altLang="zh-CN" sz="1050" dirty="0" err="1"/>
              <a:t>bpftrace</a:t>
            </a:r>
            <a:r>
              <a:rPr lang="en-US" altLang="zh-CN" sz="1050" dirty="0"/>
              <a:t> </a:t>
            </a:r>
            <a:r>
              <a:rPr lang="zh-CN" altLang="en-US" sz="1050" dirty="0"/>
              <a:t>等工具的区别</a:t>
            </a:r>
            <a:endParaRPr sz="1050" dirty="0"/>
          </a:p>
        </p:txBody>
      </p:sp>
      <p:sp>
        <p:nvSpPr>
          <p:cNvPr id="312" name="应用数据化，智能化"/>
          <p:cNvSpPr txBox="1"/>
          <p:nvPr/>
        </p:nvSpPr>
        <p:spPr>
          <a:xfrm>
            <a:off x="6258783" y="2924708"/>
            <a:ext cx="2344445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使用 </a:t>
            </a:r>
            <a:r>
              <a:rPr lang="en-US" altLang="zh-CN" sz="1875" dirty="0"/>
              <a:t>JSON/WASM </a:t>
            </a:r>
            <a:r>
              <a:rPr lang="zh-CN" altLang="en-US" sz="1875" dirty="0"/>
              <a:t>加载</a:t>
            </a:r>
            <a:endParaRPr sz="1875" dirty="0"/>
          </a:p>
        </p:txBody>
      </p:sp>
      <p:sp>
        <p:nvSpPr>
          <p:cNvPr id="313" name="矩形 12"/>
          <p:cNvSpPr txBox="1"/>
          <p:nvPr/>
        </p:nvSpPr>
        <p:spPr>
          <a:xfrm>
            <a:off x="6649641" y="3274052"/>
            <a:ext cx="1835374" cy="592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287" tIns="10287" rIns="10287" bIns="10287">
            <a:spAutoFit/>
          </a:bodyPr>
          <a:lstStyle/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和 </a:t>
            </a:r>
            <a:r>
              <a:rPr lang="en-US" altLang="zh-CN" sz="1050" dirty="0" err="1"/>
              <a:t>WebAssembly</a:t>
            </a:r>
            <a:r>
              <a:rPr lang="en-US" altLang="zh-CN" sz="1050" dirty="0"/>
              <a:t> </a:t>
            </a:r>
            <a:r>
              <a:rPr lang="zh-CN" altLang="en-US" sz="1050" dirty="0"/>
              <a:t>生态相结合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类似 </a:t>
            </a:r>
            <a:r>
              <a:rPr lang="en-US" altLang="zh-CN" sz="1050" dirty="0"/>
              <a:t>docker </a:t>
            </a:r>
            <a:r>
              <a:rPr lang="zh-CN" altLang="en-US" sz="1050" dirty="0"/>
              <a:t>的使用体验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保留动态调整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程序的可能</a:t>
            </a:r>
            <a:endParaRPr lang="en-US" altLang="zh-CN" sz="1050" dirty="0"/>
          </a:p>
        </p:txBody>
      </p:sp>
      <p:sp>
        <p:nvSpPr>
          <p:cNvPr id="314" name="低成本高性能高可用"/>
          <p:cNvSpPr txBox="1"/>
          <p:nvPr/>
        </p:nvSpPr>
        <p:spPr>
          <a:xfrm>
            <a:off x="876583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自动获取内核态导出数据</a:t>
            </a:r>
            <a:endParaRPr sz="1125" dirty="0"/>
          </a:p>
        </p:txBody>
      </p:sp>
      <p:sp>
        <p:nvSpPr>
          <p:cNvPr id="315" name="敏捷创新快"/>
          <p:cNvSpPr txBox="1"/>
          <p:nvPr/>
        </p:nvSpPr>
        <p:spPr>
          <a:xfrm>
            <a:off x="3767827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在部署时不需要重新编译</a:t>
            </a:r>
            <a:endParaRPr sz="1125" dirty="0"/>
          </a:p>
        </p:txBody>
      </p:sp>
      <p:sp>
        <p:nvSpPr>
          <p:cNvPr id="316" name="数字化转型的最短路径"/>
          <p:cNvSpPr txBox="1"/>
          <p:nvPr/>
        </p:nvSpPr>
        <p:spPr>
          <a:xfrm>
            <a:off x="6731206" y="2498990"/>
            <a:ext cx="1464075" cy="38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pPr algn="ctr"/>
            <a:r>
              <a:rPr lang="zh-CN" altLang="en-US" sz="1125" dirty="0"/>
              <a:t>扩展</a:t>
            </a:r>
            <a:r>
              <a:rPr lang="en-US" altLang="zh-CN" sz="1125" dirty="0"/>
              <a:t>WASI</a:t>
            </a:r>
          </a:p>
          <a:p>
            <a:pPr algn="ctr"/>
            <a:endParaRPr lang="en-US" altLang="zh-CN" sz="130" dirty="0"/>
          </a:p>
          <a:p>
            <a:r>
              <a:rPr lang="zh-CN" altLang="en-US" sz="1125" dirty="0"/>
              <a:t>提供标准化的分发方式</a:t>
            </a:r>
            <a:endParaRPr lang="en-US" altLang="zh-CN" sz="1125" dirty="0"/>
          </a:p>
        </p:txBody>
      </p:sp>
      <p:sp>
        <p:nvSpPr>
          <p:cNvPr id="317" name="例:这里是标题标题标题"/>
          <p:cNvSpPr txBox="1"/>
          <p:nvPr/>
        </p:nvSpPr>
        <p:spPr>
          <a:xfrm>
            <a:off x="2908323" y="176730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4000" dirty="0" err="1"/>
              <a:t>eunomia-bpf</a:t>
            </a:r>
            <a:endParaRPr lang="en-US" altLang="zh-CN" sz="4000" dirty="0"/>
          </a:p>
        </p:txBody>
      </p:sp>
      <p:sp>
        <p:nvSpPr>
          <p:cNvPr id="318" name="New Future on Cloud"/>
          <p:cNvSpPr txBox="1"/>
          <p:nvPr/>
        </p:nvSpPr>
        <p:spPr>
          <a:xfrm>
            <a:off x="3063355" y="848454"/>
            <a:ext cx="2537105" cy="26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334" tIns="5334" rIns="5334" bIns="5334">
            <a:spAutoFit/>
          </a:bodyPr>
          <a:lstStyle>
            <a:lvl1pPr defTabSz="219455">
              <a:lnSpc>
                <a:spcPct val="110000"/>
              </a:lnSpc>
              <a:defRPr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altLang="zh-CN" sz="1600" dirty="0" err="1"/>
              <a:t>eBPF</a:t>
            </a:r>
            <a:r>
              <a:rPr lang="zh-CN" altLang="en-US" sz="1600" dirty="0"/>
              <a:t> 轻量级开发框架：目标</a:t>
            </a:r>
          </a:p>
        </p:txBody>
      </p:sp>
      <p:sp>
        <p:nvSpPr>
          <p:cNvPr id="31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925D45-88BF-580B-2E5C-432689D00D08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650082" y="744298"/>
            <a:ext cx="79701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cs typeface="+mn-ea"/>
              </a:rPr>
              <a:t>Why </a:t>
            </a:r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WebAssembly</a:t>
            </a:r>
            <a:r>
              <a:rPr lang="zh-CN" altLang="en-US" sz="2400" dirty="0">
                <a:solidFill>
                  <a:schemeClr val="accent1"/>
                </a:solidFill>
                <a:cs typeface="+mn-ea"/>
              </a:rPr>
              <a:t>？</a:t>
            </a:r>
            <a:endParaRPr lang="en-US" altLang="zh-CN" sz="2400" dirty="0">
              <a:solidFill>
                <a:schemeClr val="accent1"/>
              </a:solidFill>
              <a:cs typeface="+mn-ea"/>
            </a:endParaRPr>
          </a:p>
          <a:p>
            <a:endParaRPr lang="en-US" altLang="zh-CN" sz="2400" dirty="0">
              <a:cs typeface="+mn-ea"/>
            </a:endParaRPr>
          </a:p>
          <a:p>
            <a:r>
              <a:rPr lang="zh-CN" altLang="en-US" sz="1800" dirty="0">
                <a:cs typeface="+mn-ea"/>
              </a:rPr>
              <a:t>只编写内核态代码某些场景下可以，某些场景下不够：</a:t>
            </a:r>
            <a:endParaRPr lang="en-US" altLang="zh-CN" sz="1800" dirty="0">
              <a:cs typeface="+mn-ea"/>
            </a:endParaRPr>
          </a:p>
          <a:p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>
                <a:cs typeface="+mn-ea"/>
              </a:rPr>
              <a:t>大型 </a:t>
            </a:r>
            <a:r>
              <a:rPr lang="en-US" altLang="zh-CN" sz="1400" dirty="0" err="1">
                <a:cs typeface="+mn-ea"/>
              </a:rPr>
              <a:t>eBPF</a:t>
            </a:r>
            <a:r>
              <a:rPr lang="en-US" altLang="zh-CN" sz="1400" dirty="0">
                <a:cs typeface="+mn-ea"/>
              </a:rPr>
              <a:t> </a:t>
            </a:r>
            <a:r>
              <a:rPr lang="zh-CN" altLang="en-US" sz="1400" dirty="0">
                <a:cs typeface="+mn-ea"/>
              </a:rPr>
              <a:t>应用必须有复杂的用户态数据处理、加载配置过程；</a:t>
            </a:r>
            <a:endParaRPr lang="en-US" altLang="zh-CN" sz="14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cs typeface="+mn-ea"/>
              </a:rPr>
              <a:t>eBPF</a:t>
            </a:r>
            <a:r>
              <a:rPr lang="en-US" altLang="zh-CN" sz="1400" dirty="0">
                <a:cs typeface="+mn-ea"/>
              </a:rPr>
              <a:t> </a:t>
            </a:r>
            <a:r>
              <a:rPr lang="zh-CN" altLang="en-US" sz="1400" dirty="0">
                <a:cs typeface="+mn-ea"/>
              </a:rPr>
              <a:t>有一些编程限制，需要经过验证器确保其在内核应用场景中是安全的（没有无限循环、内存越界等），但这也意味着 </a:t>
            </a:r>
            <a:r>
              <a:rPr lang="en-US" altLang="zh-CN" sz="1400" dirty="0" err="1">
                <a:cs typeface="+mn-ea"/>
              </a:rPr>
              <a:t>eBPF</a:t>
            </a:r>
            <a:r>
              <a:rPr lang="en-US" altLang="zh-CN" sz="1400" dirty="0">
                <a:cs typeface="+mn-ea"/>
              </a:rPr>
              <a:t> </a:t>
            </a:r>
            <a:r>
              <a:rPr lang="zh-CN" altLang="en-US" sz="1400" dirty="0">
                <a:cs typeface="+mn-ea"/>
              </a:rPr>
              <a:t>的编程模型不是图灵完备的；</a:t>
            </a:r>
            <a:endParaRPr lang="en-US" altLang="zh-CN" sz="14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cs typeface="+mn-ea"/>
              </a:rPr>
              <a:t>WebAssembly</a:t>
            </a:r>
            <a:r>
              <a:rPr lang="en-US" altLang="zh-CN" sz="1400" dirty="0">
                <a:cs typeface="+mn-ea"/>
              </a:rPr>
              <a:t> </a:t>
            </a:r>
            <a:r>
              <a:rPr lang="zh-CN" altLang="en-US" sz="1400" dirty="0">
                <a:cs typeface="+mn-ea"/>
              </a:rPr>
              <a:t>是一种图灵完备的语言，</a:t>
            </a:r>
            <a:r>
              <a:rPr lang="en-US" altLang="zh-CN" sz="1400" dirty="0">
                <a:cs typeface="+mn-ea"/>
              </a:rPr>
              <a:t>WASM </a:t>
            </a:r>
            <a:r>
              <a:rPr lang="zh-CN" altLang="en-US" sz="1400" dirty="0">
                <a:cs typeface="+mn-ea"/>
              </a:rPr>
              <a:t>运行时可以安全地隔离并以接近原生的性能执行用户空间代码；</a:t>
            </a:r>
            <a:endParaRPr lang="en-US" altLang="zh-CN" sz="14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cs typeface="+mn-ea"/>
              </a:rPr>
              <a:t>eBPF</a:t>
            </a:r>
            <a:r>
              <a:rPr lang="en-US" altLang="zh-CN" sz="1400" dirty="0">
                <a:cs typeface="+mn-ea"/>
              </a:rPr>
              <a:t> </a:t>
            </a:r>
            <a:r>
              <a:rPr lang="zh-CN" altLang="en-US" sz="1400" dirty="0">
                <a:cs typeface="+mn-ea"/>
              </a:rPr>
              <a:t>的用户态代码不是隔离的，也不能支持快速、轻量级地集成和动态插拔；</a:t>
            </a:r>
            <a:endParaRPr lang="en-US" altLang="zh-CN" sz="1400" dirty="0">
              <a:cs typeface="+mn-ea"/>
            </a:endParaRPr>
          </a:p>
          <a:p>
            <a:endParaRPr lang="en-US" altLang="zh-CN" sz="1800" dirty="0">
              <a:latin typeface="-apple-system"/>
            </a:endParaRPr>
          </a:p>
          <a:p>
            <a:r>
              <a:rPr lang="en-US" altLang="zh-CN" sz="1800" dirty="0" err="1">
                <a:latin typeface="-apple-system"/>
              </a:rPr>
              <a:t>Wasm</a:t>
            </a:r>
            <a:r>
              <a:rPr lang="en-US" altLang="zh-CN" sz="1800" dirty="0">
                <a:latin typeface="-apple-system"/>
              </a:rPr>
              <a:t> </a:t>
            </a:r>
            <a:r>
              <a:rPr lang="zh-CN" altLang="en-US" sz="1800" dirty="0">
                <a:latin typeface="-apple-system"/>
              </a:rPr>
              <a:t>更完善的分发生态</a:t>
            </a:r>
            <a:r>
              <a:rPr lang="en-US" altLang="zh-CN" sz="1800" dirty="0">
                <a:latin typeface="-apple-system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effectLst/>
                <a:latin typeface="-apple-system"/>
              </a:rPr>
              <a:t>Docker + </a:t>
            </a:r>
            <a:r>
              <a:rPr lang="en-US" altLang="zh-CN" sz="1400" b="0" i="0" dirty="0" err="1">
                <a:effectLst/>
                <a:latin typeface="-apple-system"/>
              </a:rPr>
              <a:t>Wasm</a:t>
            </a:r>
            <a:r>
              <a:rPr lang="en-US" altLang="zh-CN" sz="1400" b="0" i="0" dirty="0">
                <a:effectLst/>
                <a:latin typeface="-apple-system"/>
              </a:rPr>
              <a:t> </a:t>
            </a:r>
            <a:r>
              <a:rPr lang="zh-CN" altLang="en-US" sz="1400" b="0" i="0" dirty="0">
                <a:effectLst/>
                <a:latin typeface="-apple-system"/>
              </a:rPr>
              <a:t>让开发者能够更容易</a:t>
            </a:r>
            <a:r>
              <a:rPr lang="zh-CN" altLang="en-US" sz="1400" i="0" dirty="0">
                <a:effectLst/>
                <a:latin typeface="-apple-system"/>
              </a:rPr>
              <a:t>地快速构建和分发使用面向 </a:t>
            </a:r>
            <a:r>
              <a:rPr lang="en-US" altLang="zh-CN" sz="1400" i="0" dirty="0" err="1">
                <a:effectLst/>
                <a:latin typeface="-apple-system"/>
              </a:rPr>
              <a:t>Wasm</a:t>
            </a:r>
            <a:r>
              <a:rPr lang="en-US" altLang="zh-CN" sz="1400" i="0" dirty="0">
                <a:effectLst/>
                <a:latin typeface="-apple-system"/>
              </a:rPr>
              <a:t> </a:t>
            </a:r>
            <a:r>
              <a:rPr lang="zh-CN" altLang="en-US" sz="1400" i="0" dirty="0">
                <a:effectLst/>
                <a:latin typeface="-apple-system"/>
              </a:rPr>
              <a:t>运行时的应用程序</a:t>
            </a:r>
            <a:r>
              <a:rPr lang="en-US" altLang="zh-CN" sz="1400" i="0" dirty="0">
                <a:effectLst/>
                <a:latin typeface="-apple-system"/>
              </a:rPr>
              <a:t>(</a:t>
            </a:r>
            <a:r>
              <a:rPr lang="en-US" altLang="zh-CN" sz="1400" i="0" dirty="0">
                <a:effectLst/>
                <a:latin typeface="-apple-system"/>
                <a:hlinkClick r:id="rId2"/>
              </a:rPr>
              <a:t>https://docs.docker.com/desktop/wasm/</a:t>
            </a:r>
            <a:r>
              <a:rPr lang="en-US" altLang="zh-CN" sz="1400" i="0" dirty="0">
                <a:effectLst/>
                <a:latin typeface="-apple-system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-apple-system"/>
              </a:rPr>
              <a:t>借助 </a:t>
            </a:r>
            <a:r>
              <a:rPr lang="en-US" altLang="zh-CN" sz="1400" dirty="0" err="1">
                <a:latin typeface="-apple-system"/>
              </a:rPr>
              <a:t>Wasm</a:t>
            </a:r>
            <a:r>
              <a:rPr lang="en-US" altLang="zh-CN" sz="1400" dirty="0">
                <a:latin typeface="-apple-system"/>
              </a:rPr>
              <a:t> </a:t>
            </a:r>
            <a:r>
              <a:rPr lang="zh-CN" altLang="en-US" sz="1400" dirty="0">
                <a:latin typeface="-apple-system"/>
              </a:rPr>
              <a:t>生态来分发和管理轻量级 </a:t>
            </a:r>
            <a:r>
              <a:rPr lang="en-US" altLang="zh-CN" sz="1400" dirty="0" err="1">
                <a:latin typeface="-apple-system"/>
              </a:rPr>
              <a:t>eBPF</a:t>
            </a:r>
            <a:r>
              <a:rPr lang="en-US" altLang="zh-CN" sz="1400" dirty="0">
                <a:latin typeface="-apple-system"/>
              </a:rPr>
              <a:t> </a:t>
            </a:r>
            <a:r>
              <a:rPr lang="zh-CN" altLang="en-US" sz="1400" dirty="0">
                <a:latin typeface="-apple-system"/>
              </a:rPr>
              <a:t>程序（本质上是 </a:t>
            </a:r>
            <a:r>
              <a:rPr lang="en-US" altLang="zh-CN" sz="1400" dirty="0" err="1">
                <a:latin typeface="-apple-system"/>
              </a:rPr>
              <a:t>Wasm</a:t>
            </a:r>
            <a:r>
              <a:rPr lang="en-US" altLang="zh-CN" sz="1400" dirty="0">
                <a:latin typeface="-apple-system"/>
              </a:rPr>
              <a:t> </a:t>
            </a:r>
            <a:r>
              <a:rPr lang="zh-CN" altLang="en-US" sz="1400" dirty="0">
                <a:latin typeface="-apple-system"/>
              </a:rPr>
              <a:t>轻量级容器）</a:t>
            </a:r>
            <a:endParaRPr lang="zh-CN" altLang="en-US" sz="14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2060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00206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774477" y="742763"/>
            <a:ext cx="686259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cs typeface="+mn-ea"/>
            </a:endParaRPr>
          </a:p>
          <a:p>
            <a:r>
              <a:rPr lang="en-US" altLang="zh-CN" sz="2400" dirty="0" err="1">
                <a:cs typeface="+mn-ea"/>
              </a:rPr>
              <a:t>eBPF</a:t>
            </a:r>
            <a:r>
              <a:rPr lang="en-US" altLang="zh-CN" sz="2400" dirty="0">
                <a:cs typeface="+mn-ea"/>
              </a:rPr>
              <a:t> + </a:t>
            </a:r>
            <a:r>
              <a:rPr lang="en-US" altLang="zh-CN" sz="2400" dirty="0" err="1">
                <a:cs typeface="+mn-ea"/>
              </a:rPr>
              <a:t>Wasm</a:t>
            </a:r>
            <a:r>
              <a:rPr lang="zh-CN" altLang="en-US" sz="1800" dirty="0">
                <a:cs typeface="+mn-ea"/>
              </a:rPr>
              <a:t>：对于 </a:t>
            </a:r>
            <a:r>
              <a:rPr lang="en-US" altLang="zh-CN" sz="1800" dirty="0" err="1">
                <a:cs typeface="+mn-ea"/>
              </a:rPr>
              <a:t>eBPF</a:t>
            </a:r>
            <a:r>
              <a:rPr lang="en-US" altLang="zh-CN" sz="1800" dirty="0">
                <a:cs typeface="+mn-ea"/>
              </a:rPr>
              <a:t> </a:t>
            </a:r>
            <a:r>
              <a:rPr lang="zh-CN" altLang="en-US" sz="1800" dirty="0">
                <a:cs typeface="+mn-ea"/>
              </a:rPr>
              <a:t>程序的帮助</a:t>
            </a:r>
            <a:endParaRPr lang="en-US" altLang="zh-CN" sz="1800" dirty="0">
              <a:cs typeface="+mn-ea"/>
            </a:endParaRPr>
          </a:p>
          <a:p>
            <a:endParaRPr lang="en-US" altLang="zh-CN" sz="18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平台、架构无关、可移植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用户态可靠性和隔离性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包管理：借助 </a:t>
            </a:r>
            <a:r>
              <a:rPr lang="en-US" altLang="zh-CN" sz="1600" dirty="0">
                <a:cs typeface="+mn-ea"/>
              </a:rPr>
              <a:t>WASM </a:t>
            </a:r>
            <a:r>
              <a:rPr lang="zh-CN" altLang="en-US" sz="1600" dirty="0">
                <a:cs typeface="+mn-ea"/>
              </a:rPr>
              <a:t>的生态和工具链</a:t>
            </a:r>
            <a:endParaRPr lang="en-US" altLang="zh-CN" sz="1600" dirty="0"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+mn-ea"/>
              </a:rPr>
              <a:t>轻量级：</a:t>
            </a:r>
            <a:r>
              <a:rPr lang="en-US" altLang="zh-CN" sz="1600" dirty="0" err="1">
                <a:cs typeface="+mn-ea"/>
              </a:rPr>
              <a:t>WebAssembly</a:t>
            </a:r>
            <a:r>
              <a:rPr lang="en-US" altLang="zh-CN" sz="1600" dirty="0">
                <a:cs typeface="+mn-ea"/>
              </a:rPr>
              <a:t> </a:t>
            </a:r>
            <a:r>
              <a:rPr lang="zh-CN" altLang="en-US" sz="1600" dirty="0">
                <a:cs typeface="+mn-ea"/>
              </a:rPr>
              <a:t>微服务消耗</a:t>
            </a:r>
            <a:endParaRPr lang="en-US" altLang="zh-CN" sz="1600" dirty="0">
              <a:cs typeface="+mn-ea"/>
            </a:endParaRPr>
          </a:p>
          <a:p>
            <a:r>
              <a:rPr lang="en-US" altLang="zh-CN" sz="1600" dirty="0">
                <a:cs typeface="+mn-ea"/>
              </a:rPr>
              <a:t>     </a:t>
            </a:r>
            <a:r>
              <a:rPr lang="zh-CN" altLang="en-US" sz="1600" dirty="0">
                <a:cs typeface="+mn-ea"/>
              </a:rPr>
              <a:t> </a:t>
            </a:r>
            <a:r>
              <a:rPr lang="en-US" altLang="zh-CN" sz="1600" dirty="0">
                <a:cs typeface="+mn-ea"/>
              </a:rPr>
              <a:t>1% </a:t>
            </a:r>
            <a:r>
              <a:rPr lang="zh-CN" altLang="en-US" sz="1600" dirty="0">
                <a:cs typeface="+mn-ea"/>
              </a:rPr>
              <a:t>的资源，与 </a:t>
            </a:r>
            <a:r>
              <a:rPr lang="en-US" altLang="zh-CN" sz="1600" dirty="0">
                <a:cs typeface="+mn-ea"/>
              </a:rPr>
              <a:t>Linux </a:t>
            </a:r>
            <a:r>
              <a:rPr lang="zh-CN" altLang="en-US" sz="1600" dirty="0">
                <a:cs typeface="+mn-ea"/>
              </a:rPr>
              <a:t>容器应用相比，</a:t>
            </a:r>
            <a:endParaRPr lang="en-US" altLang="zh-CN" sz="1600" dirty="0">
              <a:cs typeface="+mn-ea"/>
            </a:endParaRPr>
          </a:p>
          <a:p>
            <a:r>
              <a:rPr lang="en-US" altLang="zh-CN" sz="1600" dirty="0">
                <a:cs typeface="+mn-ea"/>
              </a:rPr>
              <a:t>      </a:t>
            </a:r>
            <a:r>
              <a:rPr lang="zh-CN" altLang="en-US" sz="1600" dirty="0">
                <a:cs typeface="+mn-ea"/>
              </a:rPr>
              <a:t>冷启动的时间是 </a:t>
            </a:r>
            <a:r>
              <a:rPr lang="en-US" altLang="zh-CN" sz="1600" dirty="0">
                <a:cs typeface="+mn-ea"/>
              </a:rPr>
              <a:t>1%</a:t>
            </a:r>
          </a:p>
          <a:p>
            <a:endParaRPr lang="en-US" altLang="zh-CN" sz="1600" dirty="0">
              <a:cs typeface="+mn-ea"/>
            </a:endParaRPr>
          </a:p>
          <a:p>
            <a:endParaRPr lang="en-US" altLang="zh-CN" sz="1600" dirty="0">
              <a:cs typeface="+mn-ea"/>
            </a:endParaRPr>
          </a:p>
          <a:p>
            <a:r>
              <a:rPr lang="en-US" altLang="zh-CN" sz="1600" dirty="0" err="1">
                <a:cs typeface="+mn-ea"/>
              </a:rPr>
              <a:t>eunomia-bpf</a:t>
            </a:r>
            <a:r>
              <a:rPr lang="en-US" altLang="zh-CN" sz="1600" dirty="0">
                <a:cs typeface="+mn-ea"/>
              </a:rPr>
              <a:t>: </a:t>
            </a:r>
            <a:r>
              <a:rPr lang="zh-CN" altLang="en-US" sz="1600" dirty="0">
                <a:cs typeface="+mn-ea"/>
              </a:rPr>
              <a:t>第一个结合 </a:t>
            </a:r>
            <a:r>
              <a:rPr lang="en-US" altLang="zh-CN" sz="1600" dirty="0" err="1">
                <a:cs typeface="+mn-ea"/>
              </a:rPr>
              <a:t>eBPF</a:t>
            </a:r>
            <a:r>
              <a:rPr lang="en-US" altLang="zh-CN" sz="1600" dirty="0">
                <a:cs typeface="+mn-ea"/>
              </a:rPr>
              <a:t> </a:t>
            </a:r>
            <a:r>
              <a:rPr lang="zh-CN" altLang="en-US" sz="1600" dirty="0">
                <a:cs typeface="+mn-ea"/>
              </a:rPr>
              <a:t>和 </a:t>
            </a:r>
            <a:r>
              <a:rPr lang="en-US" altLang="zh-CN" sz="1600" dirty="0">
                <a:cs typeface="+mn-ea"/>
              </a:rPr>
              <a:t>WASM </a:t>
            </a:r>
            <a:r>
              <a:rPr lang="zh-CN" altLang="en-US" sz="1600" dirty="0">
                <a:cs typeface="+mn-ea"/>
              </a:rPr>
              <a:t>的开源开发框架</a:t>
            </a:r>
            <a:endParaRPr lang="en-US" altLang="zh-CN" sz="1800" dirty="0">
              <a:cs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9DFF62-3799-DF09-6EF4-2E9FE0ED8EC0}"/>
              </a:ext>
            </a:extLst>
          </p:cNvPr>
          <p:cNvSpPr txBox="1"/>
          <p:nvPr/>
        </p:nvSpPr>
        <p:spPr>
          <a:xfrm>
            <a:off x="4935337" y="1591142"/>
            <a:ext cx="34341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跨语言：允许更多语言编写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的用户态程序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不需要担心 </a:t>
            </a:r>
            <a:r>
              <a:rPr lang="en-US" altLang="zh-CN" sz="1600" dirty="0" err="1">
                <a:latin typeface="Consolas" panose="020B0609020204030204" pitchFamily="49" charset="0"/>
              </a:rPr>
              <a:t>wasm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的复杂度，它只是个编译目标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敏捷性：对于大型的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应用程序，可以使用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作为插件扩展平台，实现用户态和内核态两方面的可编程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FC09F9-4550-2F2C-7613-4ACAA5C025D1}"/>
              </a:ext>
            </a:extLst>
          </p:cNvPr>
          <p:cNvSpPr txBox="1"/>
          <p:nvPr/>
        </p:nvSpPr>
        <p:spPr>
          <a:xfrm>
            <a:off x="4569639" y="42821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6"/>
                </a:solidFill>
                <a:cs typeface="+mn-ea"/>
              </a:rPr>
              <a:t>WASM</a:t>
            </a:r>
            <a:r>
              <a:rPr lang="zh-CN" altLang="en-US" sz="1800" dirty="0">
                <a:solidFill>
                  <a:schemeClr val="accent6"/>
                </a:solidFill>
                <a:cs typeface="+mn-ea"/>
              </a:rPr>
              <a:t>：类似轻量级容器</a:t>
            </a:r>
            <a:endParaRPr lang="en-US" altLang="zh-CN" sz="1800" dirty="0">
              <a:solidFill>
                <a:schemeClr val="accent6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5FF3C0-913C-99A4-111D-E0BE0C177429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2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089519" y="711551"/>
            <a:ext cx="6862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cs typeface="+mn-ea"/>
            </a:endParaRPr>
          </a:p>
          <a:p>
            <a:r>
              <a:rPr lang="en-US" altLang="zh-CN" sz="2400" dirty="0" err="1">
                <a:cs typeface="+mn-ea"/>
              </a:rPr>
              <a:t>Wasm</a:t>
            </a:r>
            <a:r>
              <a:rPr lang="en-US" altLang="zh-CN" sz="2400" dirty="0">
                <a:cs typeface="+mn-ea"/>
              </a:rPr>
              <a:t> + </a:t>
            </a:r>
            <a:r>
              <a:rPr lang="en-US" altLang="zh-CN" sz="2400" dirty="0" err="1">
                <a:cs typeface="+mn-ea"/>
              </a:rPr>
              <a:t>eBPF</a:t>
            </a:r>
            <a:r>
              <a:rPr lang="zh-CN" altLang="en-US" sz="1800" dirty="0">
                <a:cs typeface="+mn-ea"/>
              </a:rPr>
              <a:t>：</a:t>
            </a:r>
            <a:r>
              <a:rPr lang="zh-CN" altLang="en-US" sz="1800" dirty="0">
                <a:latin typeface="Consolas" panose="020B0609020204030204" pitchFamily="49" charset="0"/>
              </a:rPr>
              <a:t>增强和扩展 </a:t>
            </a:r>
            <a:r>
              <a:rPr lang="en-US" altLang="zh-CN" sz="1800" dirty="0">
                <a:latin typeface="Consolas" panose="020B0609020204030204" pitchFamily="49" charset="0"/>
              </a:rPr>
              <a:t>WASI</a:t>
            </a:r>
            <a:endParaRPr lang="en-US" altLang="zh-CN" sz="1800" dirty="0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F38DB-E92F-A4D5-695F-5960321BE843}"/>
              </a:ext>
            </a:extLst>
          </p:cNvPr>
          <p:cNvSpPr txBox="1"/>
          <p:nvPr/>
        </p:nvSpPr>
        <p:spPr>
          <a:xfrm>
            <a:off x="1102096" y="1734438"/>
            <a:ext cx="716184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dirty="0">
                <a:effectLst/>
                <a:latin typeface="Consolas" panose="020B0609020204030204" pitchFamily="49" charset="0"/>
              </a:rPr>
              <a:t>作为一个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虚拟机和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虚拟机之间的桥梁：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一开始是为了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程序设计的，但它也为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应用提供了从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虚拟机中访问通用的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相关的内核功能和资源（可观测、网络、安全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r>
              <a:rPr lang="zh-CN" altLang="en-US" sz="1400" dirty="0">
                <a:latin typeface="Consolas" panose="020B0609020204030204" pitchFamily="49" charset="0"/>
              </a:rPr>
              <a:t>）的能力；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将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的应用场景从用户态扩展到内核态，在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中实现用户态和内核态两方面的可编程性；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E5465-09B9-FC33-2F83-99D0C2FBBEEB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089519" y="711551"/>
            <a:ext cx="6862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cs typeface="+mn-ea"/>
            </a:endParaRPr>
          </a:p>
          <a:p>
            <a:r>
              <a:rPr lang="en-US" altLang="zh-CN" sz="2400" dirty="0">
                <a:cs typeface="+mn-ea"/>
              </a:rPr>
              <a:t>WASM + </a:t>
            </a:r>
            <a:r>
              <a:rPr lang="en-US" altLang="zh-CN" sz="2400" dirty="0" err="1">
                <a:cs typeface="+mn-ea"/>
              </a:rPr>
              <a:t>eBPF</a:t>
            </a:r>
            <a:r>
              <a:rPr lang="zh-CN" altLang="en-US" sz="1800" dirty="0">
                <a:cs typeface="+mn-ea"/>
              </a:rPr>
              <a:t>：</a:t>
            </a:r>
            <a:r>
              <a:rPr lang="zh-CN" altLang="en-US" sz="1800" dirty="0">
                <a:latin typeface="Consolas" panose="020B0609020204030204" pitchFamily="49" charset="0"/>
              </a:rPr>
              <a:t>增强和扩展 </a:t>
            </a:r>
            <a:r>
              <a:rPr lang="en-US" altLang="zh-CN" sz="1800" dirty="0">
                <a:latin typeface="Consolas" panose="020B0609020204030204" pitchFamily="49" charset="0"/>
              </a:rPr>
              <a:t>WASI</a:t>
            </a:r>
            <a:endParaRPr lang="en-US" altLang="zh-CN" sz="1800" dirty="0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F38DB-E92F-A4D5-695F-5960321BE843}"/>
              </a:ext>
            </a:extLst>
          </p:cNvPr>
          <p:cNvSpPr txBox="1"/>
          <p:nvPr/>
        </p:nvSpPr>
        <p:spPr>
          <a:xfrm>
            <a:off x="1102096" y="1734438"/>
            <a:ext cx="7161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dirty="0">
                <a:effectLst/>
                <a:latin typeface="Consolas" panose="020B0609020204030204" pitchFamily="49" charset="0"/>
              </a:rPr>
              <a:t>作为一个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虚拟机和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虚拟机之间的桥梁：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一开始是为了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程序设计的，但它也为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应用提供了从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虚拟机中访问通用的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相关的内核功能和资源（可观测、网络、安全</a:t>
            </a:r>
            <a:r>
              <a:rPr lang="en-US" altLang="zh-CN" sz="1400" dirty="0">
                <a:latin typeface="Consolas" panose="020B0609020204030204" pitchFamily="49" charset="0"/>
              </a:rPr>
              <a:t>…</a:t>
            </a:r>
            <a:r>
              <a:rPr lang="zh-CN" altLang="en-US" sz="1400" dirty="0">
                <a:latin typeface="Consolas" panose="020B0609020204030204" pitchFamily="49" charset="0"/>
              </a:rPr>
              <a:t>）的能力；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对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而言：尝试实现了一种在 </a:t>
            </a:r>
            <a:r>
              <a:rPr lang="en-US" altLang="zh-CN" sz="1400" dirty="0" err="1">
                <a:latin typeface="Consolas" panose="020B0609020204030204" pitchFamily="49" charset="0"/>
              </a:rPr>
              <a:t>wasm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中操作、存储、加载和内核版本无关（</a:t>
            </a:r>
            <a:r>
              <a:rPr lang="en-US" altLang="zh-CN" sz="1400" dirty="0">
                <a:latin typeface="Consolas" panose="020B0609020204030204" pitchFamily="49" charset="0"/>
              </a:rPr>
              <a:t>CO-RE</a:t>
            </a:r>
            <a:r>
              <a:rPr lang="zh-CN" altLang="en-US" sz="1400" dirty="0">
                <a:latin typeface="Consolas" panose="020B0609020204030204" pitchFamily="49" charset="0"/>
              </a:rPr>
              <a:t>）的 </a:t>
            </a:r>
            <a:r>
              <a:rPr lang="en-US" altLang="zh-CN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二进制字节码 </a:t>
            </a:r>
            <a:r>
              <a:rPr lang="zh-CN" altLang="en-US" sz="1400" dirty="0">
                <a:latin typeface="Consolas" panose="020B0609020204030204" pitchFamily="49" charset="0"/>
              </a:rPr>
              <a:t>的接口，以及通过 </a:t>
            </a:r>
            <a:r>
              <a:rPr lang="en-US" altLang="zh-CN" sz="1400" dirty="0">
                <a:latin typeface="Consolas" panose="020B0609020204030204" pitchFamily="49" charset="0"/>
              </a:rPr>
              <a:t>map </a:t>
            </a:r>
            <a:r>
              <a:rPr lang="zh-CN" altLang="en-US" sz="1400" dirty="0">
                <a:latin typeface="Consolas" panose="020B0609020204030204" pitchFamily="49" charset="0"/>
              </a:rPr>
              <a:t>和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内核态代码相互通信的接口；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将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的可控制场景从用户态扩展到内核态，在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中实现用户态和内核态两方面的可编程性；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E5465-09B9-FC33-2F83-99D0C2FBBEEB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1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106690" y="796774"/>
            <a:ext cx="686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cs typeface="+mn-ea"/>
              </a:rPr>
              <a:t>Wasm</a:t>
            </a:r>
            <a:r>
              <a:rPr lang="en-US" altLang="zh-CN" sz="2400" dirty="0">
                <a:cs typeface="+mn-ea"/>
              </a:rPr>
              <a:t> + </a:t>
            </a:r>
            <a:r>
              <a:rPr lang="en-US" altLang="zh-CN" sz="2400" dirty="0" err="1">
                <a:cs typeface="+mn-ea"/>
              </a:rPr>
              <a:t>eBPF</a:t>
            </a:r>
            <a:r>
              <a:rPr lang="zh-CN" altLang="en-US" sz="1800" dirty="0">
                <a:cs typeface="+mn-ea"/>
              </a:rPr>
              <a:t>：用户态</a:t>
            </a:r>
            <a:r>
              <a:rPr lang="en-US" altLang="zh-CN" sz="1800" dirty="0">
                <a:cs typeface="+mn-ea"/>
              </a:rPr>
              <a:t>-</a:t>
            </a:r>
            <a:r>
              <a:rPr lang="zh-CN" altLang="en-US" sz="1800" dirty="0">
                <a:cs typeface="+mn-ea"/>
              </a:rPr>
              <a:t>内核态混合可编程模型</a:t>
            </a:r>
            <a:endParaRPr lang="en-US" altLang="zh-CN" sz="1800" dirty="0"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E5465-09B9-FC33-2F83-99D0C2FBBEEB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D1ADCF-3B4C-ED1A-06C2-9315958A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13" y="1773879"/>
            <a:ext cx="4156089" cy="2878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2D5B0EB-D076-74AA-4781-5C959FD83A77}"/>
                  </a:ext>
                </a:extLst>
              </p14:cNvPr>
              <p14:cNvContentPartPr/>
              <p14:nvPr/>
            </p14:nvContentPartPr>
            <p14:xfrm>
              <a:off x="4081411" y="1974254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2D5B0EB-D076-74AA-4781-5C959FD83A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2771" y="19652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10FA593-A128-F63E-E8A1-3A51C8B579D3}"/>
                  </a:ext>
                </a:extLst>
              </p14:cNvPr>
              <p14:cNvContentPartPr/>
              <p14:nvPr/>
            </p14:nvContentPartPr>
            <p14:xfrm>
              <a:off x="5147011" y="2791814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10FA593-A128-F63E-E8A1-3A51C8B57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371" y="27828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6837163-D1B8-B7D4-92B9-F511B216F037}"/>
              </a:ext>
            </a:extLst>
          </p:cNvPr>
          <p:cNvSpPr txBox="1"/>
          <p:nvPr/>
        </p:nvSpPr>
        <p:spPr>
          <a:xfrm>
            <a:off x="4136247" y="2813916"/>
            <a:ext cx="24080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b="1" dirty="0" err="1"/>
              <a:t>Wasm</a:t>
            </a:r>
            <a:r>
              <a:rPr lang="en-US" altLang="zh-CN" b="1" dirty="0"/>
              <a:t> module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FFA951-991C-C2D7-DA53-87EED5AA7946}"/>
              </a:ext>
            </a:extLst>
          </p:cNvPr>
          <p:cNvSpPr txBox="1"/>
          <p:nvPr/>
        </p:nvSpPr>
        <p:spPr>
          <a:xfrm>
            <a:off x="5042258" y="3004032"/>
            <a:ext cx="1403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b="1" dirty="0"/>
              <a:t>WASI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721312-163D-9A99-C58D-6CB8AA93700F}"/>
              </a:ext>
            </a:extLst>
          </p:cNvPr>
          <p:cNvSpPr txBox="1"/>
          <p:nvPr/>
        </p:nvSpPr>
        <p:spPr>
          <a:xfrm>
            <a:off x="356531" y="1281672"/>
            <a:ext cx="32061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本质上是把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当成另外一层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的用户态空间，把所有的和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控制、交互、信息处理的逻辑全部放在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虚拟机中；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类似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-serverless </a:t>
            </a:r>
            <a:r>
              <a:rPr lang="zh-CN" altLang="en-US" sz="1400" dirty="0"/>
              <a:t>的方式运行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应用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难点：虚拟机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ffi</a:t>
            </a:r>
            <a:r>
              <a:rPr lang="en-US" altLang="zh-CN" sz="1400" dirty="0"/>
              <a:t> </a:t>
            </a:r>
            <a:r>
              <a:rPr lang="zh-CN" altLang="en-US" sz="1400" dirty="0"/>
              <a:t>内存布局问题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本身的所有 </a:t>
            </a:r>
            <a:r>
              <a:rPr lang="en-US" altLang="zh-CN" sz="1400" dirty="0"/>
              <a:t>C </a:t>
            </a:r>
            <a:r>
              <a:rPr lang="zh-CN" altLang="en-US" sz="1400" dirty="0"/>
              <a:t>内存布局是和 </a:t>
            </a:r>
            <a:r>
              <a:rPr lang="en-US" altLang="zh-CN" sz="1400" dirty="0"/>
              <a:t>host </a:t>
            </a:r>
            <a:r>
              <a:rPr lang="zh-CN" altLang="en-US" sz="1400" dirty="0"/>
              <a:t>一样的，但是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是有一套确定的内存布局（比如</a:t>
            </a:r>
            <a:r>
              <a:rPr lang="en-US" altLang="zh-CN" sz="1400" dirty="0"/>
              <a:t>host </a:t>
            </a:r>
            <a:r>
              <a:rPr lang="zh-CN" altLang="en-US" sz="1400" dirty="0"/>
              <a:t>是 </a:t>
            </a:r>
            <a:r>
              <a:rPr lang="en-US" altLang="zh-CN" sz="1400" dirty="0"/>
              <a:t>64 </a:t>
            </a:r>
            <a:r>
              <a:rPr lang="zh-CN" altLang="en-US" sz="1400" dirty="0"/>
              <a:t>位的，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虚拟机里面是 </a:t>
            </a:r>
            <a:r>
              <a:rPr lang="en-US" altLang="zh-CN" sz="1400" dirty="0"/>
              <a:t>32 </a:t>
            </a:r>
            <a:r>
              <a:rPr lang="zh-CN" altLang="en-US" sz="1400" dirty="0"/>
              <a:t>位的，</a:t>
            </a:r>
            <a:r>
              <a:rPr lang="en-US" altLang="zh-CN" sz="1400" dirty="0"/>
              <a:t>C struct layout </a:t>
            </a:r>
            <a:r>
              <a:rPr lang="zh-CN" altLang="en-US" sz="1400" dirty="0"/>
              <a:t>、指针宽度、大小端等等都可能不一样）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序列化开销太大</a:t>
            </a:r>
          </a:p>
        </p:txBody>
      </p:sp>
    </p:spTree>
    <p:extLst>
      <p:ext uri="{BB962C8B-B14F-4D97-AF65-F5344CB8AC3E}">
        <p14:creationId xmlns:p14="http://schemas.microsoft.com/office/powerpoint/2010/main" val="10553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1089519" y="711551"/>
            <a:ext cx="686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cs typeface="+mn-ea"/>
              </a:rPr>
              <a:t>Wasm</a:t>
            </a:r>
            <a:r>
              <a:rPr lang="en-US" altLang="zh-CN" sz="2400" dirty="0">
                <a:cs typeface="+mn-ea"/>
              </a:rPr>
              <a:t> + </a:t>
            </a:r>
            <a:r>
              <a:rPr lang="en-US" altLang="zh-CN" sz="2400" dirty="0" err="1">
                <a:cs typeface="+mn-ea"/>
              </a:rPr>
              <a:t>eBPF</a:t>
            </a:r>
            <a:r>
              <a:rPr lang="zh-CN" altLang="en-US" sz="1800" dirty="0">
                <a:cs typeface="+mn-ea"/>
              </a:rPr>
              <a:t>：用户态</a:t>
            </a:r>
            <a:r>
              <a:rPr lang="en-US" altLang="zh-CN" sz="1800" dirty="0">
                <a:cs typeface="+mn-ea"/>
              </a:rPr>
              <a:t>-</a:t>
            </a:r>
            <a:r>
              <a:rPr lang="zh-CN" altLang="en-US" sz="1800" dirty="0">
                <a:cs typeface="+mn-ea"/>
              </a:rPr>
              <a:t>内核态混合可编程模型</a:t>
            </a:r>
            <a:endParaRPr lang="en-US" altLang="zh-CN" sz="1800" dirty="0"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E5465-09B9-FC33-2F83-99D0C2FBBEEB}"/>
              </a:ext>
            </a:extLst>
          </p:cNvPr>
          <p:cNvSpPr txBox="1"/>
          <p:nvPr/>
        </p:nvSpPr>
        <p:spPr>
          <a:xfrm>
            <a:off x="2146178" y="281098"/>
            <a:ext cx="3597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/>
              <a:t>eBPF</a:t>
            </a:r>
            <a:r>
              <a:rPr lang="zh-CN" altLang="en-US" sz="2400" dirty="0"/>
              <a:t> 轻量级开发框架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2D5B0EB-D076-74AA-4781-5C959FD83A77}"/>
                  </a:ext>
                </a:extLst>
              </p14:cNvPr>
              <p14:cNvContentPartPr/>
              <p14:nvPr/>
            </p14:nvContentPartPr>
            <p14:xfrm>
              <a:off x="4081411" y="1974254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2D5B0EB-D076-74AA-4781-5C959FD83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2771" y="19652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10FA593-A128-F63E-E8A1-3A51C8B579D3}"/>
                  </a:ext>
                </a:extLst>
              </p14:cNvPr>
              <p14:cNvContentPartPr/>
              <p14:nvPr/>
            </p14:nvContentPartPr>
            <p14:xfrm>
              <a:off x="5147011" y="2791814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10FA593-A128-F63E-E8A1-3A51C8B57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8371" y="278281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D22EA27-0DD9-AD7C-EBA5-508061702D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11" y="1173216"/>
            <a:ext cx="6503628" cy="35999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CD7AB23-4812-739F-130C-D87D23DCB4EF}"/>
              </a:ext>
            </a:extLst>
          </p:cNvPr>
          <p:cNvSpPr txBox="1"/>
          <p:nvPr/>
        </p:nvSpPr>
        <p:spPr>
          <a:xfrm>
            <a:off x="315743" y="1234771"/>
            <a:ext cx="20305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一个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模块可以对应多个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程序，反之亦然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Bpf</a:t>
            </a:r>
            <a:r>
              <a:rPr lang="en-US" altLang="zh-CN" sz="1400" dirty="0"/>
              <a:t> </a:t>
            </a:r>
            <a:r>
              <a:rPr lang="zh-CN" altLang="en-US" sz="1400" dirty="0"/>
              <a:t>生命周期管理</a:t>
            </a:r>
            <a:r>
              <a:rPr lang="en-US" altLang="zh-CN" sz="1400" dirty="0"/>
              <a:t>: </a:t>
            </a:r>
            <a:r>
              <a:rPr lang="zh-CN" altLang="en-US" sz="1400" dirty="0"/>
              <a:t>加载、挂载、卸载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Maps </a:t>
            </a:r>
            <a:r>
              <a:rPr lang="zh-CN" altLang="en-US" sz="1400" dirty="0"/>
              <a:t>双向通信</a:t>
            </a:r>
            <a:r>
              <a:rPr lang="en-US" altLang="zh-CN" sz="1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Perf event/ring</a:t>
            </a:r>
            <a:r>
              <a:rPr lang="zh-CN" altLang="en-US" sz="1400" dirty="0"/>
              <a:t> </a:t>
            </a:r>
            <a:r>
              <a:rPr lang="en-US" altLang="zh-CN" sz="1400" dirty="0"/>
              <a:t>buffer</a:t>
            </a:r>
            <a:r>
              <a:rPr lang="zh-CN" altLang="en-US" sz="1400" dirty="0"/>
              <a:t> </a:t>
            </a:r>
            <a:r>
              <a:rPr lang="en-US" altLang="zh-CN" sz="1400" dirty="0"/>
              <a:t>polling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任意类型的 </a:t>
            </a:r>
            <a:r>
              <a:rPr lang="en-US" altLang="zh-CN" sz="1400" dirty="0" err="1"/>
              <a:t>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程序；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几乎可以适配于所有的使用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程序的应用场景</a:t>
            </a:r>
            <a:r>
              <a:rPr lang="en-US" altLang="zh-CN" sz="1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尽可能少的内存拷贝（内核态到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一次拷贝）；</a:t>
            </a:r>
          </a:p>
        </p:txBody>
      </p:sp>
    </p:spTree>
    <p:extLst>
      <p:ext uri="{BB962C8B-B14F-4D97-AF65-F5344CB8AC3E}">
        <p14:creationId xmlns:p14="http://schemas.microsoft.com/office/powerpoint/2010/main" val="3302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666934" y="1030301"/>
            <a:ext cx="798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/>
              <a:t>主要的工作量在编译工具链上面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3" y="230185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编译工具链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208371" y="1572769"/>
            <a:ext cx="137374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编写、编译内核态代码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1974989" y="1591364"/>
            <a:ext cx="2515780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编译生成包含 </a:t>
            </a:r>
            <a:r>
              <a:rPr lang="en-US" altLang="zh-CN" dirty="0"/>
              <a:t>BTF </a:t>
            </a:r>
            <a:r>
              <a:rPr lang="zh-CN" altLang="en-US" dirty="0"/>
              <a:t>信息的 </a:t>
            </a:r>
            <a:r>
              <a:rPr lang="en-US" altLang="zh-CN" dirty="0" err="1"/>
              <a:t>bpf.o</a:t>
            </a:r>
            <a:r>
              <a:rPr lang="en-US" altLang="zh-CN" dirty="0"/>
              <a:t> BPF </a:t>
            </a:r>
            <a:r>
              <a:rPr lang="zh-CN" altLang="en-US" dirty="0"/>
              <a:t>二进制程序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582117" y="1849665"/>
            <a:ext cx="392872" cy="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232FF8-AE18-251D-DBE5-80FAE625A49A}"/>
              </a:ext>
            </a:extLst>
          </p:cNvPr>
          <p:cNvCxnSpPr>
            <a:cxnSpLocks/>
          </p:cNvCxnSpPr>
          <p:nvPr/>
        </p:nvCxnSpPr>
        <p:spPr>
          <a:xfrm>
            <a:off x="3024550" y="2146062"/>
            <a:ext cx="0" cy="49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D66BC23-88E6-8AF9-5D1D-1E0677BB892D}"/>
              </a:ext>
            </a:extLst>
          </p:cNvPr>
          <p:cNvSpPr/>
          <p:nvPr/>
        </p:nvSpPr>
        <p:spPr>
          <a:xfrm>
            <a:off x="4954073" y="1620458"/>
            <a:ext cx="1566930" cy="52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加入配置信息打包 </a:t>
            </a:r>
            <a:r>
              <a:rPr lang="en-US" altLang="zh-CN" dirty="0"/>
              <a:t>JSON </a:t>
            </a:r>
            <a:r>
              <a:rPr lang="zh-CN" altLang="en-US" dirty="0"/>
              <a:t>或 </a:t>
            </a:r>
            <a:r>
              <a:rPr lang="en-US" altLang="zh-CN" dirty="0"/>
              <a:t>YAML 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0741E0-D51C-4985-2EB5-2C9F4D893058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4490769" y="1868260"/>
            <a:ext cx="463304" cy="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425D87-4D0E-8DBC-42D2-5683B435C377}"/>
              </a:ext>
            </a:extLst>
          </p:cNvPr>
          <p:cNvSpPr/>
          <p:nvPr/>
        </p:nvSpPr>
        <p:spPr>
          <a:xfrm>
            <a:off x="7260409" y="1399633"/>
            <a:ext cx="1566930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直接分发使用内核部分（无</a:t>
            </a:r>
            <a:r>
              <a:rPr lang="en-US" altLang="zh-CN" dirty="0" err="1"/>
              <a:t>Wasm</a:t>
            </a:r>
            <a:r>
              <a:rPr lang="zh-CN" altLang="en-US" dirty="0"/>
              <a:t>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AF3341-601F-A68C-53C2-16F3C1F7EA3A}"/>
              </a:ext>
            </a:extLst>
          </p:cNvPr>
          <p:cNvSpPr/>
          <p:nvPr/>
        </p:nvSpPr>
        <p:spPr>
          <a:xfrm>
            <a:off x="5058121" y="2626777"/>
            <a:ext cx="1518687" cy="52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wit-</a:t>
            </a:r>
            <a:r>
              <a:rPr lang="en-US" altLang="zh-CN" dirty="0" err="1"/>
              <a:t>bindgen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71D80-E595-B328-59DF-ACD45B6E1AF3}"/>
              </a:ext>
            </a:extLst>
          </p:cNvPr>
          <p:cNvSpPr/>
          <p:nvPr/>
        </p:nvSpPr>
        <p:spPr>
          <a:xfrm>
            <a:off x="2146177" y="2571750"/>
            <a:ext cx="2344583" cy="729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借助 </a:t>
            </a:r>
            <a:r>
              <a:rPr lang="en-US" altLang="zh-CN" dirty="0"/>
              <a:t>BTF </a:t>
            </a:r>
            <a:r>
              <a:rPr lang="zh-CN" altLang="en-US" dirty="0"/>
              <a:t>类型信息生成用户态开发框架和 </a:t>
            </a:r>
            <a:r>
              <a:rPr lang="en-US" altLang="zh-CN" dirty="0"/>
              <a:t>WIT </a:t>
            </a:r>
            <a:r>
              <a:rPr lang="zh-CN" altLang="en-US" dirty="0"/>
              <a:t>信息（</a:t>
            </a:r>
            <a:r>
              <a:rPr lang="en-US" altLang="zh-CN" dirty="0" err="1">
                <a:solidFill>
                  <a:srgbClr val="00B050"/>
                </a:solidFill>
              </a:rPr>
              <a:t>btf</a:t>
            </a:r>
            <a:r>
              <a:rPr lang="en-US" altLang="zh-CN" dirty="0">
                <a:solidFill>
                  <a:srgbClr val="00B050"/>
                </a:solidFill>
              </a:rPr>
              <a:t>-to-wit, </a:t>
            </a:r>
            <a:r>
              <a:rPr lang="en-US" altLang="zh-CN" dirty="0" err="1">
                <a:solidFill>
                  <a:srgbClr val="00B050"/>
                </a:solidFill>
              </a:rPr>
              <a:t>wasm-bpftool</a:t>
            </a:r>
            <a:r>
              <a:rPr lang="zh-CN" altLang="en-US" dirty="0"/>
              <a:t>）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5F5F8-CCDD-D0F5-BA34-BA42225581A7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V="1">
            <a:off x="6521003" y="1624649"/>
            <a:ext cx="739406" cy="25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02B5954-9483-F09D-9C5C-F1AD884CB28A}"/>
              </a:ext>
            </a:extLst>
          </p:cNvPr>
          <p:cNvSpPr txBox="1"/>
          <p:nvPr/>
        </p:nvSpPr>
        <p:spPr>
          <a:xfrm>
            <a:off x="110133" y="3444904"/>
            <a:ext cx="67455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WIT 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Interface Type</a:t>
            </a:r>
            <a:r>
              <a:rPr lang="zh-CN" altLang="en-US" sz="1400" dirty="0"/>
              <a:t>）：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的多语言统一的类型信息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通过代码生成技术从 </a:t>
            </a:r>
            <a:r>
              <a:rPr lang="en-US" altLang="zh-CN" sz="1400" dirty="0"/>
              <a:t>BTF </a:t>
            </a:r>
            <a:r>
              <a:rPr lang="zh-CN" altLang="en-US" sz="1400" dirty="0"/>
              <a:t>信息生成正确的内存布局，用于在 </a:t>
            </a:r>
            <a:r>
              <a:rPr lang="en-US" altLang="zh-CN" sz="1400" dirty="0" err="1"/>
              <a:t>Wasm-eBPF</a:t>
            </a:r>
            <a:r>
              <a:rPr lang="en-US" altLang="zh-CN" sz="1400" dirty="0"/>
              <a:t> </a:t>
            </a:r>
            <a:r>
              <a:rPr lang="zh-CN" altLang="en-US" sz="1400" dirty="0"/>
              <a:t>之间无序列化通信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btf</a:t>
            </a:r>
            <a:r>
              <a:rPr lang="en-US" altLang="zh-CN" sz="1400" dirty="0"/>
              <a:t> </a:t>
            </a:r>
            <a:r>
              <a:rPr lang="zh-CN" altLang="en-US" sz="1400" dirty="0"/>
              <a:t>在运行的时候还会被底层的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基础设施用来做校验，确保编译时的内存布局和运行时是一样的；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0880945-2AED-1E5E-CE2D-FBBF644F3546}"/>
              </a:ext>
            </a:extLst>
          </p:cNvPr>
          <p:cNvSpPr/>
          <p:nvPr/>
        </p:nvSpPr>
        <p:spPr>
          <a:xfrm>
            <a:off x="203714" y="2657858"/>
            <a:ext cx="1566930" cy="52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源代码 </a:t>
            </a:r>
            <a:r>
              <a:rPr lang="en-US" altLang="zh-CN" dirty="0"/>
              <a:t>AST </a:t>
            </a:r>
            <a:r>
              <a:rPr lang="zh-CN" altLang="en-US" dirty="0"/>
              <a:t>提取额外的配置信息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90176F-372B-AD31-8841-15288756AF78}"/>
              </a:ext>
            </a:extLst>
          </p:cNvPr>
          <p:cNvCxnSpPr>
            <a:cxnSpLocks/>
          </p:cNvCxnSpPr>
          <p:nvPr/>
        </p:nvCxnSpPr>
        <p:spPr>
          <a:xfrm>
            <a:off x="895244" y="2145156"/>
            <a:ext cx="0" cy="49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363EAA1-A9B6-2150-FDB7-B13081035370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490760" y="2889125"/>
            <a:ext cx="567361" cy="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6728A0-7534-2A77-1A28-74C004E7FD75}"/>
              </a:ext>
            </a:extLst>
          </p:cNvPr>
          <p:cNvCxnSpPr>
            <a:cxnSpLocks/>
          </p:cNvCxnSpPr>
          <p:nvPr/>
        </p:nvCxnSpPr>
        <p:spPr>
          <a:xfrm flipV="1">
            <a:off x="6576808" y="2455572"/>
            <a:ext cx="567361" cy="37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8546A31-59A7-7957-F477-DE5EBD1587AC}"/>
              </a:ext>
            </a:extLst>
          </p:cNvPr>
          <p:cNvSpPr/>
          <p:nvPr/>
        </p:nvSpPr>
        <p:spPr>
          <a:xfrm>
            <a:off x="7119093" y="2207826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</a:t>
            </a:r>
            <a:r>
              <a:rPr lang="en-US" altLang="zh-CN" dirty="0" err="1"/>
              <a:t>skel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BEB1409-BB5F-2373-FC9B-74B7EE1A839E}"/>
              </a:ext>
            </a:extLst>
          </p:cNvPr>
          <p:cNvSpPr/>
          <p:nvPr/>
        </p:nvSpPr>
        <p:spPr>
          <a:xfrm>
            <a:off x="7155564" y="2851661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Rust </a:t>
            </a:r>
            <a:r>
              <a:rPr lang="en-US" altLang="zh-CN" dirty="0" err="1"/>
              <a:t>skel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058F6-45FC-14EC-38FD-AC2F42E48FFF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6576808" y="2889125"/>
            <a:ext cx="578756" cy="1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9BDA531-317C-3878-4312-2CF5BB4CEF92}"/>
              </a:ext>
            </a:extLst>
          </p:cNvPr>
          <p:cNvCxnSpPr>
            <a:cxnSpLocks/>
            <a:stCxn id="57" idx="3"/>
            <a:endCxn id="72" idx="1"/>
          </p:cNvCxnSpPr>
          <p:nvPr/>
        </p:nvCxnSpPr>
        <p:spPr>
          <a:xfrm>
            <a:off x="6576808" y="2889125"/>
            <a:ext cx="643437" cy="8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DF11BF30-65E0-7479-3E62-141BC9B86282}"/>
              </a:ext>
            </a:extLst>
          </p:cNvPr>
          <p:cNvSpPr/>
          <p:nvPr/>
        </p:nvSpPr>
        <p:spPr>
          <a:xfrm>
            <a:off x="7220245" y="3495496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 </a:t>
            </a:r>
            <a:r>
              <a:rPr lang="en-US" altLang="zh-CN" dirty="0" err="1"/>
              <a:t>skel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4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217921" y="1828810"/>
            <a:ext cx="2448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B4858-45AB-08E1-7458-F103830841D0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728A0-EAC0-E961-4DC5-0655EDC3504F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86ED272-20A7-FEBD-9927-53CF3627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C8BFEB-661D-F3A6-4AC8-4E5FA132AE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集群本地存储+OSS冷存架构性价比"/>
          <p:cNvSpPr txBox="1"/>
          <p:nvPr/>
        </p:nvSpPr>
        <p:spPr>
          <a:xfrm>
            <a:off x="6307787" y="1086352"/>
            <a:ext cx="2021927" cy="19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27432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从网页端下载预编译 </a:t>
            </a:r>
            <a:r>
              <a:rPr lang="en-US" altLang="zh-CN" sz="1875" dirty="0" err="1"/>
              <a:t>eBPF</a:t>
            </a:r>
            <a:r>
              <a:rPr lang="en-US" altLang="zh-CN" sz="1875" dirty="0"/>
              <a:t> </a:t>
            </a:r>
            <a:r>
              <a:rPr lang="zh-CN" altLang="en-US" sz="1875" dirty="0"/>
              <a:t>程序</a:t>
            </a:r>
            <a:endParaRPr sz="1875" dirty="0"/>
          </a:p>
        </p:txBody>
      </p:sp>
      <p:sp>
        <p:nvSpPr>
          <p:cNvPr id="367" name="高性能的数据存取能力…"/>
          <p:cNvSpPr txBox="1"/>
          <p:nvPr/>
        </p:nvSpPr>
        <p:spPr>
          <a:xfrm>
            <a:off x="6276111" y="2023117"/>
            <a:ext cx="2312356" cy="15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一行命令即可从云端运行任意最新版本的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类似 </a:t>
            </a:r>
            <a:r>
              <a:rPr lang="en-US" altLang="zh-CN" sz="1200" dirty="0">
                <a:solidFill>
                  <a:srgbClr val="00B050"/>
                </a:solidFill>
              </a:rPr>
              <a:t>docker</a:t>
            </a:r>
            <a:r>
              <a:rPr lang="en-US" altLang="zh-CN" sz="1200" dirty="0"/>
              <a:t> </a:t>
            </a:r>
            <a:r>
              <a:rPr lang="zh-CN" altLang="en-US" sz="1200" dirty="0"/>
              <a:t>的使用体验：</a:t>
            </a:r>
            <a:r>
              <a:rPr lang="en-US" altLang="zh-CN" sz="1200" dirty="0"/>
              <a:t>OCI </a:t>
            </a:r>
            <a:r>
              <a:rPr lang="zh-CN" altLang="en-US" sz="1200" dirty="0"/>
              <a:t>存储 </a:t>
            </a:r>
            <a:r>
              <a:rPr lang="en-US" altLang="zh-CN" sz="1200" dirty="0"/>
              <a:t>WASM </a:t>
            </a:r>
            <a:r>
              <a:rPr lang="zh-CN" altLang="en-US" sz="1200" dirty="0"/>
              <a:t>模块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使用 </a:t>
            </a:r>
            <a:r>
              <a:rPr lang="en-US" altLang="zh-CN" sz="1200" dirty="0" err="1"/>
              <a:t>WebAssembly</a:t>
            </a:r>
            <a:r>
              <a:rPr lang="en-US" altLang="zh-CN" sz="1200" dirty="0"/>
              <a:t> </a:t>
            </a:r>
            <a:r>
              <a:rPr lang="zh-CN" altLang="en-US" sz="1200" dirty="0"/>
              <a:t>模块或 </a:t>
            </a:r>
            <a:r>
              <a:rPr lang="en-US" altLang="zh-CN" sz="1200" dirty="0"/>
              <a:t>JSON </a:t>
            </a:r>
            <a:r>
              <a:rPr lang="zh-CN" altLang="en-US" sz="1200" dirty="0"/>
              <a:t>对象进行标准化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程序的分发和动态加载运行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一次编译到处运行：部署时不需要重新编译、架构无关</a:t>
            </a:r>
          </a:p>
        </p:txBody>
      </p:sp>
      <p:sp>
        <p:nvSpPr>
          <p:cNvPr id="369" name="例:这里是标题标题标题"/>
          <p:cNvSpPr txBox="1"/>
          <p:nvPr/>
        </p:nvSpPr>
        <p:spPr>
          <a:xfrm>
            <a:off x="2419207" y="289010"/>
            <a:ext cx="496897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/>
              <a:t>下载使用预编译 </a:t>
            </a:r>
            <a:r>
              <a:rPr lang="en-US" altLang="zh-CN" sz="2800" dirty="0" err="1"/>
              <a:t>eBPF</a:t>
            </a:r>
            <a:r>
              <a:rPr lang="en-US" altLang="zh-CN" sz="2800" dirty="0"/>
              <a:t> </a:t>
            </a:r>
            <a:r>
              <a:rPr lang="zh-CN" altLang="en-US" sz="2800" dirty="0"/>
              <a:t>程序</a:t>
            </a:r>
            <a:endParaRPr sz="2800" dirty="0"/>
          </a:p>
        </p:txBody>
      </p:sp>
      <p:sp>
        <p:nvSpPr>
          <p:cNvPr id="371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C4723-0575-AE5B-4218-FC0818DE8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7" y="1086352"/>
            <a:ext cx="5729300" cy="32194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47392-3C0D-9FB2-A834-F6691ABC44D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6144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7998A9-C14E-4BA3-95A1-896586F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05F290F8-BCF2-C80D-1CC4-725006A5547E}"/>
              </a:ext>
            </a:extLst>
          </p:cNvPr>
          <p:cNvSpPr txBox="1"/>
          <p:nvPr/>
        </p:nvSpPr>
        <p:spPr>
          <a:xfrm>
            <a:off x="3462525" y="1630672"/>
            <a:ext cx="4375068" cy="177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9525" tIns="49525" rIns="49525" bIns="49525" anchor="ctr">
            <a:spAutoFit/>
          </a:bodyPr>
          <a:lstStyle>
            <a:lvl1pPr algn="l" defTabSz="490713">
              <a:lnSpc>
                <a:spcPct val="110000"/>
              </a:lnSpc>
              <a:defRPr sz="6000" b="1">
                <a:solidFill>
                  <a:srgbClr val="53585F"/>
                </a:solidFill>
                <a:latin typeface="Alibaba Sans 102"/>
                <a:ea typeface="Alibaba Sans 102"/>
                <a:cs typeface="Alibaba Sans 102"/>
                <a:sym typeface="Alibaba Sans 102"/>
              </a:defRPr>
            </a:lvl1pPr>
          </a:lstStyle>
          <a:p>
            <a:r>
              <a:rPr sz="2000" dirty="0"/>
              <a:t>1</a:t>
            </a:r>
            <a:r>
              <a:rPr lang="en-US" sz="2000" dirty="0"/>
              <a:t>   </a:t>
            </a:r>
            <a:r>
              <a:rPr lang="zh-CN" altLang="en-US" sz="2000" dirty="0"/>
              <a:t>背景 </a:t>
            </a:r>
            <a:endParaRPr lang="en-US" altLang="zh-CN" sz="2000" dirty="0"/>
          </a:p>
          <a:p>
            <a:r>
              <a:rPr lang="en-US" altLang="zh-CN" sz="2000" dirty="0"/>
              <a:t>2   </a:t>
            </a:r>
            <a:r>
              <a:rPr lang="zh-CN" altLang="en-US" sz="2000" dirty="0"/>
              <a:t>项目目标</a:t>
            </a:r>
            <a:endParaRPr lang="en-US" altLang="zh-CN" sz="2000" dirty="0"/>
          </a:p>
          <a:p>
            <a:r>
              <a:rPr lang="en-US" altLang="zh-CN" sz="2000" dirty="0"/>
              <a:t>3   </a:t>
            </a:r>
            <a:r>
              <a:rPr lang="zh-CN" altLang="en-US" sz="2000" dirty="0"/>
              <a:t>使用案例</a:t>
            </a:r>
            <a:endParaRPr lang="en-US" altLang="zh-CN" sz="2000" dirty="0"/>
          </a:p>
          <a:p>
            <a:r>
              <a:rPr lang="en-US" altLang="zh-CN" sz="2000" dirty="0"/>
              <a:t>4   </a:t>
            </a:r>
            <a:r>
              <a:rPr lang="zh-CN" altLang="en-US" sz="2000" dirty="0"/>
              <a:t>架构 </a:t>
            </a:r>
            <a:r>
              <a:rPr lang="en-US" altLang="zh-CN" sz="2000" dirty="0"/>
              <a:t>&amp; </a:t>
            </a:r>
            <a:r>
              <a:rPr lang="zh-CN" altLang="en-US" sz="2000" dirty="0"/>
              <a:t>生态</a:t>
            </a:r>
            <a:endParaRPr lang="en-US" altLang="zh-CN" sz="2000" dirty="0"/>
          </a:p>
          <a:p>
            <a:r>
              <a:rPr lang="en-US" altLang="zh-CN" sz="2000" dirty="0"/>
              <a:t>5   </a:t>
            </a:r>
            <a:r>
              <a:rPr lang="zh-CN" altLang="en-US" sz="2000" dirty="0"/>
              <a:t>未来的发展方向</a:t>
            </a:r>
            <a:endParaRPr sz="2000" dirty="0"/>
          </a:p>
        </p:txBody>
      </p:sp>
      <p:sp>
        <p:nvSpPr>
          <p:cNvPr id="15" name="Contents">
            <a:extLst>
              <a:ext uri="{FF2B5EF4-FFF2-40B4-BE49-F238E27FC236}">
                <a16:creationId xmlns:a16="http://schemas.microsoft.com/office/drawing/2014/main" id="{8346455F-B6FD-0FB7-CF5E-F28F4ACF729F}"/>
              </a:ext>
            </a:extLst>
          </p:cNvPr>
          <p:cNvSpPr txBox="1"/>
          <p:nvPr/>
        </p:nvSpPr>
        <p:spPr>
          <a:xfrm>
            <a:off x="1267771" y="1878875"/>
            <a:ext cx="2860110" cy="96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577" tIns="22577" rIns="22577" bIns="22577"/>
          <a:lstStyle>
            <a:lvl1pPr algn="l" defTabSz="366888">
              <a:defRPr sz="8000">
                <a:solidFill>
                  <a:srgbClr val="1C1C1C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3200" dirty="0"/>
              <a:t>目录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02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4647709" y="1189150"/>
            <a:ext cx="3448809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只需要编写内核态代码</a:t>
            </a:r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和 </a:t>
            </a:r>
            <a:r>
              <a:rPr lang="en-US" altLang="zh-CN" sz="1200" dirty="0" err="1"/>
              <a:t>libbpf</a:t>
            </a:r>
            <a:r>
              <a:rPr lang="en-US" altLang="zh-CN" sz="1200" dirty="0"/>
              <a:t>-bootstrap </a:t>
            </a:r>
            <a:r>
              <a:rPr lang="zh-CN" altLang="en-US" sz="1200" dirty="0"/>
              <a:t>等框架相比：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只关注于核心内核态代码开发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最大程度减少新手的上手障碍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省略用户态的重复性加载框架编写</a:t>
            </a: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2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和其他的 </a:t>
            </a:r>
            <a:r>
              <a:rPr lang="en-US" altLang="zh-CN" sz="1200" dirty="0" err="1"/>
              <a:t>bpftrace</a:t>
            </a:r>
            <a:r>
              <a:rPr lang="en-US" altLang="zh-CN" sz="1200" dirty="0"/>
              <a:t> </a:t>
            </a:r>
            <a:r>
              <a:rPr lang="zh-CN" altLang="en-US" sz="1200" dirty="0"/>
              <a:t>等脚本工具相比：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不局限于 </a:t>
            </a:r>
            <a:r>
              <a:rPr lang="en-US" altLang="zh-CN" sz="1200" dirty="0"/>
              <a:t>trace:  </a:t>
            </a:r>
            <a:r>
              <a:rPr lang="zh-CN" altLang="en-US" sz="1200" dirty="0"/>
              <a:t>支持更多类型的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对于内核态需要编写更多代码的应用更友好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提供除了源代码分发之外， </a:t>
            </a:r>
            <a:r>
              <a:rPr lang="en-US" altLang="zh-CN" sz="1200" dirty="0"/>
              <a:t>CO-RE </a:t>
            </a:r>
            <a:r>
              <a:rPr lang="zh-CN" altLang="en-US" sz="1200" dirty="0"/>
              <a:t>的分发方案：以二进制 </a:t>
            </a:r>
            <a:r>
              <a:rPr lang="en-US" altLang="zh-CN" sz="1200" dirty="0"/>
              <a:t>+ </a:t>
            </a:r>
            <a:r>
              <a:rPr lang="zh-CN" altLang="en-US" sz="1200" dirty="0"/>
              <a:t>配置文件形式分发，在目标机器上动态加载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不需要运行时额外进行编译</a:t>
            </a:r>
            <a:endParaRPr lang="en-US" altLang="zh-CN" sz="120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30823" y="279049"/>
            <a:ext cx="5818978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/>
              <a:t>Kernel only Hello World</a:t>
            </a:r>
          </a:p>
          <a:p>
            <a:r>
              <a:rPr lang="en-US" altLang="zh-CN" sz="1600" dirty="0"/>
              <a:t>					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23CAF7-6C89-7FEA-0968-96E8B2F9C28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DB8B0-1F92-06D1-7BD5-E757B638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0" y="1141928"/>
            <a:ext cx="4185633" cy="3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96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29" y="167885"/>
            <a:ext cx="4958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perf event/ring buffer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自动采集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807648" y="946570"/>
            <a:ext cx="433031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使用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perf event/ring buffer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往用户态传递信息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: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只需要在特定的头文件中定义好传递信息的内核态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语言结构体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或不定义在头文件中，也可以使用特定的注释方式进行注解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自动完成对于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ring buffer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或者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perf event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的加载、轮询、导出事件等操作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61FFA-57F1-CC85-190F-4C5F1C7F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39" y="1189926"/>
            <a:ext cx="3459798" cy="3752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431850-143F-B58F-AA2B-25A725CB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48" y="3079541"/>
            <a:ext cx="4330319" cy="1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29" y="229567"/>
            <a:ext cx="3841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21212"/>
                </a:solidFill>
                <a:latin typeface="-apple-system"/>
              </a:rPr>
              <a:t>hash map </a:t>
            </a:r>
            <a:r>
              <a:rPr lang="zh-CN" altLang="en-US" sz="2800" dirty="0">
                <a:solidFill>
                  <a:srgbClr val="121212"/>
                </a:solidFill>
                <a:latin typeface="-apple-system"/>
              </a:rPr>
              <a:t>自动采样信息</a:t>
            </a:r>
            <a:endParaRPr lang="zh-CN" altLang="en-US" sz="28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596767" y="1042590"/>
            <a:ext cx="6516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根据注解自动从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hash map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中采样生成直方图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Inspired by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doxygen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AST parser powered by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libclang</a:t>
            </a:r>
            <a:endParaRPr lang="zh-CN" altLang="en-US" sz="16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748CBB-86FA-601E-7383-73BE99B4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23" y="2096129"/>
            <a:ext cx="2451538" cy="19312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059BC88-9AA2-0748-1CD6-C873C9C79946}"/>
              </a:ext>
            </a:extLst>
          </p:cNvPr>
          <p:cNvSpPr/>
          <p:nvPr/>
        </p:nvSpPr>
        <p:spPr>
          <a:xfrm>
            <a:off x="1036562" y="4115269"/>
            <a:ext cx="1592687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添加注解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36B605-50FA-BFF9-3DAA-706ADE23996F}"/>
              </a:ext>
            </a:extLst>
          </p:cNvPr>
          <p:cNvSpPr/>
          <p:nvPr/>
        </p:nvSpPr>
        <p:spPr>
          <a:xfrm>
            <a:off x="3503253" y="4129086"/>
            <a:ext cx="2373805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 </a:t>
            </a:r>
            <a:r>
              <a:rPr lang="en-US" altLang="zh-CN" dirty="0"/>
              <a:t>AST </a:t>
            </a:r>
            <a:r>
              <a:rPr lang="zh-CN" altLang="en-US" dirty="0"/>
              <a:t>自动生成配置文件运行时可以再修改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0919B-71EF-7442-E156-95014A8DF4F6}"/>
              </a:ext>
            </a:extLst>
          </p:cNvPr>
          <p:cNvSpPr/>
          <p:nvPr/>
        </p:nvSpPr>
        <p:spPr>
          <a:xfrm>
            <a:off x="6536557" y="4129087"/>
            <a:ext cx="1953297" cy="55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运行时动态加载二进制和配置文件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A88036-127C-BC85-9E64-F40FF6E51A6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629249" y="4392165"/>
            <a:ext cx="874004" cy="1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CFBB83-70E1-185B-295E-3C4A80E5A26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877058" y="4405982"/>
            <a:ext cx="659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8F84B98-9F5E-B97F-DD76-024D6CBC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0" y="2189781"/>
            <a:ext cx="3285733" cy="15365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FCC142-D6B5-0F12-123F-43A9286B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308" y="2068412"/>
            <a:ext cx="3471731" cy="19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432" y="249657"/>
            <a:ext cx="3775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自动从全局变量生成命令行参数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4310129" y="832382"/>
            <a:ext cx="4833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根据注解自动从全局变量生成命令行参数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通过配置文件动态配置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的全局变量，不需要重新编译即可动态加载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通过配置文件自动生成命令行帮助文档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8ABECD-C6DB-2FF9-0345-CB7D2007C60B}"/>
              </a:ext>
            </a:extLst>
          </p:cNvPr>
          <p:cNvCxnSpPr>
            <a:cxnSpLocks/>
          </p:cNvCxnSpPr>
          <p:nvPr/>
        </p:nvCxnSpPr>
        <p:spPr>
          <a:xfrm>
            <a:off x="3883137" y="2031631"/>
            <a:ext cx="688863" cy="129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D7B0D9-258E-4B72-47E3-37910372F8B1}"/>
              </a:ext>
            </a:extLst>
          </p:cNvPr>
          <p:cNvCxnSpPr>
            <a:cxnSpLocks/>
          </p:cNvCxnSpPr>
          <p:nvPr/>
        </p:nvCxnSpPr>
        <p:spPr>
          <a:xfrm flipH="1">
            <a:off x="4157798" y="3330555"/>
            <a:ext cx="414202" cy="43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8F75DC5-0083-630D-B8D8-84DA7412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3" y="1073467"/>
            <a:ext cx="3979572" cy="17942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AE124C-BAA7-433C-76CA-28E2ED122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14" y="2989796"/>
            <a:ext cx="3545984" cy="19394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E02AC7-551D-8C40-5E8B-5B7C787D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270" y="1890033"/>
            <a:ext cx="3111512" cy="30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5606723" y="594564"/>
            <a:ext cx="3075500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400" dirty="0"/>
              <a:t>在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中编写用户态辅助程序</a:t>
            </a:r>
            <a:endParaRPr lang="en-US" altLang="zh-CN" sz="14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400" dirty="0"/>
              <a:t>以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轻量级容器的形式发布和运行；</a:t>
            </a:r>
            <a:endParaRPr lang="en-US" altLang="zh-CN" sz="14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400" dirty="0"/>
              <a:t>一个编译好的 </a:t>
            </a:r>
            <a:r>
              <a:rPr lang="en-US" altLang="zh-CN" sz="1400" dirty="0" err="1"/>
              <a:t>eBPF-Wasm</a:t>
            </a:r>
            <a:r>
              <a:rPr lang="en-US" altLang="zh-CN" sz="1400" dirty="0"/>
              <a:t> </a:t>
            </a:r>
            <a:r>
              <a:rPr lang="zh-CN" altLang="en-US" sz="1400" dirty="0"/>
              <a:t>模块只有大约 </a:t>
            </a:r>
            <a:r>
              <a:rPr lang="en-US" altLang="zh-CN" sz="1400" dirty="0"/>
              <a:t>90Kb</a:t>
            </a:r>
            <a:r>
              <a:rPr lang="zh-CN" altLang="en-US" sz="1400" dirty="0"/>
              <a:t>，在不到 </a:t>
            </a:r>
            <a:r>
              <a:rPr lang="en-US" altLang="zh-CN" sz="1400" dirty="0"/>
              <a:t>100ms </a:t>
            </a:r>
            <a:r>
              <a:rPr lang="zh-CN" altLang="en-US" sz="1400" dirty="0"/>
              <a:t>内即可以完成动态加载进内核并执行的过程（轻量级）</a:t>
            </a:r>
            <a:endParaRPr lang="en-US" altLang="zh-CN" sz="14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400" dirty="0"/>
              <a:t>所有的控制逻辑全部在 </a:t>
            </a: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中实现</a:t>
            </a:r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6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16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76720" y="230184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 err="1"/>
              <a:t>WebAssembly</a:t>
            </a:r>
            <a:endParaRPr sz="30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1CD46A-F927-C1E0-3D6E-3AB386EE923A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1713E-AD2B-A44C-4892-501FEED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482" y="2993345"/>
            <a:ext cx="3191982" cy="1902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916FD7-CA30-DE47-742C-D3F50D91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78" y="905211"/>
            <a:ext cx="5081384" cy="38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42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5606723" y="594564"/>
            <a:ext cx="3075500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400" dirty="0"/>
              <a:t>和 </a:t>
            </a:r>
            <a:r>
              <a:rPr lang="en-US" altLang="zh-CN" sz="1400" dirty="0" err="1"/>
              <a:t>libbpf</a:t>
            </a:r>
            <a:r>
              <a:rPr lang="en-US" altLang="zh-CN" sz="1400" dirty="0"/>
              <a:t>-bootstrap </a:t>
            </a:r>
            <a:r>
              <a:rPr lang="zh-CN" altLang="en-US" sz="1400" dirty="0"/>
              <a:t>的开发体验基本一致，生成用户态的 </a:t>
            </a:r>
            <a:r>
              <a:rPr lang="en-US" altLang="zh-CN" sz="1400" dirty="0" err="1"/>
              <a:t>skel</a:t>
            </a:r>
            <a:r>
              <a:rPr lang="en-US" altLang="zh-CN" sz="1400" dirty="0"/>
              <a:t> </a:t>
            </a:r>
            <a:r>
              <a:rPr lang="zh-CN" altLang="en-US" sz="1400" dirty="0"/>
              <a:t>进行开发</a:t>
            </a:r>
            <a:endParaRPr lang="en-US" altLang="zh-CN" sz="14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en-US" altLang="zh-CN" sz="1400" dirty="0" err="1"/>
              <a:t>Wasm</a:t>
            </a:r>
            <a:r>
              <a:rPr lang="en-US" altLang="zh-CN" sz="1400" dirty="0"/>
              <a:t> </a:t>
            </a:r>
            <a:r>
              <a:rPr lang="zh-CN" altLang="en-US" sz="1400" dirty="0"/>
              <a:t>环境相对受限，有一些其他库可能没有或需要移植（比如</a:t>
            </a:r>
            <a:r>
              <a:rPr lang="en-US" altLang="zh-CN" sz="1400" dirty="0" err="1"/>
              <a:t>argp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en-US" altLang="zh-CN" sz="1600" dirty="0"/>
          </a:p>
          <a:p>
            <a:pPr marL="285750" indent="-2857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16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76720" y="230184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 err="1"/>
              <a:t>WebAssembly</a:t>
            </a:r>
            <a:endParaRPr sz="30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1CD46A-F927-C1E0-3D6E-3AB386EE923A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14452-0E88-B0DF-17FA-5CA0C210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6" y="922538"/>
            <a:ext cx="4228236" cy="3916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005311-70DE-C314-4596-38878F4F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92" y="1818243"/>
            <a:ext cx="3132997" cy="30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78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035032" y="163715"/>
            <a:ext cx="2773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LMP </a:t>
            </a:r>
            <a:r>
              <a:rPr lang="en-US" altLang="zh-CN" sz="28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-Hub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2498677-E176-C490-F71E-B86B6E9122E8}"/>
              </a:ext>
            </a:extLst>
          </p:cNvPr>
          <p:cNvSpPr txBox="1"/>
          <p:nvPr/>
        </p:nvSpPr>
        <p:spPr>
          <a:xfrm>
            <a:off x="420824" y="752718"/>
            <a:ext cx="790164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我们尝试在 </a:t>
            </a:r>
            <a:r>
              <a:rPr lang="en-US" altLang="zh-CN" sz="1400" dirty="0">
                <a:latin typeface="Consolas" panose="020B0609020204030204" pitchFamily="49" charset="0"/>
              </a:rPr>
              <a:t>LMP </a:t>
            </a:r>
            <a:r>
              <a:rPr lang="zh-CN" altLang="en-US" sz="1400" dirty="0">
                <a:latin typeface="Consolas" panose="020B0609020204030204" pitchFamily="49" charset="0"/>
              </a:rPr>
              <a:t>项目的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Hub </a:t>
            </a:r>
            <a:r>
              <a:rPr lang="zh-CN" altLang="en-US" sz="1400" dirty="0">
                <a:latin typeface="Consolas" panose="020B0609020204030204" pitchFamily="49" charset="0"/>
              </a:rPr>
              <a:t>中，基于 </a:t>
            </a:r>
            <a:r>
              <a:rPr lang="en-US" altLang="zh-CN" sz="14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开发框架创建符合 </a:t>
            </a:r>
            <a:r>
              <a:rPr lang="en-US" altLang="zh-CN" sz="1400" dirty="0">
                <a:latin typeface="Consolas" panose="020B0609020204030204" pitchFamily="49" charset="0"/>
              </a:rPr>
              <a:t>OCI </a:t>
            </a:r>
            <a:r>
              <a:rPr lang="zh-CN" altLang="en-US" sz="1400" dirty="0">
                <a:latin typeface="Consolas" panose="020B0609020204030204" pitchFamily="49" charset="0"/>
              </a:rPr>
              <a:t>标准的 </a:t>
            </a:r>
            <a:r>
              <a:rPr lang="en-US" altLang="zh-CN" sz="1400" dirty="0">
                <a:latin typeface="Consolas" panose="020B0609020204030204" pitchFamily="49" charset="0"/>
              </a:rPr>
              <a:t>WASM </a:t>
            </a:r>
            <a:r>
              <a:rPr lang="zh-CN" altLang="en-US" sz="1400" dirty="0">
                <a:latin typeface="Consolas" panose="020B0609020204030204" pitchFamily="49" charset="0"/>
              </a:rPr>
              <a:t>和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程序，利用 </a:t>
            </a:r>
            <a:r>
              <a:rPr lang="en-US" altLang="zh-CN" sz="1400" dirty="0" err="1">
                <a:latin typeface="Consolas" panose="020B0609020204030204" pitchFamily="49" charset="0"/>
              </a:rPr>
              <a:t>Wasm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组件模型使用多种语言编写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的共享库，并利用 </a:t>
            </a:r>
            <a:r>
              <a:rPr lang="en-US" altLang="zh-CN" sz="1400" dirty="0">
                <a:latin typeface="Consolas" panose="020B0609020204030204" pitchFamily="49" charset="0"/>
              </a:rPr>
              <a:t>ORAS </a:t>
            </a:r>
            <a:r>
              <a:rPr lang="zh-CN" altLang="en-US" sz="1400" dirty="0">
                <a:latin typeface="Consolas" panose="020B0609020204030204" pitchFamily="49" charset="0"/>
              </a:rPr>
              <a:t>简化扩展 </a:t>
            </a:r>
            <a:r>
              <a:rPr lang="en-US" altLang="zh-CN" sz="1400" dirty="0">
                <a:latin typeface="Consolas" panose="020B0609020204030204" pitchFamily="49" charset="0"/>
              </a:rPr>
              <a:t>LMP </a:t>
            </a:r>
            <a:r>
              <a:rPr lang="zh-CN" altLang="en-US" sz="1400" dirty="0">
                <a:latin typeface="Consolas" panose="020B0609020204030204" pitchFamily="49" charset="0"/>
              </a:rPr>
              <a:t>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分发、加载、运行能力。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组件模型描述了 </a:t>
            </a:r>
            <a:r>
              <a:rPr lang="en-US" altLang="zh-CN" sz="1400" dirty="0" err="1">
                <a:latin typeface="Consolas" panose="020B0609020204030204" pitchFamily="49" charset="0"/>
              </a:rPr>
              <a:t>Wasm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二进制文件之间如何交互的方式，带来了多语言开发 </a:t>
            </a:r>
            <a:r>
              <a:rPr lang="en-US" altLang="zh-CN" sz="1400" dirty="0" err="1">
                <a:latin typeface="Consolas" panose="020B0609020204030204" pitchFamily="49" charset="0"/>
              </a:rPr>
              <a:t>Wasm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库组件（类似于动态链接库）的可能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把 </a:t>
            </a:r>
            <a:r>
              <a:rPr lang="en-US" altLang="zh-CN" sz="1400" dirty="0">
                <a:latin typeface="Consolas" panose="020B0609020204030204" pitchFamily="49" charset="0"/>
              </a:rPr>
              <a:t>LMP </a:t>
            </a:r>
            <a:r>
              <a:rPr lang="zh-CN" altLang="en-US" sz="1400" dirty="0">
                <a:latin typeface="Consolas" panose="020B0609020204030204" pitchFamily="49" charset="0"/>
              </a:rPr>
              <a:t>中不同人用不同语言编写的、多种多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</a:t>
            </a:r>
            <a:r>
              <a:rPr lang="zh-CN" altLang="en-US" sz="1400" dirty="0">
                <a:latin typeface="Consolas" panose="020B0609020204030204" pitchFamily="49" charset="0"/>
              </a:rPr>
              <a:t>样的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程序用一种统一的方式组合起来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</a:t>
            </a:r>
            <a:r>
              <a:rPr lang="zh-CN" altLang="en-US" sz="1400" dirty="0">
                <a:latin typeface="Consolas" panose="020B0609020204030204" pitchFamily="49" charset="0"/>
              </a:rPr>
              <a:t>调度和管理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latin typeface="Consolas" panose="020B0609020204030204" pitchFamily="49" charset="0"/>
              </a:rPr>
              <a:t>的包管理器：类似 </a:t>
            </a:r>
            <a:r>
              <a:rPr lang="en-US" altLang="zh-CN" sz="1400" dirty="0">
                <a:latin typeface="Consolas" panose="020B0609020204030204" pitchFamily="49" charset="0"/>
              </a:rPr>
              <a:t>Docker </a:t>
            </a:r>
            <a:r>
              <a:rPr lang="zh-CN" altLang="en-US" sz="1400" dirty="0">
                <a:latin typeface="Consolas" panose="020B0609020204030204" pitchFamily="49" charset="0"/>
              </a:rPr>
              <a:t>的用法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Consolas" panose="020B0609020204030204" pitchFamily="49" charset="0"/>
              </a:rPr>
              <a:t>一行命令就可以从云端下载运行任意 </a:t>
            </a:r>
            <a:r>
              <a:rPr lang="en-US" altLang="zh-CN" sz="1400" dirty="0" err="1">
                <a:latin typeface="Consolas" panose="020B0609020204030204" pitchFamily="49" charset="0"/>
              </a:rPr>
              <a:t>eBPF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</a:t>
            </a:r>
            <a:r>
              <a:rPr lang="zh-CN" altLang="en-US" sz="1400" dirty="0">
                <a:latin typeface="Consolas" panose="020B0609020204030204" pitchFamily="49" charset="0"/>
              </a:rPr>
              <a:t>应用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https://github.com/linuxkerneltravel/lmp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7145F-C7BC-9E4E-F5D9-931629EF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85207"/>
            <a:ext cx="3898096" cy="2854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BEE9C0-F8C7-6DF5-2487-00C53D6D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9" y="3902037"/>
            <a:ext cx="3665208" cy="843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03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72896-99D2-CA42-96A4-E8A1019D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66" y="213854"/>
            <a:ext cx="827450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24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libbpf</a:t>
            </a: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 </a:t>
            </a:r>
            <a:r>
              <a:rPr lang="zh-CN" altLang="en-US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 sz="24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的开发教程：</a:t>
            </a:r>
            <a:endParaRPr lang="en-US" altLang="zh-CN" sz="24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				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en-US" altLang="zh-CN" sz="16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ChatGPT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辅助生成，并尝试教 </a:t>
            </a:r>
            <a:r>
              <a:rPr lang="en-US" altLang="zh-CN" sz="16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ChatGPT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编写 </a:t>
            </a:r>
            <a:r>
              <a:rPr lang="en-US" altLang="zh-CN" sz="1600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程序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5F541-17F9-C9E1-6357-E6A34AD52B7C}"/>
              </a:ext>
            </a:extLst>
          </p:cNvPr>
          <p:cNvSpPr txBox="1"/>
          <p:nvPr/>
        </p:nvSpPr>
        <p:spPr>
          <a:xfrm>
            <a:off x="1550505" y="4560314"/>
            <a:ext cx="743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https://github.com/eunomia-bpf/bpf-developer-tutorial</a:t>
            </a: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C780FC-C437-5215-6FFC-0A27639AB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1100088"/>
            <a:ext cx="3396974" cy="3366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481E61-1797-AB81-F990-61A6991C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4" y="2349731"/>
            <a:ext cx="4152482" cy="211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6DDA73-B8E9-F4A8-52FE-9C79235D922B}"/>
              </a:ext>
            </a:extLst>
          </p:cNvPr>
          <p:cNvSpPr txBox="1"/>
          <p:nvPr/>
        </p:nvSpPr>
        <p:spPr>
          <a:xfrm>
            <a:off x="589721" y="941731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告诉它基本的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eBPF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编程相关的常识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告诉它一些案例：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hello world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eBPF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程序的基本结构，如何使用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eBPF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程序进行追踪，并且让它开始编写教程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手动调整教程，并纠正代码和文档中的错误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把修改后的代码和教程再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教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给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C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hatGPT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，让它继续学习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尝试让 </a:t>
            </a:r>
            <a:r>
              <a:rPr lang="en-US" altLang="zh-CN" dirty="0" err="1">
                <a:solidFill>
                  <a:srgbClr val="24292F"/>
                </a:solidFill>
                <a:latin typeface="-apple-system"/>
              </a:rPr>
              <a:t>C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hatGPT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自动生成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eBPF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程序和对应的教程文档！</a:t>
            </a:r>
          </a:p>
        </p:txBody>
      </p:sp>
    </p:spTree>
    <p:extLst>
      <p:ext uri="{BB962C8B-B14F-4D97-AF65-F5344CB8AC3E}">
        <p14:creationId xmlns:p14="http://schemas.microsoft.com/office/powerpoint/2010/main" val="15188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341170" y="163715"/>
            <a:ext cx="21611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Playground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2498677-E176-C490-F71E-B86B6E9122E8}"/>
              </a:ext>
            </a:extLst>
          </p:cNvPr>
          <p:cNvSpPr txBox="1"/>
          <p:nvPr/>
        </p:nvSpPr>
        <p:spPr>
          <a:xfrm>
            <a:off x="420824" y="752718"/>
            <a:ext cx="7901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onsolas" panose="020B0609020204030204" pitchFamily="49" charset="0"/>
              </a:rPr>
              <a:t>提供前端和快速上手平台：只需要在网页上编写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内核态程序，即可一键完成在线编译、在线查看运行结果；也可以直接下载编译好的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字节码在本地一键运行；</a:t>
            </a:r>
            <a:r>
              <a:rPr lang="en-US" altLang="zh-CN" sz="1800" dirty="0">
                <a:latin typeface="Consolas" panose="020B0609020204030204" pitchFamily="49" charset="0"/>
              </a:rPr>
              <a:t> https://bolipi.com/ebpf/home/online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1A745E-74AB-4BDC-1208-BFF50F9B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" y="1646971"/>
            <a:ext cx="7901645" cy="3382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9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FDD470-CF5F-343A-5824-AE69DB1413C7}"/>
              </a:ext>
            </a:extLst>
          </p:cNvPr>
          <p:cNvSpPr txBox="1"/>
          <p:nvPr/>
        </p:nvSpPr>
        <p:spPr>
          <a:xfrm>
            <a:off x="603362" y="850664"/>
            <a:ext cx="797537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希望继续能在 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和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的生态相结合方面有更多的探索：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探索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对 </a:t>
            </a:r>
            <a:r>
              <a:rPr lang="en-US" altLang="zh-CN" sz="1600" dirty="0" err="1">
                <a:latin typeface="Consolas" panose="020B0609020204030204" pitchFamily="49" charset="0"/>
              </a:rPr>
              <a:t>Wasm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轻量级容器或 </a:t>
            </a:r>
            <a:r>
              <a:rPr lang="en-US" altLang="zh-CN" sz="1600" dirty="0">
                <a:latin typeface="Consolas" panose="020B0609020204030204" pitchFamily="49" charset="0"/>
              </a:rPr>
              <a:t>serverless </a:t>
            </a:r>
            <a:r>
              <a:rPr lang="zh-CN" altLang="en-US" sz="1600" dirty="0">
                <a:latin typeface="Consolas" panose="020B0609020204030204" pitchFamily="49" charset="0"/>
              </a:rPr>
              <a:t>应用访问内核的能力的扩展；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增强和扩展 </a:t>
            </a:r>
            <a:r>
              <a:rPr lang="en-US" altLang="zh-CN" sz="1600" dirty="0">
                <a:latin typeface="Consolas" panose="020B0609020204030204" pitchFamily="49" charset="0"/>
              </a:rPr>
              <a:t>WASI </a:t>
            </a:r>
            <a:r>
              <a:rPr lang="zh-CN" altLang="en-US" sz="1600" dirty="0">
                <a:latin typeface="Consolas" panose="020B0609020204030204" pitchFamily="49" charset="0"/>
              </a:rPr>
              <a:t>访问内核的能力，提供</a:t>
            </a:r>
            <a:r>
              <a:rPr lang="zh-CN" alt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标准化的接口；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提供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代码和内核态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代码之间的翻译机制，让更多语言可以用来编写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我们还向上游 </a:t>
            </a:r>
            <a:r>
              <a:rPr lang="en-US" altLang="zh-CN" sz="1600" dirty="0">
                <a:latin typeface="Consolas" panose="020B0609020204030204" pitchFamily="49" charset="0"/>
              </a:rPr>
              <a:t>BCC </a:t>
            </a:r>
            <a:r>
              <a:rPr lang="zh-CN" altLang="en-US" sz="1600" dirty="0">
                <a:latin typeface="Consolas" panose="020B0609020204030204" pitchFamily="49" charset="0"/>
              </a:rPr>
              <a:t>提出了一套将 </a:t>
            </a:r>
            <a:r>
              <a:rPr lang="en-US" altLang="zh-CN" sz="1600" dirty="0">
                <a:latin typeface="Consolas" panose="020B0609020204030204" pitchFamily="49" charset="0"/>
              </a:rPr>
              <a:t>BCC </a:t>
            </a:r>
            <a:r>
              <a:rPr lang="zh-CN" altLang="en-US" sz="1600" dirty="0">
                <a:latin typeface="Consolas" panose="020B0609020204030204" pitchFamily="49" charset="0"/>
              </a:rPr>
              <a:t>转换成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类型的代码的方案，让 </a:t>
            </a:r>
            <a:r>
              <a:rPr lang="en-US" altLang="zh-CN" sz="1600" dirty="0">
                <a:latin typeface="Consolas" panose="020B0609020204030204" pitchFamily="49" charset="0"/>
              </a:rPr>
              <a:t>BCC </a:t>
            </a:r>
            <a:r>
              <a:rPr lang="zh-CN" altLang="en-US" sz="1600" dirty="0">
                <a:latin typeface="Consolas" panose="020B0609020204030204" pitchFamily="49" charset="0"/>
              </a:rPr>
              <a:t>重新支持 </a:t>
            </a:r>
            <a:r>
              <a:rPr lang="en-US" altLang="zh-CN" sz="1600" dirty="0">
                <a:latin typeface="Consolas" panose="020B0609020204030204" pitchFamily="49" charset="0"/>
              </a:rPr>
              <a:t>CO-RE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AOT </a:t>
            </a:r>
            <a:r>
              <a:rPr lang="zh-CN" altLang="en-US" sz="1600" dirty="0">
                <a:latin typeface="Consolas" panose="020B0609020204030204" pitchFamily="49" charset="0"/>
              </a:rPr>
              <a:t>编译运行（目前正在推进的工作 </a:t>
            </a:r>
            <a:r>
              <a:rPr lang="en-US" altLang="zh-CN" sz="1600" dirty="0">
                <a:latin typeface="Consolas" panose="020B0609020204030204" pitchFamily="49" charset="0"/>
              </a:rPr>
              <a:t>issue #4404</a:t>
            </a:r>
            <a:r>
              <a:rPr lang="zh-CN" altLang="en-US" sz="1600" dirty="0">
                <a:latin typeface="Consolas" panose="020B0609020204030204" pitchFamily="49" charset="0"/>
              </a:rPr>
              <a:t>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探索编译器相关套件：能不能让用户态和内核态的代码混合在同一个文件或上下文开发：例如像 </a:t>
            </a:r>
            <a:r>
              <a:rPr lang="en-US" altLang="zh-CN" sz="1600" dirty="0">
                <a:latin typeface="Consolas" panose="020B0609020204030204" pitchFamily="49" charset="0"/>
              </a:rPr>
              <a:t>go 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() </a:t>
            </a:r>
            <a:r>
              <a:rPr lang="zh-CN" altLang="en-US" sz="1600" dirty="0">
                <a:latin typeface="Consolas" panose="020B0609020204030204" pitchFamily="49" charset="0"/>
              </a:rPr>
              <a:t>（</a:t>
            </a:r>
            <a:r>
              <a:rPr lang="en-US" altLang="zh-CN" sz="1600" dirty="0">
                <a:latin typeface="Consolas" panose="020B0609020204030204" pitchFamily="49" charset="0"/>
              </a:rPr>
              <a:t>Go </a:t>
            </a:r>
            <a:r>
              <a:rPr lang="zh-CN" altLang="en-US" sz="1600" dirty="0">
                <a:latin typeface="Consolas" panose="020B0609020204030204" pitchFamily="49" charset="0"/>
              </a:rPr>
              <a:t>语言的并发）那样简单，只需要像正常调用一个函数那样在用户态进行调用，这个函数就能被自动放在内核态运行，返回的数据会被 </a:t>
            </a:r>
            <a:r>
              <a:rPr lang="en-US" altLang="zh-CN" sz="1600" dirty="0">
                <a:latin typeface="Consolas" panose="020B0609020204030204" pitchFamily="49" charset="0"/>
              </a:rPr>
              <a:t>maps </a:t>
            </a:r>
            <a:r>
              <a:rPr lang="zh-CN" altLang="en-US" sz="1600" dirty="0">
                <a:latin typeface="Consolas" panose="020B0609020204030204" pitchFamily="49" charset="0"/>
              </a:rPr>
              <a:t>直接通过类似 </a:t>
            </a:r>
            <a:r>
              <a:rPr lang="en-US" altLang="zh-CN" sz="1600" dirty="0">
                <a:latin typeface="Consolas" panose="020B0609020204030204" pitchFamily="49" charset="0"/>
              </a:rPr>
              <a:t>go channel /</a:t>
            </a:r>
            <a:r>
              <a:rPr lang="zh-CN" altLang="en-US" sz="1600" dirty="0">
                <a:latin typeface="Consolas" panose="020B0609020204030204" pitchFamily="49" charset="0"/>
              </a:rPr>
              <a:t>全局变量的方式上传到用户态？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在编译器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zh-CN" altLang="en-US" sz="1600" dirty="0">
                <a:latin typeface="Consolas" panose="020B0609020204030204" pitchFamily="49" charset="0"/>
              </a:rPr>
              <a:t>运行时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zh-CN" altLang="en-US" sz="1600" dirty="0">
                <a:latin typeface="Consolas" panose="020B0609020204030204" pitchFamily="49" charset="0"/>
              </a:rPr>
              <a:t>工具链等方面探索进一步完善和简化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代码的开发、分发机制；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9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868179" y="1866579"/>
            <a:ext cx="1111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126957" y="1477108"/>
            <a:ext cx="6591300" cy="701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Thanks for watching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850895" y="2265045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Date: 2022.12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732854" y="1470307"/>
            <a:ext cx="798184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一般来说，一个完整的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应用程序分为用户空间程序和内核程序两部分：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8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用户空间程序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：加载、控制 </a:t>
            </a:r>
            <a:r>
              <a:rPr lang="en-US" altLang="zh-CN" sz="1800" b="0" i="0" dirty="0" err="1"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程序、数据处理；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内核中的 </a:t>
            </a:r>
            <a:r>
              <a:rPr lang="en-US" altLang="zh-CN" sz="1800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：事件驱动、接受用户态的控制、上传信息</a:t>
            </a:r>
            <a:endParaRPr lang="en-US" altLang="zh-CN" sz="1800" b="0" i="0" dirty="0"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 sz="1800" dirty="0">
              <a:latin typeface="-apple-system"/>
            </a:endParaRPr>
          </a:p>
          <a:p>
            <a:pPr algn="l"/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程序的基础设施，除了内核的加载器和虚拟机之外，通常还需要用户态的辅助加载框架和通信框架如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BCC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libbpf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等，以及对应的编译工具链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Clang/LLVM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、辅助命令行工具 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bpftool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-apple-system"/>
              </a:rPr>
              <a:t>eunomia-bpf</a:t>
            </a:r>
            <a:r>
              <a:rPr lang="en-US" altLang="zh-CN" sz="1600" dirty="0">
                <a:latin typeface="-apple-system"/>
              </a:rPr>
              <a:t> </a:t>
            </a:r>
            <a:r>
              <a:rPr lang="zh-CN" altLang="en-US" sz="1600" dirty="0">
                <a:latin typeface="-apple-system"/>
              </a:rPr>
              <a:t>也是在这个层次：希望简化 </a:t>
            </a:r>
            <a:r>
              <a:rPr lang="en-US" altLang="zh-CN" sz="1600" dirty="0" err="1">
                <a:latin typeface="-apple-system"/>
              </a:rPr>
              <a:t>eBPF</a:t>
            </a:r>
            <a:r>
              <a:rPr lang="en-US" altLang="zh-CN" sz="1600" dirty="0">
                <a:latin typeface="-apple-system"/>
              </a:rPr>
              <a:t> </a:t>
            </a:r>
            <a:r>
              <a:rPr lang="zh-CN" altLang="en-US" sz="1600" dirty="0">
                <a:latin typeface="-apple-system"/>
              </a:rPr>
              <a:t>程序在用户态的编写、编译、分发、加载流程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3102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929887" y="682329"/>
            <a:ext cx="67598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对于开发和使用， </a:t>
            </a:r>
            <a:r>
              <a:rPr lang="en-US" altLang="zh-CN" sz="14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应用而言还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可能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存在哪些不够方便的地方？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搭建和开发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程序是一个门槛比较高、比较复杂的工作，必须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同时关注内核态和用户态两个方面的交互和信息处理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，有时还要配置环境和编写对应的构建脚本，有没有更方便的方式？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目前不同用户态语言如 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、</a:t>
            </a:r>
            <a:r>
              <a:rPr lang="en-US" altLang="zh-CN" sz="1600" dirty="0"/>
              <a:t>Rust </a:t>
            </a:r>
            <a:r>
              <a:rPr lang="zh-CN" altLang="en-US" sz="1600" dirty="0"/>
              <a:t>等编写的工具难以兼容、</a:t>
            </a:r>
            <a:r>
              <a:rPr lang="zh-CN" altLang="en-US" sz="1600" dirty="0">
                <a:solidFill>
                  <a:srgbClr val="00B050"/>
                </a:solidFill>
              </a:rPr>
              <a:t>难以统一管理</a:t>
            </a:r>
            <a:r>
              <a:rPr lang="zh-CN" altLang="en-US" sz="1600" dirty="0"/>
              <a:t>，多种开发生态</a:t>
            </a:r>
            <a:r>
              <a:rPr lang="zh-CN" altLang="en-US" sz="1600" dirty="0">
                <a:solidFill>
                  <a:srgbClr val="00B050"/>
                </a:solidFill>
              </a:rPr>
              <a:t>难以整合</a:t>
            </a:r>
            <a:r>
              <a:rPr lang="zh-CN" altLang="en-US" sz="1600" dirty="0"/>
              <a:t>：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如何跨架构、跨语言和内核版本，使用标准化的方式方便又快捷的打包、分发、发布二进制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程序，同时还需要能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动态调整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程序的挂载点、参数等等？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如何更方便地使用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的工具：类似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那样？或者把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程序作为服务运行，通过 </a:t>
            </a:r>
            <a:r>
              <a:rPr lang="en-US" altLang="zh-CN" sz="1600" dirty="0">
                <a:latin typeface="Consolas" panose="020B0609020204030204" pitchFamily="49" charset="0"/>
              </a:rPr>
              <a:t>HTTP </a:t>
            </a:r>
            <a:r>
              <a:rPr lang="zh-CN" altLang="en-US" sz="1600" dirty="0">
                <a:latin typeface="Consolas" panose="020B0609020204030204" pitchFamily="49" charset="0"/>
              </a:rPr>
              <a:t>请求和 </a:t>
            </a:r>
            <a:r>
              <a:rPr lang="en-US" altLang="zh-CN" sz="1600" dirty="0">
                <a:latin typeface="Consolas" panose="020B0609020204030204" pitchFamily="49" charset="0"/>
              </a:rPr>
              <a:t>URL </a:t>
            </a:r>
            <a:r>
              <a:rPr lang="zh-CN" altLang="en-US" sz="1600" dirty="0">
                <a:latin typeface="Consolas" panose="020B0609020204030204" pitchFamily="49" charset="0"/>
              </a:rPr>
              <a:t>即可热更新、动态插拔运行任意一个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程序？</a:t>
            </a:r>
            <a:r>
              <a:rPr lang="en-US" altLang="zh-CN" sz="1600" dirty="0">
                <a:latin typeface="Consolas" panose="020B0609020204030204" pitchFamily="49" charset="0"/>
              </a:rPr>
              <a:t>Docker </a:t>
            </a:r>
            <a:r>
              <a:rPr lang="zh-CN" altLang="en-US" sz="1600" dirty="0">
                <a:latin typeface="Consolas" panose="020B0609020204030204" pitchFamily="49" charset="0"/>
              </a:rPr>
              <a:t>启动速度太慢了，并不适合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这样的小型应用集成在一个大的框架里面快速插拔和更新；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2121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12121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如何更方便地编写、编译、分发、使用 </a:t>
            </a:r>
            <a:r>
              <a:rPr lang="en-US" altLang="zh-CN" sz="1600" dirty="0" err="1">
                <a:solidFill>
                  <a:srgbClr val="121212"/>
                </a:solidFill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程序？</a:t>
            </a:r>
            <a:endParaRPr lang="en-US" altLang="zh-CN" sz="1600" dirty="0">
              <a:solidFill>
                <a:srgbClr val="12121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30955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1C964-9F69-3898-A72D-A39B9404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62" y="1595540"/>
            <a:ext cx="4691832" cy="2385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602860" y="9537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WebAssembly</a:t>
            </a:r>
            <a:endParaRPr lang="en-US" altLang="zh-CN" sz="2400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9FA28-246E-A494-B4A7-BE670B4197A8}"/>
              </a:ext>
            </a:extLst>
          </p:cNvPr>
          <p:cNvSpPr txBox="1"/>
          <p:nvPr/>
        </p:nvSpPr>
        <p:spPr>
          <a:xfrm>
            <a:off x="602860" y="1595540"/>
            <a:ext cx="2530999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WebAssembly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缩写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是基于堆栈虚拟机的二进制指令格式。到现在为止，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已经发展成为一个轻量级、高性能、跨平台和多语种的软件沙盒环境，被运用于云原生软件组件，可以在非浏览器环境下运行。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的设计思路和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也有不少相似之处。</a:t>
            </a:r>
          </a:p>
        </p:txBody>
      </p:sp>
    </p:spTree>
    <p:extLst>
      <p:ext uri="{BB962C8B-B14F-4D97-AF65-F5344CB8AC3E}">
        <p14:creationId xmlns:p14="http://schemas.microsoft.com/office/powerpoint/2010/main" val="38287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774578" y="842494"/>
            <a:ext cx="80131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</a:rPr>
              <a:t>WASI</a:t>
            </a:r>
          </a:p>
          <a:p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(</a:t>
            </a:r>
            <a:r>
              <a:rPr lang="en-US" altLang="zh-CN" sz="1800" dirty="0" err="1">
                <a:solidFill>
                  <a:schemeClr val="accent1"/>
                </a:solidFill>
                <a:cs typeface="+mn-ea"/>
              </a:rPr>
              <a:t>WebAssembly</a:t>
            </a:r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 System Interface, WASM </a:t>
            </a:r>
            <a:r>
              <a:rPr lang="zh-CN" altLang="en-US" sz="1800" dirty="0">
                <a:solidFill>
                  <a:schemeClr val="accent1"/>
                </a:solidFill>
                <a:cs typeface="+mn-ea"/>
              </a:rPr>
              <a:t>系统接口</a:t>
            </a:r>
            <a:r>
              <a:rPr lang="en-US" altLang="zh-CN" sz="1800" dirty="0">
                <a:solidFill>
                  <a:schemeClr val="accent1"/>
                </a:solidFill>
                <a:cs typeface="+mn-ea"/>
              </a:rPr>
              <a:t>)</a:t>
            </a:r>
          </a:p>
          <a:p>
            <a:endParaRPr lang="en-US" altLang="zh-CN" sz="1800" dirty="0">
              <a:solidFill>
                <a:schemeClr val="accent1"/>
              </a:solidFill>
              <a:cs typeface="+mn-ea"/>
            </a:endParaRPr>
          </a:p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WASI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是一个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API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体系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,  </a:t>
            </a:r>
          </a:p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目的是为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WASM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设计一套引擎无关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,  </a:t>
            </a:r>
            <a:br>
              <a:rPr lang="en-US" altLang="zh-CN" sz="1600" dirty="0"/>
            </a:b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面向非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Web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系统的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标准，</a:t>
            </a:r>
            <a:endParaRPr lang="en-US" altLang="zh-CN" sz="16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用于访问系统资源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sz="1600" dirty="0">
              <a:solidFill>
                <a:srgbClr val="4D4D4D"/>
              </a:solidFill>
              <a:latin typeface="-apple-system"/>
            </a:endParaRP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chemeClr val="accent1"/>
              </a:solidFill>
              <a:cs typeface="+mn-ea"/>
            </a:endParaRPr>
          </a:p>
        </p:txBody>
      </p:sp>
      <p:pic>
        <p:nvPicPr>
          <p:cNvPr id="4" name="Picture 2" descr="WASI">
            <a:extLst>
              <a:ext uri="{FF2B5EF4-FFF2-40B4-BE49-F238E27FC236}">
                <a16:creationId xmlns:a16="http://schemas.microsoft.com/office/drawing/2014/main" id="{D00DE11F-C76F-E72A-FD22-812EAE94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2" y="2793746"/>
            <a:ext cx="1818171" cy="18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6AED26-D0A3-AE3E-02BB-0E699601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7" y="1716147"/>
            <a:ext cx="3550276" cy="30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774578" y="842494"/>
            <a:ext cx="80131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4D4D4D"/>
                </a:solidFill>
                <a:latin typeface="-apple-system"/>
                <a:cs typeface="+mn-ea"/>
              </a:rPr>
              <a:t>Wasm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是用户态的可编程解决方案，经常用在插件、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serverless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等场景，社区同样也有一些类似的痛点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:</a:t>
            </a: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WASI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所能提供的系统资源非常有限，目前仅仅在文件系统、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socket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网络连接等方面提供了一些基本的支持，对于</a:t>
            </a:r>
            <a:r>
              <a:rPr lang="zh-CN" altLang="en-US" sz="1600" dirty="0">
                <a:solidFill>
                  <a:srgbClr val="00B050"/>
                </a:solidFill>
                <a:latin typeface="-apple-system"/>
                <a:cs typeface="+mn-ea"/>
              </a:rPr>
              <a:t>操作系统底层资源的访问、控制和管理能力仍然存在大量空白</a:t>
            </a:r>
            <a:endParaRPr lang="en-US" altLang="zh-CN" sz="1600" dirty="0">
              <a:solidFill>
                <a:srgbClr val="00B050"/>
              </a:solidFill>
              <a:latin typeface="-apple-system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类似 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Proxy-</a:t>
            </a:r>
            <a:r>
              <a:rPr lang="en-US" altLang="zh-CN" sz="1600" dirty="0" err="1">
                <a:solidFill>
                  <a:srgbClr val="4D4D4D"/>
                </a:solidFill>
                <a:latin typeface="-apple-system"/>
                <a:cs typeface="+mn-ea"/>
              </a:rPr>
              <a:t>wasm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这样的一些需要对内核的网络等资源有控制插件的场景，只能在用户态工作，存在性能瓶颈；</a:t>
            </a:r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无法对容器外的其他应用做可观测、资源限制等；</a:t>
            </a:r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4D4D4D"/>
                </a:solidFill>
                <a:latin typeface="-apple-system"/>
                <a:cs typeface="+mn-ea"/>
              </a:rPr>
              <a:t>Wasm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轻量级容器实例和其他 </a:t>
            </a:r>
            <a:r>
              <a:rPr lang="en-US" altLang="zh-CN" sz="1600" dirty="0" err="1">
                <a:solidFill>
                  <a:srgbClr val="4D4D4D"/>
                </a:solidFill>
                <a:latin typeface="-apple-system"/>
                <a:cs typeface="+mn-ea"/>
              </a:rPr>
              <a:t>wasm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轻量级容器之间的网络 </a:t>
            </a:r>
            <a:r>
              <a:rPr lang="en-US" altLang="zh-CN" sz="1600" dirty="0">
                <a:solidFill>
                  <a:srgbClr val="4D4D4D"/>
                </a:solidFill>
                <a:latin typeface="-apple-system"/>
                <a:cs typeface="+mn-ea"/>
              </a:rPr>
              <a:t>IO </a:t>
            </a:r>
            <a:r>
              <a:rPr lang="zh-CN" altLang="en-US" sz="1600" dirty="0">
                <a:solidFill>
                  <a:srgbClr val="4D4D4D"/>
                </a:solidFill>
                <a:latin typeface="-apple-system"/>
                <a:cs typeface="+mn-ea"/>
              </a:rPr>
              <a:t>性能也不好；</a:t>
            </a:r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rgbClr val="4D4D4D"/>
              </a:solidFill>
              <a:latin typeface="-apple-system"/>
              <a:cs typeface="+mn-ea"/>
            </a:endParaRPr>
          </a:p>
          <a:p>
            <a:endParaRPr lang="en-US" altLang="zh-CN" sz="1600" dirty="0">
              <a:solidFill>
                <a:schemeClr val="accent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6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868180" y="1866579"/>
            <a:ext cx="1111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jMThiMTc4NTkzNGMzN2U5N2IwZTE0OTg3NGIyY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5984</TotalTime>
  <Words>2623</Words>
  <Application>Microsoft Office PowerPoint</Application>
  <PresentationFormat>全屏显示(16:9)</PresentationFormat>
  <Paragraphs>297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Alibaba PuHuiTi 2 45 Light</vt:lpstr>
      <vt:lpstr>Alibaba PuHuiTi 2 55 Regular</vt:lpstr>
      <vt:lpstr>Alibaba PuHuiTi 2 65 Medium</vt:lpstr>
      <vt:lpstr>Alibaba Sans</vt:lpstr>
      <vt:lpstr>Alibaba Sans 102</vt:lpstr>
      <vt:lpstr>-apple-system</vt:lpstr>
      <vt:lpstr>思源黑体 CN Bold</vt:lpstr>
      <vt:lpstr>宋体</vt:lpstr>
      <vt:lpstr>微软雅黑</vt:lpstr>
      <vt:lpstr>Arial</vt:lpstr>
      <vt:lpstr>Calibri</vt:lpstr>
      <vt:lpstr>Consolas</vt:lpstr>
      <vt:lpstr>Open Sans</vt:lpstr>
      <vt:lpstr>Times New Roman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fb18e64b-9ce1-f854-bea8-6b5e138156dc</dc:title>
  <dc:creator>小奕</dc:creator>
  <cp:lastModifiedBy>yunwei x</cp:lastModifiedBy>
  <cp:revision>884</cp:revision>
  <dcterms:created xsi:type="dcterms:W3CDTF">1900-01-01T00:00:00Z</dcterms:created>
  <dcterms:modified xsi:type="dcterms:W3CDTF">2023-02-09T11:07:56Z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AB69FF1C479249FBABC8BC67B9523074</vt:lpwstr>
  </property>
</Properties>
</file>