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73" r:id="rId5"/>
    <p:sldId id="275" r:id="rId6"/>
    <p:sldId id="262" r:id="rId7"/>
    <p:sldId id="264" r:id="rId8"/>
    <p:sldId id="265" r:id="rId9"/>
    <p:sldId id="266" r:id="rId10"/>
    <p:sldId id="267" r:id="rId11"/>
    <p:sldId id="268" r:id="rId12"/>
    <p:sldId id="269" r:id="rId13"/>
    <p:sldId id="271" r:id="rId14"/>
    <p:sldId id="272" r:id="rId15"/>
    <p:sldId id="270" r:id="rId16"/>
    <p:sldId id="274" r:id="rId17"/>
    <p:sldId id="260" r:id="rId18"/>
    <p:sldId id="261" r:id="rId19"/>
    <p:sldId id="276" r:id="rId20"/>
    <p:sldId id="27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1203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09B677-5A99-E2A2-8321-32079F569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501DFF-59E1-82DB-C82F-D81D5D4307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112839-8C3E-80B0-041A-8AB47508F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5856-E24A-1E9D-9D29-DEF5FB6DA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44768-4B98-5533-B001-43BC59466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612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AFD50-D9B7-A7B1-3F24-A44B13D40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F965A-C2AC-3FAC-E33C-7FED1CED24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D48170-5DB9-8DA8-D472-BA9C2DE2F4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2CF9A-050F-4F7D-6709-A97185EE4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4A0EEA-70AE-9C92-6BA0-BE1530D01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15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7E687-12B7-D800-7F9E-A454C40B75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D545A-C6C8-E906-9A08-2BF16AB239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41A26-2A26-B0AD-056E-C636BF661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F86055-41BC-C564-2D75-B6C86741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A28118-B926-CB42-8BF8-0BF7735B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967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7BBD8-3E23-8DB8-7277-4FD9BACBA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C1C904-D2C0-C8F1-B631-12EF45CC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9232E8-4E5C-8C2D-1795-1E9DE9E30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59FFD7-B00E-7234-6354-CBC53FCF9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7E2AA-B15B-DDD4-75DE-752E2FE06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6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56A6C-79A3-7714-B317-08DC9DC7AA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CEE993-B306-E964-7C29-D4ECF6FD0F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5868E-308A-1C10-AC2E-C332C3E2E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1FEFA-00FE-41FE-B6CE-5A43B3F46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4A74B-770D-99A8-0042-4DCA572E4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66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28DD-7A5F-B4C6-B748-259E8F67B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64578-5EEA-8C98-FE3D-4416621407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F45115-E801-17E4-5BCF-ADB2C4659B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B6D693-369D-27EA-7CF4-19524BAC2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31D04-0A9A-A30F-213F-F279552D8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D3EA4B-66EB-AFC5-3340-EACF2D7B71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440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2FC7-3F15-D4A4-22D3-C6071344A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E3142A-4054-2986-C984-AFC6D8556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11647-60F0-A570-541F-7E1E4C1D4A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967841-3575-2E06-D3C0-B73A4CBCCD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17DAB0-89F0-652C-6364-D249103AEF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D5C75-8A17-C490-F555-48929DCB8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46FDA6A-6446-1A6A-8E03-4AD094738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F680F2-3F48-ADA4-C647-C4947DE53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39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893E4-ED8D-A7B0-4159-E7375113B3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757BD5-D532-084F-DCED-8C1A612B1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BD225-8E33-30AF-9FF0-D5D9C47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BCDE86-5820-877A-953B-C10B86381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762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DFDF6-B07E-6C53-F090-F52E312F5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436C66-4C3C-3FE9-37A2-CC83FA086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A94182-2043-F4BC-2577-E7A88F984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1708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925F5-E146-DFC1-2500-8C7CDD9D7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74777-E7EB-A838-B8CB-70E1B3D185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84898-DC88-1A15-5BCD-7D4B2DF8A2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F6BCAA-9664-F1D7-A323-7CDF6A47B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C5ACCE-CAEB-0F67-B99A-0FCDF3A00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774EC9-13F2-8050-0618-96978E92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0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454AC-89C2-8DB7-3E19-AC8FEA321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EA8A49-D7C3-E013-F49C-EFD8BE92ED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4264FD-BF47-9B13-2EA4-66679BF2E6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C9D845-5371-1D26-4086-D544DEFB6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030235-7894-4E73-3E9E-3F502CDD5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4A3EF3-8F37-E019-9CC8-445B9DB39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15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ACB6D4-71A6-6747-D2C8-E45683CED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D1DA88-9530-C1AA-C4E9-2A7B3D9E38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76FDD4-7FC6-AC6A-6393-5CB1C5313E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F98581-1F4C-8660-5A0B-42FD417E7E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AFF43-67FF-7797-2526-6CB38D1E00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604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html/2509.09525v1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 err="1"/>
              <a:t>AgentSight</a:t>
            </a:r>
            <a:r>
              <a:rPr dirty="0"/>
              <a:t>: System‑Level Observability for AI Agents Using </a:t>
            </a:r>
            <a:r>
              <a:rPr dirty="0" err="1"/>
              <a:t>eBP</a:t>
            </a:r>
            <a:r>
              <a:rPr lang="en-US" dirty="0" err="1"/>
              <a:t>F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1193800" y="3930243"/>
            <a:ext cx="77724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400" dirty="0"/>
              <a:t>Yusheng Zhen</a:t>
            </a:r>
            <a:r>
              <a:rPr lang="en-US" sz="2400" dirty="0"/>
              <a:t>g, </a:t>
            </a:r>
            <a:r>
              <a:rPr sz="2400" b="1" dirty="0" err="1"/>
              <a:t>Yanpeng</a:t>
            </a:r>
            <a:r>
              <a:rPr sz="2400" b="1" dirty="0"/>
              <a:t> Hu</a:t>
            </a:r>
            <a:r>
              <a:rPr lang="en-US" sz="2400" dirty="0"/>
              <a:t>, </a:t>
            </a:r>
            <a:r>
              <a:rPr sz="2400" dirty="0"/>
              <a:t>Tong </a:t>
            </a:r>
            <a:r>
              <a:rPr lang="en-US" sz="2400" dirty="0"/>
              <a:t>Yu,</a:t>
            </a:r>
            <a:r>
              <a:rPr lang="zh-CN" altLang="en-US" sz="2400" dirty="0"/>
              <a:t> </a:t>
            </a:r>
            <a:r>
              <a:rPr sz="2400" dirty="0"/>
              <a:t>Andi Quinn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E3E10A-08C2-C62E-30FE-4D79E798A7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1682" y="5735637"/>
            <a:ext cx="676455" cy="676455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08D364B-2E24-7516-5C9A-945D67795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3970" y="5735637"/>
            <a:ext cx="634593" cy="634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21C8297E-49CC-1616-4F2F-6CB6002C5A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256" y="5741164"/>
            <a:ext cx="616224" cy="6162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Evaluatio</a:t>
            </a:r>
            <a:r>
              <a:rPr lang="en-US" altLang="zh-CN" dirty="0"/>
              <a:t>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Setup: Ubuntu 22.04 (Linux 6.14), Claude Code 1.0.62</a:t>
            </a:r>
          </a:p>
          <a:p>
            <a:r>
              <a:rPr sz="2400" dirty="0"/>
              <a:t>Average overhead ≈ 2.9% (max ≈ 4.9%) across repo/code/compile</a:t>
            </a:r>
          </a:p>
          <a:p>
            <a:r>
              <a:rPr lang="en-US" sz="2400" dirty="0" err="1"/>
              <a:t>Usecases</a:t>
            </a:r>
            <a:r>
              <a:rPr sz="2400" dirty="0"/>
              <a:t>: </a:t>
            </a:r>
            <a:endParaRPr lang="en-US" sz="2400" dirty="0"/>
          </a:p>
          <a:p>
            <a:pPr lvl="1"/>
            <a:r>
              <a:rPr lang="en-US" sz="2400" dirty="0"/>
              <a:t>Detect</a:t>
            </a:r>
            <a:r>
              <a:rPr sz="2400" dirty="0"/>
              <a:t> prompt injection</a:t>
            </a:r>
            <a:endParaRPr lang="en-US" sz="2400" dirty="0"/>
          </a:p>
          <a:p>
            <a:pPr lvl="1"/>
            <a:r>
              <a:rPr lang="en-US" sz="2400" dirty="0"/>
              <a:t>Detect tool use</a:t>
            </a:r>
            <a:r>
              <a:rPr sz="2400" dirty="0"/>
              <a:t> loops</a:t>
            </a:r>
            <a:r>
              <a:rPr lang="en-US" sz="2400" dirty="0"/>
              <a:t> with wrong </a:t>
            </a:r>
            <a:r>
              <a:rPr lang="en-US" sz="2400" dirty="0" err="1"/>
              <a:t>args</a:t>
            </a:r>
            <a:endParaRPr lang="en-US" sz="2400" dirty="0"/>
          </a:p>
          <a:p>
            <a:pPr lvl="1"/>
            <a:r>
              <a:rPr lang="en-US" sz="2400" dirty="0"/>
              <a:t>Detect</a:t>
            </a:r>
            <a:r>
              <a:rPr sz="2400" dirty="0"/>
              <a:t> multi‑agent </a:t>
            </a:r>
            <a:r>
              <a:rPr lang="en-US" sz="2400" dirty="0"/>
              <a:t>collaborate issues</a:t>
            </a:r>
            <a:endParaRPr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Source &amp; Quick Start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https://github.com/eunomia-bpf/agentsight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dirty="0"/>
              <a:t>Quick Start</a:t>
            </a:r>
            <a:r>
              <a:rPr lang="en-US" dirty="0"/>
              <a:t>: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A00297C-1B09-7AE2-63B5-EF5823CFF6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117" y="2290674"/>
            <a:ext cx="4720251" cy="1503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C49430E-4E4B-1A79-F5A7-4479D0C571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4259248"/>
            <a:ext cx="6866626" cy="15445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Process Tree</a:t>
            </a:r>
            <a:r>
              <a:rPr lang="en-US" dirty="0"/>
              <a:t>: </a:t>
            </a:r>
            <a:r>
              <a:rPr dirty="0"/>
              <a:t>real‑time agent interactions &amp; ops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  <p:pic>
        <p:nvPicPr>
          <p:cNvPr id="1026" name="Picture 2" descr="AgentSight Demo - Process Tree Visualization">
            <a:extLst>
              <a:ext uri="{FF2B5EF4-FFF2-40B4-BE49-F238E27FC236}">
                <a16:creationId xmlns:a16="http://schemas.microsoft.com/office/drawing/2014/main" id="{EAB4EBD9-C865-205D-B416-F216D6CC0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125" y="2250280"/>
            <a:ext cx="5095336" cy="2946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C6A06-6191-435C-B9D0-FE6677ECC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D10DF-B50E-55F5-C0A1-54A990E6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1839CE-B41B-9C35-C422-5B73D0771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Timeline: prompts/responses aligned with system calls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AgentSight Demo - Timeline Visualization">
            <a:extLst>
              <a:ext uri="{FF2B5EF4-FFF2-40B4-BE49-F238E27FC236}">
                <a16:creationId xmlns:a16="http://schemas.microsoft.com/office/drawing/2014/main" id="{F3695AB4-9054-EC35-5732-4D6ADE11C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027" y="2363636"/>
            <a:ext cx="6173846" cy="3462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73584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568DE-A05D-C89B-2BC0-8446BA455E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249DC-FCEB-4E86-A3BC-2A0616A7B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Frontend Demos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15F93-ABA1-AD73-0710-58EA6B1314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Metrics</a:t>
            </a:r>
            <a:r>
              <a:rPr lang="en-US" dirty="0"/>
              <a:t>: </a:t>
            </a:r>
            <a:r>
              <a:rPr dirty="0"/>
              <a:t>CPU/memor</a:t>
            </a:r>
            <a:r>
              <a:rPr lang="en-US" altLang="zh-CN" dirty="0"/>
              <a:t>y</a:t>
            </a:r>
            <a:endParaRPr dirty="0"/>
          </a:p>
        </p:txBody>
      </p:sp>
      <p:pic>
        <p:nvPicPr>
          <p:cNvPr id="3074" name="Picture 2" descr="AgentSight Demo - Metrics Visualization">
            <a:extLst>
              <a:ext uri="{FF2B5EF4-FFF2-40B4-BE49-F238E27FC236}">
                <a16:creationId xmlns:a16="http://schemas.microsoft.com/office/drawing/2014/main" id="{B62B9F17-373B-4F44-467B-4F2E4EA66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637" y="2317424"/>
            <a:ext cx="7223185" cy="244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6400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Limitations, Future Work,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Limits: heuristic correlation; observer‑model cost/latency; cross‑host correlation</a:t>
            </a:r>
          </a:p>
          <a:p>
            <a:r>
              <a:rPr dirty="0"/>
              <a:t>Next: toward inline guardrails/enforcement; broader platform support</a:t>
            </a:r>
          </a:p>
          <a:p>
            <a:r>
              <a:rPr dirty="0"/>
              <a:t>Takeaway: boundary tracing + hybrid correlation bridges intent ↔ actions with low overhead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21A13-BE86-83B9-8030-40B2371A0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E4B27-CEDE-1D73-1414-BEDCDD8BE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318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The Semantic Gap (Why vs. What)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Agentic Systems in Production:</a:t>
            </a:r>
          </a:p>
          <a:p>
            <a:r>
              <a:rPr lang="en-US" sz="2400" dirty="0"/>
              <a:t>Agents modify files, spawn processes, execute code</a:t>
            </a:r>
          </a:p>
          <a:p>
            <a:r>
              <a:rPr lang="en-US" sz="2400" dirty="0"/>
              <a:t>Non‑deterministic behavior complicates reliability &amp; security</a:t>
            </a:r>
          </a:p>
          <a:p>
            <a:pPr marL="0" indent="0">
              <a:buNone/>
            </a:pPr>
            <a:r>
              <a:rPr lang="en-US" altLang="zh-CN" sz="2400" dirty="0"/>
              <a:t>What they have:</a:t>
            </a:r>
            <a:endParaRPr lang="en-US" sz="2400" dirty="0"/>
          </a:p>
          <a:p>
            <a:r>
              <a:rPr sz="2400" dirty="0"/>
              <a:t>Intent: prompts/responses; </a:t>
            </a:r>
            <a:endParaRPr lang="en-US" sz="2400" dirty="0"/>
          </a:p>
          <a:p>
            <a:r>
              <a:rPr sz="2400" dirty="0"/>
              <a:t>Actions: </a:t>
            </a:r>
            <a:r>
              <a:rPr sz="2400" dirty="0" err="1"/>
              <a:t>syscalls</a:t>
            </a:r>
            <a:r>
              <a:rPr sz="2400" dirty="0"/>
              <a:t>/processes</a:t>
            </a:r>
          </a:p>
          <a:p>
            <a:pPr marL="0" indent="0">
              <a:buNone/>
            </a:pPr>
            <a:r>
              <a:rPr sz="2400" dirty="0"/>
              <a:t>Need: causal linkage from LLM output → system behavior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Limits of Existing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Intent‑side (SDK): needs SDK inside the agent app; infeasible for closed‑source agents (e.g., Claude Code)</a:t>
            </a:r>
          </a:p>
          <a:p>
            <a:r>
              <a:rPr sz="2400" dirty="0"/>
              <a:t>Action‑side (Falco/Tracee): many events, no link to intent/semantics</a:t>
            </a:r>
          </a:p>
          <a:p>
            <a:r>
              <a:rPr sz="2400" dirty="0"/>
              <a:t>Interpretability: focuses on model internals, not external OS effects</a:t>
            </a:r>
          </a:p>
        </p:txBody>
      </p:sp>
    </p:spTree>
    <p:extLst>
      <p:ext uri="{BB962C8B-B14F-4D97-AF65-F5344CB8AC3E}">
        <p14:creationId xmlns:p14="http://schemas.microsoft.com/office/powerpoint/2010/main" val="286749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00F08F-9731-1E34-EBFF-7EAA0E6EC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4CFFC-64F2-1EDD-87D2-D23EB273A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Idea: Boundary Tracing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DF4F-0899-5297-4C6C-FCE7BEF300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To get data:</a:t>
            </a:r>
          </a:p>
          <a:p>
            <a:r>
              <a:rPr sz="2400" dirty="0"/>
              <a:t>Observe intent at network (TLS function </a:t>
            </a:r>
            <a:r>
              <a:rPr sz="2400" dirty="0" err="1"/>
              <a:t>uprobes</a:t>
            </a:r>
            <a:r>
              <a:rPr sz="2400" dirty="0"/>
              <a:t>)</a:t>
            </a:r>
          </a:p>
          <a:p>
            <a:r>
              <a:rPr sz="2400" dirty="0"/>
              <a:t>Observe effects at kernel (process lineage + </a:t>
            </a:r>
            <a:r>
              <a:rPr sz="2400" dirty="0" err="1"/>
              <a:t>syscalls</a:t>
            </a:r>
            <a:r>
              <a:rPr sz="2400" dirty="0"/>
              <a:t>)</a:t>
            </a:r>
          </a:p>
          <a:p>
            <a:r>
              <a:rPr sz="2400" dirty="0"/>
              <a:t>Framework‑agnostic, zero code changes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Challenges:</a:t>
            </a:r>
          </a:p>
          <a:p>
            <a:r>
              <a:rPr lang="en-US" sz="2400" dirty="0"/>
              <a:t>Bridging the Semantic Gap Between Intent and Action</a:t>
            </a:r>
          </a:p>
          <a:p>
            <a:r>
              <a:rPr lang="en-US" sz="2400" dirty="0"/>
              <a:t>Isolating the Causal Signal from System Noise</a:t>
            </a:r>
          </a:p>
          <a:p>
            <a:pPr marL="0" indent="0">
              <a:buNone/>
            </a:pPr>
            <a:r>
              <a:rPr lang="en-US" altLang="zh-CN" sz="2400" dirty="0"/>
              <a:t>Solution: </a:t>
            </a:r>
            <a:r>
              <a:rPr lang="en-US" sz="2400" dirty="0"/>
              <a:t>Correlated and filtered with LLM</a:t>
            </a:r>
          </a:p>
          <a:p>
            <a:pPr marL="0" indent="0"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3912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— Security: Trusted Artifact Exfiltration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Benign goal: build &amp; publish → plan “</a:t>
            </a:r>
            <a:r>
              <a:rPr sz="2400" dirty="0" err="1"/>
              <a:t>mvn</a:t>
            </a:r>
            <a:r>
              <a:rPr sz="2400" dirty="0"/>
              <a:t> package &amp;&amp; </a:t>
            </a:r>
            <a:r>
              <a:rPr sz="2400" dirty="0" err="1"/>
              <a:t>mvn</a:t>
            </a:r>
            <a:r>
              <a:rPr sz="2400" dirty="0"/>
              <a:t> deploy”</a:t>
            </a:r>
          </a:p>
          <a:p>
            <a:r>
              <a:rPr sz="2400" dirty="0"/>
              <a:t>Over‑broad globs/resource expansion stash secrets in JAR (e.g., META‑INF/.</a:t>
            </a:r>
            <a:r>
              <a:rPr sz="2400" dirty="0" err="1"/>
              <a:t>aws</a:t>
            </a:r>
            <a:r>
              <a:rPr sz="2400" dirty="0"/>
              <a:t>/)</a:t>
            </a:r>
          </a:p>
          <a:p>
            <a:r>
              <a:rPr sz="2400" dirty="0"/>
              <a:t>Trusted egress: deploy to internal registry; processes/domains look normal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But…</a:t>
            </a:r>
          </a:p>
          <a:p>
            <a:pPr>
              <a:buFontTx/>
              <a:buChar char="-"/>
            </a:pPr>
            <a:r>
              <a:rPr lang="en-US" sz="2400" b="1" dirty="0"/>
              <a:t>Prompt view misses it</a:t>
            </a:r>
            <a:r>
              <a:rPr lang="en-US" sz="2400" dirty="0"/>
              <a:t> (no adversarial text); </a:t>
            </a:r>
          </a:p>
          <a:p>
            <a:pPr>
              <a:buFontTx/>
              <a:buChar char="-"/>
            </a:pPr>
            <a:r>
              <a:rPr lang="en-US" sz="2400" b="1" dirty="0"/>
              <a:t>system view misses it </a:t>
            </a:r>
            <a:r>
              <a:rPr lang="en-US" sz="2400" dirty="0"/>
              <a:t>(open/write/upload are all normal)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DB90E-9747-CD64-6DA2-8F6605A1A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91A6B-1D1D-3C9C-09D0-85C377D8B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Signals → Causality →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41F76-3B7B-4AC1-8A5D-763A0EDE34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Capture: intent via TLS; effects via exec/fork + openat2/connect/</a:t>
            </a:r>
            <a:r>
              <a:rPr lang="en-US" sz="2400" dirty="0" err="1"/>
              <a:t>execve</a:t>
            </a:r>
            <a:r>
              <a:rPr lang="en-US" sz="2400" dirty="0"/>
              <a:t> with in-kernel filters</a:t>
            </a:r>
          </a:p>
          <a:p>
            <a:r>
              <a:rPr lang="en-US" sz="2400" dirty="0"/>
              <a:t>Correlate: time window + argument matching to reduce noise; observer LLM correlates intent and actions, dynamically adjusts filtering rules</a:t>
            </a:r>
          </a:p>
        </p:txBody>
      </p:sp>
    </p:spTree>
    <p:extLst>
      <p:ext uri="{BB962C8B-B14F-4D97-AF65-F5344CB8AC3E}">
        <p14:creationId xmlns:p14="http://schemas.microsoft.com/office/powerpoint/2010/main" val="2959269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— Performance: Who Burned CPU/Memory?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Agent infrastructure can dominate: serverless env ≥40% of total cost; </a:t>
            </a:r>
            <a:r>
              <a:rPr lang="en-US" altLang="zh-CN" sz="2400" dirty="0"/>
              <a:t>CPU/memory can take </a:t>
            </a:r>
            <a:r>
              <a:rPr lang="en-US" sz="2400" dirty="0"/>
              <a:t>up to 70% of LLM API cost</a:t>
            </a:r>
          </a:p>
          <a:p>
            <a:r>
              <a:rPr lang="en-US" sz="2400" dirty="0"/>
              <a:t>Need to optimize heavy steps: fix loops/</a:t>
            </a:r>
            <a:r>
              <a:rPr lang="en-US" sz="2400" dirty="0" err="1"/>
              <a:t>args</a:t>
            </a:r>
            <a:r>
              <a:rPr lang="en-US" sz="2400" dirty="0"/>
              <a:t>, long-running tools, tune retrieval/storage</a:t>
            </a:r>
          </a:p>
          <a:p>
            <a:r>
              <a:rPr lang="en-US" sz="2400" dirty="0"/>
              <a:t>Requires joining prompts/commands with CPU &amp; memory to attribute spikes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1400" dirty="0">
                <a:hlinkClick r:id="rId2"/>
              </a:rPr>
              <a:t>https://arxiv.org/html/2509.09525v1</a:t>
            </a:r>
            <a:r>
              <a:rPr lang="en-US" sz="1400" dirty="0"/>
              <a:t> </a:t>
            </a:r>
            <a:r>
              <a:rPr lang="en-US" sz="1400" dirty="0" err="1"/>
              <a:t>TrEnv</a:t>
            </a:r>
            <a:r>
              <a:rPr lang="en-US" sz="1400" dirty="0"/>
              <a:t>, a work from Alibaba that extend their SOSP’24 paper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23DA1-80CC-FB01-1100-4AF49A0CD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Semantic Gap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008CADB-8F58-F2C1-AA1C-99C5A3E5E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815014"/>
            <a:ext cx="7886700" cy="399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75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E314C-6857-D52F-CD5B-E0085C4ED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of Existing Approaches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8C6875-EABB-A337-3CA5-330E532510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338" y="1690689"/>
            <a:ext cx="7959012" cy="385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67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Idea: Boundary Tracing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C73BD0-5178-C2CE-ABC6-E5D6B05B9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53595"/>
            <a:ext cx="7510732" cy="457334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2741403" cy="4351338"/>
          </a:xfrm>
        </p:spPr>
        <p:txBody>
          <a:bodyPr/>
          <a:lstStyle/>
          <a:p>
            <a:r>
              <a:rPr dirty="0"/>
              <a:t>Intent stream: </a:t>
            </a:r>
            <a:r>
              <a:rPr dirty="0" err="1"/>
              <a:t>eBPF</a:t>
            </a:r>
            <a:r>
              <a:rPr dirty="0"/>
              <a:t> </a:t>
            </a:r>
            <a:r>
              <a:rPr dirty="0" err="1"/>
              <a:t>uprobes</a:t>
            </a:r>
            <a:r>
              <a:rPr dirty="0"/>
              <a:t> on </a:t>
            </a:r>
            <a:r>
              <a:rPr dirty="0" err="1"/>
              <a:t>SSL_read</a:t>
            </a:r>
            <a:r>
              <a:rPr dirty="0"/>
              <a:t>/</a:t>
            </a:r>
            <a:r>
              <a:rPr dirty="0" err="1"/>
              <a:t>SSL_write</a:t>
            </a:r>
            <a:endParaRPr dirty="0"/>
          </a:p>
          <a:p>
            <a:r>
              <a:rPr dirty="0"/>
              <a:t>Action stream: </a:t>
            </a:r>
            <a:r>
              <a:rPr dirty="0" err="1"/>
              <a:t>eBPF</a:t>
            </a:r>
            <a:r>
              <a:rPr dirty="0"/>
              <a:t> </a:t>
            </a:r>
            <a:r>
              <a:rPr dirty="0" err="1"/>
              <a:t>kprobes</a:t>
            </a:r>
            <a:r>
              <a:rPr dirty="0"/>
              <a:t>/</a:t>
            </a:r>
            <a:r>
              <a:rPr dirty="0" err="1"/>
              <a:t>tracepoints</a:t>
            </a:r>
            <a:r>
              <a:rPr dirty="0"/>
              <a:t> (process + I/O)</a:t>
            </a:r>
          </a:p>
          <a:p>
            <a:r>
              <a:rPr dirty="0" err="1"/>
              <a:t>Userspace</a:t>
            </a:r>
            <a:r>
              <a:rPr dirty="0"/>
              <a:t> correlation </a:t>
            </a:r>
            <a:r>
              <a:rPr lang="en-US" altLang="zh-CN" dirty="0"/>
              <a:t>with</a:t>
            </a:r>
            <a:r>
              <a:rPr dirty="0"/>
              <a:t> observer LLM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10E8CC4-87F2-5A3E-5383-8E0C6BB1B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8332" y="2523990"/>
            <a:ext cx="4781459" cy="37879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From Signals → Causality → Semantics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3D1381-BE9D-6A33-0D6B-5FC5BE58FD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22AA32-3853-2A47-03CD-1BCF2C604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558" y="1522304"/>
            <a:ext cx="8430883" cy="4743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err="1"/>
              <a:t>Userspace</a:t>
            </a:r>
            <a:r>
              <a:rPr sz="2400" dirty="0"/>
              <a:t> daemon (~6K LOC Rust/C) + TypeScript UI (~3K LOC)</a:t>
            </a:r>
          </a:p>
          <a:p>
            <a:r>
              <a:rPr lang="en-US" sz="2400" dirty="0"/>
              <a:t>File </a:t>
            </a:r>
            <a:r>
              <a:rPr sz="2400" dirty="0"/>
              <a:t>path mapping, process trees, </a:t>
            </a:r>
            <a:r>
              <a:rPr lang="en-US" altLang="zh-CN" sz="2400" dirty="0"/>
              <a:t>network trace, metrics, </a:t>
            </a:r>
            <a:r>
              <a:rPr lang="en-US" altLang="zh-CN" sz="2400" dirty="0" err="1"/>
              <a:t>llm</a:t>
            </a:r>
            <a:r>
              <a:rPr lang="en-US" altLang="zh-CN" sz="2400" dirty="0"/>
              <a:t> prompts…</a:t>
            </a:r>
            <a:endParaRPr sz="2400" dirty="0"/>
          </a:p>
          <a:p>
            <a:r>
              <a:rPr sz="2400" dirty="0"/>
              <a:t>Instrumentation‑free and framework‑agnostic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70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2FB68280-0372-48A1-A359-BE0DAACA970E}">
  <we:reference id="wa200005566" version="3.0.0.3" store="en-US" storeType="OMEX"/>
  <we:alternateReferences>
    <we:reference id="WA200005566" version="3.0.0.3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</TotalTime>
  <Words>649</Words>
  <Application>Microsoft Office PowerPoint</Application>
  <PresentationFormat>On-screen Show (4:3)</PresentationFormat>
  <Paragraphs>91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Office Theme</vt:lpstr>
      <vt:lpstr>AgentSight: System‑Level Observability for AI Agents Using eBPF</vt:lpstr>
      <vt:lpstr>Motivation — Security: Trusted Artifact Exfiltration</vt:lpstr>
      <vt:lpstr>Motivation — Performance: Who Burned CPU/Memory?</vt:lpstr>
      <vt:lpstr>The Semantic Gap</vt:lpstr>
      <vt:lpstr>Limits of Existing Approaches</vt:lpstr>
      <vt:lpstr>Key Idea: Boundary Tracing</vt:lpstr>
      <vt:lpstr>Architecture Overview</vt:lpstr>
      <vt:lpstr>From Signals → Causality → Semantics</vt:lpstr>
      <vt:lpstr>Implementation</vt:lpstr>
      <vt:lpstr>Evaluation</vt:lpstr>
      <vt:lpstr>Open Source &amp; Quick Start</vt:lpstr>
      <vt:lpstr>Frontend Demos</vt:lpstr>
      <vt:lpstr>Frontend Demos</vt:lpstr>
      <vt:lpstr>Frontend Demos</vt:lpstr>
      <vt:lpstr>Limitations, Future Work, Takeaways</vt:lpstr>
      <vt:lpstr>Backup</vt:lpstr>
      <vt:lpstr>The Semantic Gap (Why vs. What)</vt:lpstr>
      <vt:lpstr>Limits of Existing Approaches</vt:lpstr>
      <vt:lpstr>Key Idea: Boundary Tracing</vt:lpstr>
      <vt:lpstr>From Signals → Causality → Semantics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x yunwei</cp:lastModifiedBy>
  <cp:revision>7</cp:revision>
  <dcterms:created xsi:type="dcterms:W3CDTF">2013-01-27T09:14:16Z</dcterms:created>
  <dcterms:modified xsi:type="dcterms:W3CDTF">2025-10-12T22:00:20Z</dcterms:modified>
  <cp:category/>
</cp:coreProperties>
</file>