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56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203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A09055-5BA5-2F08-C4B8-6E03E4A65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29" y="759124"/>
            <a:ext cx="7590342" cy="496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16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Academic Signals: Validating the Challenges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257E7A-042D-A768-1510-AA062CB4E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60" y="1487907"/>
            <a:ext cx="7644976" cy="501494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Two Gaps &amp; Requirements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*Footer: ¹Tetragon, ²Watson arXiv, ³OTel GenAI*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E0E69A-E37D-9E07-83EC-34DAA7578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64" y="1352155"/>
            <a:ext cx="6837872" cy="480961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Formal Definition: Agent Observability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*Footer: ¹InjecAgent ACL 2024, ²S²-MAD NAACL 2025*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43543C-D173-4127-AA5E-940F655DE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713" y="1244325"/>
            <a:ext cx="6243858" cy="484304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Vision: Two-Plane 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*Footer: ¹OTel GenAI*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26C234-FBF0-3D1F-10ED-7574CF538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62" y="1742848"/>
            <a:ext cx="8066552" cy="350201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Vision: Data Plane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66294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rPr dirty="0"/>
              <a:t>*Footer: ¹Tetragon, ²eCapture, ³OTel GenAI*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802E3-E934-CA69-48BC-254E4A50A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02" y="1171656"/>
            <a:ext cx="7539487" cy="550346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Vision: Cognitive Plane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*Footer: ¹Watson arXiv*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776371-935D-B42D-3FBD-FCB8D661D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82" y="1980634"/>
            <a:ext cx="8310113" cy="334767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2680-CEAE-873D-38AB-4DE11315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68392-8FB6-CC3F-819E-C46159F13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51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Agent Observability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Safety • Cost • Control</a:t>
            </a:r>
          </a:p>
          <a:p>
            <a:pPr>
              <a:defRPr sz="1800"/>
            </a:pPr>
            <a:r>
              <a:t>*Towards Agent-Oriented Observability*</a:t>
            </a:r>
          </a:p>
          <a:p>
            <a:pPr>
              <a:defRPr sz="1800"/>
            </a:pPr>
            <a:r>
              <a:t>Yangpen Hu, Yusheng Zheng</a:t>
            </a:r>
          </a:p>
          <a:p>
            <a:pPr>
              <a:defRPr sz="1800"/>
            </a:pPr>
            <a:r>
              <a:t>Visual: Flow diagram: `[Three Silos] → [Two Gaps] → [Two-Plane Solution]`</a:t>
            </a:r>
          </a:p>
        </p:txBody>
      </p:sp>
    </p:spTree>
    <p:extLst>
      <p:ext uri="{BB962C8B-B14F-4D97-AF65-F5344CB8AC3E}">
        <p14:creationId xmlns:p14="http://schemas.microsoft.com/office/powerpoint/2010/main" val="3831501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1CA44-7799-3A20-6F96-0E0CF5B19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8444-0DF2-08A3-F910-49664BEA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Safety Threat: Indirect Prompt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4156F-5161-F36C-603F-BE74E17B6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Malicious content (files, websites) hijacks agent behavior → "quiet failures"</a:t>
            </a:r>
          </a:p>
          <a:p>
            <a:pPr>
              <a:defRPr sz="1800"/>
            </a:pPr>
            <a:r>
              <a:rPr dirty="0"/>
              <a:t>Problem: No error signal—agent just does the wrong thing</a:t>
            </a:r>
          </a:p>
          <a:p>
            <a:pPr>
              <a:defRPr sz="1800"/>
            </a:pPr>
            <a:r>
              <a:rPr dirty="0"/>
              <a:t>Visual: Simple diagram: `Malicious PDF → Agent → Sends data to attacker.com`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8EFD1-255C-DF37-1A2C-6495275276F5}"/>
              </a:ext>
            </a:extLst>
          </p:cNvPr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*Footer: InjecAgent, ACL Findings 2024*</a:t>
            </a:r>
          </a:p>
        </p:txBody>
      </p:sp>
    </p:spTree>
    <p:extLst>
      <p:ext uri="{BB962C8B-B14F-4D97-AF65-F5344CB8AC3E}">
        <p14:creationId xmlns:p14="http://schemas.microsoft.com/office/powerpoint/2010/main" val="302604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9B050-D47C-6008-069A-54482586E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EC4F-DB1B-7AA3-B6E1-00E886020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Cost &amp; ROI: Two Escalation Fronts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603AE-0C24-B6E7-7389-6580BF27A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Token-Level Costs:</a:t>
            </a:r>
          </a:p>
          <a:p>
            <a:pPr>
              <a:defRPr sz="1800"/>
            </a:pPr>
            <a:r>
              <a:t>• Multi-agent debate → ~7.5× token growth (NAACL 2025)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Infrastructure-Level Costs:</a:t>
            </a:r>
          </a:p>
          <a:p>
            <a:pPr>
              <a:defRPr sz="1800"/>
            </a:pPr>
            <a:r>
              <a:t>• Serverless overhead ≈70% of LLM API cost (TrEnv)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Unified Cost Model:</a:t>
            </a:r>
          </a:p>
          <a:p>
            <a:pPr>
              <a:defRPr sz="1800"/>
            </a:pPr>
            <a:r>
              <a:t>Cost(task) = Tokens + API + Infrastructure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Observability Needs: Budget caps, loop-stop, cost attribution</a:t>
            </a:r>
          </a:p>
          <a:p>
            <a:pPr>
              <a:defRPr sz="1800"/>
            </a:pPr>
            <a:r>
              <a:t>Visual: Bar chart (token growth), Pie chart (70% infra / 30% API)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A47080-C753-5EFC-422C-3335BC3CE3D0}"/>
              </a:ext>
            </a:extLst>
          </p:cNvPr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*Footer: ¹NAACL 2025, ²arXiv:2509.09525*</a:t>
            </a:r>
          </a:p>
        </p:txBody>
      </p:sp>
    </p:spTree>
    <p:extLst>
      <p:ext uri="{BB962C8B-B14F-4D97-AF65-F5344CB8AC3E}">
        <p14:creationId xmlns:p14="http://schemas.microsoft.com/office/powerpoint/2010/main" val="391238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Safety Threat: Indirect Prompt Injection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*Footer: InjecAgent, ACL Findings 2024*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FBA892-C01A-DF19-8EFD-6F72D3FF2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708030"/>
            <a:ext cx="7726731" cy="421508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975F2-B7DB-12B4-EBEE-691C4E04C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84B66-D319-5B3C-4325-565C4E13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Fragmentation: Multi-Vendor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EFCCD-F211-224B-9F9F-D03B5F831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The Problem: No single team owns end-to-end observability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Four Layers:</a:t>
            </a:r>
          </a:p>
          <a:p>
            <a:pPr>
              <a:defRPr sz="1800"/>
            </a:pPr>
            <a:r>
              <a:t>• SaaS Models (OpenAI, Anthropic) — API-only</a:t>
            </a:r>
          </a:p>
          <a:p>
            <a:pPr>
              <a:defRPr sz="1800"/>
            </a:pPr>
            <a:r>
              <a:t>• Agent Logic (LangChain, custom) — White box</a:t>
            </a:r>
          </a:p>
          <a:p>
            <a:pPr>
              <a:defRPr sz="1800"/>
            </a:pPr>
            <a:r>
              <a:t>• Infrastructure (K8s, containers) — Ops</a:t>
            </a:r>
          </a:p>
          <a:p>
            <a:pPr>
              <a:defRPr sz="1800"/>
            </a:pPr>
            <a:r>
              <a:t>• Tools (MCP: Claude Code, Copilot) — Mixed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Challenge: SDK injection impractical for closed components</a:t>
            </a:r>
          </a:p>
          <a:p>
            <a:pPr>
              <a:defRPr sz="1800"/>
            </a:pPr>
            <a:r>
              <a:t>Solution: Boundary capture (TLS, syscalls, API) + OTel GenAI</a:t>
            </a:r>
          </a:p>
          <a:p>
            <a:pPr>
              <a:defRPr sz="1800"/>
            </a:pPr>
            <a:r>
              <a:t>Visual: 4-layer swimlane with boundary capture 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D3404-6712-9C81-43BF-839CA111E3D2}"/>
              </a:ext>
            </a:extLst>
          </p:cNvPr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*Footer: ¹Microsoft Build 2025, ²Anthropic*</a:t>
            </a:r>
          </a:p>
        </p:txBody>
      </p:sp>
    </p:spTree>
    <p:extLst>
      <p:ext uri="{BB962C8B-B14F-4D97-AF65-F5344CB8AC3E}">
        <p14:creationId xmlns:p14="http://schemas.microsoft.com/office/powerpoint/2010/main" val="527425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30038-DD05-860E-EE34-B982C210D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83E2-5FBE-D944-86D4-FCB62854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Standards &amp; Ecosystem (Why Now)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EF1D1-6F66-8CFD-E58B-002229C8C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Three Converging Standards:</a:t>
            </a:r>
          </a:p>
          <a:p>
            <a:pPr>
              <a:defRPr sz="1800"/>
            </a:pPr>
            <a:r>
              <a:t>1) OTel GenAI: Stable agent + model spans (Mar 2025)</a:t>
            </a:r>
          </a:p>
          <a:p>
            <a:pPr>
              <a:defRPr sz="1800"/>
            </a:pPr>
            <a:r>
              <a:t>2) OpenInference/OpenLLMetry: OTel-compatible tracers</a:t>
            </a:r>
          </a:p>
          <a:p>
            <a:pPr>
              <a:defRPr sz="1800"/>
            </a:pPr>
            <a:r>
              <a:t>3) MCP: Tool protocol with platform support (Microsoft, Google)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Why This Matters: Standards enable boundary-based observability for closed systems</a:t>
            </a:r>
          </a:p>
          <a:p>
            <a:pPr>
              <a:defRPr sz="1800"/>
            </a:pPr>
            <a:r>
              <a:t>Visual: (text-only placeholder)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1DB9D0-EB28-FEDB-90E0-D94F713B3085}"/>
              </a:ext>
            </a:extLst>
          </p:cNvPr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*Footer: ¹OTel Blog 2025, ²Microsoft Build 2025*</a:t>
            </a:r>
          </a:p>
        </p:txBody>
      </p:sp>
    </p:spTree>
    <p:extLst>
      <p:ext uri="{BB962C8B-B14F-4D97-AF65-F5344CB8AC3E}">
        <p14:creationId xmlns:p14="http://schemas.microsoft.com/office/powerpoint/2010/main" val="2665513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163A1-D28A-A0BB-60FA-E823E7F9C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8C0F-EDD7-67F4-A10C-388B1F9C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 I: APM/Serving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9B060-6CC3-96AD-9583-88B1666AC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What It Gives:</a:t>
            </a:r>
          </a:p>
          <a:p>
            <a:pPr>
              <a:defRPr sz="1800"/>
            </a:pPr>
            <a:r>
              <a:t>• Infrastructure SLOs: throughput, latency, GPU, tokens/s (vLLM, Triton)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What It Misses for Agents:</a:t>
            </a:r>
          </a:p>
          <a:p>
            <a:pPr>
              <a:defRPr sz="1800"/>
            </a:pPr>
            <a:r>
              <a:t>• Intent, tool justification, goal attainment</a:t>
            </a:r>
          </a:p>
          <a:p>
            <a:pPr>
              <a:defRPr sz="1800"/>
            </a:pPr>
            <a:r>
              <a:t>• Cross-layer cost attribution</a:t>
            </a:r>
          </a:p>
          <a:p>
            <a:pPr>
              <a:defRPr sz="1800"/>
            </a:pPr>
            <a:r>
              <a:t>• Behavioral assurance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Key Distinction: Request trace (infra) ≠ Decision trajectory (behavior)</a:t>
            </a:r>
          </a:p>
          <a:p>
            <a:pPr>
              <a:defRPr sz="1800"/>
            </a:pPr>
            <a:r>
              <a:t>Visual: Split diagram (Grafana metrics vs decision trajectory)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854652-7424-8B2F-FCB9-1CAF3BD79F9E}"/>
              </a:ext>
            </a:extLst>
          </p:cNvPr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*Footer: ¹vLLM, ²Triton*</a:t>
            </a:r>
          </a:p>
        </p:txBody>
      </p:sp>
    </p:spTree>
    <p:extLst>
      <p:ext uri="{BB962C8B-B14F-4D97-AF65-F5344CB8AC3E}">
        <p14:creationId xmlns:p14="http://schemas.microsoft.com/office/powerpoint/2010/main" val="3204596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E816A-B873-C431-5879-6AB525F44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955ED-DE0F-7E5D-5AB5-D997AA69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 II: Model-Centric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119E2-A3C9-3C06-62CA-AF4744C81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Capabilities:</a:t>
            </a:r>
          </a:p>
          <a:p>
            <a:pPr>
              <a:defRPr sz="1800"/>
            </a:pPr>
            <a:r>
              <a:t>• OTel GenAI: Stable agent/model spans</a:t>
            </a:r>
          </a:p>
          <a:p>
            <a:pPr>
              <a:defRPr sz="1800"/>
            </a:pPr>
            <a:r>
              <a:t>• OpenInference, OpenLLMetry: OTel-compatible tracers</a:t>
            </a:r>
          </a:p>
          <a:p>
            <a:pPr>
              <a:defRPr sz="1800"/>
            </a:pPr>
            <a:r>
              <a:t>• Langfuse, LangSmith, Datadog: Chain tracing, cost tracking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Limits:</a:t>
            </a:r>
          </a:p>
          <a:p>
            <a:pPr>
              <a:defRPr sz="1800"/>
            </a:pPr>
            <a:r>
              <a:t>• Strong: Model I/O (prompts, tokens, latency)</a:t>
            </a:r>
          </a:p>
          <a:p>
            <a:pPr>
              <a:defRPr sz="1800"/>
            </a:pPr>
            <a:r>
              <a:t>• Weak: System layer (process, files), network (TLS), tool execution</a:t>
            </a:r>
          </a:p>
          <a:p>
            <a:pPr>
              <a:defRPr sz="1800"/>
            </a:pPr>
            <a:r>
              <a:t>• Challenge: App-side SDKs required, weak cross-layer correlation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Visual: Coverage heatmap (strong/weak layers)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A1173-5D4C-24EA-9A37-617947485533}"/>
              </a:ext>
            </a:extLst>
          </p:cNvPr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*Footer: ¹OTel GenAI, ²Langfuse*</a:t>
            </a:r>
          </a:p>
        </p:txBody>
      </p:sp>
    </p:spTree>
    <p:extLst>
      <p:ext uri="{BB962C8B-B14F-4D97-AF65-F5344CB8AC3E}">
        <p14:creationId xmlns:p14="http://schemas.microsoft.com/office/powerpoint/2010/main" val="2823928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B12B9-6D18-4B09-AA9A-C5FCB31EF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8271-41EA-8143-464E-8B5E16DC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Background III: Agent-Level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0DD48-16FD-5635-BAA9-0A1F4DED6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 sz="1800"/>
            </a:pPr>
            <a:r>
              <a:t>What They Do:</a:t>
            </a:r>
          </a:p>
          <a:p>
            <a:pPr>
              <a:defRPr sz="1800"/>
            </a:pPr>
            <a:r>
              <a:t>• AgentOps: Lifecycle taxonomy (goals, plans, tools, sessions), session replay</a:t>
            </a:r>
          </a:p>
          <a:p>
            <a:pPr>
              <a:defRPr sz="1800"/>
            </a:pPr>
            <a:r>
              <a:t>• Maxim AI: Trajectory visualization, distributed tracing, evaluation</a:t>
            </a:r>
          </a:p>
          <a:p>
            <a:pPr>
              <a:defRPr sz="1800"/>
            </a:pPr>
            <a:r>
              <a:t>• PromptLayer: OTel-compatible traces, prompt versioning, cost per variant</a:t>
            </a:r>
          </a:p>
          <a:p>
            <a:pPr>
              <a:defRPr sz="1800"/>
            </a:pPr>
            <a:r>
              <a:t>• WhyLabs LangKit: Text metrics (PII, toxicity, sentiment), drift detection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What's Missing:</a:t>
            </a:r>
          </a:p>
          <a:p>
            <a:pPr>
              <a:defRPr sz="1800"/>
            </a:pPr>
            <a:r>
              <a:t>• Single-agent focus dominates, under-serves production multi-agent needs</a:t>
            </a:r>
          </a:p>
          <a:p>
            <a:pPr>
              <a:defRPr sz="1800"/>
            </a:pPr>
            <a:r>
              <a:t>• Cost accountability: Which agent/decision caused costs?</a:t>
            </a:r>
          </a:p>
          <a:p>
            <a:pPr>
              <a:defRPr sz="1800"/>
            </a:pPr>
            <a:r>
              <a:t>• Multi-agent coordination: Orchestration patterns, causality, resource attribution</a:t>
            </a:r>
          </a:p>
          <a:p>
            <a:pPr>
              <a:defRPr sz="1800"/>
            </a:pPr>
            <a:r>
              <a:t>• System-level observability: Agent intents vs system actions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Our Contribution: Formalize instrumentation + semantic gaps; propose Two-Plane Architecture</a:t>
            </a:r>
          </a:p>
          <a:p>
            <a:pPr>
              <a:defRPr sz="1800"/>
            </a:pPr>
            <a:r>
              <a:t>Visual: (text-only placeholder)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BAD254-B1FC-D07B-D9E6-B0F5F70BBB33}"/>
              </a:ext>
            </a:extLst>
          </p:cNvPr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*Footer: ¹AgentOps arXiv, ²Maxim AI, ³PromptLayer*</a:t>
            </a:r>
          </a:p>
        </p:txBody>
      </p:sp>
    </p:spTree>
    <p:extLst>
      <p:ext uri="{BB962C8B-B14F-4D97-AF65-F5344CB8AC3E}">
        <p14:creationId xmlns:p14="http://schemas.microsoft.com/office/powerpoint/2010/main" val="3035158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3A167-582F-B35C-430A-E2999EA54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5E402-8761-9D1E-03BB-5F9FC131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Industrial Landscape: Three Tiers &amp; Production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5CAC-75A1-0D21-1EE8-77C96EEFF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The Three Tiers of Agent Observability</a:t>
            </a:r>
          </a:p>
          <a:p>
            <a:pPr>
              <a:defRPr sz="1800"/>
            </a:pPr>
            <a:r>
              <a:t>| Layer           | Representative Tools        | Core Strength                     |</a:t>
            </a:r>
          </a:p>
          <a:p>
            <a:pPr>
              <a:defRPr sz="1800"/>
            </a:pPr>
            <a:r>
              <a:t>| APM/Serving     | vLLM, Triton                | Infrastructure SLOs (GPU, latency)|</a:t>
            </a:r>
          </a:p>
          <a:p>
            <a:pPr>
              <a:defRPr sz="1800"/>
            </a:pPr>
            <a:r>
              <a:t>| LLM-centric     | LangSmith, Langfuse, Phoenix| Model I/O, OTel Adoption          |</a:t>
            </a:r>
          </a:p>
          <a:p>
            <a:pPr>
              <a:defRPr sz="1800"/>
            </a:pPr>
            <a:r>
              <a:t>| Agent-level     | Maxim AI, PromptLayer       | Agent Trajectory &amp; Behavior       |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Two Key Production Constraints</a:t>
            </a:r>
          </a:p>
          <a:p>
            <a:pPr>
              <a:defRPr sz="1800"/>
            </a:pPr>
            <a:r>
              <a:t>1) SDKs Are Insufficient: Cannot inject into managed components (Claude Code, Windows Copilot) or SaaS APIs</a:t>
            </a:r>
          </a:p>
          <a:p>
            <a:pPr>
              <a:defRPr sz="1800"/>
            </a:pPr>
            <a:r>
              <a:t>2) Standards Are Essential: Industry converging on OpenTelemetry for interoperability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Visual: Clean 3-row table + two icons (Closed Components &amp; OTel Standard)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01C3B4-0405-9230-47A6-571DB61DD2E3}"/>
              </a:ext>
            </a:extLst>
          </p:cNvPr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*Footer: ¹vLLM, ²OTel Blog 2025, ³Microsoft Build 2025*</a:t>
            </a:r>
          </a:p>
        </p:txBody>
      </p:sp>
    </p:spTree>
    <p:extLst>
      <p:ext uri="{BB962C8B-B14F-4D97-AF65-F5344CB8AC3E}">
        <p14:creationId xmlns:p14="http://schemas.microsoft.com/office/powerpoint/2010/main" val="3408091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23BB7-BD19-CBCC-027F-516D76E0F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65C8-659E-3063-A4D4-7C994FD0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Academic Signals: Validating the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A6D66-1839-A9CA-BD39-EBD5B7069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 sz="1800"/>
            </a:pPr>
            <a:r>
              <a:t>1) Safety: IPI is a Formally Recognized Threat</a:t>
            </a:r>
          </a:p>
          <a:p>
            <a:pPr>
              <a:defRPr sz="1800"/>
            </a:pPr>
            <a:r>
              <a:t>- InjecAgent (ACL Findings 2024): Benchmarks IPI across 30 frameworks, finds persistent vulnerabilities</a:t>
            </a:r>
          </a:p>
          <a:p>
            <a:pPr>
              <a:defRPr sz="1800"/>
            </a:pPr>
            <a:r>
              <a:t>- Key Finding: "Quiet failures" are common—demands audit-quality traces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2) Cost: Token Growth is a First-Class Research Problem</a:t>
            </a:r>
          </a:p>
          <a:p>
            <a:pPr>
              <a:defRPr sz="1800"/>
            </a:pPr>
            <a:r>
              <a:t>- S²-MAD (NAACL 2025): Targets token reduction as primary goal for multi-agent systems</a:t>
            </a:r>
          </a:p>
          <a:p>
            <a:pPr>
              <a:defRPr sz="1800"/>
            </a:pPr>
            <a:r>
              <a:t>- ICLR 2025 Papers: Document non-linear token growth (~7.5×) as major cost driver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3) A Balanced View is Emerging</a:t>
            </a:r>
          </a:p>
          <a:p>
            <a:pPr>
              <a:defRPr sz="1800"/>
            </a:pPr>
            <a:r>
              <a:t>- "Stop Overvaluing MAD" (arXiv 2025): Complex strategies don't always outperform simpler ones</a:t>
            </a:r>
          </a:p>
          <a:p>
            <a:pPr>
              <a:defRPr sz="1800"/>
            </a:pPr>
            <a:r>
              <a:t>- Implication: Demands empirical cost-benefit analysis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Visual: Three academic papers with key takeaways (ACL, NAACL, arXiv logos if possible)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69C94D-3697-83FD-0FDB-0FA0D2268376}"/>
              </a:ext>
            </a:extLst>
          </p:cNvPr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*Footer: ¹ACL 2024, ²NAACL 2025, ³arXiv 2025*</a:t>
            </a:r>
          </a:p>
        </p:txBody>
      </p:sp>
    </p:spTree>
    <p:extLst>
      <p:ext uri="{BB962C8B-B14F-4D97-AF65-F5344CB8AC3E}">
        <p14:creationId xmlns:p14="http://schemas.microsoft.com/office/powerpoint/2010/main" val="3425478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57331-9F5B-4AD3-8896-8FD58D7DA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1F49-735C-0E0F-D31C-ACEB0E02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Two Gaps &amp;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08484-771C-3090-01A4-4A2CBB6B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 sz="1800"/>
            </a:pPr>
            <a:r>
              <a:t>Gap 1: Instrumentation Gap</a:t>
            </a:r>
          </a:p>
          <a:p>
            <a:pPr>
              <a:defRPr sz="1800"/>
            </a:pPr>
            <a:r>
              <a:t>• Causal signal lost in high-volume syscall noise</a:t>
            </a:r>
          </a:p>
          <a:p>
            <a:pPr>
              <a:defRPr sz="1800"/>
            </a:pPr>
            <a:r>
              <a:t>• App-layer SDKs brittle, closed components inaccessible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Gap 2: Semantic Gap</a:t>
            </a:r>
          </a:p>
          <a:p>
            <a:pPr>
              <a:defRPr sz="1800"/>
            </a:pPr>
            <a:r>
              <a:t>• Boundary telemetry shows WHAT, not WHY (no intent/reasoning)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Four Requirements:</a:t>
            </a:r>
          </a:p>
          <a:p>
            <a:pPr>
              <a:defRPr sz="1800"/>
            </a:pPr>
            <a:r>
              <a:t>• R1: Boundary-based capture (kernel, TLS, API)</a:t>
            </a:r>
          </a:p>
          <a:p>
            <a:pPr>
              <a:defRPr sz="1800"/>
            </a:pPr>
            <a:r>
              <a:t>• R2: AI-powered semantic analysis (Cognitive Plane)</a:t>
            </a:r>
          </a:p>
          <a:p>
            <a:pPr>
              <a:defRPr sz="1800"/>
            </a:pPr>
            <a:r>
              <a:t>• R3: Standard spans (OTel GenAI)</a:t>
            </a:r>
          </a:p>
          <a:p>
            <a:pPr>
              <a:defRPr sz="1800"/>
            </a:pPr>
            <a:r>
              <a:t>• R4: Privacy-preserving (redaction, sampling)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Visual: Production Challenges → Two Gaps → Four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6786B-50B9-A3F3-EBD2-1F7EC89F4607}"/>
              </a:ext>
            </a:extLst>
          </p:cNvPr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*Footer: ¹Tetragon, ²Watson arXiv, ³OTel GenAI*</a:t>
            </a:r>
          </a:p>
        </p:txBody>
      </p:sp>
    </p:spTree>
    <p:extLst>
      <p:ext uri="{BB962C8B-B14F-4D97-AF65-F5344CB8AC3E}">
        <p14:creationId xmlns:p14="http://schemas.microsoft.com/office/powerpoint/2010/main" val="2188143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5086C-8371-5860-B8F8-867FF2486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2F54-DD26-DA1F-03BE-2E469ADD6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Formal Definition: Agent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D1F67-CA31-D1DD-456F-ED5FD3B24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 sz="1800"/>
            </a:pPr>
            <a:r>
              <a:t>System Model: Agentic system = ⟨Goals, Plans, Tools, Environment Events⟩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Agent Observability Capability:</a:t>
            </a:r>
          </a:p>
          <a:p>
            <a:pPr>
              <a:defRPr sz="1800"/>
            </a:pPr>
            <a:r>
              <a:t>• Capture: Minimal statistic S(E) at stable boundaries (model API, TLS, syscalls, human feedback)</a:t>
            </a:r>
          </a:p>
          <a:p>
            <a:pPr>
              <a:defRPr sz="1800"/>
            </a:pPr>
            <a:r>
              <a:t>• Infer: Whether reasoning/actions satisfy correctness, safety, cost constraints with auditability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Paradigm Shift:</a:t>
            </a:r>
          </a:p>
          <a:p>
            <a:pPr>
              <a:defRPr sz="1800"/>
            </a:pPr>
            <a:r>
              <a:t>• Traditional: System health, MELT, request traces, exceptions</a:t>
            </a:r>
          </a:p>
          <a:p>
            <a:pPr>
              <a:defRPr sz="1800"/>
            </a:pPr>
            <a:r>
              <a:t>• Agentic: Behavioral correctness, MELT + Evals + Governance, decision trajectories, quiet failures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Three Problem Dimensions:</a:t>
            </a:r>
          </a:p>
          <a:p>
            <a:pPr>
              <a:defRPr sz="1800"/>
            </a:pPr>
            <a:r>
              <a:t>• Safety: Uncertainty → semantic failures (IPI, tool misuse)</a:t>
            </a:r>
          </a:p>
          <a:p>
            <a:pPr>
              <a:defRPr sz="1800"/>
            </a:pPr>
            <a:r>
              <a:t>• Cost: Multi-layer, non-linear growth (7.5× tokens, 70% infra)</a:t>
            </a:r>
          </a:p>
          <a:p>
            <a:pPr>
              <a:defRPr sz="1800"/>
            </a:pPr>
            <a:r>
              <a:t>• Fragmentation: Multi-vendor stacks (SaaS, managed agents, MCP)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Visual: Comparison table (Traditional vs Agentic observability)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7D0DE0-E6F1-A876-8D5C-DDB3F8075E8A}"/>
              </a:ext>
            </a:extLst>
          </p:cNvPr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*Footer: ¹InjecAgent ACL 2024, ²S²-MAD NAACL 2025*</a:t>
            </a:r>
          </a:p>
        </p:txBody>
      </p:sp>
    </p:spTree>
    <p:extLst>
      <p:ext uri="{BB962C8B-B14F-4D97-AF65-F5344CB8AC3E}">
        <p14:creationId xmlns:p14="http://schemas.microsoft.com/office/powerpoint/2010/main" val="3348964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7BD5B-77EA-2898-AE70-1FA69E73E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D9F4-DBCA-1C85-110D-D465F21E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Vision: Two-Plane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88D4E-A283-84B9-20E7-4FA73A4B9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 sz="1800"/>
            </a:pPr>
            <a:r>
              <a:t>Data Plane:</a:t>
            </a:r>
          </a:p>
          <a:p>
            <a:pPr>
              <a:defRPr sz="1800"/>
            </a:pPr>
            <a:r>
              <a:t>• Capture at stable boundaries (model, TLS, syscalls, human feedback)</a:t>
            </a:r>
          </a:p>
          <a:p>
            <a:pPr>
              <a:defRPr sz="1800"/>
            </a:pPr>
            <a:r>
              <a:t>• No in-app SDK required</a:t>
            </a:r>
          </a:p>
          <a:p>
            <a:pPr>
              <a:defRPr sz="1800"/>
            </a:pPr>
            <a:r>
              <a:t>• Map to OTel GenAI spans</a:t>
            </a:r>
          </a:p>
          <a:p>
            <a:pPr>
              <a:defRPr sz="1800"/>
            </a:pPr>
            <a:r>
              <a:t>• Privacy-first: Redaction, sampling, scoped retention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Cognitive Plane:</a:t>
            </a:r>
          </a:p>
          <a:p>
            <a:pPr>
              <a:defRPr sz="1800"/>
            </a:pPr>
            <a:r>
              <a:t>• Agents observe agents</a:t>
            </a:r>
          </a:p>
          <a:p>
            <a:pPr>
              <a:defRPr sz="1800"/>
            </a:pPr>
            <a:r>
              <a:t>• Semantic evals, trajectory reconstruction, cross-layer causality</a:t>
            </a:r>
          </a:p>
          <a:p>
            <a:pPr>
              <a:defRPr sz="1800"/>
            </a:pPr>
            <a:r>
              <a:t>• Policy actions: Quarantine, budget caps, alerts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Together: Safety, cost, and control closed loop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Key Metrics:</a:t>
            </a:r>
          </a:p>
          <a:p>
            <a:pPr>
              <a:defRPr sz="1800"/>
            </a:pPr>
            <a:r>
              <a:t>• Security: Attack capture rate, MTTA, trajectory completeness</a:t>
            </a:r>
          </a:p>
          <a:p>
            <a:pPr>
              <a:defRPr sz="1800"/>
            </a:pPr>
            <a:r>
              <a:t>• Cost: $/successful task, tokens/solve, runaway prevention</a:t>
            </a:r>
          </a:p>
          <a:p>
            <a:pPr>
              <a:defRPr sz="1800"/>
            </a:pPr>
            <a:r>
              <a:t>• Reliability: MTTR, tool-success ratio, quiet failure detection</a:t>
            </a:r>
          </a:p>
          <a:p>
            <a:pPr>
              <a:defRPr sz="1800"/>
            </a:pPr>
            <a:r>
              <a:t>• Standards: OTel conformance, MCP coverage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Visual: Two-plane architecture diagram with data 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139D09-F948-0363-6A50-02C095A31898}"/>
              </a:ext>
            </a:extLst>
          </p:cNvPr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*Footer: ¹OTel GenAI*</a:t>
            </a:r>
          </a:p>
        </p:txBody>
      </p:sp>
    </p:spTree>
    <p:extLst>
      <p:ext uri="{BB962C8B-B14F-4D97-AF65-F5344CB8AC3E}">
        <p14:creationId xmlns:p14="http://schemas.microsoft.com/office/powerpoint/2010/main" val="150920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Cost &amp; ROI: Two Escalation Fronts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2657" y="6528471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rPr dirty="0"/>
              <a:t>*Footer: ¹NAACL 2025, ²arXiv:2509.09525*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49DE5D-0987-7FDB-1CAC-FD1A7CBF3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71" y="1339310"/>
            <a:ext cx="6972272" cy="34720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5F2F8A-B3FF-C3FF-C4AD-FF2AD80BB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132" y="4733061"/>
            <a:ext cx="5871713" cy="172720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50485-D89C-80CA-28AC-846EA1FD5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E967-2DC1-15DF-3752-B6C5DD05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Vision: Data Plane (Evidence &amp; Practice)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FFE29-17CC-1AEA-C7DE-F0AC20940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 sz="1800"/>
            </a:pPr>
            <a:r>
              <a:t>System Layer:</a:t>
            </a:r>
          </a:p>
          <a:p>
            <a:pPr>
              <a:defRPr sz="1800"/>
            </a:pPr>
            <a:r>
              <a:t>• Tetragon (eBPF): Process lifecycle, execve, file I/O, K8s correlation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Network/TLS Layer:</a:t>
            </a:r>
          </a:p>
          <a:p>
            <a:pPr>
              <a:defRPr sz="1800"/>
            </a:pPr>
            <a:r>
              <a:t>• eCapture (uprobes): TLS plaintext at library boundary (OpenSSL, GnuTLS)</a:t>
            </a:r>
          </a:p>
          <a:p>
            <a:pPr>
              <a:defRPr sz="1800"/>
            </a:pPr>
            <a:r>
              <a:t>• Compatible with closed-source/managed clients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Model Layer:</a:t>
            </a:r>
          </a:p>
          <a:p>
            <a:pPr>
              <a:defRPr sz="1800"/>
            </a:pPr>
            <a:r>
              <a:t>• OTel GenAI: Inference operations (tokens, latency, provider)</a:t>
            </a:r>
          </a:p>
          <a:p>
            <a:pPr>
              <a:defRPr sz="1800"/>
            </a:pPr>
            <a:r>
              <a:t>• Flows to Langfuse, Phoenix, Datadog, Honeycomb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Human Layer:</a:t>
            </a:r>
          </a:p>
          <a:p>
            <a:pPr>
              <a:defRPr sz="1800"/>
            </a:pPr>
            <a:r>
              <a:t>• Structured feedback as ground truth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Deployment Path (90 Days):</a:t>
            </a:r>
          </a:p>
          <a:p>
            <a:pPr>
              <a:defRPr sz="1800"/>
            </a:pPr>
            <a:r>
              <a:t>• P0 (Weeks 1–2): Boundary tracing (eBPF, TLS, model I/O)</a:t>
            </a:r>
          </a:p>
          <a:p>
            <a:pPr>
              <a:defRPr sz="1800"/>
            </a:pPr>
            <a:r>
              <a:t>• P1 (Weeks 3–4): OTel GenAI spans, OpenInference/OpenLLMetry</a:t>
            </a:r>
          </a:p>
          <a:p>
            <a:pPr>
              <a:defRPr sz="1800"/>
            </a:pPr>
            <a:r>
              <a:t>• P2 (Weeks 5–8): Cognitive agents (Watson-style)</a:t>
            </a:r>
          </a:p>
          <a:p>
            <a:pPr>
              <a:defRPr sz="1800"/>
            </a:pPr>
            <a:r>
              <a:t>• P3 (Weeks 9–12): Causal graphs, compliance, MCP capture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Visual: (text-only placeholder)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2F850-C5B2-7790-B1DA-4F952EA18EF0}"/>
              </a:ext>
            </a:extLst>
          </p:cNvPr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*Footer: ¹Tetragon, ²eCapture, ³OTel GenAI*</a:t>
            </a:r>
          </a:p>
        </p:txBody>
      </p:sp>
    </p:spTree>
    <p:extLst>
      <p:ext uri="{BB962C8B-B14F-4D97-AF65-F5344CB8AC3E}">
        <p14:creationId xmlns:p14="http://schemas.microsoft.com/office/powerpoint/2010/main" val="1634715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D4918-6E13-185B-B0CE-FCA13C76E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AF59D-F920-554D-DF63-7CFECDB4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Vision: Cognitive Plane (Algorithms &amp; Outputs)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89EBB-8617-525F-26AF-32F1BC131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 sz="1800"/>
            </a:pPr>
            <a:r>
              <a:t>Algorithms:</a:t>
            </a:r>
          </a:p>
          <a:p>
            <a:pPr>
              <a:defRPr sz="1800"/>
            </a:pPr>
            <a:r>
              <a:t>• Semantic evaluation: Hallucination, loop, tool-misuse detection</a:t>
            </a:r>
          </a:p>
          <a:p>
            <a:pPr>
              <a:defRPr sz="1800"/>
            </a:pPr>
            <a:r>
              <a:t>• Decision trajectory reconstruction (Watson-style surrogate observers)</a:t>
            </a:r>
          </a:p>
          <a:p>
            <a:pPr>
              <a:defRPr sz="1800"/>
            </a:pPr>
            <a:r>
              <a:t>• Multi-layer causality graph (decisions → costs → actions → outcomes)</a:t>
            </a:r>
          </a:p>
          <a:p>
            <a:pPr>
              <a:defRPr sz="1800"/>
            </a:pPr>
            <a:r>
              <a:t>• Cost policies: $/task, tokens/solve thresholds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Outputs:</a:t>
            </a:r>
          </a:p>
          <a:p>
            <a:pPr>
              <a:defRPr sz="1800"/>
            </a:pPr>
            <a:r>
              <a:t>• Security: Alerts, isolation, policy enforcement, quarantine</a:t>
            </a:r>
          </a:p>
          <a:p>
            <a:pPr>
              <a:defRPr sz="1800"/>
            </a:pPr>
            <a:r>
              <a:t>• Cost: Budgets, rate limiting, fallback policies, routing to cheaper agents</a:t>
            </a:r>
          </a:p>
          <a:p>
            <a:pPr>
              <a:defRPr sz="1800"/>
            </a:pPr>
            <a:r>
              <a:t>• Auditability: Multi-agent causal chains, structured summaries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Privacy &amp; Compliance:</a:t>
            </a:r>
          </a:p>
          <a:p>
            <a:pPr>
              <a:defRPr sz="1800"/>
            </a:pPr>
            <a:r>
              <a:t>• Redaction/masking, sampling (1–10% full / 90–99% metadata)</a:t>
            </a:r>
          </a:p>
          <a:p>
            <a:pPr>
              <a:defRPr sz="1800"/>
            </a:pPr>
            <a:r>
              <a:t>• Scoped retention: 7d full / 90d aggregates / ∞ audit logs</a:t>
            </a:r>
          </a:p>
          <a:p>
            <a:pPr>
              <a:defRPr sz="1800"/>
            </a:pPr>
            <a:r>
              <a:t>• OTel privacy attributes, MCP policy metadata</a:t>
            </a:r>
          </a:p>
          <a:p>
            <a:pPr>
              <a:defRPr sz="1800"/>
            </a:pPr>
            <a:r>
              <a:t>• Consent &amp; transparency for compliance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Visual: Flow diagram (text-only placeholder)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82606A-E0E9-2EF5-D68A-BB6C327F8725}"/>
              </a:ext>
            </a:extLst>
          </p:cNvPr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*Footer: ¹Watson arXiv*</a:t>
            </a:r>
          </a:p>
        </p:txBody>
      </p:sp>
    </p:spTree>
    <p:extLst>
      <p:ext uri="{BB962C8B-B14F-4D97-AF65-F5344CB8AC3E}">
        <p14:creationId xmlns:p14="http://schemas.microsoft.com/office/powerpoint/2010/main" val="97582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Fragmentation: Multi-Vendor Stacks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*Footer: ¹Microsoft Build 2025, ²Anthropic*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BDE61B-9A11-BF2A-8F18-187206A4E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300021" cy="41852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Standards &amp; Ecosystem (Why Now)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*Footer: ¹OTel Blog 2025, ²Microsoft Build 2025*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8FA336-5583-29AB-287C-F0C159E83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245" y="1365879"/>
            <a:ext cx="6320287" cy="4602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 I: APM/Serving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*Footer: ¹vLLM, ²Triton*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7249FB-DF50-2A8F-07E9-410C27903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75" y="1224952"/>
            <a:ext cx="7919574" cy="48523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 II: Model-Centric Tools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*Footer: ¹OTel GenAI, ²Langfuse*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6AE826-2028-D8FD-6D02-FFCBA530F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86" y="1679881"/>
            <a:ext cx="8241514" cy="42757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Background III: Agent-Level Frameworks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*Footer: ¹AgentOps arXiv, ²Maxim AI, ³PromptLayer*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FB1A17-64E0-8D87-EF96-53F36DFB9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85" y="2157404"/>
            <a:ext cx="8379125" cy="27986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Industrial Landscape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9690" y="6531346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*Footer: ¹vLLM, ²OTel Blog 2025, ³Microsoft Build 2025*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2EB848-3DCD-846E-F7B0-1CD41B2EA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54" y="1363956"/>
            <a:ext cx="7039155" cy="51673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1875</Words>
  <Application>Microsoft Office PowerPoint</Application>
  <PresentationFormat>On-screen Show (4:3)</PresentationFormat>
  <Paragraphs>241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PowerPoint Presentation</vt:lpstr>
      <vt:lpstr>Safety Threat: Indirect Prompt Injection</vt:lpstr>
      <vt:lpstr>Cost &amp; ROI: Two Escalation Fronts</vt:lpstr>
      <vt:lpstr>Fragmentation: Multi-Vendor Stacks</vt:lpstr>
      <vt:lpstr>Standards &amp; Ecosystem (Why Now)</vt:lpstr>
      <vt:lpstr>Background I: APM/Serving</vt:lpstr>
      <vt:lpstr>Background II: Model-Centric Tools</vt:lpstr>
      <vt:lpstr>Background III: Agent-Level Frameworks</vt:lpstr>
      <vt:lpstr>Industrial Landscape</vt:lpstr>
      <vt:lpstr>Academic Signals: Validating the Challenges</vt:lpstr>
      <vt:lpstr>Two Gaps &amp; Requirements</vt:lpstr>
      <vt:lpstr>Formal Definition: Agent Observability</vt:lpstr>
      <vt:lpstr>Vision: Two-Plane Architecture</vt:lpstr>
      <vt:lpstr>Vision: Data Plane</vt:lpstr>
      <vt:lpstr>Vision: Cognitive Plane</vt:lpstr>
      <vt:lpstr>backup</vt:lpstr>
      <vt:lpstr>Agent Observability 2025</vt:lpstr>
      <vt:lpstr>Safety Threat: Indirect Prompt Injection</vt:lpstr>
      <vt:lpstr>Cost &amp; ROI: Two Escalation Fronts</vt:lpstr>
      <vt:lpstr>Fragmentation: Multi-Vendor Stacks</vt:lpstr>
      <vt:lpstr>Standards &amp; Ecosystem (Why Now)</vt:lpstr>
      <vt:lpstr>Background I: APM/Serving</vt:lpstr>
      <vt:lpstr>Background II: Model-Centric Tools</vt:lpstr>
      <vt:lpstr>Background III: Agent-Level Frameworks</vt:lpstr>
      <vt:lpstr>Industrial Landscape: Three Tiers &amp; Production Constraints</vt:lpstr>
      <vt:lpstr>Academic Signals: Validating the Challenges</vt:lpstr>
      <vt:lpstr>Two Gaps &amp; Requirements</vt:lpstr>
      <vt:lpstr>Formal Definition: Agent Observability</vt:lpstr>
      <vt:lpstr>Vision: Two-Plane Architecture</vt:lpstr>
      <vt:lpstr>Vision: Data Plane (Evidence &amp; Practice)</vt:lpstr>
      <vt:lpstr>Vision: Cognitive Plane (Algorithms &amp; Outputs)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 Observability 2025: Safety • Cost • Control (Text-only)</dc:title>
  <dc:subject/>
  <dc:creator>Yangpen Hu, Yusheng Zheng</dc:creator>
  <cp:keywords/>
  <dc:description>generated using python-pptx</dc:description>
  <cp:lastModifiedBy>x yunwei</cp:lastModifiedBy>
  <cp:revision>3</cp:revision>
  <dcterms:created xsi:type="dcterms:W3CDTF">2013-01-27T09:14:16Z</dcterms:created>
  <dcterms:modified xsi:type="dcterms:W3CDTF">2025-10-13T01:07:16Z</dcterms:modified>
  <cp:category/>
</cp:coreProperties>
</file>