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0.xml" ContentType="application/vnd.openxmlformats-officedocument.presentationml.notesSlide+xml"/>
  <Override PartName="/ppt/ink/ink13.xml" ContentType="application/inkml+xml"/>
  <Override PartName="/ppt/notesSlides/notesSlide41.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74" r:id="rId3"/>
    <p:sldId id="369" r:id="rId4"/>
    <p:sldId id="259" r:id="rId5"/>
    <p:sldId id="351" r:id="rId6"/>
    <p:sldId id="391" r:id="rId7"/>
    <p:sldId id="271" r:id="rId8"/>
    <p:sldId id="273" r:id="rId9"/>
    <p:sldId id="261" r:id="rId10"/>
    <p:sldId id="262" r:id="rId11"/>
    <p:sldId id="354" r:id="rId12"/>
    <p:sldId id="364" r:id="rId13"/>
    <p:sldId id="355" r:id="rId14"/>
    <p:sldId id="266" r:id="rId15"/>
    <p:sldId id="267" r:id="rId16"/>
    <p:sldId id="268" r:id="rId17"/>
    <p:sldId id="394" r:id="rId18"/>
    <p:sldId id="356" r:id="rId19"/>
    <p:sldId id="343" r:id="rId20"/>
    <p:sldId id="363" r:id="rId21"/>
    <p:sldId id="362" r:id="rId22"/>
    <p:sldId id="258" r:id="rId23"/>
    <p:sldId id="269" r:id="rId24"/>
    <p:sldId id="257" r:id="rId25"/>
    <p:sldId id="338" r:id="rId26"/>
    <p:sldId id="337" r:id="rId27"/>
    <p:sldId id="265" r:id="rId28"/>
    <p:sldId id="264" r:id="rId29"/>
    <p:sldId id="352" r:id="rId30"/>
    <p:sldId id="348" r:id="rId31"/>
    <p:sldId id="340" r:id="rId32"/>
    <p:sldId id="341" r:id="rId33"/>
    <p:sldId id="358" r:id="rId34"/>
    <p:sldId id="359" r:id="rId35"/>
    <p:sldId id="360" r:id="rId36"/>
    <p:sldId id="365" r:id="rId37"/>
    <p:sldId id="361" r:id="rId38"/>
    <p:sldId id="366" r:id="rId39"/>
    <p:sldId id="372" r:id="rId40"/>
    <p:sldId id="346" r:id="rId41"/>
    <p:sldId id="371" r:id="rId42"/>
    <p:sldId id="370" r:id="rId43"/>
    <p:sldId id="380" r:id="rId44"/>
    <p:sldId id="373" r:id="rId45"/>
    <p:sldId id="374" r:id="rId46"/>
    <p:sldId id="376" r:id="rId47"/>
    <p:sldId id="377" r:id="rId48"/>
    <p:sldId id="379" r:id="rId49"/>
    <p:sldId id="378" r:id="rId50"/>
    <p:sldId id="375" r:id="rId51"/>
    <p:sldId id="383" r:id="rId52"/>
    <p:sldId id="382" r:id="rId53"/>
    <p:sldId id="381" r:id="rId54"/>
    <p:sldId id="384" r:id="rId55"/>
    <p:sldId id="387" r:id="rId56"/>
    <p:sldId id="388" r:id="rId57"/>
    <p:sldId id="386" r:id="rId58"/>
    <p:sldId id="389" r:id="rId59"/>
    <p:sldId id="393" r:id="rId60"/>
    <p:sldId id="392" r:id="rId61"/>
    <p:sldId id="390" r:id="rId62"/>
    <p:sldId id="396" r:id="rId63"/>
    <p:sldId id="395" r:id="rId64"/>
    <p:sldId id="397" r:id="rId65"/>
    <p:sldId id="398" r:id="rId66"/>
    <p:sldId id="399"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25CA8B-FB6A-FA13-1354-3675F728BFFE}" v="10" dt="2025-07-08T18:49:58.456"/>
    <p1510:client id="{88718166-F9BF-412E-D151-850DE27FCB0E}" v="134" dt="2025-07-07T20:26:24.677"/>
    <p1510:client id="{9E473AA0-C242-2708-141A-152F53C0FCE8}" v="47" dt="2025-07-08T17:42:01.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7F3976D6A50C68FA/&#24037;&#20316;&#3180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F3976D6A50C68FA/&#24037;&#20316;&#3180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Sheet1!$G$6</c:f>
              <c:strCache>
                <c:ptCount val="1"/>
                <c:pt idx="0">
                  <c:v>Requests per Second (RPS)</c:v>
                </c:pt>
              </c:strCache>
            </c:strRef>
          </c:tx>
          <c:spPr>
            <a:solidFill>
              <a:schemeClr val="accent1"/>
            </a:solidFill>
            <a:ln>
              <a:noFill/>
            </a:ln>
            <a:effectLst/>
          </c:spPr>
          <c:invertIfNegative val="0"/>
          <c:dPt>
            <c:idx val="4"/>
            <c:invertIfNegative val="0"/>
            <c:bubble3D val="0"/>
            <c:spPr>
              <a:solidFill>
                <a:srgbClr val="E87331"/>
              </a:solidFill>
              <a:ln>
                <a:noFill/>
              </a:ln>
              <a:effectLst/>
            </c:spPr>
            <c:extLst>
              <c:ext xmlns:c16="http://schemas.microsoft.com/office/drawing/2014/chart" uri="{C3380CC4-5D6E-409C-BE32-E72D297353CC}">
                <c16:uniqueId val="{00000001-DA37-44E0-9C43-CCFCA3C7D050}"/>
              </c:ext>
            </c:extLst>
          </c:dPt>
          <c:dPt>
            <c:idx val="5"/>
            <c:invertIfNegative val="0"/>
            <c:bubble3D val="0"/>
            <c:spPr>
              <a:solidFill>
                <a:srgbClr val="3C7D22"/>
              </a:solidFill>
              <a:ln>
                <a:noFill/>
              </a:ln>
              <a:effectLst/>
            </c:spPr>
            <c:extLst>
              <c:ext xmlns:c16="http://schemas.microsoft.com/office/drawing/2014/chart" uri="{C3380CC4-5D6E-409C-BE32-E72D297353CC}">
                <c16:uniqueId val="{00000003-DA37-44E0-9C43-CCFCA3C7D050}"/>
              </c:ext>
            </c:extLst>
          </c:dPt>
          <c:dPt>
            <c:idx val="6"/>
            <c:invertIfNegative val="0"/>
            <c:bubble3D val="0"/>
            <c:spPr>
              <a:solidFill>
                <a:srgbClr val="3C7D22"/>
              </a:solidFill>
              <a:ln>
                <a:noFill/>
              </a:ln>
              <a:effectLst/>
            </c:spPr>
            <c:extLst>
              <c:ext xmlns:c16="http://schemas.microsoft.com/office/drawing/2014/chart" uri="{C3380CC4-5D6E-409C-BE32-E72D297353CC}">
                <c16:uniqueId val="{00000005-DA37-44E0-9C43-CCFCA3C7D050}"/>
              </c:ext>
            </c:extLst>
          </c:dPt>
          <c:cat>
            <c:strRef>
              <c:f>Sheet1!$F$7:$F$13</c:f>
              <c:strCache>
                <c:ptCount val="7"/>
                <c:pt idx="0">
                  <c:v>Lua</c:v>
                </c:pt>
                <c:pt idx="1">
                  <c:v>WebAssembly</c:v>
                </c:pt>
                <c:pt idx="2">
                  <c:v>ERIM</c:v>
                </c:pt>
                <c:pt idx="3">
                  <c:v>RLBox</c:v>
                </c:pt>
                <c:pt idx="4">
                  <c:v>bpftime</c:v>
                </c:pt>
                <c:pt idx="5">
                  <c:v>Baseline C</c:v>
                </c:pt>
                <c:pt idx="6">
                  <c:v>Native</c:v>
                </c:pt>
              </c:strCache>
            </c:strRef>
          </c:cat>
          <c:val>
            <c:numRef>
              <c:f>Sheet1!$G$7:$G$13</c:f>
              <c:numCache>
                <c:formatCode>General</c:formatCode>
                <c:ptCount val="7"/>
                <c:pt idx="0">
                  <c:v>3982</c:v>
                </c:pt>
                <c:pt idx="1">
                  <c:v>4007</c:v>
                </c:pt>
                <c:pt idx="2">
                  <c:v>4024</c:v>
                </c:pt>
                <c:pt idx="3">
                  <c:v>4148</c:v>
                </c:pt>
                <c:pt idx="4">
                  <c:v>4461</c:v>
                </c:pt>
                <c:pt idx="5">
                  <c:v>4559</c:v>
                </c:pt>
                <c:pt idx="6">
                  <c:v>4536</c:v>
                </c:pt>
              </c:numCache>
            </c:numRef>
          </c:val>
          <c:extLst>
            <c:ext xmlns:c16="http://schemas.microsoft.com/office/drawing/2014/chart" uri="{C3380CC4-5D6E-409C-BE32-E72D297353CC}">
              <c16:uniqueId val="{00000006-DA37-44E0-9C43-CCFCA3C7D050}"/>
            </c:ext>
          </c:extLst>
        </c:ser>
        <c:dLbls>
          <c:showLegendKey val="0"/>
          <c:showVal val="0"/>
          <c:showCatName val="0"/>
          <c:showSerName val="0"/>
          <c:showPercent val="0"/>
          <c:showBubbleSize val="0"/>
        </c:dLbls>
        <c:gapWidth val="219"/>
        <c:overlap val="-27"/>
        <c:axId val="1401021960"/>
        <c:axId val="1401027592"/>
      </c:barChart>
      <c:catAx>
        <c:axId val="1401021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401027592"/>
        <c:crosses val="autoZero"/>
        <c:auto val="1"/>
        <c:lblAlgn val="ctr"/>
        <c:lblOffset val="100"/>
        <c:noMultiLvlLbl val="0"/>
      </c:catAx>
      <c:valAx>
        <c:axId val="140102759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Requests per Second (RPS)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401021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Sheet1!$G$59</c:f>
              <c:strCache>
                <c:ptCount val="1"/>
                <c:pt idx="0">
                  <c:v>Kernel Uprobe </c:v>
                </c:pt>
              </c:strCache>
            </c:strRef>
          </c:tx>
          <c:spPr>
            <a:solidFill>
              <a:schemeClr val="accent1"/>
            </a:solidFill>
            <a:ln>
              <a:noFill/>
            </a:ln>
            <a:effectLst/>
          </c:spPr>
          <c:invertIfNegative val="0"/>
          <c:cat>
            <c:strRef>
              <c:f>Sheet1!$F$60:$F$61</c:f>
              <c:strCache>
                <c:ptCount val="2"/>
                <c:pt idx="0">
                  <c:v>1K</c:v>
                </c:pt>
                <c:pt idx="1">
                  <c:v>256K</c:v>
                </c:pt>
              </c:strCache>
            </c:strRef>
          </c:cat>
          <c:val>
            <c:numRef>
              <c:f>Sheet1!$G$60:$G$61</c:f>
              <c:numCache>
                <c:formatCode>General</c:formatCode>
                <c:ptCount val="2"/>
                <c:pt idx="0">
                  <c:v>8500</c:v>
                </c:pt>
                <c:pt idx="1">
                  <c:v>500</c:v>
                </c:pt>
              </c:numCache>
            </c:numRef>
          </c:val>
          <c:extLst>
            <c:ext xmlns:c16="http://schemas.microsoft.com/office/drawing/2014/chart" uri="{C3380CC4-5D6E-409C-BE32-E72D297353CC}">
              <c16:uniqueId val="{00000000-DDDB-45BA-9849-CEE924FDAD04}"/>
            </c:ext>
          </c:extLst>
        </c:ser>
        <c:ser>
          <c:idx val="1"/>
          <c:order val="1"/>
          <c:tx>
            <c:strRef>
              <c:f>Sheet1!$H$59</c:f>
              <c:strCache>
                <c:ptCount val="1"/>
                <c:pt idx="0">
                  <c:v>bpftime </c:v>
                </c:pt>
              </c:strCache>
            </c:strRef>
          </c:tx>
          <c:spPr>
            <a:solidFill>
              <a:schemeClr val="accent2"/>
            </a:solidFill>
            <a:ln>
              <a:noFill/>
            </a:ln>
            <a:effectLst/>
          </c:spPr>
          <c:invertIfNegative val="0"/>
          <c:cat>
            <c:strRef>
              <c:f>Sheet1!$F$60:$F$61</c:f>
              <c:strCache>
                <c:ptCount val="2"/>
                <c:pt idx="0">
                  <c:v>1K</c:v>
                </c:pt>
                <c:pt idx="1">
                  <c:v>256K</c:v>
                </c:pt>
              </c:strCache>
            </c:strRef>
          </c:cat>
          <c:val>
            <c:numRef>
              <c:f>Sheet1!$H$60:$H$61</c:f>
              <c:numCache>
                <c:formatCode>General</c:formatCode>
                <c:ptCount val="2"/>
                <c:pt idx="0">
                  <c:v>11000</c:v>
                </c:pt>
                <c:pt idx="1">
                  <c:v>600</c:v>
                </c:pt>
              </c:numCache>
            </c:numRef>
          </c:val>
          <c:extLst>
            <c:ext xmlns:c16="http://schemas.microsoft.com/office/drawing/2014/chart" uri="{C3380CC4-5D6E-409C-BE32-E72D297353CC}">
              <c16:uniqueId val="{00000001-DDDB-45BA-9849-CEE924FDAD04}"/>
            </c:ext>
          </c:extLst>
        </c:ser>
        <c:ser>
          <c:idx val="2"/>
          <c:order val="2"/>
          <c:tx>
            <c:strRef>
              <c:f>Sheet1!$I$59</c:f>
              <c:strCache>
                <c:ptCount val="1"/>
                <c:pt idx="0">
                  <c:v>Native </c:v>
                </c:pt>
              </c:strCache>
            </c:strRef>
          </c:tx>
          <c:spPr>
            <a:solidFill>
              <a:schemeClr val="accent3"/>
            </a:solidFill>
            <a:ln>
              <a:noFill/>
            </a:ln>
            <a:effectLst/>
          </c:spPr>
          <c:invertIfNegative val="0"/>
          <c:cat>
            <c:strRef>
              <c:f>Sheet1!$F$60:$F$61</c:f>
              <c:strCache>
                <c:ptCount val="2"/>
                <c:pt idx="0">
                  <c:v>1K</c:v>
                </c:pt>
                <c:pt idx="1">
                  <c:v>256K</c:v>
                </c:pt>
              </c:strCache>
            </c:strRef>
          </c:cat>
          <c:val>
            <c:numRef>
              <c:f>Sheet1!$I$60:$I$61</c:f>
              <c:numCache>
                <c:formatCode>General</c:formatCode>
                <c:ptCount val="2"/>
                <c:pt idx="0">
                  <c:v>11700</c:v>
                </c:pt>
                <c:pt idx="1">
                  <c:v>650</c:v>
                </c:pt>
              </c:numCache>
            </c:numRef>
          </c:val>
          <c:extLst>
            <c:ext xmlns:c16="http://schemas.microsoft.com/office/drawing/2014/chart" uri="{C3380CC4-5D6E-409C-BE32-E72D297353CC}">
              <c16:uniqueId val="{00000002-DDDB-45BA-9849-CEE924FDAD04}"/>
            </c:ext>
          </c:extLst>
        </c:ser>
        <c:dLbls>
          <c:showLegendKey val="0"/>
          <c:showVal val="0"/>
          <c:showCatName val="0"/>
          <c:showSerName val="0"/>
          <c:showPercent val="0"/>
          <c:showBubbleSize val="0"/>
        </c:dLbls>
        <c:gapWidth val="219"/>
        <c:overlap val="-27"/>
        <c:axId val="1425691656"/>
        <c:axId val="1923224072"/>
      </c:barChart>
      <c:catAx>
        <c:axId val="142569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23224072"/>
        <c:crosses val="autoZero"/>
        <c:auto val="1"/>
        <c:lblAlgn val="ctr"/>
        <c:lblOffset val="100"/>
        <c:noMultiLvlLbl val="0"/>
      </c:catAx>
      <c:valAx>
        <c:axId val="1923224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Requests per Second (RPS)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425691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9T11:50:06.944"/>
    </inkml:context>
    <inkml:brush xml:id="br0">
      <inkml:brushProperty name="width" value="0.1" units="cm"/>
      <inkml:brushProperty name="height" value="0.1" units="cm"/>
    </inkml:brush>
  </inkml:definitions>
  <inkml:trace contextRef="#ctx0" brushRef="#br0">15835 13282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44"/>
    </inkml:context>
    <inkml:brush xml:id="br0">
      <inkml:brushProperty name="width" value="0.1" units="cm"/>
      <inkml:brushProperty name="height" value="0.1" units="cm"/>
      <inkml:brushProperty name="color" value="#E71224"/>
    </inkml:brush>
  </inkml:definitions>
  <inkml:trace contextRef="#ctx0" brushRef="#br0">6773 7183 16383 0 0,'28'0'0'0'0,"41"0"0"0"0,41 0 0 0 0,47 0 0 0 0,39 0 0 0 0,31 0 0 0 0,41 6 0 0 0,36 1 0 0 0,26 11 0 0 0,28 2 0 0 0,29-2 0 0 0,9 6 0 0 0,8 0 0 0 0,11 6 0 0 0,12-1 0 0 0,-6 4 0 0 0,0 8 0 0 0,1 8 0 0 0,-7 7 0 0 0,-19-7 0 0 0,0 0 0 0 0,8 2 0 0 0,12 3 0 0 0,6 4 0 0 0,-2-3 0 0 0,-3 0 0 0 0,4-9 0 0 0,7 10 0 0 0,8 5 0 0 0,5 15 0 0 0,4 16 0 0 0,-13 14 0 0 0,-4 12 0 0 0,-10 6 0 0 0,-9 16 0 0 0,-27 16 0 0 0,-28-2 0 0 0,-25 6 0 0 0,-20-8 0 0 0,-14-8 0 0 0,-17-18 0 0 0,-14-25 0 0 0,-13-18 0 0 0,-17-18 0 0 0,-15-10 0 0 0,-12-8 0 0 0,-9-1 0 0 0,-5-9 0 0 0,-8-4 0 0 0,-14 2 0 0 0,-14 1 0 0 0,-6 5 0 0 0,-13 1 0 0 0,-19-6 0 0 0,-13 1 0 0 0,-3 0 0 0 0,-3-1 0 0 0,-1 10 0 0 0,-13 2 0 0 0,-10 5 0 0 0,-7-2 0 0 0,-15-4 0 0 0,-11-5 0 0 0,-8-9 0 0 0,-4-5 0 0 0,-7-1 0 0 0,-3-7 0 0 0,1 6 0 0 0,2-2 0 0 0,-3 0 0 0 0,6-4 0 0 0,3-5 0 0 0,3-6 0 0 0,-5 2 0 0 0,-1 4 0 0 0,-6 5 0 0 0,-6 5 0 0 0,-5 3 0 0 0,-5 3 0 0 0,-4 6 0 0 0,-1 3 0 0 0,0 0 0 0 0,-2-1 0 0 0,1 14 0 0 0,0 4 0 0 0,1 13 0 0 0,-12 18 0 0 0,-8 26 0 0 0,-12 59 0 0 0,-11 60 0 0 0,-10 50 0 0 0,-6 38 0 0 0,-5 40 0 0 0,-1 35 0 0 0,-2 10 0 0 0,1-4 0 0 0,11 7 0 0 0,9-24 0 0 0,13-17 0 0 0,1-38 0 0 0,6-26 0 0 0,7-32 0 0 0,7-30 0 0 0,6-34 0 0 0,-2-30 0 0 0,0-19 0 0 0,2-14 0 0 0,2-10 0 0 0,-9-12 0 0 0,-3-5 0 0 0,2 0 0 0 0,3 7 0 0 0,3 14 0 0 0,3 6 0 0 0,-2 11 0 0 0,-1 22 0 0 0,1 14 0 0 0,-9 24 0 0 0,-2 1 0 0 0,2-2 0 0 0,4 5 0 0 0,4-2 0 0 0,-2 0 0 0 0,1-4 0 0 0,1-6 0 0 0,3-16 0 0 0,1-19 0 0 0,3-18 0 0 0,0-18 0 0 0,1-11 0 0 0,0-10 0 0 0,-5-20 0 0 0,-1-15 0 0 0,-1-16 0 0 0,2-2 0 0 0,1-7 0 0 0,1-8 0 0 0,2-5 0 0 0,1-6 0 0 0,0 2 0 0 0,0 0 0 0 0,0-1 0 0 0,0-2 0 0 0,-10-1 0 0 0,-5-1 0 0 0,2-2 0 0 0,2 0 0 0 0,3 6 0 0 0,3 1 0 0 0,2-1 0 0 0,2 0 0 0 0,1-2 0 0 0,0-2 0 0 0,1-1 0 0 0,0 5 0 0 0,-1 2 0 0 0,1-2 0 0 0,-1 0 0 0 0,0-2 0 0 0,0-2 0 0 0,-6-1 0 0 0,-1 5 0 0 0,0 1 0 0 0,2 0 0 0 0,1-2 0 0 0,-4-1 0 0 0,-1-2 0 0 0,2 0 0 0 0,-4-7 0 0 0,0 3 0 0 0,-4-3 0 0 0,-4-2 0 0 0,-5-4 0 0 0,-9-6 0 0 0,-4-5 0 0 0,-2-5 0 0 0,1-3 0 0 0,-5-2 0 0 0,-5 5 0 0 0,-6 1 0 0 0,2 0 0 0 0,3-2 0 0 0,5 5 0 0 0,-7 1 0 0 0,-5-2 0 0 0,-10 3 0 0 0,2 0 0 0 0,-6-2 0 0 0,-1 9 0 0 0,-5 6 0 0 0,-6-1 0 0 0,-11 7 0 0 0,-6-2 0 0 0,3 0 0 0 0,1 1 0 0 0,-10 11 0 0 0,-9 10 0 0 0,-1 2 0 0 0,7-7 0 0 0,6-7 0 0 0,-1 7 0 0 0,0 7 0 0 0,-10-1 0 0 0,4-8 0 0 0,4-1 0 0 0,-2 9 0 0 0,1 1 0 0 0,-9-2 0 0 0,4-11 0 0 0,0 0 0 0 0,-10-2 0 0 0,-5 5 0 0 0,-8-1 0 0 0,-15 5 0 0 0,-4-7 0 0 0,3-3 0 0 0,-1 2 0 0 0,4-4 0 0 0,-6-4 0 0 0,-10 5 0 0 0,-4-4 0 0 0,4-2 0 0 0,9 6 0 0 0,-9 1 0 0 0,2 7 0 0 0,7-5 0 0 0,-3-4 0 0 0,-3 5 0 0 0,-6 0 0 0 0,-24 4 0 0 0,-13 6 0 0 0,7 1 0 0 0,-8-9 0 0 0,-1-1 0 0 0,7-1 0 0 0,4 4 0 0 0,14-6 0 0 0,9-4 0 0 0,13-7 0 0 0,11 3 0 0 0,9-4 0 0 0,0-6 0 0 0,2-6 0 0 0,8 0 0 0 0,15-2 0 0 0,10-3 0 0 0,1-3 0 0 0,1-2 0 0 0,7-2 0 0 0,-8-1 0 0 0,3 6 0 0 0,-9 0 0 0 0,2 1 0 0 0,-1-2 0 0 0,-11-2 0 0 0,4 0 0 0 0,-1-2 0 0 0,4-1 0 0 0,-2 0 0 0 0,2 0 0 0 0,4 0 0 0 0,-2-1 0 0 0,1-4 0 0 0,-2-3 0 0 0,6 1 0 0 0,4 2 0 0 0,3-10 0 0 0,8-2 0 0 0,1-4 0 0 0,-5 2 0 0 0,8-1 0 0 0,1-8 0 0 0,4 0 0 0 0,6 0 0 0 0,3 4 0 0 0,9 2 0 0 0,10-2 0 0 0,8 4 0 0 0,0-1 0 0 0,3 4 0 0 0,-3-1 0 0 0,0-9 0 0 0,3 1 0 0 0,-8 0 0 0 0,-2-3 0 0 0,3 5 0 0 0,4 6 0 0 0,-1 1 0 0 0,-4-2 0 0 0,0-4 0 0 0,4-8 0 0 0,-7-5 0 0 0,-11-1 0 0 0,-1-1 0 0 0,1 7 0 0 0,4-2 0 0 0,-3-1 0 0 0,3-1 0 0 0,6 7 0 0 0,7 1 0 0 0,6 1 0 0 0,4-1 0 0 0,-3 4 0 0 0,0 1 0 0 0,1 3 0 0 0,7-5 0 0 0,-2 1 0 0 0,-1 0 0 0 0,-6-3 0 0 0,-1 4 0 0 0,1 5 0 0 0,2 0 0 0 0,6-2 0 0 0,5 2 0 0 0,0 4 0 0 0,0 3 0 0 0,-6 5 0 0 0,-4-3 0 0 0,0 0 0 0 0,0 1 0 0 0,7-3 0 0 0,-3-1 0 0 0,-1-8 0 0 0,-5-2 0 0 0,3-2 0 0 0,3 2 0 0 0,1 5 0 0 0,7 0 0 0 0,1 3 0 0 0,0 3 0 0 0,4-2 0 0 0,-1 1 0 0 0,5-3 0 0 0,-2 1 0 0 0,-8 2 0 0 0,0 9 0 0 0,10 5 0 0 0,8 2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52"/>
    </inkml:context>
    <inkml:brush xml:id="br0">
      <inkml:brushProperty name="width" value="0.1" units="cm"/>
      <inkml:brushProperty name="height" value="0.1" units="cm"/>
      <inkml:brushProperty name="color" value="#E71224"/>
    </inkml:brush>
  </inkml:definitions>
  <inkml:trace contextRef="#ctx0" brushRef="#br0">13723 9614 16383 0 0,'-11'0'0'0'0,"-9"0"0"0"0,-6-6 0 0 0,-5-6 0 0 0,-13-13 0 0 0,-5-8 0 0 0,1-3 0 0 0,3-1 0 0 0,4 5 0 0 0,3-7 0 0 0,2 2 0 0 0,-2 2 0 0 0,4 2 0 0 0,2 1 0 0 0,2 5 0 0 0,1 3 0 0 0,4-1 0 0 0,-9-1 0 0 0,1-7 0 0 0,0 2 0 0 0,7 1 0 0 0,1 0 0 0 0,0-1 0 0 0,4 0 0 0 0,1 0 0 0 0,-3-1 0 0 0,4-5 0 0 0,-2-2 0 0 0,-1 0 0 0 0,2 1 0 0 0,-6 8 0 0 0,1-3 0 0 0,0-7 0 0 0,3-1 0 0 0,1 1 0 0 0,4 1 0 0 0,-1 2 0 0 0,2 2 0 0 0,-1 1 0 0 0,-3-9 0 0 0,2-4 0 0 0,-7 7 0 0 0,0 4 0 0 0,0 4 0 0 0,3 0 0 0 0,1-4 0 0 0,4-1 0 0 0,-2-1 0 0 0,4 1 0 0 0,-2 2 0 0 0,2 1 0 0 0,4 1 0 0 0,4-5 0 0 0,-3-2 0 0 0,1 1 0 0 0,1 2 0 0 0,3 1 0 0 0,1 2 0 0 0,3 1 0 0 0,0 0 0 0 0,1-4 0 0 0,0-2 0 0 0,1 0 0 0 0,-1 2 0 0 0,1 1 0 0 0,-1 1 0 0 0,0 2 0 0 0,0-5 0 0 0,0-1 0 0 0,0 0 0 0 0,0 2 0 0 0,0 1 0 0 0,0 2 0 0 0,0 1 0 0 0,0-5 0 0 0,5-2 0 0 0,3 2 0 0 0,4 0 0 0 0,6 8 0 0 0,0 3 0 0 0,3 1 0 0 0,8 4 0 0 0,-1 1 0 0 0,1-7 0 0 0,0 2 0 0 0,1-1 0 0 0,1-1 0 0 0,1 4 0 0 0,0 1 0 0 0,5 4 0 0 0,-3 0 0 0 0,-2 4 0 0 0,-1-2 0 0 0,0 2 0 0 0,5-2 0 0 0,-3-8 0 0 0,3-1 0 0 0,7 5 0 0 0,1 0 0 0 0,-1-2 0 0 0,-2-2 0 0 0,2 3 0 0 0,0-1 0 0 0,-3 5 0 0 0,4-1 0 0 0,-1 3 0 0 0,9 4 0 0 0,1 4 0 0 0,-3-7 0 0 0,-5-1 0 0 0,7-4 0 0 0,-1 2 0 0 0,-3 4 0 0 0,-4 4 0 0 0,-4 5 0 0 0,7 2 0 0 0,1 2 0 0 0,4 1 0 0 0,9 0 0 0 0,-1 1 0 0 0,-4 0 0 0 0,-7 0 0 0 0,5-1 0 0 0,-2 0 0 0 0,-3 1 0 0 0,0-1 0 0 0,2 0 0 0 0,-1 0 0 0 0,-4-1 0 0 0,-4 1 0 0 0,-4 0 0 0 0,-3 0 0 0 0,-8 6 0 0 0,-2 1 0 0 0,5 0 0 0 0,3 9 0 0 0,1 3 0 0 0,0 3 0 0 0,1-3 0 0 0,-1 2 0 0 0,-1 2 0 0 0,0 3 0 0 0,4 3 0 0 0,3 1 0 0 0,-1 7 0 0 0,-2 2 0 0 0,-1 1 0 0 0,-1-2 0 0 0,-2-2 0 0 0,5-1 0 0 0,1-1 0 0 0,-5 4 0 0 0,-4 2 0 0 0,-2-2 0 0 0,1-6 0 0 0,-5-3 0 0 0,-7-2 0 0 0,0 1 0 0 0,2 0 0 0 0,-3 7 0 0 0,-3 3 0 0 0,7 0 0 0 0,0-1 0 0 0,1 0 0 0 0,-1-3 0 0 0,0-6 0 0 0,-3-2 0 0 0,-5-1 0 0 0,-3 12 0 0 0,-5 6 0 0 0,4 0 0 0 0,0-1 0 0 0,-2-3 0 0 0,4 3 0 0 0,1 6 0 0 0,-3-1 0 0 0,-1-2 0 0 0,-3-3 0 0 0,-2 7 0 0 0,-1 1 0 0 0,-1-3 0 0 0,0-4 0 0 0,0 8 0 0 0,-1 0 0 0 0,1-4 0 0 0,0-3 0 0 0,-1-4 0 0 0,1-4 0 0 0,0 9 0 0 0,0 2 0 0 0,0-2 0 0 0,0-2 0 0 0,0-4 0 0 0,0-3 0 0 0,0 4 0 0 0,0 0 0 0 0,0 4 0 0 0,-5 0 0 0 0,-2-1 0 0 0,0 7 0 0 0,1 2 0 0 0,-3-4 0 0 0,-1 7 0 0 0,-4 0 0 0 0,1-4 0 0 0,2-6 0 0 0,-8-5 0 0 0,0-3 0 0 0,2-3 0 0 0,0 4 0 0 0,1 0 0 0 0,-1 0 0 0 0,-3 4 0 0 0,-4-5 0 0 0,-3-3 0 0 0,3 3 0 0 0,5 1 0 0 0,-4-6 0 0 0,-5-3 0 0 0,3-1 0 0 0,1-5 0 0 0,3-1 0 0 0,1 1 0 0 0,-2-4 0 0 0,-3-4 0 0 0,3 0 0 0 0,0 9 0 0 0,-8 0 0 0 0,-3 1 0 0 0,3 3 0 0 0,2-5 0 0 0,-1 0 0 0 0,0-4 0 0 0,5 1 0 0 0,1-4 0 0 0,-1-5 0 0 0,3 2 0 0 0,0-1 0 0 0,-7-4 0 0 0,-5 4 0 0 0,-1 4 0 0 0,-2 0 0 0 0,1-3 0 0 0,1-4 0 0 0,0 8 0 0 0,-4 1 0 0 0,-2-3 0 0 0,1 2 0 0 0,1-3 0 0 0,2-3 0 0 0,2-3 0 0 0,0-4 0 0 0,-4-2 0 0 0,-1-1 0 0 0,0-1 0 0 0,2-1 0 0 0,1 0 0 0 0,2 1 0 0 0,1-1 0 0 0,0 1 0 0 0,-4 0 0 0 0,-2 0 0 0 0,0 0 0 0 0,2 0 0 0 0,1 0 0 0 0,2 0 0 0 0,0 0 0 0 0,7-11 0 0 0,-3-4 0 0 0,-2 1 0 0 0,4-2 0 0 0,2 1 0 0 0,0 3 0 0 0,4-2 0 0 0,0 2 0 0 0,-1 3 0 0 0,3-3 0 0 0,0 1 0 0 0,-9 2 0 0 0,-3 3 0 0 0,3 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53"/>
    </inkml:context>
    <inkml:brush xml:id="br0">
      <inkml:brushProperty name="width" value="0.1" units="cm"/>
      <inkml:brushProperty name="height" value="0.1" units="cm"/>
      <inkml:brushProperty name="color" value="#E71224"/>
    </inkml:brush>
  </inkml:definitions>
  <inkml:trace contextRef="#ctx0" brushRef="#br0">12713 6482 16383 0 0,'11'0'0'0'0,"4"6"0"0"0,4 1 0 0 0,5 5 0 0 0,3 12 0 0 0,3 1 0 0 0,-3 3 0 0 0,-2-5 0 0 0,-4 1 0 0 0,-1-5 0 0 0,7-5 0 0 0,0 0 0 0 0,0-2 0 0 0,-5 2 0 0 0,0 5 0 0 0,1-2 0 0 0,-2 3 0 0 0,-1 8 0 0 0,-3 5 0 0 0,2-4 0 0 0,1 0 0 0 0,5 0 0 0 0,-4 0 0 0 0,-4 1 0 0 0,6-5 0 0 0,4-1 0 0 0,-3 7 0 0 0,1-3 0 0 0,-5 0 0 0 0,0-5 0 0 0,-3-1 0 0 0,1 1 0 0 0,-3 2 0 0 0,-4 3 0 0 0,2-4 0 0 0,-1 0 0 0 0,-3 0 0 0 0,-3 9 0 0 0,-3 2 0 0 0,-1 2 0 0 0,-2 0 0 0 0,0-1 0 0 0,0-2 0 0 0,-1 0 0 0 0,1 5 0 0 0,-1 0 0 0 0,1 0 0 0 0,0-1 0 0 0,-6-2 0 0 0,-6-2 0 0 0,-8 10 0 0 0,0 8 0 0 0,-2 2 0 0 0,-8 1 0 0 0,1-3 0 0 0,0 1 0 0 0,-1-8 0 0 0,6 3 0 0 0,0 1 0 0 0,-1-4 0 0 0,5-4 0 0 0,-1-8 0 0 0,3-5 0 0 0,-5-2 0 0 0,-5-5 0 0 0,2-1 0 0 0,1 8 0 0 0,-2-2 0 0 0,5 1 0 0 0,0-5 0 0 0,3 0 0 0 0,1-4 0 0 0,-3-5 0 0 0,2 0 0 0 0,-6-1 0 0 0,-5-3 0 0 0,3-9 0 0 0,6-9 0 0 0,7-15 0 0 0,5-8 0 0 0,16 1 0 0 0,11 1 0 0 0,9 5 0 0 0,5 6 0 0 0,3 2 0 0 0,0 4 0 0 0,0 3 0 0 0,10 4 0 0 0,15-2 0 0 0,7-1 0 0 0,-2-3 0 0 0,-7 0 0 0 0,-2 2 0 0 0,0 2 0 0 0,7-7 0 0 0,-1-2 0 0 0,-7 2 0 0 0,-6 4 0 0 0,4 3 0 0 0,-1 4 0 0 0,-5 1 0 0 0,-3 3 0 0 0,0 0 0 0 0,4 1 0 0 0,0 0 0 0 0,-3-1 0 0 0,-4 1 0 0 0,-4-1 0 0 0,-2 0 0 0 0,-2 0 0 0 0,-1 0 0 0 0,-5-5 0 0 0,-9-2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9T06:20:08.656"/>
    </inkml:context>
    <inkml:brush xml:id="br0">
      <inkml:brushProperty name="width" value="0.1" units="cm"/>
      <inkml:brushProperty name="height" value="0.1" units="cm"/>
    </inkml:brush>
  </inkml:definitions>
  <inkml:trace contextRef="#ctx0" brushRef="#br0">15835 13282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99"/>
    </inkml:context>
    <inkml:brush xml:id="br0">
      <inkml:brushProperty name="width" value="0.1" units="cm"/>
      <inkml:brushProperty name="height" value="0.1" units="cm"/>
      <inkml:brushProperty name="color" value="#E71224"/>
    </inkml:brush>
  </inkml:definitions>
  <inkml:trace contextRef="#ctx0" brushRef="#br0">5411 6826 16383 0 0,'0'0'0'0'0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58.130"/>
    </inkml:context>
    <inkml:brush xml:id="br0">
      <inkml:brushProperty name="width" value="0.1" units="cm"/>
      <inkml:brushProperty name="height" value="0.1" units="cm"/>
      <inkml:brushProperty name="color" value="#E71224"/>
    </inkml:brush>
  </inkml:definitions>
  <inkml:trace contextRef="#ctx0" brushRef="#br0">5411 6826 16383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58.131"/>
    </inkml:context>
    <inkml:brush xml:id="br0">
      <inkml:brushProperty name="width" value="0.1" units="cm"/>
      <inkml:brushProperty name="height" value="0.1" units="cm"/>
      <inkml:brushProperty name="color" value="#E71224"/>
    </inkml:brush>
  </inkml:definitions>
  <inkml:trace contextRef="#ctx0" brushRef="#br0">4974 6985 16383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58.132"/>
    </inkml:context>
    <inkml:brush xml:id="br0">
      <inkml:brushProperty name="width" value="0.1" units="cm"/>
      <inkml:brushProperty name="height" value="0.1" units="cm"/>
      <inkml:brushProperty name="color" value="#E71224"/>
    </inkml:brush>
  </inkml:definitions>
  <inkml:trace contextRef="#ctx0" brushRef="#br0">4035 6668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36"/>
    </inkml:context>
    <inkml:brush xml:id="br0">
      <inkml:brushProperty name="width" value="0.1" units="cm"/>
      <inkml:brushProperty name="height" value="0.1" units="cm"/>
      <inkml:brushProperty name="color" value="#E71224"/>
    </inkml:brush>
  </inkml:definitions>
  <inkml:trace contextRef="#ctx0" brushRef="#br0">6654 9459 16383 0 0,'0'33'0'0'0,"0"86"0"0"0,0 123 0 0 0,11 122 0 0 0,15 104 0 0 0,2 86 0 0 0,24 69 0 0 0,14 44 0 0 0,18 16 0 0 0,22 8 0 0 0,3-22 0 0 0,6-20 0 0 0,4-34 0 0 0,5-45 0 0 0,2-54 0 0 0,-9-55 0 0 0,-14-29 0 0 0,-7-39 0 0 0,-10-37 0 0 0,2-31 0 0 0,-7-37 0 0 0,-8-35 0 0 0,-10-28 0 0 0,-16-19 0 0 0,-5-24 0 0 0,-5-14 0 0 0,-7-15 0 0 0,1-17 0 0 0,1-14 0 0 0,-5-24 0 0 0,-2-22 0 0 0,-5-19 0 0 0,0-14 0 0 0,2-14 0 0 0,2-12 0 0 0,14-14 0 0 0,5-13 0 0 0,2-5 0 0 0,-2-6 0 0 0,8-9 0 0 0,12-17 0 0 0,6-5 0 0 0,8 0 0 0 0,17-7 0 0 0,10-10 0 0 0,9-4 0 0 0,2-12 0 0 0,2-7 0 0 0,-1 6 0 0 0,6 2 0 0 0,4 4 0 0 0,8-1 0 0 0,4 8 0 0 0,10 5 0 0 0,2 15 0 0 0,8 11 0 0 0,5 12 0 0 0,-4 0 0 0 0,-6 6 0 0 0,-4 6 0 0 0,-3 7 0 0 0,5 5 0 0 0,-13 4 0 0 0,-1 1 0 0 0,-3 2 0 0 0,-2 1 0 0 0,-7-1 0 0 0,-4 0 0 0 0,-5 0 0 0 0,-1-1 0 0 0,-9 0 0 0 0,-6 1 0 0 0,-4-1 0 0 0,-7 0 0 0 0,-3 0 0 0 0,-4-6 0 0 0,-1-1 0 0 0,-8-6 0 0 0,0 0 0 0 0,-2 3 0 0 0,15-9 0 0 0,3-7 0 0 0,-8 2 0 0 0,-1 5 0 0 0,2-6 0 0 0,-2 2 0 0 0,1-1 0 0 0,-1 4 0 0 0,1 0 0 0 0,-7 3 0 0 0,-11 4 0 0 0,-5 5 0 0 0,-7-2 0 0 0,-7 1 0 0 0,-5 2 0 0 0,-4 2 0 0 0,-3 2 0 0 0,-1 1 0 0 0,5 2 0 0 0,2 0 0 0 0,0 0 0 0 0,-1 1 0 0 0,-1-1 0 0 0,-2 6 0 0 0,-1 1 0 0 0,0 0 0 0 0,4-1 0 0 0,2-2 0 0 0,0-2 0 0 0,-7-6 0 0 0,-9-13 0 0 0,-8-10 0 0 0,-7-6 0 0 0,-5-7 0 0 0,-2-3 0 0 0,-2-11 0 0 0,-1-17 0 0 0,0-14 0 0 0,1-13 0 0 0,0-7 0 0 0,0-8 0 0 0,-10-6 0 0 0,-4-15 0 0 0,1-18 0 0 0,-2-10 0 0 0,1-11 0 0 0,-8-8 0 0 0,1-17 0 0 0,-3-8 0 0 0,-6-18 0 0 0,-11-3 0 0 0,4 4 0 0 0,1-4 0 0 0,-3-1 0 0 0,0 5 0 0 0,-5 8 0 0 0,-5 8 0 0 0,6 17 0 0 0,4 14 0 0 0,-1 4 0 0 0,1 9 0 0 0,-4 0 0 0 0,5 0 0 0 0,10-4 0 0 0,4 3 0 0 0,7-2 0 0 0,-5-6 0 0 0,1 5 0 0 0,0-8 0 0 0,2 4 0 0 0,-5 9 0 0 0,1 11 0 0 0,5 4 0 0 0,6 4 0 0 0,-1 6 0 0 0,2 9 0 0 0,4 10 0 0 0,2 3 0 0 0,-3 5 0 0 0,1 11 0 0 0,1 5 0 0 0,-10 8 0 0 0,-1 7 0 0 0,3 13 0 0 0,3 11 0 0 0,4 10 0 0 0,-2 6 0 0 0,0 6 0 0 0,3 2 0 0 0,1 1 0 0 0,3-5 0 0 0,1-2 0 0 0,2-1 0 0 0,0 2 0 0 0,0 0 0 0 0,0 2 0 0 0,1 1 0 0 0,-1-11 0 0 0,11-14 0 0 0,4-2 0 0 0,4 3 0 0 0,0 6 0 0 0,-4 1 0 0 0,-5-2 0 0 0,-3 2 0 0 0,-4 5 0 0 0,-2-2 0 0 0,0 2 0 0 0,-2-2 0 0 0,0 2 0 0 0,0 2 0 0 0,1-2 0 0 0,-1 2 0 0 0,1-4 0 0 0,0 1 0 0 0,0-2 0 0 0,0 1 0 0 0,0-7 0 0 0,0-1 0 0 0,0 4 0 0 0,0 6 0 0 0,0 4 0 0 0,-11 9 0 0 0,-4 6 0 0 0,2 0 0 0 0,-4 6 0 0 0,2-6 0 0 0,-3 3 0 0 0,3-1 0 0 0,-2 4 0 0 0,1-1 0 0 0,-1 4 0 0 0,2 0 0 0 0,-2 1 0 0 0,-4 5 0 0 0,-8 4 0 0 0,-6 2 0 0 0,-2 3 0 0 0,0 2 0 0 0,1 0 0 0 0,1 1 0 0 0,-10 0 0 0 0,-8 0 0 0 0,-1-1 0 0 0,-7 0 0 0 0,1 1 0 0 0,0-1 0 0 0,-6 0 0 0 0,-14 0 0 0 0,-10 0 0 0 0,0 0 0 0 0,-12 0 0 0 0,-11 0 0 0 0,-7-1 0 0 0,-6 1 0 0 0,2 0 0 0 0,1 0 0 0 0,-6 0 0 0 0,-3 0 0 0 0,-1 0 0 0 0,0 0 0 0 0,-4 0 0 0 0,-1 11 0 0 0,2 4 0 0 0,-10-1 0 0 0,-6 2 0 0 0,-11 0 0 0 0,1-5 0 0 0,6 8 0 0 0,-3 1 0 0 0,-2 2 0 0 0,5 2 0 0 0,7-2 0 0 0,1-5 0 0 0,5 6 0 0 0,10-2 0 0 0,5 2 0 0 0,3-4 0 0 0,7-5 0 0 0,6-4 0 0 0,12 6 0 0 0,7 1 0 0 0,7-2 0 0 0,14 1 0 0 0,2-2 0 0 0,8-3 0 0 0,9-3 0 0 0,8-4 0 0 0,6-2 0 0 0,-1-1 0 0 0,1 4 0 0 0,1 1 0 0 0,2 1 0 0 0,2-2 0 0 0,1-2 0 0 0,-11 5 0 0 0,-2 0 0 0 0,0-1 0 0 0,-7 10 0 0 0,-2 1 0 0 0,5-2 0 0 0,4-4 0 0 0,5-3 0 0 0,4-5 0 0 0,-8-1 0 0 0,-2-3 0 0 0,2 0 0 0 0,2-1 0 0 0,4 0 0 0 0,3 1 0 0 0,-3-1 0 0 0,-1 1 0 0 0,1 0 0 0 0,2 0 0 0 0,1 0 0 0 0,8-6 0 0 0,2-1 0 0 0,1 0 0 0 0,-1 1 0 0 0,-8 3 0 0 0,-2 0 0 0 0,4-4 0 0 0,2 0 0 0 0,1-6 0 0 0,6-5 0 0 0,6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37"/>
    </inkml:context>
    <inkml:brush xml:id="br0">
      <inkml:brushProperty name="width" value="0.1" units="cm"/>
      <inkml:brushProperty name="height" value="0.1" units="cm"/>
      <inkml:brushProperty name="color" value="#E71224"/>
    </inkml:brush>
  </inkml:definitions>
  <inkml:trace contextRef="#ctx0" brushRef="#br0">7050 10333 16383 0 0,'-6'-5'0'0'0,"-6"-8"0"0"0,-3-7 0 0 0,3-16 0 0 0,-3-2 0 0 0,1 0 0 0 0,4 1 0 0 0,2 1 0 0 0,4-10 0 0 0,1-2 0 0 0,3 2 0 0 0,0 3 0 0 0,0-8 0 0 0,1-6 0 0 0,0 2 0 0 0,4-7 0 0 0,3 2 0 0 0,5 0 0 0 0,0-6 0 0 0,8 3 0 0 0,2 7 0 0 0,1 12 0 0 0,3-2 0 0 0,2 1 0 0 0,-4 3 0 0 0,-1 3 0 0 0,1 8 0 0 0,8 4 0 0 0,3-4 0 0 0,0 3 0 0 0,1 0 0 0 0,4 1 0 0 0,7-2 0 0 0,0 5 0 0 0,2 1 0 0 0,21-7 0 0 0,9 2 0 0 0,7 0 0 0 0,11-6 0 0 0,5 3 0 0 0,1 1 0 0 0,5 6 0 0 0,6 1 0 0 0,-1 5 0 0 0,-8 5 0 0 0,-7-6 0 0 0,-2 1 0 0 0,-8 2 0 0 0,-14 5 0 0 0,-2 4 0 0 0,-9 3 0 0 0,-10 3 0 0 0,-8 0 0 0 0,-7 2 0 0 0,-4 5 0 0 0,2 2 0 0 0,1 11 0 0 0,-1 7 0 0 0,-1 5 0 0 0,-2 2 0 0 0,0 12 0 0 0,4 10 0 0 0,2 11 0 0 0,-7 1 0 0 0,-8 4 0 0 0,2 2 0 0 0,-3 4 0 0 0,-1 6 0 0 0,-4-1 0 0 0,-5-8 0 0 0,-5 5 0 0 0,1 5 0 0 0,0-1 0 0 0,-3 2 0 0 0,-2-8 0 0 0,-2 0 0 0 0,-2-4 0 0 0,0 4 0 0 0,-2-2 0 0 0,1 4 0 0 0,0-7 0 0 0,-6-9 0 0 0,-7 0 0 0 0,-2 0 0 0 0,-8 7 0 0 0,-7 7 0 0 0,3 1 0 0 0,-1-6 0 0 0,-5 0 0 0 0,-3 4 0 0 0,-12 6 0 0 0,-3-6 0 0 0,1-10 0 0 0,-6-5 0 0 0,0 3 0 0 0,-6-4 0 0 0,-10 4 0 0 0,-3 3 0 0 0,-5-6 0 0 0,-5-7 0 0 0,-5-1 0 0 0,2-6 0 0 0,0-9 0 0 0,9-7 0 0 0,-3-8 0 0 0,-5 3 0 0 0,2 2 0 0 0,-1-3 0 0 0,8-6 0 0 0,8-1 0 0 0,3-4 0 0 0,9-3 0 0 0,8-5 0 0 0,2-2 0 0 0,-7-3 0 0 0,0-1 0 0 0,4-1 0 0 0,5 1 0 0 0,5-1 0 0 0,-1 0 0 0 0,-5-5 0 0 0,1-7 0 0 0,2-1 0 0 0,3-4 0 0 0,-2-10 0 0 0,1-5 0 0 0,2 3 0 0 0,2 0 0 0 0,8 1 0 0 0,3 0 0 0 0,1 4 0 0 0,5 1 0 0 0,1 0 0 0 0,3-8 0 0 0,-6 2 0 0 0,1 1 0 0 0,4-1 0 0 0,5 0 0 0 0,5 0 0 0 0,4-2 0 0 0,2 1 0 0 0,2-1 0 0 0,6-6 0 0 0,8-7 0 0 0,1-12 0 0 0,4-2 0 0 0,4 3 0 0 0,-3 7 0 0 0,-3 5 0 0 0,0 11 0 0 0,-3 5 0 0 0,2 7 0 0 0,4 8 0 0 0,8 5 0 0 0,7 5 0 0 0,1 3 0 0 0,1 0 0 0 0,-1 2 0 0 0,10-1 0 0 0,3 0 0 0 0,-2 0 0 0 0,-3 0 0 0 0,-4 5 0 0 0,8 1 0 0 0,1 0 0 0 0,-3-1 0 0 0,-8 3 0 0 0,-6 1 0 0 0,-3 3 0 0 0,0 6 0 0 0,0-1 0 0 0,-6 8 0 0 0,6 4 0 0 0,2 3 0 0 0,-4 2 0 0 0,-6-6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38"/>
    </inkml:context>
    <inkml:brush xml:id="br0">
      <inkml:brushProperty name="width" value="0.1" units="cm"/>
      <inkml:brushProperty name="height" value="0.1" units="cm"/>
      <inkml:brushProperty name="color" value="#E71224"/>
    </inkml:brush>
  </inkml:definitions>
  <inkml:trace contextRef="#ctx0" brushRef="#br0">7435 8718 16383 0 0,'0'11'0'0'0,"0"9"0"0"0,0 6 0 0 0,0 5 0 0 0,0 2 0 0 0,0 1 0 0 0,0 1 0 0 0,0 4 0 0 0,0 2 0 0 0,0 4 0 0 0,0 1 0 0 0,0-3 0 0 0,0 2 0 0 0,0 0 0 0 0,0-3 0 0 0,0-3 0 0 0,0-3 0 0 0,0-2 0 0 0,0-1 0 0 0,0-1 0 0 0,0 5 0 0 0,0 2 0 0 0,0-1 0 0 0,0-1 0 0 0,0-1 0 0 0,0-1 0 0 0,0-2 0 0 0,0 5 0 0 0,0 1 0 0 0,0 0 0 0 0,0-2 0 0 0,0-1 0 0 0,0-2 0 0 0,0 0 0 0 0,0 4 0 0 0,0 1 0 0 0,0 0 0 0 0,0-2 0 0 0,0-1 0 0 0,0-2 0 0 0,0-1 0 0 0,0 5 0 0 0,0 1 0 0 0,0 0 0 0 0,0-2 0 0 0,0-1 0 0 0,0-2 0 0 0,5-6 0 0 0,8-3 0 0 0,1-5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39"/>
    </inkml:context>
    <inkml:brush xml:id="br0">
      <inkml:brushProperty name="width" value="0.1" units="cm"/>
      <inkml:brushProperty name="height" value="0.1" units="cm"/>
      <inkml:brushProperty name="color" value="#E71224"/>
    </inkml:brush>
  </inkml:definitions>
  <inkml:trace contextRef="#ctx0" brushRef="#br0">9345 11840 16383 0 0,'5'6'0'0'0,"8"6"0"0"0,1 8 0 0 0,4 5 0 0 0,4 4 0 0 0,-1 3 0 0 0,0-5 0 0 0,-2 0 0 0 0,6-6 0 0 0,-2 5 0 0 0,2-3 0 0 0,1 2 0 0 0,2-5 0 0 0,-4 0 0 0 0,0-3 0 0 0,1-5 0 0 0,-4 2 0 0 0,-5 3 0 0 0,-6 4 0 0 0,-4 5 0 0 0,-3 8 0 0 0,-3 4 0 0 0,-6-4 0 0 0,-2-3 0 0 0,0-2 0 0 0,-4-4 0 0 0,0-2 0 0 0,-3 0 0 0 0,-5-3 0 0 0,1 1 0 0 0,-7-4 0 0 0,1 6 0 0 0,-1-1 0 0 0,-1 2 0 0 0,-2 2 0 0 0,-1-4 0 0 0,-1 1 0 0 0,-1 1 0 0 0,-5-3 0 0 0,2 0 0 0 0,3-4 0 0 0,1-4 0 0 0,1 1 0 0 0,-1-2 0 0 0,0-3 0 0 0,0-3 0 0 0,-6-3 0 0 0,-2-1 0 0 0,5-7 0 0 0,9-8 0 0 0,9-8 0 0 0,17-4 0 0 0,15 0 0 0 0,4 1 0 0 0,4-8 0 0 0,4-3 0 0 0,2-2 0 0 0,-3 6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40"/>
    </inkml:context>
    <inkml:brush xml:id="br0">
      <inkml:brushProperty name="width" value="0.1" units="cm"/>
      <inkml:brushProperty name="height" value="0.1" units="cm"/>
      <inkml:brushProperty name="color" value="#E71224"/>
    </inkml:brush>
  </inkml:definitions>
  <inkml:trace contextRef="#ctx0" brushRef="#br0">9421 11681 16383 0 0,'-5'6'0'0'0,"-8"12"0"0"0,-7 9 0 0 0,-5 5 0 0 0,1 3 0 0 0,-5-5 0 0 0,-5-7 0 0 0,-1-8 0 0 0,0-7 0 0 0,1-3 0 0 0,0-4 0 0 0,11-2 0 0 0,16 0 0 0 0,8-1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41"/>
    </inkml:context>
    <inkml:brush xml:id="br0">
      <inkml:brushProperty name="width" value="0.1" units="cm"/>
      <inkml:brushProperty name="height" value="0.1" units="cm"/>
      <inkml:brushProperty name="color" value="#E71224"/>
    </inkml:brush>
  </inkml:definitions>
  <inkml:trace contextRef="#ctx0" brushRef="#br0">7780 8771 16383 0 0,'-6'0'0'0'0,"-12"0"0"0"0,-9 0 0 0 0,-10 0 0 0 0,-5 0 0 0 0,-1 0 0 0 0,-9 0 0 0 0,-17 0 0 0 0,-14 0 0 0 0,-4 0 0 0 0,-13 0 0 0 0,-13 0 0 0 0,3 0 0 0 0,3 0 0 0 0,9 0 0 0 0,5 0 0 0 0,2 0 0 0 0,11 0 0 0 0,8 0 0 0 0,11 0 0 0 0,0 0 0 0 0,4 0 0 0 0,6 0 0 0 0,8 0 0 0 0,4 0 0 0 0,-7 0 0 0 0,-1 0 0 0 0,7 5 0 0 0,5 3 0 0 0,4-1 0 0 0,0-2 0 0 0,1-1 0 0 0,0 4 0 0 0,-6 1 0 0 0,-2-2 0 0 0,0-1 0 0 0,11-3 0 0 0,22-1 0 0 0,17 0 0 0 0,12-2 0 0 0,7 0 0 0 0,4-1 0 0 0,2 1 0 0 0,10 0 0 0 0,3-1 0 0 0,4 1 0 0 0,-2 0 0 0 0,2 0 0 0 0,-4 0 0 0 0,-5-5 0 0 0,2-3 0 0 0,-3 1 0 0 0,3 2 0 0 0,-1 1 0 0 0,-4 1 0 0 0,3 2 0 0 0,-1 1 0 0 0,-3 0 0 0 0,3 0 0 0 0,-1 0 0 0 0,-2 0 0 0 0,-3 1 0 0 0,-8-1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42"/>
    </inkml:context>
    <inkml:brush xml:id="br0">
      <inkml:brushProperty name="width" value="0.1" units="cm"/>
      <inkml:brushProperty name="height" value="0.1" units="cm"/>
      <inkml:brushProperty name="color" value="#E71224"/>
    </inkml:brush>
  </inkml:definitions>
  <inkml:trace contextRef="#ctx0" brushRef="#br0">6230 8480 16383 0 0,'-5'0'0'0'0,"-2"5"0"0"0,-6 3 0 0 0,0 4 0 0 0,-8 6 0 0 0,-7 0 0 0 0,1 8 0 0 0,1 5 0 0 0,4 3 0 0 0,0-5 0 0 0,5-2 0 0 0,4 1 0 0 0,-1-6 0 0 0,-3 0 0 0 0,1 1 0 0 0,-2-3 0 0 0,2 6 0 0 0,-7 4 0 0 0,0 2 0 0 0,-1-4 0 0 0,-3-1 0 0 0,4 0 0 0 0,6 0 0 0 0,0 2 0 0 0,-2-4 0 0 0,2-1 0 0 0,3 6 0 0 0,5 4 0 0 0,4 1 0 0 0,2 0 0 0 0,2 0 0 0 0,2-1 0 0 0,-1 0 0 0 0,7-7 0 0 0,1 4 0 0 0,5-4 0 0 0,0-1 0 0 0,3-5 0 0 0,0 0 0 0 0,7-4 0 0 0,0 0 0 0 0,2-2 0 0 0,1-4 0 0 0,3-4 0 0 0,1 3 0 0 0,1-1 0 0 0,1-2 0 0 0,6-1 0 0 0,1-3 0 0 0,1-2 0 0 0,-8 6 0 0 0,-8 5 0 0 0,-4 2 0 0 0,1-2 0 0 0,2-3 0 0 0,3-3 0 0 0,-3-2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26T16:46:21.643"/>
    </inkml:context>
    <inkml:brush xml:id="br0">
      <inkml:brushProperty name="width" value="0.1" units="cm"/>
      <inkml:brushProperty name="height" value="0.1" units="cm"/>
      <inkml:brushProperty name="color" value="#E71224"/>
    </inkml:brush>
  </inkml:definitions>
  <inkml:trace contextRef="#ctx0" brushRef="#br0">6350 7355 16383 0 0,'11'17'0'0'0,"9"15"0"0"0,6 31 0 0 0,16 26 0 0 0,11 24 0 0 0,2 5 0 0 0,-8 10 0 0 0,-1-7 0 0 0,-3 4 0 0 0,1 13 0 0 0,0 5 0 0 0,-8 6 0 0 0,1-2 0 0 0,-1-3 0 0 0,-6 1 0 0 0,3 9 0 0 0,-5 0 0 0 0,-7 6 0 0 0,-6 19 0 0 0,-7 24 0 0 0,-4 20 0 0 0,-3 49 0 0 0,-2 49 0 0 0,0 58 0 0 0,11 67 0 0 0,3 61 0 0 0,11 60 0 0 0,1 53 0 0 0,7 35 0 0 0,9 27 0 0 0,9-4 0 0 0,6 1 0 0 0,5-26 0 0 0,-8-21 0 0 0,-2-31 0 0 0,18-25 0 0 0,2-50 0 0 0,0-55 0 0 0,-1-58 0 0 0,-13-56 0 0 0,-4-39 0 0 0,-7-41 0 0 0,-10-52 0 0 0,-1-42 0 0 0,-7-35 0 0 0,-2-33 0 0 0,-5-19 0 0 0,-7-20 0 0 0,-5-13 0 0 0,0-16 0 0 0,0-6 0 0 0,-2-5 0 0 0,-3-2 0 0 0,-1-2 0 0 0,-2 0 0 0 0,0-2 0 0 0,-1 12 0 0 0,-1 4 0 0 0,1-1 0 0 0,-1 4 0 0 0,1 3 0 0 0,0-1 0 0 0,0 7 0 0 0,0 10 0 0 0,0 10 0 0 0,0 2 0 0 0,0 5 0 0 0,0 9 0 0 0,0 5 0 0 0,0-4 0 0 0,0-1 0 0 0,0-6 0 0 0,0-1 0 0 0,0-10 0 0 0,0-14 0 0 0,0-5 0 0 0,0-2 0 0 0,0-6 0 0 0,0-5 0 0 0,0-5 0 0 0,0 2 0 0 0,0 4 0 0 0,0 0 0 0 0,0-2 0 0 0,0-4 0 0 0,0-2 0 0 0,0 8 0 0 0,0 2 0 0 0,0-2 0 0 0,0-3 0 0 0,0 1 0 0 0,0 5 0 0 0,0 0 0 0 0,0-4 0 0 0,0-4 0 0 0,0-3 0 0 0,0-2 0 0 0,0-3 0 0 0,0-1 0 0 0,0 5 0 0 0,0 2 0 0 0,0-1 0 0 0,0-1 0 0 0,0-2 0 0 0,5-6 0 0 0,3-8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617E0-7498-48DE-BB75-20EE93E59E4B}" type="datetimeFigureOut">
              <a:t>2025/10/14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30503-488B-49BB-B4B6-2B8E8D0AB5FD}" type="slidenum">
              <a:t>‹#›</a:t>
            </a:fld>
            <a:endParaRPr lang="zh-CN" altLang="en-US"/>
          </a:p>
        </p:txBody>
      </p:sp>
    </p:spTree>
    <p:extLst>
      <p:ext uri="{BB962C8B-B14F-4D97-AF65-F5344CB8AC3E}">
        <p14:creationId xmlns:p14="http://schemas.microsoft.com/office/powerpoint/2010/main" val="250755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a:t>
            </a:r>
            <a:r>
              <a:rPr lang="en-US" b="1" dirty="0"/>
              <a:t>Yusheng Zheng</a:t>
            </a:r>
            <a:r>
              <a:rPr lang="en-US" dirty="0"/>
              <a:t> from UC Santa Cruz, presenting our work on a safe and efficient </a:t>
            </a:r>
            <a:r>
              <a:rPr lang="en-US" dirty="0" err="1"/>
              <a:t>userspace</a:t>
            </a:r>
            <a:r>
              <a:rPr lang="en-US" dirty="0"/>
              <a:t> extension framework.</a:t>
            </a:r>
          </a:p>
        </p:txBody>
      </p:sp>
      <p:sp>
        <p:nvSpPr>
          <p:cNvPr id="4" name="Slide Number Placeholder 3"/>
          <p:cNvSpPr>
            <a:spLocks noGrp="1"/>
          </p:cNvSpPr>
          <p:nvPr>
            <p:ph type="sldNum" sz="quarter" idx="5"/>
          </p:nvPr>
        </p:nvSpPr>
        <p:spPr/>
        <p:txBody>
          <a:bodyPr/>
          <a:lstStyle/>
          <a:p>
            <a:fld id="{43630503-488B-49BB-B4B6-2B8E8D0AB5FD}" type="slidenum">
              <a:t>1</a:t>
            </a:fld>
            <a:endParaRPr lang="zh-CN" altLang="en-US"/>
          </a:p>
        </p:txBody>
      </p:sp>
    </p:spTree>
    <p:extLst>
      <p:ext uri="{BB962C8B-B14F-4D97-AF65-F5344CB8AC3E}">
        <p14:creationId xmlns:p14="http://schemas.microsoft.com/office/powerpoint/2010/main" val="188546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deployment time, the extension manager writes simple YAML policies that grant minimal privileges to each extension, enabling fine-grained safety-interconnectedness trade-offs.</a:t>
            </a:r>
          </a:p>
          <a:p>
            <a:endParaRPr lang="en-US"/>
          </a:p>
          <a:p>
            <a:r>
              <a:rPr lang="en-US"/>
              <a:t>For example, an observability extension might only read request data and call logging functions, while a firewall extension needs both read and write access to modify responses.</a:t>
            </a:r>
            <a:endParaRPr lang="en-US">
              <a:ea typeface="等线"/>
            </a:endParaRPr>
          </a:p>
          <a:p>
            <a:endParaRPr lang="en-US"/>
          </a:p>
          <a:p>
            <a:r>
              <a:rPr lang="en-US"/>
              <a:t>These policies live completely outside the application code. You can adjust the safety-interconnectedness balance per extension without recompiling. The policy is typically compact, like in 30 lines of YAML.</a:t>
            </a:r>
            <a:endParaRPr lang="en-US">
              <a:ea typeface="等线" panose="020F0502020204030204"/>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10</a:t>
            </a:fld>
            <a:endParaRPr lang="en-US" altLang="zh-CN"/>
          </a:p>
        </p:txBody>
      </p:sp>
    </p:spTree>
    <p:extLst>
      <p:ext uri="{BB962C8B-B14F-4D97-AF65-F5344CB8AC3E}">
        <p14:creationId xmlns:p14="http://schemas.microsoft.com/office/powerpoint/2010/main" val="3949755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C975F-7C85-7CF2-494C-713FDF6088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D42CD-27DE-D71C-5711-82308FA9A6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F63F47-8CFE-95D3-CD3A-6A7A4186F3E4}"/>
              </a:ext>
            </a:extLst>
          </p:cNvPr>
          <p:cNvSpPr>
            <a:spLocks noGrp="1"/>
          </p:cNvSpPr>
          <p:nvPr>
            <p:ph type="body" idx="1"/>
          </p:nvPr>
        </p:nvSpPr>
        <p:spPr/>
        <p:txBody>
          <a:bodyPr/>
          <a:lstStyle/>
          <a:p>
            <a:r>
              <a:rPr lang="en-US"/>
              <a:t>In the next part, I will introduce our new userspace eBPF extension framework called bpftime.</a:t>
            </a:r>
          </a:p>
          <a:p>
            <a:br>
              <a:rPr lang="en-US"/>
            </a:br>
            <a:endParaRPr lang="en-US"/>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122874E9-D4FE-EFCD-7916-4C8807B64D93}"/>
              </a:ext>
            </a:extLst>
          </p:cNvPr>
          <p:cNvSpPr>
            <a:spLocks noGrp="1"/>
          </p:cNvSpPr>
          <p:nvPr>
            <p:ph type="sldNum" sz="quarter" idx="5"/>
          </p:nvPr>
        </p:nvSpPr>
        <p:spPr/>
        <p:txBody>
          <a:bodyPr/>
          <a:lstStyle/>
          <a:p>
            <a:fld id="{43630503-488B-49BB-B4B6-2B8E8D0AB5FD}" type="slidenum">
              <a:rPr lang="en-US"/>
              <a:t>11</a:t>
            </a:fld>
            <a:endParaRPr lang="en-US" altLang="zh-CN"/>
          </a:p>
        </p:txBody>
      </p:sp>
    </p:spTree>
    <p:extLst>
      <p:ext uri="{BB962C8B-B14F-4D97-AF65-F5344CB8AC3E}">
        <p14:creationId xmlns:p14="http://schemas.microsoft.com/office/powerpoint/2010/main" val="3023737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D922D-DEFB-EB29-CE08-CAABE89AD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7D7D41-490B-1C12-2993-CDBDF2BFD1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C6E824-E105-909A-7582-491337C788C5}"/>
              </a:ext>
            </a:extLst>
          </p:cNvPr>
          <p:cNvSpPr>
            <a:spLocks noGrp="1"/>
          </p:cNvSpPr>
          <p:nvPr>
            <p:ph type="body" idx="1"/>
          </p:nvPr>
        </p:nvSpPr>
        <p:spPr/>
        <p:txBody>
          <a:bodyPr/>
          <a:lstStyle/>
          <a:p>
            <a:r>
              <a:rPr lang="en-US" dirty="0"/>
              <a:t>Our goal here is to efficiently support EIM and isolation for </a:t>
            </a:r>
            <a:r>
              <a:rPr lang="en-US" dirty="0" err="1"/>
              <a:t>userspace</a:t>
            </a:r>
            <a:r>
              <a:rPr lang="en-US" dirty="0"/>
              <a:t> extensions.</a:t>
            </a:r>
          </a:p>
          <a:p>
            <a:endParaRPr lang="en-US" dirty="0"/>
          </a:p>
          <a:p>
            <a:r>
              <a:rPr lang="en-US" dirty="0"/>
              <a:t>Now you might ask, "Can't we just use existing frameworks, like </a:t>
            </a:r>
            <a:r>
              <a:rPr lang="en-US" dirty="0" err="1"/>
              <a:t>wasm</a:t>
            </a:r>
            <a:r>
              <a:rPr lang="en-US" dirty="0"/>
              <a:t> extension </a:t>
            </a:r>
            <a:r>
              <a:rPr lang="en-US" dirty="0" err="1"/>
              <a:t>framworks</a:t>
            </a:r>
            <a:r>
              <a:rPr lang="en-US" dirty="0"/>
              <a:t> to enforce EIM policies?" </a:t>
            </a:r>
            <a:endParaRPr lang="en-US" dirty="0">
              <a:ea typeface="等线"/>
            </a:endParaRPr>
          </a:p>
          <a:p>
            <a:endParaRPr lang="en-US" dirty="0"/>
          </a:p>
          <a:p>
            <a:r>
              <a:rPr lang="en-US" dirty="0"/>
              <a:t>You can try to implement EIM on them, but unfortunately, as we discussed in the previous work, current frameworks use heavyweight techniques for safety and isolation, which introduces significant performance overhead.</a:t>
            </a:r>
            <a:endParaRPr lang="en-US" dirty="0">
              <a:ea typeface="等线" panose="020F0502020204030204"/>
            </a:endParaRPr>
          </a:p>
          <a:p>
            <a:endParaRPr lang="en-US" dirty="0"/>
          </a:p>
          <a:p>
            <a:r>
              <a:rPr lang="en-US" dirty="0"/>
              <a:t>So, our solution is a new design that combined verification, binary rewriting, and hardware features to enable efficient intra-process extensions.</a:t>
            </a:r>
            <a:endParaRPr lang="en-US" dirty="0">
              <a:ea typeface="等线"/>
            </a:endParaRPr>
          </a:p>
          <a:p>
            <a:endParaRPr lang="en-US" dirty="0"/>
          </a:p>
          <a:p>
            <a:r>
              <a:rPr lang="en-US"/>
              <a:t>We are using </a:t>
            </a:r>
            <a:r>
              <a:rPr lang="en-US" err="1"/>
              <a:t>eBPF</a:t>
            </a:r>
            <a:r>
              <a:rPr lang="en-US"/>
              <a:t> here because it provides verification based safety and a rich ecosystem we can reuse.</a:t>
            </a:r>
          </a:p>
          <a:p>
            <a:endParaRPr lang="en-US" dirty="0"/>
          </a:p>
          <a:p>
            <a:r>
              <a:rPr lang="en-US"/>
              <a:t>Let me walk you through how we achieve this with the </a:t>
            </a:r>
            <a:r>
              <a:rPr lang="en-US" err="1"/>
              <a:t>bpftime</a:t>
            </a:r>
            <a:r>
              <a:rPr lang="en-US"/>
              <a:t> framework.</a:t>
            </a:r>
          </a:p>
          <a:p>
            <a:endParaRPr lang="en-US" dirty="0"/>
          </a:p>
          <a:p>
            <a:r>
              <a:rPr lang="en-US" dirty="0"/>
              <a:t>An </a:t>
            </a:r>
            <a:r>
              <a:rPr lang="en-US" dirty="0" err="1"/>
              <a:t>eBPF</a:t>
            </a:r>
            <a:r>
              <a:rPr lang="en-US" dirty="0"/>
              <a:t> application,  same as kernel </a:t>
            </a:r>
            <a:r>
              <a:rPr lang="en-US" dirty="0" err="1"/>
              <a:t>eBPF</a:t>
            </a:r>
            <a:r>
              <a:rPr lang="en-US" dirty="0"/>
              <a:t> Application, acts as our extension. The </a:t>
            </a:r>
            <a:r>
              <a:rPr lang="en-US" dirty="0" err="1"/>
              <a:t>eBPF</a:t>
            </a:r>
            <a:r>
              <a:rPr lang="en-US" dirty="0"/>
              <a:t> </a:t>
            </a:r>
            <a:r>
              <a:rPr lang="en-US" dirty="0" err="1"/>
              <a:t>appluication</a:t>
            </a:r>
            <a:r>
              <a:rPr lang="en-US" dirty="0"/>
              <a:t> is first running on the </a:t>
            </a:r>
            <a:r>
              <a:rPr lang="en-US" dirty="0" err="1"/>
              <a:t>bpftime</a:t>
            </a:r>
            <a:r>
              <a:rPr lang="en-US" dirty="0"/>
              <a:t> Loader. This loader includes a verifier that performs (1) verification for efficient EIM support. By checking the </a:t>
            </a:r>
            <a:r>
              <a:rPr lang="en-US" dirty="0" err="1"/>
              <a:t>eBPF</a:t>
            </a:r>
            <a:r>
              <a:rPr lang="en-US" dirty="0"/>
              <a:t> code against the specifications before execution, we can enforce our EIM policies with zero runtime overhead.</a:t>
            </a:r>
            <a:endParaRPr lang="en-US" dirty="0">
              <a:ea typeface="等线"/>
            </a:endParaRPr>
          </a:p>
          <a:p>
            <a:endParaRPr lang="en-US" dirty="0"/>
          </a:p>
          <a:p>
            <a:r>
              <a:rPr lang="en-US" dirty="0"/>
              <a:t>To maintain isolation between the host and the extension, we use (2) hardware features like Intel MPKs. This prevents extensions from accessing unauthorized memory and protects the host application from buggy or malicious extensions, and vice-versa.</a:t>
            </a:r>
            <a:endParaRPr lang="en-US" dirty="0">
              <a:ea typeface="等线"/>
            </a:endParaRPr>
          </a:p>
          <a:p>
            <a:endParaRPr lang="en-US" dirty="0"/>
          </a:p>
          <a:p>
            <a:r>
              <a:rPr lang="en-US"/>
              <a:t>For invoking extensions, the (3) conceal extension entries using binary rewriting for efficiency. Instead of heavyweight hooks, we patch the host application with lightweight trampolines that redirect execution to the extension at the right moment. This is similar to how kernel </a:t>
            </a:r>
            <a:r>
              <a:rPr lang="en-US" err="1"/>
              <a:t>eBPF</a:t>
            </a:r>
            <a:r>
              <a:rPr lang="en-US" dirty="0"/>
              <a:t> </a:t>
            </a:r>
            <a:r>
              <a:rPr lang="en-US" err="1"/>
              <a:t>uprobes</a:t>
            </a:r>
            <a:r>
              <a:rPr lang="en-US"/>
              <a:t> work but entirely in </a:t>
            </a:r>
            <a:r>
              <a:rPr lang="en-US" err="1"/>
              <a:t>userspace</a:t>
            </a:r>
            <a:r>
              <a:rPr lang="en-US"/>
              <a:t>.</a:t>
            </a:r>
          </a:p>
          <a:p>
            <a:endParaRPr lang="en-US" dirty="0"/>
          </a:p>
          <a:p>
            <a:r>
              <a:rPr lang="en-US" dirty="0"/>
              <a:t>As you can see, the Host application and the extension run in the same process, which enables (4) intra-process extensions for efficiency, eliminating cross-process communication costs.</a:t>
            </a:r>
            <a:endParaRPr lang="en-US" dirty="0">
              <a:ea typeface="等线" panose="020F0502020204030204"/>
            </a:endParaRPr>
          </a:p>
          <a:p>
            <a:endParaRPr lang="en-US" dirty="0"/>
          </a:p>
          <a:p>
            <a:r>
              <a:rPr lang="en-US"/>
              <a:t>Finally, our entire framework is (5) compatible with </a:t>
            </a:r>
            <a:r>
              <a:rPr lang="en-US" err="1"/>
              <a:t>eBPF</a:t>
            </a:r>
            <a:r>
              <a:rPr lang="en-US"/>
              <a:t>. Existing </a:t>
            </a:r>
            <a:r>
              <a:rPr lang="en-US" err="1"/>
              <a:t>eBPF</a:t>
            </a:r>
            <a:r>
              <a:rPr lang="en-US"/>
              <a:t> applications and toolchains work with </a:t>
            </a:r>
            <a:r>
              <a:rPr lang="en-US" err="1"/>
              <a:t>bpftime</a:t>
            </a:r>
            <a:r>
              <a:rPr lang="en-US"/>
              <a:t> out of the box. This compatibility also allows user-space extensions to communicate with kernel-space </a:t>
            </a:r>
            <a:r>
              <a:rPr lang="en-US" err="1"/>
              <a:t>eBPF</a:t>
            </a:r>
            <a:r>
              <a:rPr lang="en-US"/>
              <a:t> programs, enabling powerful, full-system observability and control.</a:t>
            </a:r>
          </a:p>
          <a:p>
            <a:endParaRPr lang="en-US">
              <a:latin typeface="Calibri"/>
              <a:ea typeface="Calibri"/>
              <a:cs typeface="Calibri"/>
            </a:endParaRP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0B7AF21B-900B-8841-2AC8-84ECDA7CEB14}"/>
              </a:ext>
            </a:extLst>
          </p:cNvPr>
          <p:cNvSpPr>
            <a:spLocks noGrp="1"/>
          </p:cNvSpPr>
          <p:nvPr>
            <p:ph type="sldNum" sz="quarter" idx="5"/>
          </p:nvPr>
        </p:nvSpPr>
        <p:spPr/>
        <p:txBody>
          <a:bodyPr/>
          <a:lstStyle/>
          <a:p>
            <a:fld id="{43630503-488B-49BB-B4B6-2B8E8D0AB5FD}" type="slidenum">
              <a:rPr lang="en-US"/>
              <a:t>12</a:t>
            </a:fld>
            <a:endParaRPr lang="en-US" altLang="zh-CN"/>
          </a:p>
        </p:txBody>
      </p:sp>
    </p:spTree>
    <p:extLst>
      <p:ext uri="{BB962C8B-B14F-4D97-AF65-F5344CB8AC3E}">
        <p14:creationId xmlns:p14="http://schemas.microsoft.com/office/powerpoint/2010/main" val="3714985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EA623-59FB-BBD6-A26D-529052B94F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8645F0-012F-28B4-13CA-F0CECD16D8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605E53-CE30-449E-4070-E894F49664F3}"/>
              </a:ext>
            </a:extLst>
          </p:cNvPr>
          <p:cNvSpPr>
            <a:spLocks noGrp="1"/>
          </p:cNvSpPr>
          <p:nvPr>
            <p:ph type="body" idx="1"/>
          </p:nvPr>
        </p:nvSpPr>
        <p:spPr/>
        <p:txBody>
          <a:bodyPr/>
          <a:lstStyle/>
          <a:p>
            <a:r>
              <a:rPr lang="en-US"/>
              <a:t>Now, let me show you how </a:t>
            </a:r>
            <a:r>
              <a:rPr lang="en-US" err="1"/>
              <a:t>bpftime</a:t>
            </a:r>
            <a:r>
              <a:rPr lang="en-US"/>
              <a:t> works in practice, and our evaluation results.</a:t>
            </a:r>
          </a:p>
          <a:p>
            <a:br>
              <a:rPr lang="en-US"/>
            </a:br>
            <a:endParaRPr lang="en-US"/>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8A086F93-5950-95CA-5B05-D6411814AA62}"/>
              </a:ext>
            </a:extLst>
          </p:cNvPr>
          <p:cNvSpPr>
            <a:spLocks noGrp="1"/>
          </p:cNvSpPr>
          <p:nvPr>
            <p:ph type="sldNum" sz="quarter" idx="5"/>
          </p:nvPr>
        </p:nvSpPr>
        <p:spPr/>
        <p:txBody>
          <a:bodyPr/>
          <a:lstStyle/>
          <a:p>
            <a:fld id="{43630503-488B-49BB-B4B6-2B8E8D0AB5FD}" type="slidenum">
              <a:rPr lang="en-US"/>
              <a:t>13</a:t>
            </a:fld>
            <a:endParaRPr lang="en-US" altLang="zh-CN"/>
          </a:p>
        </p:txBody>
      </p:sp>
    </p:spTree>
    <p:extLst>
      <p:ext uri="{BB962C8B-B14F-4D97-AF65-F5344CB8AC3E}">
        <p14:creationId xmlns:p14="http://schemas.microsoft.com/office/powerpoint/2010/main" val="193626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bpftime</a:t>
            </a:r>
            <a:r>
              <a:rPr lang="en-US"/>
              <a:t> is open source on GitHub with an active community, with thousands of stars and many users.</a:t>
            </a:r>
          </a:p>
          <a:p>
            <a:endParaRPr lang="en-US" dirty="0"/>
          </a:p>
          <a:p>
            <a:r>
              <a:rPr lang="en-US" dirty="0"/>
              <a:t>We built six real-world applications to demonstrate how people are actually using it.</a:t>
            </a:r>
            <a:endParaRPr lang="en-US" dirty="0">
              <a:ea typeface="等线"/>
            </a:endParaRPr>
          </a:p>
          <a:p>
            <a:endParaRPr lang="en-US" dirty="0"/>
          </a:p>
          <a:p>
            <a:r>
              <a:rPr lang="en-US"/>
              <a:t>First, we use extensions to customize applications, including an Nginx firewall, a Redis optimization, and a FUSE cache.</a:t>
            </a:r>
          </a:p>
          <a:p>
            <a:endParaRPr lang="en-US" dirty="0"/>
          </a:p>
          <a:p>
            <a:r>
              <a:rPr lang="en-US" dirty="0"/>
              <a:t>Second, we use extensions for observability, by adapting existing tools like </a:t>
            </a:r>
            <a:r>
              <a:rPr lang="en-US" dirty="0" err="1"/>
              <a:t>DeepFlow</a:t>
            </a:r>
            <a:r>
              <a:rPr lang="en-US" dirty="0"/>
              <a:t>, </a:t>
            </a:r>
            <a:r>
              <a:rPr lang="en-US" dirty="0" err="1"/>
              <a:t>syscount</a:t>
            </a:r>
            <a:r>
              <a:rPr lang="en-US" dirty="0"/>
              <a:t>, and </a:t>
            </a:r>
            <a:r>
              <a:rPr lang="en-US" dirty="0" err="1"/>
              <a:t>sslsniff</a:t>
            </a:r>
            <a:r>
              <a:rPr lang="en-US" dirty="0"/>
              <a:t>.</a:t>
            </a:r>
          </a:p>
          <a:p>
            <a:endParaRPr lang="en-US" dirty="0"/>
          </a:p>
          <a:p>
            <a:r>
              <a:rPr lang="en-US" dirty="0"/>
              <a:t>You can find more details in our paper, but due to time limits, I will focus on just two examples.</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14</a:t>
            </a:fld>
            <a:endParaRPr lang="en-US" altLang="zh-CN"/>
          </a:p>
        </p:txBody>
      </p:sp>
    </p:spTree>
    <p:extLst>
      <p:ext uri="{BB962C8B-B14F-4D97-AF65-F5344CB8AC3E}">
        <p14:creationId xmlns:p14="http://schemas.microsoft.com/office/powerpoint/2010/main" val="1546009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 an Nginx firewall with EIM and </a:t>
            </a:r>
            <a:r>
              <a:rPr lang="en-US" dirty="0" err="1"/>
              <a:t>bpftime</a:t>
            </a:r>
            <a:r>
              <a:rPr lang="en-US" dirty="0"/>
              <a:t> and compare it with different extension approaches. In this diagram, higher is better.</a:t>
            </a:r>
          </a:p>
          <a:p>
            <a:endParaRPr lang="en-US" dirty="0"/>
          </a:p>
          <a:p>
            <a:r>
              <a:rPr lang="en-US" dirty="0"/>
              <a:t>Lua and </a:t>
            </a:r>
            <a:r>
              <a:rPr lang="en-US" dirty="0" err="1"/>
              <a:t>WebAssembly</a:t>
            </a:r>
            <a:r>
              <a:rPr lang="en-US" dirty="0"/>
              <a:t> extensions impose 11–12 percent throughput loss—that's significant overhead that many operators can't accept in production. Plus, these older methods don't let you control safety and interconnectedness trade-offs like EIM does.</a:t>
            </a:r>
            <a:endParaRPr lang="en-US" dirty="0">
              <a:ea typeface="等线"/>
            </a:endParaRPr>
          </a:p>
          <a:p>
            <a:endParaRPr lang="en-US" dirty="0"/>
          </a:p>
          <a:p>
            <a:r>
              <a:rPr lang="en-US" dirty="0" err="1"/>
              <a:t>bpftime</a:t>
            </a:r>
            <a:r>
              <a:rPr lang="en-US" dirty="0"/>
              <a:t> achieves only 2 percent overhead. That's a 5 times to 6 times improvement over existing approaches.</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15</a:t>
            </a:fld>
            <a:endParaRPr lang="en-US" altLang="zh-CN"/>
          </a:p>
        </p:txBody>
      </p:sp>
    </p:spTree>
    <p:extLst>
      <p:ext uri="{BB962C8B-B14F-4D97-AF65-F5344CB8AC3E}">
        <p14:creationId xmlns:p14="http://schemas.microsoft.com/office/powerpoint/2010/main" val="482416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use </a:t>
            </a:r>
            <a:r>
              <a:rPr lang="en-US" dirty="0" err="1"/>
              <a:t>bpftime</a:t>
            </a:r>
            <a:r>
              <a:rPr lang="en-US" dirty="0"/>
              <a:t> for </a:t>
            </a:r>
            <a:r>
              <a:rPr lang="en-US" dirty="0" err="1"/>
              <a:t>sslsniff</a:t>
            </a:r>
            <a:r>
              <a:rPr lang="en-US" dirty="0"/>
              <a:t>, which monitors encrypted TLS traffic, as part of the bcc </a:t>
            </a:r>
            <a:r>
              <a:rPr lang="en-US" dirty="0" err="1"/>
              <a:t>eBPF</a:t>
            </a:r>
            <a:r>
              <a:rPr lang="en-US" dirty="0"/>
              <a:t> tools and compare to kernel </a:t>
            </a:r>
            <a:r>
              <a:rPr lang="en-US" dirty="0" err="1"/>
              <a:t>eBPF</a:t>
            </a:r>
            <a:r>
              <a:rPr lang="en-US" dirty="0"/>
              <a:t>.</a:t>
            </a:r>
          </a:p>
          <a:p>
            <a:endParaRPr lang="en-US" dirty="0"/>
          </a:p>
          <a:p>
            <a:r>
              <a:rPr lang="en-US" dirty="0"/>
              <a:t>We run </a:t>
            </a:r>
            <a:r>
              <a:rPr lang="en-US" dirty="0" err="1"/>
              <a:t>sslsniff</a:t>
            </a:r>
            <a:r>
              <a:rPr lang="en-US" dirty="0"/>
              <a:t> on an nginx deployment to test different data sizes from 1K to 256K bytes. The y-axis shows throughput, where higher is better. You can see the performance difference is most clear with 1K data size.</a:t>
            </a:r>
            <a:endParaRPr lang="en-US" dirty="0">
              <a:ea typeface="等线"/>
            </a:endParaRPr>
          </a:p>
          <a:p>
            <a:endParaRPr lang="en-US" dirty="0"/>
          </a:p>
          <a:p>
            <a:r>
              <a:rPr lang="en-US" dirty="0"/>
              <a:t>With kernel </a:t>
            </a:r>
            <a:r>
              <a:rPr lang="en-US" dirty="0" err="1"/>
              <a:t>eBPF</a:t>
            </a:r>
            <a:r>
              <a:rPr lang="en-US" dirty="0"/>
              <a:t>, this monitoring costs 28 percent throughput loss. That's too much overhead for production use. With </a:t>
            </a:r>
            <a:r>
              <a:rPr lang="en-US" dirty="0" err="1"/>
              <a:t>bpftime</a:t>
            </a:r>
            <a:r>
              <a:rPr lang="en-US" dirty="0"/>
              <a:t>, the same monitoring functionality costs only 7 percent overhead.</a:t>
            </a:r>
            <a:endParaRPr lang="en-US" dirty="0">
              <a:ea typeface="等线"/>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16</a:t>
            </a:fld>
            <a:endParaRPr lang="en-US" altLang="zh-CN"/>
          </a:p>
        </p:txBody>
      </p:sp>
    </p:spTree>
    <p:extLst>
      <p:ext uri="{BB962C8B-B14F-4D97-AF65-F5344CB8AC3E}">
        <p14:creationId xmlns:p14="http://schemas.microsoft.com/office/powerpoint/2010/main" val="2412836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A352B-D77B-1255-8263-4D71C3CA2E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F33A5-CE23-ECAE-3E0E-C75EAE53C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5FD5B6-0439-0129-6050-B3686DEB36B2}"/>
              </a:ext>
            </a:extLst>
          </p:cNvPr>
          <p:cNvSpPr>
            <a:spLocks noGrp="1"/>
          </p:cNvSpPr>
          <p:nvPr>
            <p:ph type="body" idx="1"/>
          </p:nvPr>
        </p:nvSpPr>
        <p:spPr/>
        <p:txBody>
          <a:bodyPr/>
          <a:lstStyle/>
          <a:p>
            <a:r>
              <a:rPr lang="en-US" dirty="0"/>
              <a:t>In summary, our contributions are EIM and </a:t>
            </a:r>
            <a:r>
              <a:rPr lang="en-US" dirty="0" err="1"/>
              <a:t>bpftime</a:t>
            </a:r>
            <a:r>
              <a:rPr lang="en-US" dirty="0"/>
              <a:t>. EIM enables fine-grained safety/interconnectedness trade-offs that allow you to specify least-privilege policies without touching application source code.</a:t>
            </a:r>
          </a:p>
          <a:p>
            <a:endParaRPr lang="en-US" dirty="0"/>
          </a:p>
          <a:p>
            <a:r>
              <a:rPr lang="en-US" dirty="0"/>
              <a:t>And </a:t>
            </a:r>
            <a:r>
              <a:rPr lang="en-US" dirty="0" err="1"/>
              <a:t>bpftime</a:t>
            </a:r>
            <a:r>
              <a:rPr lang="en-US" dirty="0"/>
              <a:t> supports efficient safety/interconnectedness tradeoffs and isolation with near-native performance using offline verification, Intel MPK, and dynamic binary rewriting.</a:t>
            </a:r>
            <a:endParaRPr lang="en-US" dirty="0">
              <a:ea typeface="等线"/>
            </a:endParaRPr>
          </a:p>
          <a:p>
            <a:endParaRPr lang="en-US">
              <a:latin typeface="等线"/>
              <a:ea typeface="等线"/>
              <a:cs typeface="Calibri"/>
            </a:endParaRPr>
          </a:p>
          <a:p>
            <a:r>
              <a:rPr lang="en-US" b="1" dirty="0" err="1"/>
              <a:t>bpftime</a:t>
            </a:r>
            <a:r>
              <a:rPr lang="en-US" dirty="0"/>
              <a:t> is open-source at GitHub, you can scan the QR code to see it. It's fully compatible with the </a:t>
            </a:r>
            <a:r>
              <a:rPr lang="en-US" dirty="0" err="1"/>
              <a:t>eBPF</a:t>
            </a:r>
            <a:r>
              <a:rPr lang="en-US" dirty="0"/>
              <a:t> ecosystem, you can get started by running it as a drop-in replacement for </a:t>
            </a:r>
            <a:r>
              <a:rPr lang="en-US" dirty="0" err="1"/>
              <a:t>eBPF</a:t>
            </a:r>
            <a:r>
              <a:rPr lang="en-US" dirty="0"/>
              <a:t> commands.</a:t>
            </a:r>
            <a:endParaRPr lang="en-US" dirty="0">
              <a:ea typeface="等线"/>
            </a:endParaRPr>
          </a:p>
          <a:p>
            <a:endParaRPr lang="en-US" dirty="0"/>
          </a:p>
          <a:p>
            <a:r>
              <a:rPr lang="en-US" dirty="0"/>
              <a:t>I'm happy to take your questions.</a:t>
            </a:r>
            <a:endParaRPr lang="en-US" dirty="0">
              <a:ea typeface="等线"/>
            </a:endParaRPr>
          </a:p>
          <a:p>
            <a:endParaRPr lang="en-US">
              <a:latin typeface="等线"/>
              <a:ea typeface="等线"/>
              <a:cs typeface="Calibri"/>
            </a:endParaRPr>
          </a:p>
        </p:txBody>
      </p:sp>
      <p:sp>
        <p:nvSpPr>
          <p:cNvPr id="4" name="Slide Number Placeholder 3">
            <a:extLst>
              <a:ext uri="{FF2B5EF4-FFF2-40B4-BE49-F238E27FC236}">
                <a16:creationId xmlns:a16="http://schemas.microsoft.com/office/drawing/2014/main" id="{D90E7DD1-558B-FD91-613A-DA13620E6117}"/>
              </a:ext>
            </a:extLst>
          </p:cNvPr>
          <p:cNvSpPr>
            <a:spLocks noGrp="1"/>
          </p:cNvSpPr>
          <p:nvPr>
            <p:ph type="sldNum" sz="quarter" idx="5"/>
          </p:nvPr>
        </p:nvSpPr>
        <p:spPr/>
        <p:txBody>
          <a:bodyPr/>
          <a:lstStyle/>
          <a:p>
            <a:fld id="{43630503-488B-49BB-B4B6-2B8E8D0AB5FD}" type="slidenum">
              <a:rPr lang="en-US"/>
              <a:t>17</a:t>
            </a:fld>
            <a:endParaRPr lang="en-US" altLang="zh-CN"/>
          </a:p>
        </p:txBody>
      </p:sp>
    </p:spTree>
    <p:extLst>
      <p:ext uri="{BB962C8B-B14F-4D97-AF65-F5344CB8AC3E}">
        <p14:creationId xmlns:p14="http://schemas.microsoft.com/office/powerpoint/2010/main" val="1873584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61F6D-3A56-EAAC-3DF2-1B757EB2C6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699176-C6E3-8660-5270-101BECA0E3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CFCCF-E834-0566-8B53-B8719665F5D4}"/>
              </a:ext>
            </a:extLst>
          </p:cNvPr>
          <p:cNvSpPr>
            <a:spLocks noGrp="1"/>
          </p:cNvSpPr>
          <p:nvPr>
            <p:ph type="body" idx="1"/>
          </p:nvPr>
        </p:nvSpPr>
        <p:spPr/>
        <p:txBody>
          <a:bodyPr/>
          <a:lstStyle/>
          <a:p>
            <a:r>
              <a:rPr lang="en-US">
                <a:latin typeface="Calibri"/>
                <a:ea typeface="Calibri"/>
                <a:cs typeface="Calibri"/>
              </a:rPr>
              <a:t>Add </a:t>
            </a:r>
            <a:r>
              <a:rPr lang="en-US" err="1">
                <a:latin typeface="Calibri"/>
                <a:ea typeface="Calibri"/>
                <a:cs typeface="Calibri"/>
              </a:rPr>
              <a:t>figture</a:t>
            </a:r>
            <a:r>
              <a:rPr lang="en-US">
                <a:latin typeface="Calibri"/>
                <a:ea typeface="Calibri"/>
                <a:cs typeface="Calibri"/>
              </a:rPr>
              <a:t> for nginx and make less shorter</a:t>
            </a:r>
          </a:p>
          <a:p>
            <a:r>
              <a:rPr lang="en-US">
                <a:latin typeface="Calibri"/>
                <a:ea typeface="Calibri"/>
                <a:cs typeface="Calibri"/>
              </a:rPr>
              <a:t>The spec is in </a:t>
            </a:r>
            <a:r>
              <a:rPr lang="en-US" err="1">
                <a:latin typeface="Calibri"/>
                <a:ea typeface="Calibri"/>
                <a:cs typeface="Calibri"/>
              </a:rPr>
              <a:t>eim</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4707D632-0C8F-8EED-77EE-831F32C18908}"/>
              </a:ext>
            </a:extLst>
          </p:cNvPr>
          <p:cNvSpPr>
            <a:spLocks noGrp="1"/>
          </p:cNvSpPr>
          <p:nvPr>
            <p:ph type="sldNum" sz="quarter" idx="5"/>
          </p:nvPr>
        </p:nvSpPr>
        <p:spPr/>
        <p:txBody>
          <a:bodyPr/>
          <a:lstStyle/>
          <a:p>
            <a:fld id="{43630503-488B-49BB-B4B6-2B8E8D0AB5FD}" type="slidenum">
              <a:rPr lang="en-US"/>
              <a:t>20</a:t>
            </a:fld>
            <a:endParaRPr lang="en-US" altLang="zh-CN"/>
          </a:p>
        </p:txBody>
      </p:sp>
    </p:spTree>
    <p:extLst>
      <p:ext uri="{BB962C8B-B14F-4D97-AF65-F5344CB8AC3E}">
        <p14:creationId xmlns:p14="http://schemas.microsoft.com/office/powerpoint/2010/main" val="3878269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C25D0-0D49-4DE1-750B-AB898A1152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5766D-65A2-A28F-15F2-4CEBE157F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9B7C6-86DE-B2A8-71BD-373498949AA4}"/>
              </a:ext>
            </a:extLst>
          </p:cNvPr>
          <p:cNvSpPr>
            <a:spLocks noGrp="1"/>
          </p:cNvSpPr>
          <p:nvPr>
            <p:ph type="body" idx="1"/>
          </p:nvPr>
        </p:nvSpPr>
        <p:spPr/>
        <p:txBody>
          <a:bodyPr/>
          <a:lstStyle/>
          <a:p>
            <a:r>
              <a:rPr lang="en-US">
                <a:latin typeface="Calibri"/>
                <a:ea typeface="Calibri"/>
                <a:cs typeface="Calibri"/>
              </a:rPr>
              <a:t>Keep the </a:t>
            </a:r>
            <a:r>
              <a:rPr lang="en-US" err="1">
                <a:latin typeface="Calibri"/>
                <a:ea typeface="Calibri"/>
                <a:cs typeface="Calibri"/>
              </a:rPr>
              <a:t>sslsniff</a:t>
            </a:r>
            <a:r>
              <a:rPr lang="en-US">
                <a:latin typeface="Calibri"/>
                <a:ea typeface="Calibri"/>
                <a:cs typeface="Calibri"/>
              </a:rPr>
              <a:t> figure, highlight it</a:t>
            </a:r>
          </a:p>
        </p:txBody>
      </p:sp>
      <p:sp>
        <p:nvSpPr>
          <p:cNvPr id="4" name="Slide Number Placeholder 3">
            <a:extLst>
              <a:ext uri="{FF2B5EF4-FFF2-40B4-BE49-F238E27FC236}">
                <a16:creationId xmlns:a16="http://schemas.microsoft.com/office/drawing/2014/main" id="{59C50396-53D5-2E9B-41FA-0F6F6CD9BAA9}"/>
              </a:ext>
            </a:extLst>
          </p:cNvPr>
          <p:cNvSpPr>
            <a:spLocks noGrp="1"/>
          </p:cNvSpPr>
          <p:nvPr>
            <p:ph type="sldNum" sz="quarter" idx="5"/>
          </p:nvPr>
        </p:nvSpPr>
        <p:spPr/>
        <p:txBody>
          <a:bodyPr/>
          <a:lstStyle/>
          <a:p>
            <a:fld id="{43630503-488B-49BB-B4B6-2B8E8D0AB5FD}" type="slidenum">
              <a:rPr lang="en-US"/>
              <a:t>21</a:t>
            </a:fld>
            <a:endParaRPr lang="en-US" altLang="zh-CN"/>
          </a:p>
        </p:txBody>
      </p:sp>
    </p:spTree>
    <p:extLst>
      <p:ext uri="{BB962C8B-B14F-4D97-AF65-F5344CB8AC3E}">
        <p14:creationId xmlns:p14="http://schemas.microsoft.com/office/powerpoint/2010/main" val="278840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Extensions are everywhere in modern software.</a:t>
            </a:r>
          </a:p>
          <a:p>
            <a:endParaRPr lang="en-US"/>
          </a:p>
          <a:p>
            <a:r>
              <a:rPr lang="en-US"/>
              <a:t>Extensions allow us to customize software for different deployment needs, without modifying the original application source code.</a:t>
            </a:r>
          </a:p>
          <a:p>
            <a:endParaRPr lang="en-US" dirty="0"/>
          </a:p>
          <a:p>
            <a:r>
              <a:rPr lang="en-US" dirty="0"/>
              <a:t> It can be used to add new functionality, modify behavior, or integrate with external systems.</a:t>
            </a:r>
            <a:endParaRPr lang="en-US" dirty="0">
              <a:ea typeface="等线"/>
            </a:endParaRPr>
          </a:p>
          <a:p>
            <a:endParaRPr lang="en-US"/>
          </a:p>
          <a:p>
            <a:r>
              <a:rPr lang="en-US" dirty="0"/>
              <a:t>People use extensions instead of modifying the source code because it is easier to maintain and update their systems.</a:t>
            </a:r>
            <a:endParaRPr lang="en-US" dirty="0">
              <a:ea typeface="等线"/>
            </a:endParaRPr>
          </a:p>
          <a:p>
            <a:endParaRPr lang="en-US">
              <a:latin typeface="Calibri"/>
              <a:ea typeface="Calibri"/>
              <a:cs typeface="Calibri"/>
            </a:endParaRPr>
          </a:p>
          <a:p>
            <a:pPr marL="171450" indent="-171450">
              <a:buFont typeface="Calibri"/>
              <a:buChar char="-"/>
            </a:pPr>
            <a:endParaRPr lang="en-US">
              <a:latin typeface="Calibri"/>
              <a:ea typeface="Calibri"/>
              <a:cs typeface="Calibri"/>
            </a:endParaRPr>
          </a:p>
          <a:p>
            <a:pPr marL="171450" indent="-171450">
              <a:buFont typeface="Calibri"/>
              <a:buChar char="-"/>
            </a:pP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2</a:t>
            </a:fld>
            <a:endParaRPr lang="en-US" altLang="zh-CN"/>
          </a:p>
        </p:txBody>
      </p:sp>
    </p:spTree>
    <p:extLst>
      <p:ext uri="{BB962C8B-B14F-4D97-AF65-F5344CB8AC3E}">
        <p14:creationId xmlns:p14="http://schemas.microsoft.com/office/powerpoint/2010/main" val="1109599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latin typeface="Calibri"/>
                <a:ea typeface="Calibri"/>
                <a:cs typeface="Calibri"/>
              </a:rPr>
              <a:t>Put it later</a:t>
            </a:r>
          </a:p>
          <a:p>
            <a:pPr marL="285750" indent="-285750">
              <a:buFont typeface="Calibri"/>
              <a:buChar char="-"/>
            </a:pPr>
            <a:r>
              <a:rPr lang="en-US">
                <a:latin typeface="Calibri"/>
                <a:ea typeface="Calibri"/>
                <a:cs typeface="Calibri"/>
              </a:rPr>
              <a:t>Maybe not need? Or put it in </a:t>
            </a:r>
            <a:r>
              <a:rPr lang="en-US" err="1">
                <a:latin typeface="Calibri"/>
                <a:ea typeface="Calibri"/>
                <a:cs typeface="Calibri"/>
              </a:rPr>
              <a:t>eim</a:t>
            </a:r>
            <a:r>
              <a:rPr lang="en-US">
                <a:latin typeface="Calibri"/>
                <a:ea typeface="Calibri"/>
                <a:cs typeface="Calibri"/>
              </a:rPr>
              <a:t> and nginx example</a:t>
            </a:r>
          </a:p>
          <a:p>
            <a:pPr marL="285750" indent="-285750">
              <a:buFont typeface="Calibri"/>
              <a:buChar char="-"/>
            </a:pP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22</a:t>
            </a:fld>
            <a:endParaRPr lang="en-US" altLang="zh-CN"/>
          </a:p>
        </p:txBody>
      </p:sp>
    </p:spTree>
    <p:extLst>
      <p:ext uri="{BB962C8B-B14F-4D97-AF65-F5344CB8AC3E}">
        <p14:creationId xmlns:p14="http://schemas.microsoft.com/office/powerpoint/2010/main" val="3338262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Remove it  </a:t>
            </a:r>
          </a:p>
          <a:p>
            <a:r>
              <a:rPr lang="en-US">
                <a:latin typeface="Calibri"/>
                <a:ea typeface="Calibri"/>
                <a:cs typeface="Calibri"/>
              </a:rPr>
              <a:t>Take it as one sentence inline into design to say why it's much more faster</a:t>
            </a:r>
          </a:p>
        </p:txBody>
      </p:sp>
      <p:sp>
        <p:nvSpPr>
          <p:cNvPr id="4" name="Slide Number Placeholder 3"/>
          <p:cNvSpPr>
            <a:spLocks noGrp="1"/>
          </p:cNvSpPr>
          <p:nvPr>
            <p:ph type="sldNum" sz="quarter" idx="5"/>
          </p:nvPr>
        </p:nvSpPr>
        <p:spPr/>
        <p:txBody>
          <a:bodyPr/>
          <a:lstStyle/>
          <a:p>
            <a:fld id="{43630503-488B-49BB-B4B6-2B8E8D0AB5FD}" type="slidenum">
              <a:rPr lang="en-US"/>
              <a:t>23</a:t>
            </a:fld>
            <a:endParaRPr lang="en-US" altLang="zh-CN"/>
          </a:p>
        </p:txBody>
      </p:sp>
    </p:spTree>
    <p:extLst>
      <p:ext uri="{BB962C8B-B14F-4D97-AF65-F5344CB8AC3E}">
        <p14:creationId xmlns:p14="http://schemas.microsoft.com/office/powerpoint/2010/main" val="276550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Make it less and merge it with key requirement</a:t>
            </a:r>
          </a:p>
          <a:p>
            <a:r>
              <a:rPr lang="en-US">
                <a:latin typeface="Calibri"/>
                <a:ea typeface="Calibri"/>
                <a:cs typeface="Calibri"/>
              </a:rPr>
              <a:t>Skip the table</a:t>
            </a:r>
          </a:p>
          <a:p>
            <a:r>
              <a:rPr lang="en-US">
                <a:latin typeface="Calibri"/>
                <a:ea typeface="Calibri"/>
                <a:cs typeface="Calibri"/>
              </a:rPr>
              <a:t>Merge it with 7</a:t>
            </a:r>
          </a:p>
        </p:txBody>
      </p:sp>
      <p:sp>
        <p:nvSpPr>
          <p:cNvPr id="4" name="Slide Number Placeholder 3"/>
          <p:cNvSpPr>
            <a:spLocks noGrp="1"/>
          </p:cNvSpPr>
          <p:nvPr>
            <p:ph type="sldNum" sz="quarter" idx="5"/>
          </p:nvPr>
        </p:nvSpPr>
        <p:spPr/>
        <p:txBody>
          <a:bodyPr/>
          <a:lstStyle/>
          <a:p>
            <a:fld id="{43630503-488B-49BB-B4B6-2B8E8D0AB5FD}" type="slidenum">
              <a:rPr lang="en-US"/>
              <a:t>24</a:t>
            </a:fld>
            <a:endParaRPr lang="en-US" altLang="zh-CN"/>
          </a:p>
        </p:txBody>
      </p:sp>
    </p:spTree>
    <p:extLst>
      <p:ext uri="{BB962C8B-B14F-4D97-AF65-F5344CB8AC3E}">
        <p14:creationId xmlns:p14="http://schemas.microsoft.com/office/powerpoint/2010/main" val="1912703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Add an example, like nginx example</a:t>
            </a:r>
          </a:p>
          <a:p>
            <a:endParaRPr lang="en-US">
              <a:latin typeface="Calibri"/>
              <a:ea typeface="Calibri"/>
              <a:cs typeface="Calibri"/>
            </a:endParaRPr>
          </a:p>
          <a:p>
            <a:pPr marL="171450" indent="-171450">
              <a:buFont typeface="Calibri"/>
              <a:buChar char="-"/>
            </a:pPr>
            <a:r>
              <a:rPr lang="en-US">
                <a:latin typeface="Calibri"/>
                <a:ea typeface="Calibri"/>
                <a:cs typeface="Calibri"/>
              </a:rPr>
              <a:t>Role example is too complex, a simple example can go first</a:t>
            </a:r>
          </a:p>
          <a:p>
            <a:pPr marL="171450" indent="-171450">
              <a:buFont typeface="Calibri"/>
              <a:buChar char="-"/>
            </a:pPr>
            <a:r>
              <a:rPr lang="en-US">
                <a:latin typeface="Calibri"/>
                <a:ea typeface="Calibri"/>
                <a:cs typeface="Calibri"/>
              </a:rPr>
              <a:t>3 min to understand the background of it</a:t>
            </a:r>
          </a:p>
        </p:txBody>
      </p:sp>
      <p:sp>
        <p:nvSpPr>
          <p:cNvPr id="4" name="Slide Number Placeholder 3"/>
          <p:cNvSpPr>
            <a:spLocks noGrp="1"/>
          </p:cNvSpPr>
          <p:nvPr>
            <p:ph type="sldNum" sz="quarter" idx="5"/>
          </p:nvPr>
        </p:nvSpPr>
        <p:spPr/>
        <p:txBody>
          <a:bodyPr/>
          <a:lstStyle/>
          <a:p>
            <a:fld id="{43630503-488B-49BB-B4B6-2B8E8D0AB5FD}" type="slidenum">
              <a:rPr lang="en-US"/>
              <a:t>25</a:t>
            </a:fld>
            <a:endParaRPr lang="en-US" altLang="zh-CN"/>
          </a:p>
        </p:txBody>
      </p:sp>
    </p:spTree>
    <p:extLst>
      <p:ext uri="{BB962C8B-B14F-4D97-AF65-F5344CB8AC3E}">
        <p14:creationId xmlns:p14="http://schemas.microsoft.com/office/powerpoint/2010/main" val="362238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Maybe remove it</a:t>
            </a:r>
          </a:p>
        </p:txBody>
      </p:sp>
      <p:sp>
        <p:nvSpPr>
          <p:cNvPr id="4" name="Slide Number Placeholder 3"/>
          <p:cNvSpPr>
            <a:spLocks noGrp="1"/>
          </p:cNvSpPr>
          <p:nvPr>
            <p:ph type="sldNum" sz="quarter" idx="5"/>
          </p:nvPr>
        </p:nvSpPr>
        <p:spPr/>
        <p:txBody>
          <a:bodyPr/>
          <a:lstStyle/>
          <a:p>
            <a:fld id="{43630503-488B-49BB-B4B6-2B8E8D0AB5FD}" type="slidenum">
              <a:rPr lang="en-US"/>
              <a:t>27</a:t>
            </a:fld>
            <a:endParaRPr lang="en-US" altLang="zh-CN"/>
          </a:p>
        </p:txBody>
      </p:sp>
    </p:spTree>
    <p:extLst>
      <p:ext uri="{BB962C8B-B14F-4D97-AF65-F5344CB8AC3E}">
        <p14:creationId xmlns:p14="http://schemas.microsoft.com/office/powerpoint/2010/main" val="927833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Replace with key tech and challenge 1. </a:t>
            </a:r>
            <a:r>
              <a:rPr lang="en-US" err="1">
                <a:latin typeface="Calibri"/>
                <a:ea typeface="Calibri"/>
                <a:cs typeface="Calibri"/>
              </a:rPr>
              <a:t>mpk</a:t>
            </a:r>
            <a:r>
              <a:rPr lang="en-US">
                <a:latin typeface="Calibri"/>
                <a:ea typeface="Calibri"/>
                <a:cs typeface="Calibri"/>
              </a:rPr>
              <a:t>/ verify 2. hook</a:t>
            </a:r>
          </a:p>
        </p:txBody>
      </p:sp>
      <p:sp>
        <p:nvSpPr>
          <p:cNvPr id="4" name="Slide Number Placeholder 3"/>
          <p:cNvSpPr>
            <a:spLocks noGrp="1"/>
          </p:cNvSpPr>
          <p:nvPr>
            <p:ph type="sldNum" sz="quarter" idx="5"/>
          </p:nvPr>
        </p:nvSpPr>
        <p:spPr/>
        <p:txBody>
          <a:bodyPr/>
          <a:lstStyle/>
          <a:p>
            <a:fld id="{43630503-488B-49BB-B4B6-2B8E8D0AB5FD}" type="slidenum">
              <a:rPr lang="en-US"/>
              <a:t>28</a:t>
            </a:fld>
            <a:endParaRPr lang="en-US" altLang="zh-CN"/>
          </a:p>
        </p:txBody>
      </p:sp>
    </p:spTree>
    <p:extLst>
      <p:ext uri="{BB962C8B-B14F-4D97-AF65-F5344CB8AC3E}">
        <p14:creationId xmlns:p14="http://schemas.microsoft.com/office/powerpoint/2010/main" val="1922585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F60B6-6973-0F6D-288C-84EED2252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FCE3E-4379-5767-3A58-8F08FC7219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E19535-FFA8-8431-3E94-C0420BA0A45D}"/>
              </a:ext>
            </a:extLst>
          </p:cNvPr>
          <p:cNvSpPr>
            <a:spLocks noGrp="1"/>
          </p:cNvSpPr>
          <p:nvPr>
            <p:ph type="body" idx="1"/>
          </p:nvPr>
        </p:nvSpPr>
        <p:spPr/>
        <p:txBody>
          <a:bodyPr/>
          <a:lstStyle/>
          <a:p>
            <a:r>
              <a:rPr lang="en-US"/>
              <a:t>Like roadmap</a:t>
            </a:r>
            <a:endParaRPr lang="en-US">
              <a:solidFill>
                <a:srgbClr val="444444"/>
              </a:solidFill>
            </a:endParaRPr>
          </a:p>
          <a:p>
            <a:r>
              <a:rPr lang="en-US"/>
              <a:t>Say what is </a:t>
            </a:r>
            <a:r>
              <a:rPr lang="en-US" err="1"/>
              <a:t>eim</a:t>
            </a:r>
            <a:r>
              <a:rPr lang="en-US"/>
              <a:t> and what is </a:t>
            </a:r>
            <a:r>
              <a:rPr lang="en-US" err="1"/>
              <a:t>bpftime</a:t>
            </a:r>
            <a:endParaRPr lang="en-US" err="1">
              <a:solidFill>
                <a:srgbClr val="444444"/>
              </a:solidFill>
            </a:endParaRPr>
          </a:p>
          <a:p>
            <a:r>
              <a:rPr lang="en-US"/>
              <a:t>See the slide and understand the struct</a:t>
            </a:r>
            <a:endParaRPr lang="en-US">
              <a:solidFill>
                <a:srgbClr val="444444"/>
              </a:solidFill>
            </a:endParaRPr>
          </a:p>
          <a:p>
            <a:r>
              <a:rPr lang="en-US"/>
              <a:t>Roadmap can be after</a:t>
            </a:r>
            <a:endParaRPr lang="en-US">
              <a:solidFill>
                <a:srgbClr val="444444"/>
              </a:solidFill>
            </a:endParaRPr>
          </a:p>
          <a:p>
            <a:r>
              <a:rPr lang="en-US"/>
              <a:t>Roadmap is a signal for back to abstractions</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A3A03633-7758-6D9E-CC42-AE22B420674A}"/>
              </a:ext>
            </a:extLst>
          </p:cNvPr>
          <p:cNvSpPr>
            <a:spLocks noGrp="1"/>
          </p:cNvSpPr>
          <p:nvPr>
            <p:ph type="sldNum" sz="quarter" idx="5"/>
          </p:nvPr>
        </p:nvSpPr>
        <p:spPr/>
        <p:txBody>
          <a:bodyPr/>
          <a:lstStyle/>
          <a:p>
            <a:fld id="{43630503-488B-49BB-B4B6-2B8E8D0AB5FD}" type="slidenum">
              <a:rPr lang="en-US"/>
              <a:t>29</a:t>
            </a:fld>
            <a:endParaRPr lang="en-US" altLang="zh-CN"/>
          </a:p>
        </p:txBody>
      </p:sp>
    </p:spTree>
    <p:extLst>
      <p:ext uri="{BB962C8B-B14F-4D97-AF65-F5344CB8AC3E}">
        <p14:creationId xmlns:p14="http://schemas.microsoft.com/office/powerpoint/2010/main" val="2056608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1D849-0B97-0313-DCA5-EEB43780E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FC798-4B18-FB7D-926E-B08ADF3F21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BEB32-E3E5-7FE0-F29E-ABC61F474B25}"/>
              </a:ext>
            </a:extLst>
          </p:cNvPr>
          <p:cNvSpPr>
            <a:spLocks noGrp="1"/>
          </p:cNvSpPr>
          <p:nvPr>
            <p:ph type="body" idx="1"/>
          </p:nvPr>
        </p:nvSpPr>
        <p:spPr/>
        <p:txBody>
          <a:bodyPr/>
          <a:lstStyle/>
          <a:p>
            <a:pPr marL="171450" indent="-171450">
              <a:buFont typeface="Calibri"/>
              <a:buChar char="-"/>
            </a:pPr>
            <a:r>
              <a:rPr lang="en-US">
                <a:latin typeface="Calibri"/>
                <a:ea typeface="Calibri"/>
                <a:cs typeface="Calibri"/>
              </a:rPr>
              <a:t>Tight up and using a table?</a:t>
            </a:r>
          </a:p>
          <a:p>
            <a:pPr marL="171450" indent="-171450">
              <a:buFont typeface="Calibri"/>
              <a:buChar char="-"/>
            </a:pPr>
            <a:r>
              <a:rPr lang="en-US">
                <a:latin typeface="Calibri"/>
                <a:ea typeface="Calibri"/>
                <a:cs typeface="Calibri"/>
              </a:rPr>
              <a:t>Or using not efficient/ not ...</a:t>
            </a:r>
          </a:p>
        </p:txBody>
      </p:sp>
      <p:sp>
        <p:nvSpPr>
          <p:cNvPr id="4" name="Slide Number Placeholder 3">
            <a:extLst>
              <a:ext uri="{FF2B5EF4-FFF2-40B4-BE49-F238E27FC236}">
                <a16:creationId xmlns:a16="http://schemas.microsoft.com/office/drawing/2014/main" id="{F2434F32-65A9-7465-99CA-A2E7C4CE085B}"/>
              </a:ext>
            </a:extLst>
          </p:cNvPr>
          <p:cNvSpPr>
            <a:spLocks noGrp="1"/>
          </p:cNvSpPr>
          <p:nvPr>
            <p:ph type="sldNum" sz="quarter" idx="5"/>
          </p:nvPr>
        </p:nvSpPr>
        <p:spPr/>
        <p:txBody>
          <a:bodyPr/>
          <a:lstStyle/>
          <a:p>
            <a:fld id="{43630503-488B-49BB-B4B6-2B8E8D0AB5FD}" type="slidenum">
              <a:rPr lang="en-US"/>
              <a:t>30</a:t>
            </a:fld>
            <a:endParaRPr lang="en-US" altLang="zh-CN"/>
          </a:p>
        </p:txBody>
      </p:sp>
    </p:spTree>
    <p:extLst>
      <p:ext uri="{BB962C8B-B14F-4D97-AF65-F5344CB8AC3E}">
        <p14:creationId xmlns:p14="http://schemas.microsoft.com/office/powerpoint/2010/main" val="3904318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Abstraction level</a:t>
            </a:r>
          </a:p>
          <a:p>
            <a:r>
              <a:rPr lang="en-US">
                <a:latin typeface="Calibri"/>
                <a:ea typeface="Calibri"/>
                <a:cs typeface="Calibri"/>
              </a:rPr>
              <a:t>Relook at design</a:t>
            </a:r>
          </a:p>
          <a:p>
            <a:endParaRPr lang="en-US">
              <a:latin typeface="Calibri"/>
              <a:ea typeface="Calibri"/>
              <a:cs typeface="Calibri"/>
            </a:endParaRPr>
          </a:p>
          <a:p>
            <a:r>
              <a:rPr lang="en-US">
                <a:latin typeface="Calibri"/>
                <a:ea typeface="Calibri"/>
                <a:cs typeface="Calibri"/>
              </a:rPr>
              <a:t>"every slide have one key point, not 2"</a:t>
            </a:r>
          </a:p>
          <a:p>
            <a:r>
              <a:rPr lang="en-US">
                <a:latin typeface="Calibri"/>
                <a:ea typeface="Calibri"/>
                <a:cs typeface="Calibri"/>
              </a:rPr>
              <a:t>How to explain each slide in one sentence? If not, split it into 2</a:t>
            </a:r>
          </a:p>
        </p:txBody>
      </p:sp>
      <p:sp>
        <p:nvSpPr>
          <p:cNvPr id="4" name="Slide Number Placeholder 3"/>
          <p:cNvSpPr>
            <a:spLocks noGrp="1"/>
          </p:cNvSpPr>
          <p:nvPr>
            <p:ph type="sldNum" sz="quarter" idx="5"/>
          </p:nvPr>
        </p:nvSpPr>
        <p:spPr/>
        <p:txBody>
          <a:bodyPr/>
          <a:lstStyle/>
          <a:p>
            <a:fld id="{43630503-488B-49BB-B4B6-2B8E8D0AB5FD}" type="slidenum">
              <a:rPr lang="en-US"/>
              <a:t>32</a:t>
            </a:fld>
            <a:endParaRPr lang="en-US" altLang="zh-CN"/>
          </a:p>
        </p:txBody>
      </p:sp>
    </p:spTree>
    <p:extLst>
      <p:ext uri="{BB962C8B-B14F-4D97-AF65-F5344CB8AC3E}">
        <p14:creationId xmlns:p14="http://schemas.microsoft.com/office/powerpoint/2010/main" val="774771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886110A-2285-42A7-9E16-B31363AF3FBE}" type="slidenum">
              <a:rPr lang="zh-CN" altLang="en-US" smtClean="0"/>
              <a:t>33</a:t>
            </a:fld>
            <a:endParaRPr lang="zh-CN" altLang="en-US"/>
          </a:p>
        </p:txBody>
      </p:sp>
    </p:spTree>
    <p:extLst>
      <p:ext uri="{BB962C8B-B14F-4D97-AF65-F5344CB8AC3E}">
        <p14:creationId xmlns:p14="http://schemas.microsoft.com/office/powerpoint/2010/main" val="142794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B24D5-B609-BC32-820E-8912DD354E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879C87-D484-3D36-077E-0AAC12475E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DD6D33-0DFA-5AD9-E30D-4E043E2B8764}"/>
              </a:ext>
            </a:extLst>
          </p:cNvPr>
          <p:cNvSpPr>
            <a:spLocks noGrp="1"/>
          </p:cNvSpPr>
          <p:nvPr>
            <p:ph type="body" idx="1"/>
          </p:nvPr>
        </p:nvSpPr>
        <p:spPr/>
        <p:txBody>
          <a:bodyPr/>
          <a:lstStyle/>
          <a:p>
            <a:r>
              <a:rPr lang="en-US" dirty="0"/>
              <a:t>Take Nginx as an example.</a:t>
            </a:r>
            <a:endParaRPr lang="en-US" dirty="0">
              <a:latin typeface="Calibri"/>
              <a:ea typeface="Calibri"/>
              <a:cs typeface="Calibri"/>
            </a:endParaRPr>
          </a:p>
          <a:p>
            <a:endParaRPr lang="en-US" dirty="0"/>
          </a:p>
          <a:p>
            <a:r>
              <a:rPr lang="en-US" dirty="0"/>
              <a:t>Different Nginx deployments need different extensions: some need firewalls to block malicious requests, others need load balancers to distribute traffic, and many need monitoring for observability.</a:t>
            </a:r>
            <a:endParaRPr lang="en-US" dirty="0">
              <a:ea typeface="等线" panose="020F0502020204030204"/>
            </a:endParaRPr>
          </a:p>
          <a:p>
            <a:endParaRPr lang="en-US" dirty="0"/>
          </a:p>
          <a:p>
            <a:r>
              <a:rPr lang="en-US" dirty="0"/>
              <a:t>Consider a user wants to deploy a firewall extension to block malicious requests.</a:t>
            </a:r>
            <a:endParaRPr lang="en-US" dirty="0">
              <a:ea typeface="等线" panose="020F0502020204030204"/>
            </a:endParaRPr>
          </a:p>
          <a:p>
            <a:endParaRPr lang="en-US" dirty="0"/>
          </a:p>
          <a:p>
            <a:r>
              <a:rPr lang="en-US"/>
              <a:t>Here's how the firewall extension execution model works in Nginx.</a:t>
            </a:r>
          </a:p>
          <a:p>
            <a:r>
              <a:rPr lang="en-US" dirty="0"/>
              <a:t>Before deployment, the user writes firewall logic using Nginx APIs and associates the firewall with request processing extension entries.</a:t>
            </a:r>
            <a:endParaRPr lang="en-US" dirty="0">
              <a:ea typeface="等线"/>
            </a:endParaRPr>
          </a:p>
          <a:p>
            <a:endParaRPr lang="en-US" dirty="0"/>
          </a:p>
          <a:p>
            <a:r>
              <a:rPr lang="en-US" dirty="0"/>
              <a:t>During runtime, when Nginx reaches a request processing entry, it jumps to the firewall extension.</a:t>
            </a:r>
            <a:endParaRPr lang="en-US" dirty="0">
              <a:ea typeface="等线" panose="020F0502020204030204"/>
            </a:endParaRPr>
          </a:p>
          <a:p>
            <a:endParaRPr lang="en-US" dirty="0"/>
          </a:p>
          <a:p>
            <a:r>
              <a:rPr lang="en-US" dirty="0"/>
              <a:t>The firewall executes in the extension runtime execution context, analyzing the request and deciding whether to block or allow it.</a:t>
            </a:r>
            <a:endParaRPr lang="en-US" dirty="0">
              <a:ea typeface="等线" panose="020F0502020204030204"/>
            </a:endParaRPr>
          </a:p>
          <a:p>
            <a:endParaRPr lang="en-US" dirty="0"/>
          </a:p>
          <a:p>
            <a:r>
              <a:rPr lang="en-US" dirty="0"/>
              <a:t>Once the firewall completes its security checks, execution returns to Nginx's core processing.</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DB540C28-9A39-77EE-5C77-45B9EE10C761}"/>
              </a:ext>
            </a:extLst>
          </p:cNvPr>
          <p:cNvSpPr>
            <a:spLocks noGrp="1"/>
          </p:cNvSpPr>
          <p:nvPr>
            <p:ph type="sldNum" sz="quarter" idx="5"/>
          </p:nvPr>
        </p:nvSpPr>
        <p:spPr/>
        <p:txBody>
          <a:bodyPr/>
          <a:lstStyle/>
          <a:p>
            <a:fld id="{43630503-488B-49BB-B4B6-2B8E8D0AB5FD}" type="slidenum">
              <a:rPr lang="en-US"/>
              <a:t>3</a:t>
            </a:fld>
            <a:endParaRPr lang="en-US" altLang="zh-CN"/>
          </a:p>
        </p:txBody>
      </p:sp>
    </p:spTree>
    <p:extLst>
      <p:ext uri="{BB962C8B-B14F-4D97-AF65-F5344CB8AC3E}">
        <p14:creationId xmlns:p14="http://schemas.microsoft.com/office/powerpoint/2010/main" val="3639070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886110A-2285-42A7-9E16-B31363AF3FBE}" type="slidenum">
              <a:rPr lang="zh-CN" altLang="en-US" smtClean="0"/>
              <a:t>34</a:t>
            </a:fld>
            <a:endParaRPr lang="zh-CN" altLang="en-US"/>
          </a:p>
        </p:txBody>
      </p:sp>
    </p:spTree>
    <p:extLst>
      <p:ext uri="{BB962C8B-B14F-4D97-AF65-F5344CB8AC3E}">
        <p14:creationId xmlns:p14="http://schemas.microsoft.com/office/powerpoint/2010/main" val="1427941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BDB32-15D6-3A4F-1570-3213E7367C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2849397-DAE9-FA39-5F14-75B3B1BE5B2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C58297-3E13-9345-62E3-77863A205B7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761CA7F-29CA-3D02-D748-F0A79FF6A36E}"/>
              </a:ext>
            </a:extLst>
          </p:cNvPr>
          <p:cNvSpPr>
            <a:spLocks noGrp="1"/>
          </p:cNvSpPr>
          <p:nvPr>
            <p:ph type="sldNum" sz="quarter" idx="5"/>
          </p:nvPr>
        </p:nvSpPr>
        <p:spPr/>
        <p:txBody>
          <a:bodyPr/>
          <a:lstStyle/>
          <a:p>
            <a:fld id="{8886110A-2285-42A7-9E16-B31363AF3FBE}" type="slidenum">
              <a:rPr lang="zh-CN" altLang="en-US" smtClean="0"/>
              <a:t>35</a:t>
            </a:fld>
            <a:endParaRPr lang="zh-CN" altLang="en-US"/>
          </a:p>
        </p:txBody>
      </p:sp>
    </p:spTree>
    <p:extLst>
      <p:ext uri="{BB962C8B-B14F-4D97-AF65-F5344CB8AC3E}">
        <p14:creationId xmlns:p14="http://schemas.microsoft.com/office/powerpoint/2010/main" val="1164752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8951F-6B1E-B49B-3985-1B6A409BD8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8E7BB2-8CC9-7260-0927-7AAB296A5B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71BBF3-0FEC-D1B4-60AB-A5544885CFF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E5B2D06-A3C2-3049-C0E3-787DD40C3FC9}"/>
              </a:ext>
            </a:extLst>
          </p:cNvPr>
          <p:cNvSpPr>
            <a:spLocks noGrp="1"/>
          </p:cNvSpPr>
          <p:nvPr>
            <p:ph type="sldNum" sz="quarter" idx="5"/>
          </p:nvPr>
        </p:nvSpPr>
        <p:spPr/>
        <p:txBody>
          <a:bodyPr/>
          <a:lstStyle/>
          <a:p>
            <a:fld id="{8886110A-2285-42A7-9E16-B31363AF3FBE}" type="slidenum">
              <a:rPr lang="zh-CN" altLang="en-US" smtClean="0"/>
              <a:t>36</a:t>
            </a:fld>
            <a:endParaRPr lang="zh-CN" altLang="en-US"/>
          </a:p>
        </p:txBody>
      </p:sp>
    </p:spTree>
    <p:extLst>
      <p:ext uri="{BB962C8B-B14F-4D97-AF65-F5344CB8AC3E}">
        <p14:creationId xmlns:p14="http://schemas.microsoft.com/office/powerpoint/2010/main" val="3863893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15382-A6FB-EADE-AB5A-E9231DADDED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CD3D48-685C-B8F7-B66F-CB3598E5E7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EF7237-D30D-43E6-7737-56DFBCC7BD9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F85532B-90BE-EBB1-C655-911A89568AEB}"/>
              </a:ext>
            </a:extLst>
          </p:cNvPr>
          <p:cNvSpPr>
            <a:spLocks noGrp="1"/>
          </p:cNvSpPr>
          <p:nvPr>
            <p:ph type="sldNum" sz="quarter" idx="5"/>
          </p:nvPr>
        </p:nvSpPr>
        <p:spPr/>
        <p:txBody>
          <a:bodyPr/>
          <a:lstStyle/>
          <a:p>
            <a:fld id="{8886110A-2285-42A7-9E16-B31363AF3FBE}" type="slidenum">
              <a:rPr lang="zh-CN" altLang="en-US" smtClean="0"/>
              <a:t>37</a:t>
            </a:fld>
            <a:endParaRPr lang="zh-CN" altLang="en-US"/>
          </a:p>
        </p:txBody>
      </p:sp>
    </p:spTree>
    <p:extLst>
      <p:ext uri="{BB962C8B-B14F-4D97-AF65-F5344CB8AC3E}">
        <p14:creationId xmlns:p14="http://schemas.microsoft.com/office/powerpoint/2010/main" val="4020002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85CB4-1FD3-A181-DDAE-AA1A252905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11563E8-8EB8-535C-F527-ECE95AC5AF0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DFEE2FA-0627-C6BC-D104-F1BB25C4F23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5734D18-4BCB-8687-7AE7-50CFE0CA73B5}"/>
              </a:ext>
            </a:extLst>
          </p:cNvPr>
          <p:cNvSpPr>
            <a:spLocks noGrp="1"/>
          </p:cNvSpPr>
          <p:nvPr>
            <p:ph type="sldNum" sz="quarter" idx="5"/>
          </p:nvPr>
        </p:nvSpPr>
        <p:spPr/>
        <p:txBody>
          <a:bodyPr/>
          <a:lstStyle/>
          <a:p>
            <a:fld id="{8886110A-2285-42A7-9E16-B31363AF3FBE}" type="slidenum">
              <a:rPr lang="zh-CN" altLang="en-US" smtClean="0"/>
              <a:t>38</a:t>
            </a:fld>
            <a:endParaRPr lang="zh-CN" altLang="en-US"/>
          </a:p>
        </p:txBody>
      </p:sp>
    </p:spTree>
    <p:extLst>
      <p:ext uri="{BB962C8B-B14F-4D97-AF65-F5344CB8AC3E}">
        <p14:creationId xmlns:p14="http://schemas.microsoft.com/office/powerpoint/2010/main" val="660178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B9572-2A96-493B-FA1D-42A54F92FFD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9218AA-12C1-E675-2FD4-F3A457DFD4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E644F9-0DC3-4C0C-28F8-E8D9C677F3A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B13336B-996C-6EB7-E304-2CF6A6F9931D}"/>
              </a:ext>
            </a:extLst>
          </p:cNvPr>
          <p:cNvSpPr>
            <a:spLocks noGrp="1"/>
          </p:cNvSpPr>
          <p:nvPr>
            <p:ph type="sldNum" sz="quarter" idx="5"/>
          </p:nvPr>
        </p:nvSpPr>
        <p:spPr/>
        <p:txBody>
          <a:bodyPr/>
          <a:lstStyle/>
          <a:p>
            <a:fld id="{8886110A-2285-42A7-9E16-B31363AF3FBE}" type="slidenum">
              <a:rPr lang="zh-CN" altLang="en-US" smtClean="0"/>
              <a:t>39</a:t>
            </a:fld>
            <a:endParaRPr lang="zh-CN" altLang="en-US"/>
          </a:p>
        </p:txBody>
      </p:sp>
    </p:spTree>
    <p:extLst>
      <p:ext uri="{BB962C8B-B14F-4D97-AF65-F5344CB8AC3E}">
        <p14:creationId xmlns:p14="http://schemas.microsoft.com/office/powerpoint/2010/main" val="4067073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41C69-6C74-733C-3853-E3B8071460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C4AB0-86C6-3FFB-772B-1D7FFAD91C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E50D86-5767-5736-D10F-464014A61EB4}"/>
              </a:ext>
            </a:extLst>
          </p:cNvPr>
          <p:cNvSpPr>
            <a:spLocks noGrp="1"/>
          </p:cNvSpPr>
          <p:nvPr>
            <p:ph type="body" idx="1"/>
          </p:nvPr>
        </p:nvSpPr>
        <p:spPr/>
        <p:txBody>
          <a:bodyPr/>
          <a:lstStyle/>
          <a:p>
            <a:endParaRPr lang="en-US">
              <a:latin typeface="Calibri"/>
              <a:ea typeface="Calibri"/>
              <a:cs typeface="Calibri"/>
            </a:endParaRPr>
          </a:p>
          <a:p>
            <a:endParaRPr lang="en-US">
              <a:latin typeface="Calibri"/>
              <a:ea typeface="Calibri"/>
              <a:cs typeface="Calibri"/>
            </a:endParaRPr>
          </a:p>
          <a:p>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Too many examples, what are they? Why we want them?</a:t>
            </a:r>
            <a:endParaRPr lang="en-US">
              <a:ea typeface="等线"/>
            </a:endParaRPr>
          </a:p>
          <a:p>
            <a:endParaRPr lang="en-US">
              <a:latin typeface="Calibri"/>
              <a:ea typeface="Calibri"/>
              <a:cs typeface="Calibri"/>
            </a:endParaRPr>
          </a:p>
          <a:p>
            <a:pPr marL="171450" indent="-171450">
              <a:buFont typeface="Calibri"/>
              <a:buChar char="-"/>
            </a:pPr>
            <a:r>
              <a:rPr lang="en-US">
                <a:latin typeface="Calibri"/>
                <a:ea typeface="Calibri"/>
                <a:cs typeface="Calibri"/>
              </a:rPr>
              <a:t>Popular / high level </a:t>
            </a:r>
            <a:r>
              <a:rPr lang="en-US" err="1">
                <a:latin typeface="Calibri"/>
                <a:ea typeface="Calibri"/>
                <a:cs typeface="Calibri"/>
              </a:rPr>
              <a:t>exampl</a:t>
            </a:r>
            <a:endParaRPr lang="en-US">
              <a:latin typeface="Calibri"/>
              <a:ea typeface="Calibri"/>
              <a:cs typeface="Calibri"/>
            </a:endParaRPr>
          </a:p>
          <a:p>
            <a:pPr marL="171450" indent="-171450">
              <a:buFont typeface="Calibri"/>
              <a:buChar char="-"/>
            </a:pPr>
            <a:r>
              <a:rPr lang="en-US">
                <a:latin typeface="Calibri"/>
                <a:ea typeface="Calibri"/>
                <a:cs typeface="Calibri"/>
              </a:rPr>
              <a:t>What is </a:t>
            </a:r>
            <a:r>
              <a:rPr lang="en-US" err="1">
                <a:latin typeface="Calibri"/>
                <a:ea typeface="Calibri"/>
                <a:cs typeface="Calibri"/>
              </a:rPr>
              <a:t>ext</a:t>
            </a:r>
            <a:endParaRPr lang="en-US">
              <a:latin typeface="Calibri"/>
              <a:ea typeface="Calibri"/>
              <a:cs typeface="Calibri"/>
            </a:endParaRPr>
          </a:p>
          <a:p>
            <a:pPr marL="171450" indent="-171450">
              <a:buFont typeface="Calibri"/>
              <a:buChar char="-"/>
            </a:pPr>
            <a:r>
              <a:rPr lang="en-US">
                <a:latin typeface="Calibri"/>
                <a:ea typeface="Calibri"/>
                <a:cs typeface="Calibri"/>
              </a:rPr>
              <a:t>why we care about them</a:t>
            </a:r>
          </a:p>
          <a:p>
            <a:pPr marL="171450" indent="-171450">
              <a:buFont typeface="Calibri"/>
              <a:buChar char="-"/>
            </a:pPr>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C3855EA8-F71D-4C29-9B5A-2A911A4B5F4D}"/>
              </a:ext>
            </a:extLst>
          </p:cNvPr>
          <p:cNvSpPr>
            <a:spLocks noGrp="1"/>
          </p:cNvSpPr>
          <p:nvPr>
            <p:ph type="sldNum" sz="quarter" idx="5"/>
          </p:nvPr>
        </p:nvSpPr>
        <p:spPr/>
        <p:txBody>
          <a:bodyPr/>
          <a:lstStyle/>
          <a:p>
            <a:fld id="{43630503-488B-49BB-B4B6-2B8E8D0AB5FD}" type="slidenum">
              <a:rPr lang="en-US"/>
              <a:t>40</a:t>
            </a:fld>
            <a:endParaRPr lang="en-US" altLang="zh-CN"/>
          </a:p>
        </p:txBody>
      </p:sp>
    </p:spTree>
    <p:extLst>
      <p:ext uri="{BB962C8B-B14F-4D97-AF65-F5344CB8AC3E}">
        <p14:creationId xmlns:p14="http://schemas.microsoft.com/office/powerpoint/2010/main" val="2336658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19834-A936-4E28-26BA-5F7B7C051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E983-61CE-3DBB-73A5-349DD9A2BF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B98516-58F8-51F3-4AC9-452C1CD9B0DE}"/>
              </a:ext>
            </a:extLst>
          </p:cNvPr>
          <p:cNvSpPr>
            <a:spLocks noGrp="1"/>
          </p:cNvSpPr>
          <p:nvPr>
            <p:ph type="body" idx="1"/>
          </p:nvPr>
        </p:nvSpPr>
        <p:spPr/>
        <p:txBody>
          <a:bodyPr/>
          <a:lstStyle/>
          <a:p>
            <a:r>
              <a:rPr lang="en-US">
                <a:latin typeface="Calibri"/>
                <a:ea typeface="Calibri"/>
                <a:cs typeface="Calibri"/>
              </a:rPr>
              <a:t>Introduction roles before it?</a:t>
            </a:r>
          </a:p>
          <a:p>
            <a:r>
              <a:rPr lang="en-US">
                <a:latin typeface="Calibri"/>
                <a:ea typeface="Calibri"/>
                <a:cs typeface="Calibri"/>
              </a:rPr>
              <a:t>Modify the roles fig, make it simple and put it here</a:t>
            </a:r>
          </a:p>
          <a:p>
            <a:r>
              <a:rPr lang="en-US">
                <a:latin typeface="Calibri"/>
                <a:ea typeface="Calibri"/>
                <a:cs typeface="Calibri"/>
              </a:rPr>
              <a:t>Can cite something here</a:t>
            </a:r>
          </a:p>
          <a:p>
            <a:r>
              <a:rPr lang="en-US">
                <a:latin typeface="Calibri"/>
                <a:ea typeface="Calibri"/>
                <a:cs typeface="Calibri"/>
              </a:rPr>
              <a:t>Reintroduce it using nginx example, make everything around nginx</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9EA1029B-4184-C5A5-1F88-406FD1357A1A}"/>
              </a:ext>
            </a:extLst>
          </p:cNvPr>
          <p:cNvSpPr>
            <a:spLocks noGrp="1"/>
          </p:cNvSpPr>
          <p:nvPr>
            <p:ph type="sldNum" sz="quarter" idx="5"/>
          </p:nvPr>
        </p:nvSpPr>
        <p:spPr/>
        <p:txBody>
          <a:bodyPr/>
          <a:lstStyle/>
          <a:p>
            <a:fld id="{43630503-488B-49BB-B4B6-2B8E8D0AB5FD}" type="slidenum">
              <a:rPr lang="en-US"/>
              <a:t>41</a:t>
            </a:fld>
            <a:endParaRPr lang="en-US" altLang="zh-CN"/>
          </a:p>
        </p:txBody>
      </p:sp>
    </p:spTree>
    <p:extLst>
      <p:ext uri="{BB962C8B-B14F-4D97-AF65-F5344CB8AC3E}">
        <p14:creationId xmlns:p14="http://schemas.microsoft.com/office/powerpoint/2010/main" val="4035682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1B7F5-931B-7619-C649-443E189ABD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46164-34E1-7500-78C8-E437FD02E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CFC2DC-39A1-9B88-8B29-7F86F068914F}"/>
              </a:ext>
            </a:extLst>
          </p:cNvPr>
          <p:cNvSpPr>
            <a:spLocks noGrp="1"/>
          </p:cNvSpPr>
          <p:nvPr>
            <p:ph type="body" idx="1"/>
          </p:nvPr>
        </p:nvSpPr>
        <p:spPr/>
        <p:txBody>
          <a:bodyPr/>
          <a:lstStyle/>
          <a:p>
            <a:r>
              <a:rPr lang="en-US" altLang="zh-CN">
                <a:latin typeface="Calibri"/>
                <a:ea typeface="Calibri"/>
                <a:cs typeface="Calibri"/>
              </a:rPr>
              <a:t>Maybe shorter annotation example? I think it needs one</a:t>
            </a:r>
          </a:p>
          <a:p>
            <a:r>
              <a:rPr lang="en-US" altLang="zh-CN">
                <a:latin typeface="Calibri"/>
                <a:ea typeface="Calibri"/>
                <a:cs typeface="Calibri"/>
              </a:rPr>
              <a:t>We can redraw and make it much shorter</a:t>
            </a:r>
          </a:p>
          <a:p>
            <a:r>
              <a:rPr lang="en-US" altLang="zh-CN">
                <a:latin typeface="Calibri"/>
                <a:ea typeface="Calibri"/>
                <a:cs typeface="Calibri"/>
              </a:rPr>
              <a:t>Tell people to look at paper and we are not talking about some detail</a:t>
            </a:r>
          </a:p>
          <a:p>
            <a:r>
              <a:rPr lang="en-US" altLang="zh-CN">
                <a:latin typeface="Calibri"/>
                <a:ea typeface="Calibri"/>
                <a:cs typeface="Calibri"/>
              </a:rPr>
              <a:t>Do need some abstract</a:t>
            </a:r>
          </a:p>
          <a:p>
            <a:endParaRPr lang="en-US" altLang="zh-CN">
              <a:latin typeface="Calibri"/>
              <a:ea typeface="Calibri"/>
              <a:cs typeface="Calibri"/>
            </a:endParaRPr>
          </a:p>
          <a:p>
            <a:r>
              <a:rPr lang="en-US" altLang="zh-CN">
                <a:latin typeface="Calibri"/>
                <a:ea typeface="Calibri"/>
                <a:cs typeface="Calibri"/>
              </a:rPr>
              <a:t>Looks like source code but it's a picture, no need to detail</a:t>
            </a:r>
          </a:p>
          <a:p>
            <a:r>
              <a:rPr lang="en-US" altLang="zh-CN">
                <a:latin typeface="Calibri"/>
                <a:ea typeface="Calibri"/>
                <a:cs typeface="Calibri"/>
              </a:rPr>
              <a:t>Show they are short and what people are doing on it</a:t>
            </a:r>
          </a:p>
          <a:p>
            <a:endParaRPr lang="en-US" altLang="zh-CN">
              <a:latin typeface="Calibri"/>
              <a:ea typeface="Calibri"/>
              <a:cs typeface="Calibri"/>
            </a:endParaRPr>
          </a:p>
        </p:txBody>
      </p:sp>
      <p:sp>
        <p:nvSpPr>
          <p:cNvPr id="4" name="Slide Number Placeholder 3">
            <a:extLst>
              <a:ext uri="{FF2B5EF4-FFF2-40B4-BE49-F238E27FC236}">
                <a16:creationId xmlns:a16="http://schemas.microsoft.com/office/drawing/2014/main" id="{D81E18F2-9B1F-B6A3-D2C6-F95A76826C34}"/>
              </a:ext>
            </a:extLst>
          </p:cNvPr>
          <p:cNvSpPr>
            <a:spLocks noGrp="1"/>
          </p:cNvSpPr>
          <p:nvPr>
            <p:ph type="sldNum" sz="quarter" idx="5"/>
          </p:nvPr>
        </p:nvSpPr>
        <p:spPr/>
        <p:txBody>
          <a:bodyPr/>
          <a:lstStyle/>
          <a:p>
            <a:fld id="{43630503-488B-49BB-B4B6-2B8E8D0AB5FD}" type="slidenum">
              <a:rPr lang="en-US" altLang="zh-CN"/>
              <a:t>42</a:t>
            </a:fld>
            <a:endParaRPr lang="zh-CN" altLang="en-US"/>
          </a:p>
        </p:txBody>
      </p:sp>
    </p:spTree>
    <p:extLst>
      <p:ext uri="{BB962C8B-B14F-4D97-AF65-F5344CB8AC3E}">
        <p14:creationId xmlns:p14="http://schemas.microsoft.com/office/powerpoint/2010/main" val="21381631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7375A-DA23-4A08-4FD1-EBF2888AD9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2ECE7-A0C6-1B44-325E-08ADEA982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757E86-3E99-214F-1DFE-AB159CEDD2CC}"/>
              </a:ext>
            </a:extLst>
          </p:cNvPr>
          <p:cNvSpPr>
            <a:spLocks noGrp="1"/>
          </p:cNvSpPr>
          <p:nvPr>
            <p:ph type="body" idx="1"/>
          </p:nvPr>
        </p:nvSpPr>
        <p:spPr/>
        <p:txBody>
          <a:bodyPr/>
          <a:lstStyle/>
          <a:p>
            <a:r>
              <a:rPr lang="en-US">
                <a:latin typeface="Calibri"/>
                <a:ea typeface="Calibri"/>
                <a:cs typeface="Calibri"/>
              </a:rPr>
              <a:t>Introduction roles before it?</a:t>
            </a:r>
          </a:p>
          <a:p>
            <a:r>
              <a:rPr lang="en-US">
                <a:latin typeface="Calibri"/>
                <a:ea typeface="Calibri"/>
                <a:cs typeface="Calibri"/>
              </a:rPr>
              <a:t>Modify the roles fig, make it simple and put it here</a:t>
            </a:r>
          </a:p>
          <a:p>
            <a:r>
              <a:rPr lang="en-US">
                <a:latin typeface="Calibri"/>
                <a:ea typeface="Calibri"/>
                <a:cs typeface="Calibri"/>
              </a:rPr>
              <a:t>Can cite something here</a:t>
            </a:r>
          </a:p>
          <a:p>
            <a:r>
              <a:rPr lang="en-US">
                <a:latin typeface="Calibri"/>
                <a:ea typeface="Calibri"/>
                <a:cs typeface="Calibri"/>
              </a:rPr>
              <a:t>Reintroduce it using nginx example, make everything around nginx</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97E158DF-D745-A142-847B-1DFC2F5FCA2D}"/>
              </a:ext>
            </a:extLst>
          </p:cNvPr>
          <p:cNvSpPr>
            <a:spLocks noGrp="1"/>
          </p:cNvSpPr>
          <p:nvPr>
            <p:ph type="sldNum" sz="quarter" idx="5"/>
          </p:nvPr>
        </p:nvSpPr>
        <p:spPr/>
        <p:txBody>
          <a:bodyPr/>
          <a:lstStyle/>
          <a:p>
            <a:fld id="{43630503-488B-49BB-B4B6-2B8E8D0AB5FD}" type="slidenum">
              <a:rPr lang="en-US"/>
              <a:t>43</a:t>
            </a:fld>
            <a:endParaRPr lang="en-US" altLang="zh-CN"/>
          </a:p>
        </p:txBody>
      </p:sp>
    </p:spTree>
    <p:extLst>
      <p:ext uri="{BB962C8B-B14F-4D97-AF65-F5344CB8AC3E}">
        <p14:creationId xmlns:p14="http://schemas.microsoft.com/office/powerpoint/2010/main" val="260840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Extension frameworks need three key features, as shown in the figure.</a:t>
            </a:r>
          </a:p>
          <a:p>
            <a:endParaRPr lang="en-US" dirty="0"/>
          </a:p>
          <a:p>
            <a:r>
              <a:rPr lang="en-US" dirty="0"/>
              <a:t>First, fine-grained safety/ interconnectedness trade-offs.</a:t>
            </a:r>
            <a:endParaRPr lang="en-US" dirty="0">
              <a:ea typeface="等线" panose="020F0502020204030204"/>
            </a:endParaRPr>
          </a:p>
          <a:p>
            <a:r>
              <a:rPr lang="en-US" dirty="0"/>
              <a:t>Extensions need to interact with applications by reading data and calling functions.</a:t>
            </a:r>
            <a:endParaRPr lang="en-US" dirty="0">
              <a:ea typeface="等线" panose="020F0502020204030204"/>
            </a:endParaRPr>
          </a:p>
          <a:p>
            <a:endParaRPr lang="en-US" dirty="0"/>
          </a:p>
          <a:p>
            <a:r>
              <a:rPr lang="en-US" dirty="0"/>
              <a:t>For example, a firewall extension needs to read request headers and decide whether to block or allow the request, while a monitoring extension need read-only access.</a:t>
            </a:r>
            <a:endParaRPr lang="en-US" dirty="0">
              <a:ea typeface="等线" panose="020F0502020204030204"/>
            </a:endParaRPr>
          </a:p>
          <a:p>
            <a:r>
              <a:rPr lang="en-US" dirty="0"/>
              <a:t>However, allowing too much </a:t>
            </a:r>
            <a:r>
              <a:rPr lang="en-US" dirty="0" err="1"/>
              <a:t>interconnecteness</a:t>
            </a:r>
            <a:r>
              <a:rPr lang="en-US" dirty="0"/>
              <a:t> comes with risks: </a:t>
            </a:r>
          </a:p>
          <a:p>
            <a:endParaRPr lang="en-US" dirty="0"/>
          </a:p>
          <a:p>
            <a:r>
              <a:rPr lang="en-US" dirty="0"/>
              <a:t>real world incidents shows production outages from safety violations in nginx, </a:t>
            </a:r>
            <a:r>
              <a:rPr lang="en-US" dirty="0" err="1"/>
              <a:t>apache</a:t>
            </a:r>
            <a:r>
              <a:rPr lang="en-US" dirty="0"/>
              <a:t>, and </a:t>
            </a:r>
            <a:r>
              <a:rPr lang="en-US" dirty="0" err="1"/>
              <a:t>redis</a:t>
            </a:r>
            <a:r>
              <a:rPr lang="en-US" dirty="0"/>
              <a:t> extensions.</a:t>
            </a:r>
            <a:endParaRPr lang="en-US"/>
          </a:p>
          <a:p>
            <a:endParaRPr lang="en-US" dirty="0"/>
          </a:p>
          <a:p>
            <a:r>
              <a:rPr lang="en-US" dirty="0"/>
              <a:t>So, system managers want to specify safety/interconnectedness tradeoffs that allow only the minimum permissions each extension needs.</a:t>
            </a:r>
            <a:endParaRPr lang="en-US" dirty="0">
              <a:ea typeface="等线" panose="020F0502020204030204"/>
            </a:endParaRPr>
          </a:p>
          <a:p>
            <a:r>
              <a:rPr lang="en-US" dirty="0"/>
              <a:t>Second, extension frameworks need isolation to protect extensions from application bugs. We use extensions to provide security guarantees, so isolation is paramount for correctness.</a:t>
            </a:r>
            <a:endParaRPr lang="en-US" dirty="0">
              <a:ea typeface="等线" panose="020F0502020204030204"/>
            </a:endParaRPr>
          </a:p>
          <a:p>
            <a:r>
              <a:rPr lang="en-US" dirty="0"/>
              <a:t>Third, efficiency. Extensions often run on critical paths where every millisecond matters for user experience, so we need them to be quick.</a:t>
            </a:r>
            <a:endParaRPr lang="en-US" dirty="0">
              <a:ea typeface="等线" panose="020F0502020204030204"/>
            </a:endParaRPr>
          </a:p>
          <a:p>
            <a:pPr>
              <a:lnSpc>
                <a:spcPct val="90000"/>
              </a:lnSpc>
              <a:spcBef>
                <a:spcPts val="1000"/>
              </a:spcBef>
            </a:pPr>
            <a:endParaRPr lang="en-US" altLang="zh-CN">
              <a:ea typeface="等线"/>
            </a:endParaRPr>
          </a:p>
        </p:txBody>
      </p:sp>
      <p:sp>
        <p:nvSpPr>
          <p:cNvPr id="4" name="Slide Number Placeholder 3"/>
          <p:cNvSpPr>
            <a:spLocks noGrp="1"/>
          </p:cNvSpPr>
          <p:nvPr>
            <p:ph type="sldNum" sz="quarter" idx="5"/>
          </p:nvPr>
        </p:nvSpPr>
        <p:spPr/>
        <p:txBody>
          <a:bodyPr/>
          <a:lstStyle/>
          <a:p>
            <a:fld id="{43630503-488B-49BB-B4B6-2B8E8D0AB5FD}" type="slidenum">
              <a:t>4</a:t>
            </a:fld>
            <a:endParaRPr lang="zh-CN" altLang="en-US"/>
          </a:p>
        </p:txBody>
      </p:sp>
    </p:spTree>
    <p:extLst>
      <p:ext uri="{BB962C8B-B14F-4D97-AF65-F5344CB8AC3E}">
        <p14:creationId xmlns:p14="http://schemas.microsoft.com/office/powerpoint/2010/main" val="35910360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FF94A-483A-5BF9-8145-168E5AABA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768093-E3E0-3ACC-5EFE-D86FF069F7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5AA89-F631-B9B9-8332-DD75E33BC2C7}"/>
              </a:ext>
            </a:extLst>
          </p:cNvPr>
          <p:cNvSpPr>
            <a:spLocks noGrp="1"/>
          </p:cNvSpPr>
          <p:nvPr>
            <p:ph type="body" idx="1"/>
          </p:nvPr>
        </p:nvSpPr>
        <p:spPr/>
        <p:txBody>
          <a:bodyPr/>
          <a:lstStyle/>
          <a:p>
            <a:r>
              <a:rPr lang="en-US">
                <a:latin typeface="Calibri"/>
                <a:ea typeface="Calibri"/>
                <a:cs typeface="Calibri"/>
              </a:rPr>
              <a:t>Too complex, simplify the </a:t>
            </a:r>
            <a:r>
              <a:rPr lang="en-US" err="1">
                <a:latin typeface="Calibri"/>
                <a:ea typeface="Calibri"/>
                <a:cs typeface="Calibri"/>
              </a:rPr>
              <a:t>figture</a:t>
            </a:r>
          </a:p>
          <a:p>
            <a:endParaRPr lang="en-US">
              <a:latin typeface="Calibri"/>
              <a:ea typeface="Calibri"/>
              <a:cs typeface="Calibri"/>
            </a:endParaRPr>
          </a:p>
          <a:p>
            <a:r>
              <a:rPr lang="en-US">
                <a:latin typeface="Calibri"/>
                <a:ea typeface="Calibri"/>
                <a:cs typeface="Calibri"/>
              </a:rPr>
              <a:t>Replace with High level </a:t>
            </a:r>
            <a:r>
              <a:rPr lang="en-US" err="1">
                <a:latin typeface="Calibri"/>
                <a:ea typeface="Calibri"/>
                <a:cs typeface="Calibri"/>
              </a:rPr>
              <a:t>summay</a:t>
            </a:r>
            <a:endParaRPr lang="en-US">
              <a:latin typeface="Calibri"/>
              <a:ea typeface="Calibri"/>
              <a:cs typeface="Calibri"/>
            </a:endParaRP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1C5F8CF8-B63A-06E9-790E-07DC92F3C367}"/>
              </a:ext>
            </a:extLst>
          </p:cNvPr>
          <p:cNvSpPr>
            <a:spLocks noGrp="1"/>
          </p:cNvSpPr>
          <p:nvPr>
            <p:ph type="sldNum" sz="quarter" idx="5"/>
          </p:nvPr>
        </p:nvSpPr>
        <p:spPr/>
        <p:txBody>
          <a:bodyPr/>
          <a:lstStyle/>
          <a:p>
            <a:fld id="{43630503-488B-49BB-B4B6-2B8E8D0AB5FD}" type="slidenum">
              <a:rPr lang="en-US"/>
              <a:t>44</a:t>
            </a:fld>
            <a:endParaRPr lang="en-US" altLang="zh-CN"/>
          </a:p>
        </p:txBody>
      </p:sp>
    </p:spTree>
    <p:extLst>
      <p:ext uri="{BB962C8B-B14F-4D97-AF65-F5344CB8AC3E}">
        <p14:creationId xmlns:p14="http://schemas.microsoft.com/office/powerpoint/2010/main" val="15316008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B1F91-2E35-F7FF-BD0E-308ACD4E70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DD6B8-8E1F-BF83-FDE9-318520CE4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7F45A-007A-ED8E-D786-54BA51D5FF04}"/>
              </a:ext>
            </a:extLst>
          </p:cNvPr>
          <p:cNvSpPr>
            <a:spLocks noGrp="1"/>
          </p:cNvSpPr>
          <p:nvPr>
            <p:ph type="body" idx="1"/>
          </p:nvPr>
        </p:nvSpPr>
        <p:spPr/>
        <p:txBody>
          <a:bodyPr/>
          <a:lstStyle/>
          <a:p>
            <a:r>
              <a:rPr lang="en-US">
                <a:latin typeface="Calibri"/>
                <a:ea typeface="Calibri"/>
                <a:cs typeface="Calibri"/>
              </a:rPr>
              <a:t>Too complex, simplify the </a:t>
            </a:r>
            <a:r>
              <a:rPr lang="en-US" err="1">
                <a:latin typeface="Calibri"/>
                <a:ea typeface="Calibri"/>
                <a:cs typeface="Calibri"/>
              </a:rPr>
              <a:t>figture</a:t>
            </a:r>
          </a:p>
          <a:p>
            <a:endParaRPr lang="en-US">
              <a:latin typeface="Calibri"/>
              <a:ea typeface="Calibri"/>
              <a:cs typeface="Calibri"/>
            </a:endParaRPr>
          </a:p>
          <a:p>
            <a:r>
              <a:rPr lang="en-US">
                <a:latin typeface="Calibri"/>
                <a:ea typeface="Calibri"/>
                <a:cs typeface="Calibri"/>
              </a:rPr>
              <a:t>Replace with High level </a:t>
            </a:r>
            <a:r>
              <a:rPr lang="en-US" err="1">
                <a:latin typeface="Calibri"/>
                <a:ea typeface="Calibri"/>
                <a:cs typeface="Calibri"/>
              </a:rPr>
              <a:t>summay</a:t>
            </a:r>
            <a:endParaRPr lang="en-US">
              <a:latin typeface="Calibri"/>
              <a:ea typeface="Calibri"/>
              <a:cs typeface="Calibri"/>
            </a:endParaRP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5567738D-1555-2F69-DE37-D1B885C4B0C1}"/>
              </a:ext>
            </a:extLst>
          </p:cNvPr>
          <p:cNvSpPr>
            <a:spLocks noGrp="1"/>
          </p:cNvSpPr>
          <p:nvPr>
            <p:ph type="sldNum" sz="quarter" idx="5"/>
          </p:nvPr>
        </p:nvSpPr>
        <p:spPr/>
        <p:txBody>
          <a:bodyPr/>
          <a:lstStyle/>
          <a:p>
            <a:fld id="{43630503-488B-49BB-B4B6-2B8E8D0AB5FD}" type="slidenum">
              <a:rPr lang="en-US"/>
              <a:t>51</a:t>
            </a:fld>
            <a:endParaRPr lang="en-US" altLang="zh-CN"/>
          </a:p>
        </p:txBody>
      </p:sp>
    </p:spTree>
    <p:extLst>
      <p:ext uri="{BB962C8B-B14F-4D97-AF65-F5344CB8AC3E}">
        <p14:creationId xmlns:p14="http://schemas.microsoft.com/office/powerpoint/2010/main" val="33926020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5E7D4-A72A-B947-CBA6-B14848323D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68D31C-4421-1BA4-EE65-8C9C4121F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19B8B1-CD5D-F43B-63FD-4FCA4F71C68E}"/>
              </a:ext>
            </a:extLst>
          </p:cNvPr>
          <p:cNvSpPr>
            <a:spLocks noGrp="1"/>
          </p:cNvSpPr>
          <p:nvPr>
            <p:ph type="body" idx="1"/>
          </p:nvPr>
        </p:nvSpPr>
        <p:spPr/>
        <p:txBody>
          <a:bodyPr/>
          <a:lstStyle/>
          <a:p>
            <a:r>
              <a:rPr lang="en-US" altLang="zh-CN">
                <a:latin typeface="Calibri"/>
                <a:ea typeface="Calibri"/>
                <a:cs typeface="Calibri"/>
              </a:rPr>
              <a:t>Maybe shorter annotation example? I think it needs one</a:t>
            </a:r>
          </a:p>
          <a:p>
            <a:r>
              <a:rPr lang="en-US" altLang="zh-CN">
                <a:latin typeface="Calibri"/>
                <a:ea typeface="Calibri"/>
                <a:cs typeface="Calibri"/>
              </a:rPr>
              <a:t>We can redraw and make it much shorter</a:t>
            </a:r>
          </a:p>
          <a:p>
            <a:r>
              <a:rPr lang="en-US" altLang="zh-CN">
                <a:latin typeface="Calibri"/>
                <a:ea typeface="Calibri"/>
                <a:cs typeface="Calibri"/>
              </a:rPr>
              <a:t>Tell people to look at paper and we are not talking about some detail</a:t>
            </a:r>
          </a:p>
          <a:p>
            <a:r>
              <a:rPr lang="en-US" altLang="zh-CN">
                <a:latin typeface="Calibri"/>
                <a:ea typeface="Calibri"/>
                <a:cs typeface="Calibri"/>
              </a:rPr>
              <a:t>Do need some abstract</a:t>
            </a:r>
          </a:p>
          <a:p>
            <a:endParaRPr lang="en-US" altLang="zh-CN">
              <a:latin typeface="Calibri"/>
              <a:ea typeface="Calibri"/>
              <a:cs typeface="Calibri"/>
            </a:endParaRPr>
          </a:p>
          <a:p>
            <a:r>
              <a:rPr lang="en-US" altLang="zh-CN">
                <a:latin typeface="Calibri"/>
                <a:ea typeface="Calibri"/>
                <a:cs typeface="Calibri"/>
              </a:rPr>
              <a:t>Looks like source code but it's a picture, no need to detail</a:t>
            </a:r>
          </a:p>
          <a:p>
            <a:r>
              <a:rPr lang="en-US" altLang="zh-CN">
                <a:latin typeface="Calibri"/>
                <a:ea typeface="Calibri"/>
                <a:cs typeface="Calibri"/>
              </a:rPr>
              <a:t>Show they are short and what people are doing on it</a:t>
            </a:r>
          </a:p>
          <a:p>
            <a:endParaRPr lang="en-US" altLang="zh-CN">
              <a:latin typeface="Calibri"/>
              <a:ea typeface="Calibri"/>
              <a:cs typeface="Calibri"/>
            </a:endParaRPr>
          </a:p>
        </p:txBody>
      </p:sp>
      <p:sp>
        <p:nvSpPr>
          <p:cNvPr id="4" name="Slide Number Placeholder 3">
            <a:extLst>
              <a:ext uri="{FF2B5EF4-FFF2-40B4-BE49-F238E27FC236}">
                <a16:creationId xmlns:a16="http://schemas.microsoft.com/office/drawing/2014/main" id="{E76BDC11-CB88-56EF-4D42-F44A4804178C}"/>
              </a:ext>
            </a:extLst>
          </p:cNvPr>
          <p:cNvSpPr>
            <a:spLocks noGrp="1"/>
          </p:cNvSpPr>
          <p:nvPr>
            <p:ph type="sldNum" sz="quarter" idx="5"/>
          </p:nvPr>
        </p:nvSpPr>
        <p:spPr/>
        <p:txBody>
          <a:bodyPr/>
          <a:lstStyle/>
          <a:p>
            <a:fld id="{43630503-488B-49BB-B4B6-2B8E8D0AB5FD}" type="slidenum">
              <a:rPr lang="en-US" altLang="zh-CN"/>
              <a:t>52</a:t>
            </a:fld>
            <a:endParaRPr lang="zh-CN" altLang="en-US"/>
          </a:p>
        </p:txBody>
      </p:sp>
    </p:spTree>
    <p:extLst>
      <p:ext uri="{BB962C8B-B14F-4D97-AF65-F5344CB8AC3E}">
        <p14:creationId xmlns:p14="http://schemas.microsoft.com/office/powerpoint/2010/main" val="999924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344F-D860-4C54-946A-941D42B599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47D32-2F73-3007-E513-23EE70E166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8E9D9-3D77-D6D2-D540-8016D3CB2350}"/>
              </a:ext>
            </a:extLst>
          </p:cNvPr>
          <p:cNvSpPr>
            <a:spLocks noGrp="1"/>
          </p:cNvSpPr>
          <p:nvPr>
            <p:ph type="body" idx="1"/>
          </p:nvPr>
        </p:nvSpPr>
        <p:spPr/>
        <p:txBody>
          <a:bodyPr/>
          <a:lstStyle/>
          <a:p>
            <a:r>
              <a:rPr lang="en-US"/>
              <a:t>Like roadmap</a:t>
            </a:r>
            <a:endParaRPr lang="en-US">
              <a:solidFill>
                <a:srgbClr val="444444"/>
              </a:solidFill>
            </a:endParaRPr>
          </a:p>
          <a:p>
            <a:r>
              <a:rPr lang="en-US"/>
              <a:t>Say what is </a:t>
            </a:r>
            <a:r>
              <a:rPr lang="en-US" err="1"/>
              <a:t>eim</a:t>
            </a:r>
            <a:r>
              <a:rPr lang="en-US"/>
              <a:t> and what is </a:t>
            </a:r>
            <a:r>
              <a:rPr lang="en-US" err="1"/>
              <a:t>bpftime</a:t>
            </a:r>
            <a:endParaRPr lang="en-US" err="1">
              <a:solidFill>
                <a:srgbClr val="444444"/>
              </a:solidFill>
            </a:endParaRPr>
          </a:p>
          <a:p>
            <a:r>
              <a:rPr lang="en-US"/>
              <a:t>See the slide and understand the struct</a:t>
            </a:r>
            <a:endParaRPr lang="en-US">
              <a:solidFill>
                <a:srgbClr val="444444"/>
              </a:solidFill>
            </a:endParaRPr>
          </a:p>
          <a:p>
            <a:r>
              <a:rPr lang="en-US"/>
              <a:t>Roadmap can be after</a:t>
            </a:r>
            <a:endParaRPr lang="en-US">
              <a:solidFill>
                <a:srgbClr val="444444"/>
              </a:solidFill>
            </a:endParaRPr>
          </a:p>
          <a:p>
            <a:r>
              <a:rPr lang="en-US"/>
              <a:t>Roadmap is a signal for back to abstractions</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949A1C2A-1C23-B92D-7C05-11D47623A2BB}"/>
              </a:ext>
            </a:extLst>
          </p:cNvPr>
          <p:cNvSpPr>
            <a:spLocks noGrp="1"/>
          </p:cNvSpPr>
          <p:nvPr>
            <p:ph type="sldNum" sz="quarter" idx="5"/>
          </p:nvPr>
        </p:nvSpPr>
        <p:spPr/>
        <p:txBody>
          <a:bodyPr/>
          <a:lstStyle/>
          <a:p>
            <a:fld id="{43630503-488B-49BB-B4B6-2B8E8D0AB5FD}" type="slidenum">
              <a:rPr lang="en-US"/>
              <a:t>54</a:t>
            </a:fld>
            <a:endParaRPr lang="en-US" altLang="zh-CN"/>
          </a:p>
        </p:txBody>
      </p:sp>
    </p:spTree>
    <p:extLst>
      <p:ext uri="{BB962C8B-B14F-4D97-AF65-F5344CB8AC3E}">
        <p14:creationId xmlns:p14="http://schemas.microsoft.com/office/powerpoint/2010/main" val="25388365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9E4CB-B621-B227-9C34-0EA071749A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9D9E2-A16E-0814-8779-4AFA560D7D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CD6580-0B96-BDC7-C71C-DCF63B015CDB}"/>
              </a:ext>
            </a:extLst>
          </p:cNvPr>
          <p:cNvSpPr>
            <a:spLocks noGrp="1"/>
          </p:cNvSpPr>
          <p:nvPr>
            <p:ph type="body" idx="1"/>
          </p:nvPr>
        </p:nvSpPr>
        <p:spPr/>
        <p:txBody>
          <a:bodyPr/>
          <a:lstStyle/>
          <a:p>
            <a:r>
              <a:rPr lang="en-US"/>
              <a:t>Like roadmap</a:t>
            </a:r>
            <a:endParaRPr lang="en-US">
              <a:solidFill>
                <a:srgbClr val="444444"/>
              </a:solidFill>
            </a:endParaRPr>
          </a:p>
          <a:p>
            <a:r>
              <a:rPr lang="en-US"/>
              <a:t>Say what is </a:t>
            </a:r>
            <a:r>
              <a:rPr lang="en-US" err="1"/>
              <a:t>eim</a:t>
            </a:r>
            <a:r>
              <a:rPr lang="en-US"/>
              <a:t> and what is </a:t>
            </a:r>
            <a:r>
              <a:rPr lang="en-US" err="1"/>
              <a:t>bpftime</a:t>
            </a:r>
            <a:endParaRPr lang="en-US" err="1">
              <a:solidFill>
                <a:srgbClr val="444444"/>
              </a:solidFill>
            </a:endParaRPr>
          </a:p>
          <a:p>
            <a:r>
              <a:rPr lang="en-US"/>
              <a:t>See the slide and understand the struct</a:t>
            </a:r>
            <a:endParaRPr lang="en-US">
              <a:solidFill>
                <a:srgbClr val="444444"/>
              </a:solidFill>
            </a:endParaRPr>
          </a:p>
          <a:p>
            <a:r>
              <a:rPr lang="en-US"/>
              <a:t>Roadmap can be after</a:t>
            </a:r>
            <a:endParaRPr lang="en-US">
              <a:solidFill>
                <a:srgbClr val="444444"/>
              </a:solidFill>
            </a:endParaRPr>
          </a:p>
          <a:p>
            <a:r>
              <a:rPr lang="en-US"/>
              <a:t>Roadmap is a signal for back to abstractions</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0617A965-3FFF-65C2-E150-33956518F7F9}"/>
              </a:ext>
            </a:extLst>
          </p:cNvPr>
          <p:cNvSpPr>
            <a:spLocks noGrp="1"/>
          </p:cNvSpPr>
          <p:nvPr>
            <p:ph type="sldNum" sz="quarter" idx="5"/>
          </p:nvPr>
        </p:nvSpPr>
        <p:spPr/>
        <p:txBody>
          <a:bodyPr/>
          <a:lstStyle/>
          <a:p>
            <a:fld id="{43630503-488B-49BB-B4B6-2B8E8D0AB5FD}" type="slidenum">
              <a:rPr lang="en-US"/>
              <a:t>55</a:t>
            </a:fld>
            <a:endParaRPr lang="en-US" altLang="zh-CN"/>
          </a:p>
        </p:txBody>
      </p:sp>
    </p:spTree>
    <p:extLst>
      <p:ext uri="{BB962C8B-B14F-4D97-AF65-F5344CB8AC3E}">
        <p14:creationId xmlns:p14="http://schemas.microsoft.com/office/powerpoint/2010/main" val="10662778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6DE17-A33B-8076-11C7-81EF9CBC10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A8D956-3D06-ADED-1BD5-39482E503B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1FEE78-450C-9D0A-C2CA-B86EA5B96DFC}"/>
              </a:ext>
            </a:extLst>
          </p:cNvPr>
          <p:cNvSpPr>
            <a:spLocks noGrp="1"/>
          </p:cNvSpPr>
          <p:nvPr>
            <p:ph type="body" idx="1"/>
          </p:nvPr>
        </p:nvSpPr>
        <p:spPr/>
        <p:txBody>
          <a:bodyPr/>
          <a:lstStyle/>
          <a:p>
            <a:endParaRPr lang="en-US">
              <a:latin typeface="Calibri"/>
              <a:ea typeface="Calibri"/>
              <a:cs typeface="Calibri"/>
            </a:endParaRPr>
          </a:p>
          <a:p>
            <a:endParaRPr lang="en-US">
              <a:latin typeface="Calibri"/>
              <a:ea typeface="Calibri"/>
              <a:cs typeface="Calibri"/>
            </a:endParaRPr>
          </a:p>
          <a:p>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Too many examples, what are they? Why we want them?</a:t>
            </a:r>
            <a:endParaRPr lang="en-US">
              <a:ea typeface="等线"/>
            </a:endParaRPr>
          </a:p>
          <a:p>
            <a:endParaRPr lang="en-US">
              <a:latin typeface="Calibri"/>
              <a:ea typeface="Calibri"/>
              <a:cs typeface="Calibri"/>
            </a:endParaRPr>
          </a:p>
          <a:p>
            <a:pPr marL="171450" indent="-171450">
              <a:buFont typeface="Calibri"/>
              <a:buChar char="-"/>
            </a:pPr>
            <a:r>
              <a:rPr lang="en-US">
                <a:latin typeface="Calibri"/>
                <a:ea typeface="Calibri"/>
                <a:cs typeface="Calibri"/>
              </a:rPr>
              <a:t>Popular / high level </a:t>
            </a:r>
            <a:r>
              <a:rPr lang="en-US" err="1">
                <a:latin typeface="Calibri"/>
                <a:ea typeface="Calibri"/>
                <a:cs typeface="Calibri"/>
              </a:rPr>
              <a:t>exampl</a:t>
            </a:r>
            <a:endParaRPr lang="en-US">
              <a:latin typeface="Calibri"/>
              <a:ea typeface="Calibri"/>
              <a:cs typeface="Calibri"/>
            </a:endParaRPr>
          </a:p>
          <a:p>
            <a:pPr marL="171450" indent="-171450">
              <a:buFont typeface="Calibri"/>
              <a:buChar char="-"/>
            </a:pPr>
            <a:r>
              <a:rPr lang="en-US">
                <a:latin typeface="Calibri"/>
                <a:ea typeface="Calibri"/>
                <a:cs typeface="Calibri"/>
              </a:rPr>
              <a:t>What is </a:t>
            </a:r>
            <a:r>
              <a:rPr lang="en-US" err="1">
                <a:latin typeface="Calibri"/>
                <a:ea typeface="Calibri"/>
                <a:cs typeface="Calibri"/>
              </a:rPr>
              <a:t>ext</a:t>
            </a:r>
            <a:endParaRPr lang="en-US">
              <a:latin typeface="Calibri"/>
              <a:ea typeface="Calibri"/>
              <a:cs typeface="Calibri"/>
            </a:endParaRPr>
          </a:p>
          <a:p>
            <a:pPr marL="171450" indent="-171450">
              <a:buFont typeface="Calibri"/>
              <a:buChar char="-"/>
            </a:pPr>
            <a:r>
              <a:rPr lang="en-US">
                <a:latin typeface="Calibri"/>
                <a:ea typeface="Calibri"/>
                <a:cs typeface="Calibri"/>
              </a:rPr>
              <a:t>why we care about them</a:t>
            </a:r>
          </a:p>
          <a:p>
            <a:pPr marL="171450" indent="-171450">
              <a:buFont typeface="Calibri"/>
              <a:buChar char="-"/>
            </a:pPr>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3F972515-B4B3-DB00-2F10-7D6395C4A141}"/>
              </a:ext>
            </a:extLst>
          </p:cNvPr>
          <p:cNvSpPr>
            <a:spLocks noGrp="1"/>
          </p:cNvSpPr>
          <p:nvPr>
            <p:ph type="sldNum" sz="quarter" idx="5"/>
          </p:nvPr>
        </p:nvSpPr>
        <p:spPr/>
        <p:txBody>
          <a:bodyPr/>
          <a:lstStyle/>
          <a:p>
            <a:fld id="{43630503-488B-49BB-B4B6-2B8E8D0AB5FD}" type="slidenum">
              <a:rPr lang="en-US"/>
              <a:t>56</a:t>
            </a:fld>
            <a:endParaRPr lang="en-US" altLang="zh-CN"/>
          </a:p>
        </p:txBody>
      </p:sp>
    </p:spTree>
    <p:extLst>
      <p:ext uri="{BB962C8B-B14F-4D97-AF65-F5344CB8AC3E}">
        <p14:creationId xmlns:p14="http://schemas.microsoft.com/office/powerpoint/2010/main" val="29632799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A5A34-C8FB-465C-0451-D4E0DCD41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B9E0F-E6DD-576E-6451-2FB9D5E30E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7725DA-3255-5DAC-A48B-D84EE34CDF72}"/>
              </a:ext>
            </a:extLst>
          </p:cNvPr>
          <p:cNvSpPr>
            <a:spLocks noGrp="1"/>
          </p:cNvSpPr>
          <p:nvPr>
            <p:ph type="body" idx="1"/>
          </p:nvPr>
        </p:nvSpPr>
        <p:spPr/>
        <p:txBody>
          <a:bodyPr/>
          <a:lstStyle/>
          <a:p>
            <a:r>
              <a:rPr lang="en-US">
                <a:latin typeface="Calibri"/>
                <a:ea typeface="Calibri"/>
                <a:cs typeface="Calibri"/>
              </a:rPr>
              <a:t>Less detail</a:t>
            </a:r>
          </a:p>
        </p:txBody>
      </p:sp>
      <p:sp>
        <p:nvSpPr>
          <p:cNvPr id="4" name="Slide Number Placeholder 3">
            <a:extLst>
              <a:ext uri="{FF2B5EF4-FFF2-40B4-BE49-F238E27FC236}">
                <a16:creationId xmlns:a16="http://schemas.microsoft.com/office/drawing/2014/main" id="{1C8F5727-1B9A-BCE1-AEFD-FA01FE20076E}"/>
              </a:ext>
            </a:extLst>
          </p:cNvPr>
          <p:cNvSpPr>
            <a:spLocks noGrp="1"/>
          </p:cNvSpPr>
          <p:nvPr>
            <p:ph type="sldNum" sz="quarter" idx="5"/>
          </p:nvPr>
        </p:nvSpPr>
        <p:spPr/>
        <p:txBody>
          <a:bodyPr/>
          <a:lstStyle/>
          <a:p>
            <a:fld id="{43630503-488B-49BB-B4B6-2B8E8D0AB5FD}" type="slidenum">
              <a:rPr lang="en-US"/>
              <a:t>57</a:t>
            </a:fld>
            <a:endParaRPr lang="en-US" altLang="zh-CN"/>
          </a:p>
        </p:txBody>
      </p:sp>
    </p:spTree>
    <p:extLst>
      <p:ext uri="{BB962C8B-B14F-4D97-AF65-F5344CB8AC3E}">
        <p14:creationId xmlns:p14="http://schemas.microsoft.com/office/powerpoint/2010/main" val="3463931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77C5D-742F-2FF8-E0B2-2A6C79C137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97101-9260-7BC7-E730-26608F3B6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27A4B1-74CF-4CA4-7C74-0F67CF048EFF}"/>
              </a:ext>
            </a:extLst>
          </p:cNvPr>
          <p:cNvSpPr>
            <a:spLocks noGrp="1"/>
          </p:cNvSpPr>
          <p:nvPr>
            <p:ph type="body" idx="1"/>
          </p:nvPr>
        </p:nvSpPr>
        <p:spPr/>
        <p:txBody>
          <a:bodyPr/>
          <a:lstStyle/>
          <a:p>
            <a:pPr marL="285750" indent="-285750">
              <a:lnSpc>
                <a:spcPct val="90000"/>
              </a:lnSpc>
              <a:spcBef>
                <a:spcPts val="1000"/>
              </a:spcBef>
              <a:buFont typeface="Arial,Sans-Serif"/>
              <a:buChar char="•"/>
            </a:pPr>
            <a:r>
              <a:rPr lang="en-US" altLang="zh-CN">
                <a:ea typeface="等线"/>
              </a:rPr>
              <a:t>Use nginx example to </a:t>
            </a:r>
            <a:r>
              <a:rPr lang="en-US" altLang="zh-CN" err="1">
                <a:ea typeface="等线"/>
              </a:rPr>
              <a:t>illustrat</a:t>
            </a:r>
            <a:r>
              <a:rPr lang="en-US" altLang="zh-CN">
                <a:ea typeface="等线"/>
              </a:rPr>
              <a:t>  it</a:t>
            </a:r>
            <a:endParaRPr lang="zh-CN">
              <a:ea typeface="等线"/>
            </a:endParaRPr>
          </a:p>
        </p:txBody>
      </p:sp>
      <p:sp>
        <p:nvSpPr>
          <p:cNvPr id="4" name="Slide Number Placeholder 3">
            <a:extLst>
              <a:ext uri="{FF2B5EF4-FFF2-40B4-BE49-F238E27FC236}">
                <a16:creationId xmlns:a16="http://schemas.microsoft.com/office/drawing/2014/main" id="{295AB3A8-0B1D-5073-37E5-C99530B6583E}"/>
              </a:ext>
            </a:extLst>
          </p:cNvPr>
          <p:cNvSpPr>
            <a:spLocks noGrp="1"/>
          </p:cNvSpPr>
          <p:nvPr>
            <p:ph type="sldNum" sz="quarter" idx="5"/>
          </p:nvPr>
        </p:nvSpPr>
        <p:spPr/>
        <p:txBody>
          <a:bodyPr/>
          <a:lstStyle/>
          <a:p>
            <a:fld id="{43630503-488B-49BB-B4B6-2B8E8D0AB5FD}" type="slidenum">
              <a:t>58</a:t>
            </a:fld>
            <a:endParaRPr lang="zh-CN" altLang="en-US"/>
          </a:p>
        </p:txBody>
      </p:sp>
    </p:spTree>
    <p:extLst>
      <p:ext uri="{BB962C8B-B14F-4D97-AF65-F5344CB8AC3E}">
        <p14:creationId xmlns:p14="http://schemas.microsoft.com/office/powerpoint/2010/main" val="19732364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DD812-BEEB-2A76-FAA1-C89A53BFF9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63FFB-F6A1-F03E-0863-E1E6CF6B4D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F1DD8-5FB5-E313-A9FE-BD5BFB858F87}"/>
              </a:ext>
            </a:extLst>
          </p:cNvPr>
          <p:cNvSpPr>
            <a:spLocks noGrp="1"/>
          </p:cNvSpPr>
          <p:nvPr>
            <p:ph type="body" idx="1"/>
          </p:nvPr>
        </p:nvSpPr>
        <p:spPr/>
        <p:txBody>
          <a:bodyPr/>
          <a:lstStyle/>
          <a:p>
            <a:r>
              <a:rPr lang="en-US"/>
              <a:t>Like roadmap</a:t>
            </a:r>
            <a:endParaRPr lang="en-US">
              <a:solidFill>
                <a:srgbClr val="444444"/>
              </a:solidFill>
            </a:endParaRPr>
          </a:p>
          <a:p>
            <a:r>
              <a:rPr lang="en-US"/>
              <a:t>Say what is </a:t>
            </a:r>
            <a:r>
              <a:rPr lang="en-US" err="1"/>
              <a:t>eim</a:t>
            </a:r>
            <a:r>
              <a:rPr lang="en-US"/>
              <a:t> and what is </a:t>
            </a:r>
            <a:r>
              <a:rPr lang="en-US" err="1"/>
              <a:t>bpftime</a:t>
            </a:r>
            <a:endParaRPr lang="en-US" err="1">
              <a:solidFill>
                <a:srgbClr val="444444"/>
              </a:solidFill>
            </a:endParaRPr>
          </a:p>
          <a:p>
            <a:r>
              <a:rPr lang="en-US"/>
              <a:t>See the slide and understand the struct</a:t>
            </a:r>
            <a:endParaRPr lang="en-US">
              <a:solidFill>
                <a:srgbClr val="444444"/>
              </a:solidFill>
            </a:endParaRPr>
          </a:p>
          <a:p>
            <a:r>
              <a:rPr lang="en-US"/>
              <a:t>Roadmap can be after</a:t>
            </a:r>
            <a:endParaRPr lang="en-US">
              <a:solidFill>
                <a:srgbClr val="444444"/>
              </a:solidFill>
            </a:endParaRPr>
          </a:p>
          <a:p>
            <a:r>
              <a:rPr lang="en-US"/>
              <a:t>Roadmap is a signal for back to abstractions</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AE7F3FF5-40C9-5CB2-A911-38A6F7B4ECEF}"/>
              </a:ext>
            </a:extLst>
          </p:cNvPr>
          <p:cNvSpPr>
            <a:spLocks noGrp="1"/>
          </p:cNvSpPr>
          <p:nvPr>
            <p:ph type="sldNum" sz="quarter" idx="5"/>
          </p:nvPr>
        </p:nvSpPr>
        <p:spPr/>
        <p:txBody>
          <a:bodyPr/>
          <a:lstStyle/>
          <a:p>
            <a:fld id="{43630503-488B-49BB-B4B6-2B8E8D0AB5FD}" type="slidenum">
              <a:rPr lang="en-US"/>
              <a:t>59</a:t>
            </a:fld>
            <a:endParaRPr lang="en-US" altLang="zh-CN"/>
          </a:p>
        </p:txBody>
      </p:sp>
    </p:spTree>
    <p:extLst>
      <p:ext uri="{BB962C8B-B14F-4D97-AF65-F5344CB8AC3E}">
        <p14:creationId xmlns:p14="http://schemas.microsoft.com/office/powerpoint/2010/main" val="3481753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84C82-85B8-A159-7015-40AA4F38F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A5D8C-8C4F-BC30-D876-BF6799D3F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3FD4CB-093C-800B-DD33-7D6686C17B47}"/>
              </a:ext>
            </a:extLst>
          </p:cNvPr>
          <p:cNvSpPr>
            <a:spLocks noGrp="1"/>
          </p:cNvSpPr>
          <p:nvPr>
            <p:ph type="body" idx="1"/>
          </p:nvPr>
        </p:nvSpPr>
        <p:spPr/>
        <p:txBody>
          <a:bodyPr/>
          <a:lstStyle/>
          <a:p>
            <a:r>
              <a:rPr lang="en-US">
                <a:latin typeface="Calibri"/>
                <a:ea typeface="Calibri"/>
                <a:cs typeface="Calibri"/>
              </a:rPr>
              <a:t>Introduction roles before it?</a:t>
            </a:r>
          </a:p>
          <a:p>
            <a:r>
              <a:rPr lang="en-US">
                <a:latin typeface="Calibri"/>
                <a:ea typeface="Calibri"/>
                <a:cs typeface="Calibri"/>
              </a:rPr>
              <a:t>Modify the roles fig, make it simple and put it here</a:t>
            </a:r>
          </a:p>
          <a:p>
            <a:r>
              <a:rPr lang="en-US">
                <a:latin typeface="Calibri"/>
                <a:ea typeface="Calibri"/>
                <a:cs typeface="Calibri"/>
              </a:rPr>
              <a:t>Can cite something here</a:t>
            </a:r>
          </a:p>
          <a:p>
            <a:r>
              <a:rPr lang="en-US">
                <a:latin typeface="Calibri"/>
                <a:ea typeface="Calibri"/>
                <a:cs typeface="Calibri"/>
              </a:rPr>
              <a:t>Reintroduce it using nginx example, make everything around nginx</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02654A6D-D92B-DE09-B63A-CA9745ED8264}"/>
              </a:ext>
            </a:extLst>
          </p:cNvPr>
          <p:cNvSpPr>
            <a:spLocks noGrp="1"/>
          </p:cNvSpPr>
          <p:nvPr>
            <p:ph type="sldNum" sz="quarter" idx="5"/>
          </p:nvPr>
        </p:nvSpPr>
        <p:spPr/>
        <p:txBody>
          <a:bodyPr/>
          <a:lstStyle/>
          <a:p>
            <a:fld id="{43630503-488B-49BB-B4B6-2B8E8D0AB5FD}" type="slidenum">
              <a:rPr lang="en-US"/>
              <a:t>60</a:t>
            </a:fld>
            <a:endParaRPr lang="en-US" altLang="zh-CN"/>
          </a:p>
        </p:txBody>
      </p:sp>
    </p:spTree>
    <p:extLst>
      <p:ext uri="{BB962C8B-B14F-4D97-AF65-F5344CB8AC3E}">
        <p14:creationId xmlns:p14="http://schemas.microsoft.com/office/powerpoint/2010/main" val="412814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840C8-1EBF-0EFB-F5A2-652785C1B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FB8597-1250-B065-CC78-A10B7073B9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0A965F-399C-D504-D983-EEE870D2C904}"/>
              </a:ext>
            </a:extLst>
          </p:cNvPr>
          <p:cNvSpPr>
            <a:spLocks noGrp="1"/>
          </p:cNvSpPr>
          <p:nvPr>
            <p:ph type="body" idx="1"/>
          </p:nvPr>
        </p:nvSpPr>
        <p:spPr/>
        <p:txBody>
          <a:bodyPr/>
          <a:lstStyle/>
          <a:p>
            <a:r>
              <a:rPr lang="en-US" dirty="0"/>
              <a:t>Unfortunately, existing approaches cannot satisfy all requirements at the same time.</a:t>
            </a:r>
          </a:p>
          <a:p>
            <a:endParaRPr lang="en-US" dirty="0"/>
          </a:p>
          <a:p>
            <a:r>
              <a:rPr lang="en-US" dirty="0"/>
              <a:t>Dynamic loading and native execution achieves better speed but provides no isolation or fine-grained safety-interconnectedness policies.</a:t>
            </a:r>
            <a:endParaRPr lang="en-US" dirty="0">
              <a:ea typeface="等线"/>
            </a:endParaRPr>
          </a:p>
          <a:p>
            <a:endParaRPr lang="en-US" dirty="0"/>
          </a:p>
          <a:p>
            <a:r>
              <a:rPr lang="en-US" dirty="0"/>
              <a:t>Software Fault Isolation systems like </a:t>
            </a:r>
            <a:r>
              <a:rPr lang="en-US" dirty="0" err="1"/>
              <a:t>WebAssembly</a:t>
            </a:r>
            <a:r>
              <a:rPr lang="en-US" dirty="0"/>
              <a:t> deliver safety but carry 10–15 percent performance penalties.</a:t>
            </a:r>
            <a:endParaRPr lang="en-US" dirty="0">
              <a:ea typeface="等线"/>
            </a:endParaRPr>
          </a:p>
          <a:p>
            <a:endParaRPr lang="en-US" dirty="0"/>
          </a:p>
          <a:p>
            <a:r>
              <a:rPr lang="en-US" dirty="0"/>
              <a:t>Subprocess isolation ensures separation but has higher IPC overhead.</a:t>
            </a:r>
            <a:endParaRPr lang="en-US" dirty="0">
              <a:ea typeface="等线"/>
            </a:endParaRPr>
          </a:p>
          <a:p>
            <a:endParaRPr lang="en-US" dirty="0"/>
          </a:p>
          <a:p>
            <a:r>
              <a:rPr lang="en-US" err="1"/>
              <a:t>eBPF</a:t>
            </a:r>
            <a:r>
              <a:rPr lang="en-US"/>
              <a:t> in kernel can also be used for </a:t>
            </a:r>
            <a:r>
              <a:rPr lang="en-US" err="1"/>
              <a:t>userspace</a:t>
            </a:r>
            <a:r>
              <a:rPr lang="en-US"/>
              <a:t> extensions, but Kernel </a:t>
            </a:r>
            <a:r>
              <a:rPr lang="en-US" err="1"/>
              <a:t>eBPF</a:t>
            </a:r>
            <a:r>
              <a:rPr lang="en-US" dirty="0"/>
              <a:t> </a:t>
            </a:r>
            <a:r>
              <a:rPr lang="en-US" err="1"/>
              <a:t>uprobes</a:t>
            </a:r>
            <a:r>
              <a:rPr lang="en-US"/>
              <a:t> offer isolation but trap into the kernel on every invocation, make it less efficient.</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1E07F814-7A26-9E77-697A-206F71E7DB49}"/>
              </a:ext>
            </a:extLst>
          </p:cNvPr>
          <p:cNvSpPr>
            <a:spLocks noGrp="1"/>
          </p:cNvSpPr>
          <p:nvPr>
            <p:ph type="sldNum" sz="quarter" idx="5"/>
          </p:nvPr>
        </p:nvSpPr>
        <p:spPr/>
        <p:txBody>
          <a:bodyPr/>
          <a:lstStyle/>
          <a:p>
            <a:fld id="{43630503-488B-49BB-B4B6-2B8E8D0AB5FD}" type="slidenum">
              <a:rPr lang="en-US"/>
              <a:t>5</a:t>
            </a:fld>
            <a:endParaRPr lang="en-US" altLang="zh-CN"/>
          </a:p>
        </p:txBody>
      </p:sp>
    </p:spTree>
    <p:extLst>
      <p:ext uri="{BB962C8B-B14F-4D97-AF65-F5344CB8AC3E}">
        <p14:creationId xmlns:p14="http://schemas.microsoft.com/office/powerpoint/2010/main" val="30627962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49B10-BA83-CB72-F81B-76069E0844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6E9667-1048-62EF-AAB2-3C7CEC251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39261E-9EFA-8F04-49DC-CE835E3D4B41}"/>
              </a:ext>
            </a:extLst>
          </p:cNvPr>
          <p:cNvSpPr>
            <a:spLocks noGrp="1"/>
          </p:cNvSpPr>
          <p:nvPr>
            <p:ph type="body" idx="1"/>
          </p:nvPr>
        </p:nvSpPr>
        <p:spPr/>
        <p:txBody>
          <a:bodyPr/>
          <a:lstStyle/>
          <a:p>
            <a:r>
              <a:rPr lang="en-US"/>
              <a:t>Like roadmap</a:t>
            </a:r>
            <a:endParaRPr lang="en-US">
              <a:solidFill>
                <a:srgbClr val="444444"/>
              </a:solidFill>
            </a:endParaRPr>
          </a:p>
          <a:p>
            <a:r>
              <a:rPr lang="en-US"/>
              <a:t>Say what is </a:t>
            </a:r>
            <a:r>
              <a:rPr lang="en-US" err="1"/>
              <a:t>eim</a:t>
            </a:r>
            <a:r>
              <a:rPr lang="en-US"/>
              <a:t> and what is </a:t>
            </a:r>
            <a:r>
              <a:rPr lang="en-US" err="1"/>
              <a:t>bpftime</a:t>
            </a:r>
            <a:endParaRPr lang="en-US" err="1">
              <a:solidFill>
                <a:srgbClr val="444444"/>
              </a:solidFill>
            </a:endParaRPr>
          </a:p>
          <a:p>
            <a:r>
              <a:rPr lang="en-US"/>
              <a:t>See the slide and understand the struct</a:t>
            </a:r>
            <a:endParaRPr lang="en-US">
              <a:solidFill>
                <a:srgbClr val="444444"/>
              </a:solidFill>
            </a:endParaRPr>
          </a:p>
          <a:p>
            <a:r>
              <a:rPr lang="en-US"/>
              <a:t>Roadmap can be after</a:t>
            </a:r>
            <a:endParaRPr lang="en-US">
              <a:solidFill>
                <a:srgbClr val="444444"/>
              </a:solidFill>
            </a:endParaRPr>
          </a:p>
          <a:p>
            <a:r>
              <a:rPr lang="en-US"/>
              <a:t>Roadmap is a signal for back to abstractions</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33CBC15F-D2C6-87E3-54EA-B7D00D541BCD}"/>
              </a:ext>
            </a:extLst>
          </p:cNvPr>
          <p:cNvSpPr>
            <a:spLocks noGrp="1"/>
          </p:cNvSpPr>
          <p:nvPr>
            <p:ph type="sldNum" sz="quarter" idx="5"/>
          </p:nvPr>
        </p:nvSpPr>
        <p:spPr/>
        <p:txBody>
          <a:bodyPr/>
          <a:lstStyle/>
          <a:p>
            <a:fld id="{43630503-488B-49BB-B4B6-2B8E8D0AB5FD}" type="slidenum">
              <a:rPr lang="en-US"/>
              <a:t>61</a:t>
            </a:fld>
            <a:endParaRPr lang="en-US" altLang="zh-CN"/>
          </a:p>
        </p:txBody>
      </p:sp>
    </p:spTree>
    <p:extLst>
      <p:ext uri="{BB962C8B-B14F-4D97-AF65-F5344CB8AC3E}">
        <p14:creationId xmlns:p14="http://schemas.microsoft.com/office/powerpoint/2010/main" val="3362230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C47E4-D113-B748-EAF9-07950EA8A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C8B72-A9F3-4D15-509D-5B2A69F24F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2BE5C7-E094-B51A-D298-FA1677779787}"/>
              </a:ext>
            </a:extLst>
          </p:cNvPr>
          <p:cNvSpPr>
            <a:spLocks noGrp="1"/>
          </p:cNvSpPr>
          <p:nvPr>
            <p:ph type="body" idx="1"/>
          </p:nvPr>
        </p:nvSpPr>
        <p:spPr/>
        <p:txBody>
          <a:bodyPr/>
          <a:lstStyle/>
          <a:p>
            <a:r>
              <a:rPr lang="en-US"/>
              <a:t>Like roadmap</a:t>
            </a:r>
            <a:endParaRPr lang="en-US">
              <a:solidFill>
                <a:srgbClr val="444444"/>
              </a:solidFill>
            </a:endParaRPr>
          </a:p>
          <a:p>
            <a:r>
              <a:rPr lang="en-US"/>
              <a:t>Say what is </a:t>
            </a:r>
            <a:r>
              <a:rPr lang="en-US" err="1"/>
              <a:t>eim</a:t>
            </a:r>
            <a:r>
              <a:rPr lang="en-US"/>
              <a:t> and what is </a:t>
            </a:r>
            <a:r>
              <a:rPr lang="en-US" err="1"/>
              <a:t>bpftime</a:t>
            </a:r>
            <a:endParaRPr lang="en-US" err="1">
              <a:solidFill>
                <a:srgbClr val="444444"/>
              </a:solidFill>
            </a:endParaRPr>
          </a:p>
          <a:p>
            <a:r>
              <a:rPr lang="en-US"/>
              <a:t>See the slide and understand the struct</a:t>
            </a:r>
            <a:endParaRPr lang="en-US">
              <a:solidFill>
                <a:srgbClr val="444444"/>
              </a:solidFill>
            </a:endParaRPr>
          </a:p>
          <a:p>
            <a:r>
              <a:rPr lang="en-US"/>
              <a:t>Roadmap can be after</a:t>
            </a:r>
            <a:endParaRPr lang="en-US">
              <a:solidFill>
                <a:srgbClr val="444444"/>
              </a:solidFill>
            </a:endParaRPr>
          </a:p>
          <a:p>
            <a:r>
              <a:rPr lang="en-US"/>
              <a:t>Roadmap is a signal for back to abstractions</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80800C3B-9F26-55BE-B0AE-14CE75B78B68}"/>
              </a:ext>
            </a:extLst>
          </p:cNvPr>
          <p:cNvSpPr>
            <a:spLocks noGrp="1"/>
          </p:cNvSpPr>
          <p:nvPr>
            <p:ph type="sldNum" sz="quarter" idx="5"/>
          </p:nvPr>
        </p:nvSpPr>
        <p:spPr/>
        <p:txBody>
          <a:bodyPr/>
          <a:lstStyle/>
          <a:p>
            <a:fld id="{43630503-488B-49BB-B4B6-2B8E8D0AB5FD}" type="slidenum">
              <a:rPr lang="en-US"/>
              <a:t>62</a:t>
            </a:fld>
            <a:endParaRPr lang="en-US" altLang="zh-CN"/>
          </a:p>
        </p:txBody>
      </p:sp>
    </p:spTree>
    <p:extLst>
      <p:ext uri="{BB962C8B-B14F-4D97-AF65-F5344CB8AC3E}">
        <p14:creationId xmlns:p14="http://schemas.microsoft.com/office/powerpoint/2010/main" val="123394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A796C-DF3F-A21E-BD19-7414380B6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0E33C-78FA-1A9B-8055-93507C0063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9C689-D88F-ACA3-43D3-47C454B274BD}"/>
              </a:ext>
            </a:extLst>
          </p:cNvPr>
          <p:cNvSpPr>
            <a:spLocks noGrp="1"/>
          </p:cNvSpPr>
          <p:nvPr>
            <p:ph type="body" idx="1"/>
          </p:nvPr>
        </p:nvSpPr>
        <p:spPr/>
        <p:txBody>
          <a:bodyPr/>
          <a:lstStyle/>
          <a:p>
            <a:r>
              <a:rPr lang="en-US">
                <a:latin typeface="Calibri"/>
                <a:ea typeface="Calibri"/>
                <a:cs typeface="Calibri"/>
              </a:rPr>
              <a:t>Introduction roles before it?</a:t>
            </a:r>
          </a:p>
          <a:p>
            <a:r>
              <a:rPr lang="en-US">
                <a:latin typeface="Calibri"/>
                <a:ea typeface="Calibri"/>
                <a:cs typeface="Calibri"/>
              </a:rPr>
              <a:t>Modify the roles fig, make it simple and put it here</a:t>
            </a:r>
          </a:p>
          <a:p>
            <a:r>
              <a:rPr lang="en-US">
                <a:latin typeface="Calibri"/>
                <a:ea typeface="Calibri"/>
                <a:cs typeface="Calibri"/>
              </a:rPr>
              <a:t>Can cite something here</a:t>
            </a:r>
          </a:p>
          <a:p>
            <a:r>
              <a:rPr lang="en-US">
                <a:latin typeface="Calibri"/>
                <a:ea typeface="Calibri"/>
                <a:cs typeface="Calibri"/>
              </a:rPr>
              <a:t>Reintroduce it using nginx example, make everything around nginx</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8FAF7610-AC13-427F-7292-54257061DCF3}"/>
              </a:ext>
            </a:extLst>
          </p:cNvPr>
          <p:cNvSpPr>
            <a:spLocks noGrp="1"/>
          </p:cNvSpPr>
          <p:nvPr>
            <p:ph type="sldNum" sz="quarter" idx="5"/>
          </p:nvPr>
        </p:nvSpPr>
        <p:spPr/>
        <p:txBody>
          <a:bodyPr/>
          <a:lstStyle/>
          <a:p>
            <a:fld id="{43630503-488B-49BB-B4B6-2B8E8D0AB5FD}" type="slidenum">
              <a:rPr lang="en-US"/>
              <a:t>63</a:t>
            </a:fld>
            <a:endParaRPr lang="en-US" altLang="zh-CN"/>
          </a:p>
        </p:txBody>
      </p:sp>
    </p:spTree>
    <p:extLst>
      <p:ext uri="{BB962C8B-B14F-4D97-AF65-F5344CB8AC3E}">
        <p14:creationId xmlns:p14="http://schemas.microsoft.com/office/powerpoint/2010/main" val="8608938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2DF6D-C78A-F60C-95DF-000979D68A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869C92-2359-1CDF-2593-55D268536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A3B62-C3DE-8AEF-81C9-9A8268A64349}"/>
              </a:ext>
            </a:extLst>
          </p:cNvPr>
          <p:cNvSpPr>
            <a:spLocks noGrp="1"/>
          </p:cNvSpPr>
          <p:nvPr>
            <p:ph type="body" idx="1"/>
          </p:nvPr>
        </p:nvSpPr>
        <p:spPr/>
        <p:txBody>
          <a:bodyPr/>
          <a:lstStyle/>
          <a:p>
            <a:pPr marL="285750" indent="-285750">
              <a:lnSpc>
                <a:spcPct val="90000"/>
              </a:lnSpc>
              <a:spcBef>
                <a:spcPts val="1000"/>
              </a:spcBef>
              <a:buFont typeface="Arial,Sans-Serif"/>
              <a:buChar char="•"/>
            </a:pPr>
            <a:r>
              <a:rPr lang="en-US" altLang="zh-CN">
                <a:ea typeface="等线"/>
              </a:rPr>
              <a:t>Use nginx example to </a:t>
            </a:r>
            <a:r>
              <a:rPr lang="en-US" altLang="zh-CN" err="1">
                <a:ea typeface="等线"/>
              </a:rPr>
              <a:t>illustrat</a:t>
            </a:r>
            <a:r>
              <a:rPr lang="en-US" altLang="zh-CN">
                <a:ea typeface="等线"/>
              </a:rPr>
              <a:t>  it</a:t>
            </a:r>
            <a:endParaRPr lang="zh-CN">
              <a:ea typeface="等线"/>
            </a:endParaRPr>
          </a:p>
        </p:txBody>
      </p:sp>
      <p:sp>
        <p:nvSpPr>
          <p:cNvPr id="4" name="Slide Number Placeholder 3">
            <a:extLst>
              <a:ext uri="{FF2B5EF4-FFF2-40B4-BE49-F238E27FC236}">
                <a16:creationId xmlns:a16="http://schemas.microsoft.com/office/drawing/2014/main" id="{563A0486-752A-F581-4C66-DA75AA9DE10C}"/>
              </a:ext>
            </a:extLst>
          </p:cNvPr>
          <p:cNvSpPr>
            <a:spLocks noGrp="1"/>
          </p:cNvSpPr>
          <p:nvPr>
            <p:ph type="sldNum" sz="quarter" idx="5"/>
          </p:nvPr>
        </p:nvSpPr>
        <p:spPr/>
        <p:txBody>
          <a:bodyPr/>
          <a:lstStyle/>
          <a:p>
            <a:fld id="{43630503-488B-49BB-B4B6-2B8E8D0AB5FD}" type="slidenum">
              <a:t>64</a:t>
            </a:fld>
            <a:endParaRPr lang="zh-CN" altLang="en-US"/>
          </a:p>
        </p:txBody>
      </p:sp>
    </p:spTree>
    <p:extLst>
      <p:ext uri="{BB962C8B-B14F-4D97-AF65-F5344CB8AC3E}">
        <p14:creationId xmlns:p14="http://schemas.microsoft.com/office/powerpoint/2010/main" val="4832246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AB811-8709-B646-1079-A0EF47709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07F216-795C-2F2A-3B0D-8B463A8B9B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F263C-AB9E-0E75-C188-C36F9F017B3F}"/>
              </a:ext>
            </a:extLst>
          </p:cNvPr>
          <p:cNvSpPr>
            <a:spLocks noGrp="1"/>
          </p:cNvSpPr>
          <p:nvPr>
            <p:ph type="body" idx="1"/>
          </p:nvPr>
        </p:nvSpPr>
        <p:spPr/>
        <p:txBody>
          <a:bodyPr/>
          <a:lstStyle/>
          <a:p>
            <a:r>
              <a:rPr lang="en-US">
                <a:latin typeface="Calibri"/>
                <a:ea typeface="Calibri"/>
                <a:cs typeface="Calibri"/>
              </a:rPr>
              <a:t>Introduction roles before it?</a:t>
            </a:r>
          </a:p>
          <a:p>
            <a:r>
              <a:rPr lang="en-US">
                <a:latin typeface="Calibri"/>
                <a:ea typeface="Calibri"/>
                <a:cs typeface="Calibri"/>
              </a:rPr>
              <a:t>Modify the roles fig, make it simple and put it here</a:t>
            </a:r>
          </a:p>
          <a:p>
            <a:r>
              <a:rPr lang="en-US">
                <a:latin typeface="Calibri"/>
                <a:ea typeface="Calibri"/>
                <a:cs typeface="Calibri"/>
              </a:rPr>
              <a:t>Can cite something here</a:t>
            </a:r>
          </a:p>
          <a:p>
            <a:r>
              <a:rPr lang="en-US">
                <a:latin typeface="Calibri"/>
                <a:ea typeface="Calibri"/>
                <a:cs typeface="Calibri"/>
              </a:rPr>
              <a:t>Reintroduce it using nginx example, make everything around nginx</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409E85B1-C47A-B72B-C0A0-E53A1E712245}"/>
              </a:ext>
            </a:extLst>
          </p:cNvPr>
          <p:cNvSpPr>
            <a:spLocks noGrp="1"/>
          </p:cNvSpPr>
          <p:nvPr>
            <p:ph type="sldNum" sz="quarter" idx="5"/>
          </p:nvPr>
        </p:nvSpPr>
        <p:spPr/>
        <p:txBody>
          <a:bodyPr/>
          <a:lstStyle/>
          <a:p>
            <a:fld id="{43630503-488B-49BB-B4B6-2B8E8D0AB5FD}" type="slidenum">
              <a:rPr lang="en-US"/>
              <a:t>65</a:t>
            </a:fld>
            <a:endParaRPr lang="en-US" altLang="zh-CN"/>
          </a:p>
        </p:txBody>
      </p:sp>
    </p:spTree>
    <p:extLst>
      <p:ext uri="{BB962C8B-B14F-4D97-AF65-F5344CB8AC3E}">
        <p14:creationId xmlns:p14="http://schemas.microsoft.com/office/powerpoint/2010/main" val="23037470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55FCD-3368-22CF-29C7-6FD606728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31883-20C2-DA63-D3EA-FAD7745DA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EA201-156C-5A54-53B3-A2CE8CE1B6DC}"/>
              </a:ext>
            </a:extLst>
          </p:cNvPr>
          <p:cNvSpPr>
            <a:spLocks noGrp="1"/>
          </p:cNvSpPr>
          <p:nvPr>
            <p:ph type="body" idx="1"/>
          </p:nvPr>
        </p:nvSpPr>
        <p:spPr/>
        <p:txBody>
          <a:bodyPr/>
          <a:lstStyle/>
          <a:p>
            <a:pPr marL="285750" indent="-285750">
              <a:lnSpc>
                <a:spcPct val="90000"/>
              </a:lnSpc>
              <a:spcBef>
                <a:spcPts val="1000"/>
              </a:spcBef>
              <a:buFont typeface="Arial,Sans-Serif"/>
              <a:buChar char="•"/>
            </a:pPr>
            <a:r>
              <a:rPr lang="en-US" altLang="zh-CN">
                <a:ea typeface="等线"/>
              </a:rPr>
              <a:t>Use nginx example to </a:t>
            </a:r>
            <a:r>
              <a:rPr lang="en-US" altLang="zh-CN" err="1">
                <a:ea typeface="等线"/>
              </a:rPr>
              <a:t>illustrat</a:t>
            </a:r>
            <a:r>
              <a:rPr lang="en-US" altLang="zh-CN">
                <a:ea typeface="等线"/>
              </a:rPr>
              <a:t>  it</a:t>
            </a:r>
            <a:endParaRPr lang="zh-CN">
              <a:ea typeface="等线"/>
            </a:endParaRPr>
          </a:p>
        </p:txBody>
      </p:sp>
      <p:sp>
        <p:nvSpPr>
          <p:cNvPr id="4" name="Slide Number Placeholder 3">
            <a:extLst>
              <a:ext uri="{FF2B5EF4-FFF2-40B4-BE49-F238E27FC236}">
                <a16:creationId xmlns:a16="http://schemas.microsoft.com/office/drawing/2014/main" id="{C4B6DE34-F9AA-9110-13D1-E67F85A9AE49}"/>
              </a:ext>
            </a:extLst>
          </p:cNvPr>
          <p:cNvSpPr>
            <a:spLocks noGrp="1"/>
          </p:cNvSpPr>
          <p:nvPr>
            <p:ph type="sldNum" sz="quarter" idx="5"/>
          </p:nvPr>
        </p:nvSpPr>
        <p:spPr/>
        <p:txBody>
          <a:bodyPr/>
          <a:lstStyle/>
          <a:p>
            <a:fld id="{43630503-488B-49BB-B4B6-2B8E8D0AB5FD}" type="slidenum">
              <a:t>66</a:t>
            </a:fld>
            <a:endParaRPr lang="zh-CN" altLang="en-US"/>
          </a:p>
        </p:txBody>
      </p:sp>
    </p:spTree>
    <p:extLst>
      <p:ext uri="{BB962C8B-B14F-4D97-AF65-F5344CB8AC3E}">
        <p14:creationId xmlns:p14="http://schemas.microsoft.com/office/powerpoint/2010/main" val="3601918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D3450-FC98-093C-556F-47D08D51E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44AECE-04F3-8045-F9B7-0CEBE6FC81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EB8261-EE01-57EF-289F-D46626E789EE}"/>
              </a:ext>
            </a:extLst>
          </p:cNvPr>
          <p:cNvSpPr>
            <a:spLocks noGrp="1"/>
          </p:cNvSpPr>
          <p:nvPr>
            <p:ph type="body" idx="1"/>
          </p:nvPr>
        </p:nvSpPr>
        <p:spPr/>
        <p:txBody>
          <a:bodyPr/>
          <a:lstStyle/>
          <a:p>
            <a:r>
              <a:rPr lang="en-US" dirty="0"/>
              <a:t>We present a two-part solution that addresses all three requirements.</a:t>
            </a:r>
          </a:p>
          <a:p>
            <a:endParaRPr lang="en-US" dirty="0"/>
          </a:p>
          <a:p>
            <a:r>
              <a:rPr lang="en-US" dirty="0"/>
              <a:t>First, to help navigate fine-grained safety/ interconnectedness trade-offs, we create the Extension Interface Model, or EIM.</a:t>
            </a:r>
            <a:endParaRPr lang="en-US" dirty="0">
              <a:ea typeface="等线" panose="020F0502020204030204"/>
            </a:endParaRPr>
          </a:p>
          <a:p>
            <a:endParaRPr lang="en-US" dirty="0"/>
          </a:p>
          <a:p>
            <a:endParaRPr lang="en-US" dirty="0"/>
          </a:p>
          <a:p>
            <a:r>
              <a:rPr lang="en-US" dirty="0"/>
              <a:t>EIM treats every extension capability as a named resource and uses a two-stage specification approach.</a:t>
            </a:r>
            <a:endParaRPr lang="en-US" dirty="0">
              <a:ea typeface="等线" panose="020F0502020204030204"/>
            </a:endParaRPr>
          </a:p>
          <a:p>
            <a:r>
              <a:rPr lang="en-US" dirty="0"/>
              <a:t>Second, We created </a:t>
            </a:r>
            <a:r>
              <a:rPr lang="en-US" err="1"/>
              <a:t>bpftime</a:t>
            </a:r>
            <a:r>
              <a:rPr lang="en-US" dirty="0"/>
              <a:t>, a new </a:t>
            </a:r>
            <a:r>
              <a:rPr lang="en-US" err="1"/>
              <a:t>userspace</a:t>
            </a:r>
            <a:r>
              <a:rPr lang="en-US" dirty="0"/>
              <a:t> </a:t>
            </a:r>
            <a:r>
              <a:rPr lang="en-US" err="1"/>
              <a:t>eBPF</a:t>
            </a:r>
            <a:r>
              <a:rPr lang="en-US" dirty="0"/>
              <a:t> runtime that provides efficient support for EIM and isolation.</a:t>
            </a:r>
            <a:endParaRPr lang="en-US" dirty="0">
              <a:ea typeface="等线"/>
            </a:endParaRPr>
          </a:p>
          <a:p>
            <a:endParaRPr lang="en-US" dirty="0"/>
          </a:p>
          <a:p>
            <a:r>
              <a:rPr lang="en-US" dirty="0"/>
              <a:t>It uses three key techniques: </a:t>
            </a:r>
            <a:r>
              <a:rPr lang="en-US" dirty="0" err="1"/>
              <a:t>eBPF</a:t>
            </a:r>
            <a:r>
              <a:rPr lang="en-US" dirty="0"/>
              <a:t> verification for zero runtime safety checks, MPK for isolation, and concealed extension entries that reduce performance overhead.</a:t>
            </a:r>
            <a:endParaRPr lang="en-US" dirty="0">
              <a:ea typeface="等线"/>
            </a:endParaRPr>
          </a:p>
          <a:p>
            <a:endParaRPr lang="en-US" dirty="0"/>
          </a:p>
          <a:p>
            <a:r>
              <a:rPr lang="en-US" dirty="0"/>
              <a:t>Together, they provide safety with efficiency while maintaining </a:t>
            </a:r>
            <a:r>
              <a:rPr lang="en-US" dirty="0" err="1"/>
              <a:t>eBPF</a:t>
            </a:r>
            <a:r>
              <a:rPr lang="en-US" dirty="0"/>
              <a:t> compatibility with kernel and existing </a:t>
            </a:r>
            <a:r>
              <a:rPr lang="en-US" dirty="0" err="1"/>
              <a:t>eBPF</a:t>
            </a:r>
            <a:r>
              <a:rPr lang="en-US" dirty="0"/>
              <a:t> tools.</a:t>
            </a:r>
          </a:p>
          <a:p>
            <a:endParaRPr lang="en-US" dirty="0"/>
          </a:p>
          <a:p>
            <a:r>
              <a:rPr lang="en-US" dirty="0"/>
              <a:t>Our evaluation on six real-world applications shows </a:t>
            </a:r>
            <a:r>
              <a:rPr lang="en-US" dirty="0" err="1"/>
              <a:t>bpftime</a:t>
            </a:r>
            <a:r>
              <a:rPr lang="en-US" dirty="0"/>
              <a:t> achieves all three requirements: fine-grained safety controls, strong isolation, and efficiency with up to 6 times better performance compared to solutions like </a:t>
            </a:r>
            <a:r>
              <a:rPr lang="en-US" dirty="0" err="1"/>
              <a:t>WebAssembly</a:t>
            </a:r>
            <a:r>
              <a:rPr lang="en-US" dirty="0"/>
              <a:t>.</a:t>
            </a:r>
          </a:p>
          <a:p>
            <a:endParaRPr lang="en-US">
              <a:ea typeface="等线"/>
            </a:endParaRP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7C7DB9C4-2CF9-3027-1369-63D8C9C0E93C}"/>
              </a:ext>
            </a:extLst>
          </p:cNvPr>
          <p:cNvSpPr>
            <a:spLocks noGrp="1"/>
          </p:cNvSpPr>
          <p:nvPr>
            <p:ph type="sldNum" sz="quarter" idx="5"/>
          </p:nvPr>
        </p:nvSpPr>
        <p:spPr/>
        <p:txBody>
          <a:bodyPr/>
          <a:lstStyle/>
          <a:p>
            <a:fld id="{43630503-488B-49BB-B4B6-2B8E8D0AB5FD}" type="slidenum">
              <a:rPr lang="en-US"/>
              <a:t>6</a:t>
            </a:fld>
            <a:endParaRPr lang="en-US" altLang="zh-CN"/>
          </a:p>
        </p:txBody>
      </p:sp>
    </p:spTree>
    <p:extLst>
      <p:ext uri="{BB962C8B-B14F-4D97-AF65-F5344CB8AC3E}">
        <p14:creationId xmlns:p14="http://schemas.microsoft.com/office/powerpoint/2010/main" val="2021541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discussed the motivation of the problems and challenges, let 's get into EIM.</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7</a:t>
            </a:fld>
            <a:endParaRPr lang="en-US" altLang="zh-CN"/>
          </a:p>
        </p:txBody>
      </p:sp>
    </p:spTree>
    <p:extLst>
      <p:ext uri="{BB962C8B-B14F-4D97-AF65-F5344CB8AC3E}">
        <p14:creationId xmlns:p14="http://schemas.microsoft.com/office/powerpoint/2010/main" val="401507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a:p>
            <a:r>
              <a:rPr lang="en-US" dirty="0"/>
              <a:t>The goal of EIM is to enable fine-grained trade-offs between safety and interconnectedness.</a:t>
            </a:r>
            <a:endParaRPr lang="en-US" dirty="0">
              <a:ea typeface="等线"/>
            </a:endParaRPr>
          </a:p>
          <a:p>
            <a:endParaRPr lang="en-US" dirty="0"/>
          </a:p>
          <a:p>
            <a:r>
              <a:rPr lang="en-US" dirty="0"/>
              <a:t>This is challenging because safety/interconnectedness trade-offs are a per-deployment decision.  It depend on what the person deploying the system wants to enable or choose.</a:t>
            </a:r>
            <a:endParaRPr lang="en-US" dirty="0">
              <a:ea typeface="等线" panose="020F0502020204030204"/>
            </a:endParaRPr>
          </a:p>
          <a:p>
            <a:endParaRPr lang="en-US" dirty="0"/>
          </a:p>
          <a:p>
            <a:r>
              <a:rPr lang="en-US" dirty="0"/>
              <a:t>But, the person deploying the system is not a developer of the system, so they lack application expertise, they don't know what extension features should be allowed by the application.</a:t>
            </a:r>
            <a:endParaRPr lang="en-US" dirty="0">
              <a:ea typeface="等线" panose="020F0502020204030204"/>
            </a:endParaRPr>
          </a:p>
          <a:p>
            <a:endParaRPr lang="en-US" dirty="0"/>
          </a:p>
          <a:p>
            <a:r>
              <a:rPr lang="en-US" dirty="0"/>
              <a:t>EIM's solution to this challenge is a two-phase specification. We model all resources as capabilities and split the process into a development phase and a deployment phase.</a:t>
            </a:r>
            <a:endParaRPr lang="en-US" dirty="0">
              <a:ea typeface="等线" panose="020F0502020204030204"/>
            </a:endParaRPr>
          </a:p>
          <a:p>
            <a:endParaRPr lang="en-US" dirty="0"/>
          </a:p>
          <a:p>
            <a:r>
              <a:rPr lang="en-US" dirty="0"/>
              <a:t>It works like this.</a:t>
            </a:r>
            <a:endParaRPr lang="en-US" dirty="0">
              <a:ea typeface="等线" panose="020F0502020204030204"/>
            </a:endParaRPr>
          </a:p>
          <a:p>
            <a:r>
              <a:rPr lang="en-US" dirty="0"/>
              <a:t>During Development, the application developer, who understands the host application's internal details, defines the possible interaction points for extensions.</a:t>
            </a:r>
            <a:endParaRPr lang="en-US" dirty="0">
              <a:ea typeface="等线"/>
            </a:endParaRPr>
          </a:p>
          <a:p>
            <a:endParaRPr lang="en-US" dirty="0"/>
          </a:p>
          <a:p>
            <a:r>
              <a:rPr lang="en-US" dirty="0"/>
              <a:t>They create a Development-Time EIM Spec, which lists all the functions an extension could call or data it could access.</a:t>
            </a:r>
            <a:endParaRPr lang="en-US" dirty="0">
              <a:ea typeface="等线" panose="020F0502020204030204"/>
            </a:endParaRPr>
          </a:p>
          <a:p>
            <a:endParaRPr lang="en-US" dirty="0"/>
          </a:p>
          <a:p>
            <a:r>
              <a:rPr lang="en-US" dirty="0"/>
              <a:t>Before Deployment, the extension manager, who understands the specific needs of a deployment, is responsible for security and configuration.</a:t>
            </a:r>
            <a:endParaRPr lang="en-US" dirty="0">
              <a:ea typeface="等线" panose="020F0502020204030204"/>
            </a:endParaRPr>
          </a:p>
          <a:p>
            <a:endParaRPr lang="en-US" dirty="0"/>
          </a:p>
          <a:p>
            <a:r>
              <a:rPr lang="en-US" dirty="0"/>
              <a:t>They review the capabilities offered and create a Deployment-Time EIM Spec. This spec grants the minimal set of privileges an extension actually needs to do its job, following the principle of least privilege.</a:t>
            </a:r>
            <a:endParaRPr lang="en-US" dirty="0">
              <a:ea typeface="等线"/>
            </a:endParaRPr>
          </a:p>
          <a:p>
            <a:endParaRPr lang="en-US" dirty="0"/>
          </a:p>
          <a:p>
            <a:r>
              <a:rPr lang="en-US" dirty="0"/>
              <a:t>Finally, when the extension is deployed, the Extension Runtime uses the deployment spec to verify that the extension only performs allowed operations. This ensures that policies are enforced at runtime.</a:t>
            </a:r>
            <a:endParaRPr lang="en-US" dirty="0">
              <a:ea typeface="等线" panose="020F0502020204030204"/>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t>8</a:t>
            </a:fld>
            <a:endParaRPr lang="en-US" altLang="zh-CN"/>
          </a:p>
        </p:txBody>
      </p:sp>
    </p:spTree>
    <p:extLst>
      <p:ext uri="{BB962C8B-B14F-4D97-AF65-F5344CB8AC3E}">
        <p14:creationId xmlns:p14="http://schemas.microsoft.com/office/powerpoint/2010/main" val="1543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show you how EIM works in practice, using Nginx as an example.</a:t>
            </a:r>
          </a:p>
          <a:p>
            <a:endParaRPr lang="en-US" dirty="0"/>
          </a:p>
          <a:p>
            <a:r>
              <a:rPr lang="en-US" dirty="0"/>
              <a:t>During development time, Nginx developers annotate their code to declare what extensions could possibly do.</a:t>
            </a:r>
            <a:endParaRPr lang="en-US" dirty="0">
              <a:ea typeface="等线" panose="020F0502020204030204"/>
            </a:endParaRPr>
          </a:p>
          <a:p>
            <a:endParaRPr lang="en-US" dirty="0"/>
          </a:p>
          <a:p>
            <a:r>
              <a:rPr lang="en-US" dirty="0"/>
              <a:t>They can add a state capability called </a:t>
            </a:r>
            <a:r>
              <a:rPr lang="en-US" dirty="0" err="1">
                <a:solidFill>
                  <a:srgbClr val="36464E"/>
                </a:solidFill>
              </a:rPr>
              <a:t>readPid</a:t>
            </a:r>
            <a:r>
              <a:rPr lang="en-US" dirty="0"/>
              <a:t> for accessing the process ID, a function capability </a:t>
            </a:r>
            <a:r>
              <a:rPr lang="en-US" dirty="0" err="1">
                <a:solidFill>
                  <a:srgbClr val="36464E"/>
                </a:solidFill>
              </a:rPr>
              <a:t>nginxTime</a:t>
            </a:r>
            <a:r>
              <a:rPr lang="en-US" dirty="0">
                <a:solidFill>
                  <a:srgbClr val="36464E"/>
                </a:solidFill>
              </a:rPr>
              <a:t>()</a:t>
            </a:r>
            <a:r>
              <a:rPr lang="en-US" dirty="0"/>
              <a:t> for getting timestamps, complete with pre- and post- </a:t>
            </a:r>
            <a:r>
              <a:rPr lang="en-US" dirty="0" err="1"/>
              <a:t>hore</a:t>
            </a:r>
            <a:r>
              <a:rPr lang="en-US" dirty="0"/>
              <a:t>  logic conditions, and extension entries like </a:t>
            </a:r>
            <a:r>
              <a:rPr lang="en-US" dirty="0" err="1">
                <a:solidFill>
                  <a:srgbClr val="36464E"/>
                </a:solidFill>
              </a:rPr>
              <a:t>processBegin</a:t>
            </a:r>
            <a:r>
              <a:rPr lang="en-US" dirty="0"/>
              <a:t> when request processing starts.</a:t>
            </a:r>
            <a:endParaRPr lang="en-US" dirty="0">
              <a:ea typeface="等线"/>
            </a:endParaRPr>
          </a:p>
          <a:p>
            <a:endParaRPr lang="en-US" dirty="0"/>
          </a:p>
          <a:p>
            <a:r>
              <a:rPr lang="en-US" dirty="0"/>
              <a:t>These annotations can be put into the code, compiled into the binary, and automatically extracted. </a:t>
            </a:r>
            <a:endParaRPr lang="en-US" dirty="0">
              <a:ea typeface="等线"/>
            </a:endParaRPr>
          </a:p>
          <a:p>
            <a:endParaRPr lang="en-US" dirty="0"/>
          </a:p>
          <a:p>
            <a:r>
              <a:rPr lang="en-US" dirty="0"/>
              <a:t>This happens once during development and creates a complete map of what extensions can access.</a:t>
            </a:r>
            <a:endParaRPr lang="en-US" dirty="0">
              <a:ea typeface="等线" panose="020F0502020204030204"/>
            </a:endParaRPr>
          </a:p>
          <a:p>
            <a:endParaRPr lang="en-US" dirty="0"/>
          </a:p>
          <a:p>
            <a:r>
              <a:rPr lang="en-US" dirty="0"/>
              <a:t>The key insight is that developers only declare possibilities—they don't decide what actually gets used.</a:t>
            </a:r>
            <a:endParaRPr lang="en-US" dirty="0">
              <a:ea typeface="等线" panose="020F0502020204030204"/>
            </a:endParaRPr>
          </a:p>
          <a:p>
            <a:endParaRPr lang="en-US" altLang="zh-CN">
              <a:latin typeface="Calibri"/>
              <a:ea typeface="Calibri"/>
              <a:cs typeface="Calibri"/>
            </a:endParaRPr>
          </a:p>
          <a:p>
            <a:endParaRPr lang="en-US" altLang="zh-CN">
              <a:latin typeface="Calibri"/>
              <a:ea typeface="Calibri"/>
              <a:cs typeface="Calibri"/>
            </a:endParaRPr>
          </a:p>
        </p:txBody>
      </p:sp>
      <p:sp>
        <p:nvSpPr>
          <p:cNvPr id="4" name="Slide Number Placeholder 3"/>
          <p:cNvSpPr>
            <a:spLocks noGrp="1"/>
          </p:cNvSpPr>
          <p:nvPr>
            <p:ph type="sldNum" sz="quarter" idx="5"/>
          </p:nvPr>
        </p:nvSpPr>
        <p:spPr/>
        <p:txBody>
          <a:bodyPr/>
          <a:lstStyle/>
          <a:p>
            <a:fld id="{43630503-488B-49BB-B4B6-2B8E8D0AB5FD}" type="slidenum">
              <a:rPr lang="en-US" altLang="zh-CN"/>
              <a:t>9</a:t>
            </a:fld>
            <a:endParaRPr lang="zh-CN" altLang="en-US"/>
          </a:p>
        </p:txBody>
      </p:sp>
    </p:spTree>
    <p:extLst>
      <p:ext uri="{BB962C8B-B14F-4D97-AF65-F5344CB8AC3E}">
        <p14:creationId xmlns:p14="http://schemas.microsoft.com/office/powerpoint/2010/main" val="19127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D17B11-CCD8-4EEC-AD7E-F410C1454966}" type="datetimeFigureOut">
              <a:rPr lang="zh-CN" altLang="en-US" smtClean="0"/>
              <a:t>2025/10/14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4.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unomia-bpf/bpftim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3.png"/><Relationship Id="rId18" Type="http://schemas.openxmlformats.org/officeDocument/2006/relationships/customXml" Target="../ink/ink9.xml"/><Relationship Id="rId3" Type="http://schemas.openxmlformats.org/officeDocument/2006/relationships/image" Target="../media/image13.png"/><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customXml" Target="../ink/ink6.xml"/><Relationship Id="rId17" Type="http://schemas.openxmlformats.org/officeDocument/2006/relationships/image" Target="../media/image25.png"/><Relationship Id="rId25" Type="http://schemas.openxmlformats.org/officeDocument/2006/relationships/image" Target="../media/image29.png"/><Relationship Id="rId2" Type="http://schemas.openxmlformats.org/officeDocument/2006/relationships/notesSlide" Target="../notesSlides/notesSlide39.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2.png"/><Relationship Id="rId24" Type="http://schemas.openxmlformats.org/officeDocument/2006/relationships/customXml" Target="../ink/ink12.xml"/><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image" Target="../media/image28.png"/><Relationship Id="rId10" Type="http://schemas.openxmlformats.org/officeDocument/2006/relationships/customXml" Target="../ink/ink5.xml"/><Relationship Id="rId19" Type="http://schemas.openxmlformats.org/officeDocument/2006/relationships/image" Target="../media/image26.png"/><Relationship Id="rId4" Type="http://schemas.openxmlformats.org/officeDocument/2006/relationships/customXml" Target="../ink/ink2.xml"/><Relationship Id="rId9" Type="http://schemas.openxmlformats.org/officeDocument/2006/relationships/image" Target="../media/image21.png"/><Relationship Id="rId14" Type="http://schemas.openxmlformats.org/officeDocument/2006/relationships/customXml" Target="../ink/ink7.xml"/><Relationship Id="rId22" Type="http://schemas.openxmlformats.org/officeDocument/2006/relationships/customXml" Target="../ink/ink11.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5.png"/><Relationship Id="rId7" Type="http://schemas.openxmlformats.org/officeDocument/2006/relationships/customXml" Target="../ink/ink1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350.png"/><Relationship Id="rId4" Type="http://schemas.openxmlformats.org/officeDocument/2006/relationships/customXml" Target="../ink/ink14.xml"/><Relationship Id="rId9"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eunomia-bpf/bpftim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eunomia-bpf/bpftim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eunomia-bpf/bpftime"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ea typeface="+mj-lt"/>
                <a:cs typeface="+mj-lt"/>
              </a:rPr>
              <a:t>Extending Applications Safely and Efficiently</a:t>
            </a:r>
            <a:endParaRPr lang="zh-CN"/>
          </a:p>
        </p:txBody>
      </p:sp>
      <p:sp>
        <p:nvSpPr>
          <p:cNvPr id="3" name="副标题 2"/>
          <p:cNvSpPr>
            <a:spLocks noGrp="1"/>
          </p:cNvSpPr>
          <p:nvPr>
            <p:ph type="subTitle" idx="1"/>
          </p:nvPr>
        </p:nvSpPr>
        <p:spPr/>
        <p:txBody>
          <a:bodyPr vert="horz" lIns="91440" tIns="45720" rIns="91440" bIns="45720" rtlCol="0" anchor="t">
            <a:noAutofit/>
          </a:bodyPr>
          <a:lstStyle/>
          <a:p>
            <a:r>
              <a:rPr lang="zh-CN" sz="2000" b="1">
                <a:solidFill>
                  <a:srgbClr val="333333"/>
                </a:solidFill>
                <a:ea typeface="+mn-lt"/>
                <a:cs typeface="+mn-lt"/>
              </a:rPr>
              <a:t>Yusheng Zheng</a:t>
            </a:r>
            <a:r>
              <a:rPr lang="zh-CN" sz="2000">
                <a:solidFill>
                  <a:srgbClr val="333333"/>
                </a:solidFill>
                <a:ea typeface="+mn-lt"/>
                <a:cs typeface="+mn-lt"/>
              </a:rPr>
              <a:t>¹ • Tong Yu² • Yiwei Yang¹ • Yanpeng Hu³</a:t>
            </a:r>
            <a:endParaRPr lang="zh-CN" sz="2000">
              <a:ea typeface="+mn-lt"/>
              <a:cs typeface="+mn-lt"/>
            </a:endParaRPr>
          </a:p>
          <a:p>
            <a:r>
              <a:rPr lang="zh-CN" sz="2000">
                <a:solidFill>
                  <a:srgbClr val="333333"/>
                </a:solidFill>
                <a:ea typeface="+mn-lt"/>
                <a:cs typeface="+mn-lt"/>
              </a:rPr>
              <a:t>Xiaozheng Lai⁴ • Dan Williams⁵ • Andi Quinn¹</a:t>
            </a:r>
            <a:endParaRPr lang="zh-CN" sz="2000">
              <a:ea typeface="+mn-lt"/>
              <a:cs typeface="+mn-lt"/>
            </a:endParaRPr>
          </a:p>
          <a:p>
            <a:endParaRPr lang="zh-CN" sz="2000">
              <a:solidFill>
                <a:srgbClr val="333333"/>
              </a:solidFill>
              <a:ea typeface="+mn-lt"/>
              <a:cs typeface="+mn-lt"/>
            </a:endParaRPr>
          </a:p>
          <a:p>
            <a:r>
              <a:rPr lang="zh-CN" sz="2000">
                <a:solidFill>
                  <a:srgbClr val="333333"/>
                </a:solidFill>
                <a:ea typeface="+mn-lt"/>
                <a:cs typeface="+mn-lt"/>
              </a:rPr>
              <a:t>¹UC Santa Cruz   ²eunomia-bpf Community   ³ShanghaiTech University</a:t>
            </a:r>
            <a:endParaRPr lang="zh-CN" sz="2000">
              <a:ea typeface="+mn-lt"/>
              <a:cs typeface="+mn-lt"/>
            </a:endParaRPr>
          </a:p>
          <a:p>
            <a:r>
              <a:rPr lang="zh-CN" sz="2000">
                <a:solidFill>
                  <a:srgbClr val="333333"/>
                </a:solidFill>
                <a:ea typeface="+mn-lt"/>
                <a:cs typeface="+mn-lt"/>
              </a:rPr>
              <a:t>⁴South China University of Technology   ⁵Virginia Tech</a:t>
            </a:r>
            <a:endParaRPr lang="zh-CN" sz="2000">
              <a:ea typeface="+mn-lt"/>
              <a:cs typeface="+mn-lt"/>
            </a:endParaRPr>
          </a:p>
          <a:p>
            <a:endParaRPr lang="zh-CN" sz="1200" i="1">
              <a:solidFill>
                <a:srgbClr val="333333"/>
              </a:solidFill>
              <a:latin typeface="Open Sans"/>
              <a:ea typeface="宋体"/>
              <a:cs typeface="Open Sans"/>
            </a:endParaRPr>
          </a:p>
        </p:txBody>
      </p:sp>
      <p:pic>
        <p:nvPicPr>
          <p:cNvPr id="4" name="图片 3" descr="文本&#10;&#10;AI 生成的内容可能不正确。">
            <a:extLst>
              <a:ext uri="{FF2B5EF4-FFF2-40B4-BE49-F238E27FC236}">
                <a16:creationId xmlns:a16="http://schemas.microsoft.com/office/drawing/2014/main" id="{6352B7C6-FCCA-E275-6107-E9F283AD2CDD}"/>
              </a:ext>
            </a:extLst>
          </p:cNvPr>
          <p:cNvPicPr>
            <a:picLocks noChangeAspect="1"/>
          </p:cNvPicPr>
          <p:nvPr/>
        </p:nvPicPr>
        <p:blipFill>
          <a:blip r:embed="rId3"/>
          <a:stretch>
            <a:fillRect/>
          </a:stretch>
        </p:blipFill>
        <p:spPr>
          <a:xfrm>
            <a:off x="8428105" y="287168"/>
            <a:ext cx="3425961" cy="1136110"/>
          </a:xfrm>
          <a:prstGeom prst="rect">
            <a:avLst/>
          </a:prstGeom>
        </p:spPr>
      </p:pic>
      <p:sp>
        <p:nvSpPr>
          <p:cNvPr id="5" name="Slide Number Placeholder 4">
            <a:extLst>
              <a:ext uri="{FF2B5EF4-FFF2-40B4-BE49-F238E27FC236}">
                <a16:creationId xmlns:a16="http://schemas.microsoft.com/office/drawing/2014/main" id="{982EA51D-3B2D-B985-331D-EFD0018E4AF3}"/>
              </a:ext>
            </a:extLst>
          </p:cNvPr>
          <p:cNvSpPr>
            <a:spLocks noGrp="1"/>
          </p:cNvSpPr>
          <p:nvPr>
            <p:ph type="sldNum" sz="quarter" idx="12"/>
          </p:nvPr>
        </p:nvSpPr>
        <p:spPr/>
        <p:txBody>
          <a:bodyPr/>
          <a:lstStyle/>
          <a:p>
            <a:fld id="{079CB688-378F-4534-BFFE-AF122467FDB7}" type="slidenum">
              <a:rPr lang="zh-CN" altLang="en-US" smtClean="0"/>
              <a:t>1</a:t>
            </a:fld>
            <a:endParaRPr lang="en-US"/>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390D-E07A-5A21-785D-DA22EA5A6918}"/>
            </a:ext>
          </a:extLst>
        </p:cNvPr>
        <p:cNvGrpSpPr/>
        <p:nvPr/>
      </p:nvGrpSpPr>
      <p:grpSpPr>
        <a:xfrm>
          <a:off x="0" y="0"/>
          <a:ext cx="0" cy="0"/>
          <a:chOff x="0" y="0"/>
          <a:chExt cx="0" cy="0"/>
        </a:xfrm>
      </p:grpSpPr>
      <p:pic>
        <p:nvPicPr>
          <p:cNvPr id="4" name="图片 3" descr="文本&#10;&#10;AI 生成的内容可能不正确。">
            <a:extLst>
              <a:ext uri="{FF2B5EF4-FFF2-40B4-BE49-F238E27FC236}">
                <a16:creationId xmlns:a16="http://schemas.microsoft.com/office/drawing/2014/main" id="{BE43A9E2-DEBF-2A8F-4E93-69460642CAF6}"/>
              </a:ext>
            </a:extLst>
          </p:cNvPr>
          <p:cNvPicPr>
            <a:picLocks noChangeAspect="1"/>
          </p:cNvPicPr>
          <p:nvPr/>
        </p:nvPicPr>
        <p:blipFill>
          <a:blip r:embed="rId3"/>
          <a:srcRect r="-2119" b="22772"/>
          <a:stretch>
            <a:fillRect/>
          </a:stretch>
        </p:blipFill>
        <p:spPr>
          <a:xfrm>
            <a:off x="444937" y="3428034"/>
            <a:ext cx="6045393" cy="2942156"/>
          </a:xfrm>
          <a:prstGeom prst="rect">
            <a:avLst/>
          </a:prstGeom>
        </p:spPr>
      </p:pic>
      <p:sp>
        <p:nvSpPr>
          <p:cNvPr id="2" name="Title 1">
            <a:extLst>
              <a:ext uri="{FF2B5EF4-FFF2-40B4-BE49-F238E27FC236}">
                <a16:creationId xmlns:a16="http://schemas.microsoft.com/office/drawing/2014/main" id="{97B1FD3F-790E-C11A-1DA5-E074C4D2F32D}"/>
              </a:ext>
            </a:extLst>
          </p:cNvPr>
          <p:cNvSpPr>
            <a:spLocks noGrp="1"/>
          </p:cNvSpPr>
          <p:nvPr>
            <p:ph type="title"/>
          </p:nvPr>
        </p:nvSpPr>
        <p:spPr/>
        <p:txBody>
          <a:bodyPr/>
          <a:lstStyle/>
          <a:p>
            <a:r>
              <a:rPr lang="en-US" altLang="zh-CN">
                <a:ea typeface="+mj-lt"/>
                <a:cs typeface="+mj-lt"/>
              </a:rPr>
              <a:t>EIM:</a:t>
            </a:r>
            <a:r>
              <a:rPr lang="zh-CN">
                <a:ea typeface="+mj-lt"/>
                <a:cs typeface="+mj-lt"/>
              </a:rPr>
              <a:t> </a:t>
            </a:r>
            <a:r>
              <a:rPr lang="en-US" altLang="zh-CN">
                <a:ea typeface="+mj-lt"/>
                <a:cs typeface="+mj-lt"/>
              </a:rPr>
              <a:t>Deployment Time</a:t>
            </a:r>
            <a:r>
              <a:rPr lang="zh-CN">
                <a:ea typeface="+mj-lt"/>
                <a:cs typeface="+mj-lt"/>
              </a:rPr>
              <a:t> </a:t>
            </a:r>
            <a:r>
              <a:rPr lang="en-US" altLang="zh-CN">
                <a:ea typeface="+mj-lt"/>
                <a:cs typeface="+mj-lt"/>
              </a:rPr>
              <a:t>Specification</a:t>
            </a:r>
            <a:endParaRPr lang="zh-CN" altLang="en-US">
              <a:ea typeface="+mj-lt"/>
              <a:cs typeface="+mj-lt"/>
            </a:endParaRPr>
          </a:p>
        </p:txBody>
      </p:sp>
      <p:sp>
        <p:nvSpPr>
          <p:cNvPr id="3" name="Content Placeholder 2">
            <a:extLst>
              <a:ext uri="{FF2B5EF4-FFF2-40B4-BE49-F238E27FC236}">
                <a16:creationId xmlns:a16="http://schemas.microsoft.com/office/drawing/2014/main" id="{42BA2796-A396-6CFF-F8A3-372912A5BD84}"/>
              </a:ext>
            </a:extLst>
          </p:cNvPr>
          <p:cNvSpPr>
            <a:spLocks noGrp="1"/>
          </p:cNvSpPr>
          <p:nvPr>
            <p:ph idx="1"/>
          </p:nvPr>
        </p:nvSpPr>
        <p:spPr>
          <a:xfrm>
            <a:off x="851339" y="1700814"/>
            <a:ext cx="5083903" cy="4338201"/>
          </a:xfrm>
        </p:spPr>
        <p:txBody>
          <a:bodyPr vert="horz" lIns="91440" tIns="45720" rIns="91440" bIns="45720" rtlCol="0" anchor="t">
            <a:normAutofit/>
          </a:bodyPr>
          <a:lstStyle/>
          <a:p>
            <a:r>
              <a:rPr lang="en-US">
                <a:solidFill>
                  <a:srgbClr val="000000"/>
                </a:solidFill>
                <a:ea typeface="+mn-lt"/>
                <a:cs typeface="+mn-lt"/>
              </a:rPr>
              <a:t>YAML policies</a:t>
            </a:r>
            <a:r>
              <a:rPr lang="en-US">
                <a:ea typeface="+mn-lt"/>
                <a:cs typeface="+mn-lt"/>
              </a:rPr>
              <a:t> specify </a:t>
            </a:r>
            <a:r>
              <a:rPr lang="zh-CN">
                <a:ea typeface="+mn-lt"/>
                <a:cs typeface="+mn-lt"/>
              </a:rPr>
              <a:t>safet</a:t>
            </a:r>
            <a:r>
              <a:rPr lang="en-US" altLang="zh-CN">
                <a:ea typeface="+mn-lt"/>
                <a:cs typeface="+mn-lt"/>
              </a:rPr>
              <a:t>y/interconnectedness</a:t>
            </a:r>
            <a:r>
              <a:rPr lang="zh-CN">
                <a:ea typeface="+mn-lt"/>
                <a:cs typeface="+mn-lt"/>
              </a:rPr>
              <a:t> tradeoffs</a:t>
            </a:r>
            <a:endParaRPr lang="en-US" altLang="zh-CN">
              <a:ea typeface="+mn-lt"/>
              <a:cs typeface="+mn-lt"/>
            </a:endParaRPr>
          </a:p>
          <a:p>
            <a:r>
              <a:rPr lang="en-US" altLang="zh-CN">
                <a:ea typeface="+mn-lt"/>
                <a:cs typeface="+mn-lt"/>
              </a:rPr>
              <a:t>Compact policies (avg of 30 lines in evaluation).</a:t>
            </a:r>
          </a:p>
          <a:p>
            <a:pPr marL="0" indent="0">
              <a:buNone/>
            </a:pPr>
            <a:br>
              <a:rPr lang="en-US"/>
            </a:br>
            <a:endParaRPr lang="en-US"/>
          </a:p>
          <a:p>
            <a:endParaRPr lang="zh-CN">
              <a:ea typeface="宋体"/>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C71612D-B7C7-7AE6-FC6F-71C8B33CB8DA}"/>
                  </a:ext>
                </a:extLst>
              </p14:cNvPr>
              <p14:cNvContentPartPr/>
              <p14:nvPr/>
            </p14:nvContentPartPr>
            <p14:xfrm>
              <a:off x="7547741" y="5281448"/>
              <a:ext cx="13137" cy="13137"/>
            </p14:xfrm>
          </p:contentPart>
        </mc:Choice>
        <mc:Fallback xmlns="">
          <p:pic>
            <p:nvPicPr>
              <p:cNvPr id="7" name="Ink 6">
                <a:extLst>
                  <a:ext uri="{FF2B5EF4-FFF2-40B4-BE49-F238E27FC236}">
                    <a16:creationId xmlns:a16="http://schemas.microsoft.com/office/drawing/2014/main" id="{2C71612D-B7C7-7AE6-FC6F-71C8B33CB8DA}"/>
                  </a:ext>
                </a:extLst>
              </p:cNvPr>
              <p:cNvPicPr/>
              <p:nvPr/>
            </p:nvPicPr>
            <p:blipFill>
              <a:blip r:embed="rId5"/>
              <a:stretch>
                <a:fillRect/>
              </a:stretch>
            </p:blipFill>
            <p:spPr>
              <a:xfrm>
                <a:off x="6890891" y="4624598"/>
                <a:ext cx="1313700" cy="1313700"/>
              </a:xfrm>
              <a:prstGeom prst="rect">
                <a:avLst/>
              </a:prstGeom>
            </p:spPr>
          </p:pic>
        </mc:Fallback>
      </mc:AlternateContent>
      <p:sp>
        <p:nvSpPr>
          <p:cNvPr id="5" name="Slide Number Placeholder 4">
            <a:extLst>
              <a:ext uri="{FF2B5EF4-FFF2-40B4-BE49-F238E27FC236}">
                <a16:creationId xmlns:a16="http://schemas.microsoft.com/office/drawing/2014/main" id="{44681CC6-F60A-C720-55C5-F069DF39E557}"/>
              </a:ext>
            </a:extLst>
          </p:cNvPr>
          <p:cNvSpPr>
            <a:spLocks noGrp="1"/>
          </p:cNvSpPr>
          <p:nvPr>
            <p:ph type="sldNum" sz="quarter" idx="12"/>
          </p:nvPr>
        </p:nvSpPr>
        <p:spPr/>
        <p:txBody>
          <a:bodyPr/>
          <a:lstStyle/>
          <a:p>
            <a:fld id="{079CB688-378F-4534-BFFE-AF122467FDB7}" type="slidenum">
              <a:rPr lang="zh-CN" altLang="en-US" smtClean="0"/>
              <a:t>10</a:t>
            </a:fld>
            <a:endParaRPr lang="en-US"/>
          </a:p>
        </p:txBody>
      </p:sp>
      <p:sp>
        <p:nvSpPr>
          <p:cNvPr id="49" name="Rectangle 48">
            <a:extLst>
              <a:ext uri="{FF2B5EF4-FFF2-40B4-BE49-F238E27FC236}">
                <a16:creationId xmlns:a16="http://schemas.microsoft.com/office/drawing/2014/main" id="{94CBEF0E-A5B8-EF30-E174-3BD1304EECF1}"/>
              </a:ext>
            </a:extLst>
          </p:cNvPr>
          <p:cNvSpPr/>
          <p:nvPr/>
        </p:nvSpPr>
        <p:spPr>
          <a:xfrm>
            <a:off x="8943179" y="3228233"/>
            <a:ext cx="1541034" cy="98752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Deployment</a:t>
            </a:r>
          </a:p>
          <a:p>
            <a:pPr algn="ctr"/>
            <a:r>
              <a:rPr lang="en-US"/>
              <a:t>time</a:t>
            </a:r>
          </a:p>
          <a:p>
            <a:pPr algn="ctr"/>
            <a:r>
              <a:rPr lang="en-US"/>
              <a:t>EIM Spec</a:t>
            </a:r>
          </a:p>
        </p:txBody>
      </p:sp>
      <p:sp>
        <p:nvSpPr>
          <p:cNvPr id="51" name="TextBox 50">
            <a:extLst>
              <a:ext uri="{FF2B5EF4-FFF2-40B4-BE49-F238E27FC236}">
                <a16:creationId xmlns:a16="http://schemas.microsoft.com/office/drawing/2014/main" id="{1DB7EB6A-8FE8-099A-FD6F-F0FE38ED056E}"/>
              </a:ext>
            </a:extLst>
          </p:cNvPr>
          <p:cNvSpPr txBox="1"/>
          <p:nvPr/>
        </p:nvSpPr>
        <p:spPr>
          <a:xfrm>
            <a:off x="7272460" y="4785530"/>
            <a:ext cx="29377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 Before Deployment​</a:t>
            </a:r>
          </a:p>
        </p:txBody>
      </p:sp>
      <p:sp>
        <p:nvSpPr>
          <p:cNvPr id="55" name="TextBox 54">
            <a:extLst>
              <a:ext uri="{FF2B5EF4-FFF2-40B4-BE49-F238E27FC236}">
                <a16:creationId xmlns:a16="http://schemas.microsoft.com/office/drawing/2014/main" id="{52777E7D-D400-7D8C-0F5D-A485A85D3973}"/>
              </a:ext>
            </a:extLst>
          </p:cNvPr>
          <p:cNvSpPr txBox="1"/>
          <p:nvPr/>
        </p:nvSpPr>
        <p:spPr>
          <a:xfrm>
            <a:off x="7265253" y="4026150"/>
            <a:ext cx="11884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Extension</a:t>
            </a:r>
          </a:p>
          <a:p>
            <a:pPr algn="ctr"/>
            <a:r>
              <a:rPr lang="en-US"/>
              <a:t>Manager</a:t>
            </a:r>
          </a:p>
        </p:txBody>
      </p:sp>
      <p:pic>
        <p:nvPicPr>
          <p:cNvPr id="57" name="Picture 56" descr="A person with dark hair&#10;&#10;AI-generated content may be incorrect.">
            <a:extLst>
              <a:ext uri="{FF2B5EF4-FFF2-40B4-BE49-F238E27FC236}">
                <a16:creationId xmlns:a16="http://schemas.microsoft.com/office/drawing/2014/main" id="{5AAA7DCE-DFA1-790B-94A0-F41B0A55CB17}"/>
              </a:ext>
            </a:extLst>
          </p:cNvPr>
          <p:cNvPicPr>
            <a:picLocks noChangeAspect="1"/>
          </p:cNvPicPr>
          <p:nvPr/>
        </p:nvPicPr>
        <p:blipFill>
          <a:blip r:embed="rId6"/>
          <a:stretch>
            <a:fillRect/>
          </a:stretch>
        </p:blipFill>
        <p:spPr>
          <a:xfrm>
            <a:off x="7583113" y="3419675"/>
            <a:ext cx="552046" cy="610414"/>
          </a:xfrm>
          <a:prstGeom prst="rect">
            <a:avLst/>
          </a:prstGeom>
        </p:spPr>
      </p:pic>
      <p:sp>
        <p:nvSpPr>
          <p:cNvPr id="61" name="TextBox 60">
            <a:extLst>
              <a:ext uri="{FF2B5EF4-FFF2-40B4-BE49-F238E27FC236}">
                <a16:creationId xmlns:a16="http://schemas.microsoft.com/office/drawing/2014/main" id="{EBD2C17E-2B16-412B-832B-6B2D5C69E168}"/>
              </a:ext>
            </a:extLst>
          </p:cNvPr>
          <p:cNvSpPr txBox="1"/>
          <p:nvPr/>
        </p:nvSpPr>
        <p:spPr>
          <a:xfrm>
            <a:off x="8234464" y="3484122"/>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cxnSp>
        <p:nvCxnSpPr>
          <p:cNvPr id="63" name="Straight Arrow Connector 62">
            <a:extLst>
              <a:ext uri="{FF2B5EF4-FFF2-40B4-BE49-F238E27FC236}">
                <a16:creationId xmlns:a16="http://schemas.microsoft.com/office/drawing/2014/main" id="{1647606B-AF87-034E-A2A0-E96036139EFC}"/>
              </a:ext>
            </a:extLst>
          </p:cNvPr>
          <p:cNvCxnSpPr>
            <a:cxnSpLocks/>
          </p:cNvCxnSpPr>
          <p:nvPr/>
        </p:nvCxnSpPr>
        <p:spPr>
          <a:xfrm flipV="1">
            <a:off x="8365786" y="3866744"/>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0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2FC8-F9AC-AC53-89F4-0BBCB80DC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78C85-4DC3-C05C-4BD2-12EF7BFD8528}"/>
              </a:ext>
            </a:extLst>
          </p:cNvPr>
          <p:cNvSpPr>
            <a:spLocks noGrp="1"/>
          </p:cNvSpPr>
          <p:nvPr>
            <p:ph type="title"/>
          </p:nvPr>
        </p:nvSpPr>
        <p:spPr/>
        <p:txBody>
          <a:bodyPr/>
          <a:lstStyle/>
          <a:p>
            <a:r>
              <a:rPr lang="en-US" altLang="zh-CN">
                <a:ea typeface="+mj-lt"/>
              </a:rPr>
              <a:t>Outline</a:t>
            </a:r>
            <a:endParaRPr lang="en-US" altLang="zh-CN"/>
          </a:p>
        </p:txBody>
      </p:sp>
      <p:sp>
        <p:nvSpPr>
          <p:cNvPr id="3" name="Content Placeholder 2">
            <a:extLst>
              <a:ext uri="{FF2B5EF4-FFF2-40B4-BE49-F238E27FC236}">
                <a16:creationId xmlns:a16="http://schemas.microsoft.com/office/drawing/2014/main" id="{6692D9B9-75EA-3C29-C21B-D8C124E96282}"/>
              </a:ext>
            </a:extLst>
          </p:cNvPr>
          <p:cNvSpPr>
            <a:spLocks noGrp="1"/>
          </p:cNvSpPr>
          <p:nvPr>
            <p:ph idx="1"/>
          </p:nvPr>
        </p:nvSpPr>
        <p:spPr>
          <a:xfrm>
            <a:off x="838200" y="1771837"/>
            <a:ext cx="10963835" cy="4405126"/>
          </a:xfrm>
        </p:spPr>
        <p:txBody>
          <a:bodyPr vert="horz" lIns="91440" tIns="45720" rIns="91440" bIns="45720" rtlCol="0" anchor="t">
            <a:normAutofit/>
          </a:bodyPr>
          <a:lstStyle/>
          <a:p>
            <a:pPr>
              <a:buFont typeface="Arial"/>
              <a:buChar char="•"/>
            </a:pPr>
            <a:r>
              <a:rPr lang="en-US" altLang="zh-CN">
                <a:ea typeface="+mn-lt"/>
                <a:cs typeface="+mn-lt"/>
              </a:rPr>
              <a:t>Background &amp; motivation: Extensions</a:t>
            </a:r>
          </a:p>
          <a:p>
            <a:pPr>
              <a:buFont typeface="Arial"/>
              <a:buChar char="•"/>
            </a:pPr>
            <a:r>
              <a:rPr lang="en-US" altLang="zh-CN">
                <a:ea typeface="+mn-lt"/>
                <a:cs typeface="+mn-lt"/>
              </a:rPr>
              <a:t>Extension</a:t>
            </a:r>
            <a:r>
              <a:rPr lang="zh-CN">
                <a:ea typeface="+mn-lt"/>
                <a:cs typeface="+mn-lt"/>
              </a:rPr>
              <a:t> </a:t>
            </a:r>
            <a:r>
              <a:rPr lang="en-US" altLang="zh-CN">
                <a:ea typeface="+mn-lt"/>
                <a:cs typeface="+mn-lt"/>
              </a:rPr>
              <a:t>Interface</a:t>
            </a:r>
            <a:r>
              <a:rPr lang="zh-CN">
                <a:ea typeface="+mn-lt"/>
                <a:cs typeface="+mn-lt"/>
              </a:rPr>
              <a:t> </a:t>
            </a:r>
            <a:r>
              <a:rPr lang="en-US" altLang="zh-CN">
                <a:ea typeface="+mn-lt"/>
                <a:cs typeface="+mn-lt"/>
              </a:rPr>
              <a:t>Model</a:t>
            </a:r>
            <a:r>
              <a:rPr lang="zh-CN">
                <a:ea typeface="+mn-lt"/>
                <a:cs typeface="+mn-lt"/>
              </a:rPr>
              <a:t> </a:t>
            </a:r>
            <a:r>
              <a:rPr lang="en-US" altLang="zh-CN">
                <a:ea typeface="+mn-lt"/>
                <a:cs typeface="+mn-lt"/>
              </a:rPr>
              <a:t>(EIM)</a:t>
            </a:r>
            <a:r>
              <a:rPr lang="en-US">
                <a:ea typeface="+mn-lt"/>
                <a:cs typeface="+mn-lt"/>
              </a:rPr>
              <a:t>: Fine-grained Interface</a:t>
            </a:r>
          </a:p>
          <a:p>
            <a:pPr>
              <a:buFont typeface="Arial"/>
              <a:buChar char="•"/>
            </a:pPr>
            <a:r>
              <a:rPr lang="en-US">
                <a:ea typeface="+mn-lt"/>
                <a:cs typeface="+mn-lt"/>
              </a:rPr>
              <a:t>→ </a:t>
            </a:r>
            <a:r>
              <a:rPr lang="en-US" altLang="zh-CN" b="1" err="1">
                <a:ea typeface="+mn-lt"/>
                <a:cs typeface="+mn-lt"/>
              </a:rPr>
              <a:t>bpftime</a:t>
            </a:r>
            <a:r>
              <a:rPr lang="zh-CN" b="1">
                <a:ea typeface="+mn-lt"/>
                <a:cs typeface="+mn-lt"/>
              </a:rPr>
              <a:t> </a:t>
            </a:r>
            <a:r>
              <a:rPr lang="en-US" altLang="zh-CN" b="1">
                <a:ea typeface="+mn-lt"/>
                <a:cs typeface="+mn-lt"/>
              </a:rPr>
              <a:t>Runtime</a:t>
            </a:r>
            <a:r>
              <a:rPr lang="en-US">
                <a:ea typeface="+mn-lt"/>
                <a:cs typeface="+mn-lt"/>
              </a:rPr>
              <a:t>: safety &amp; performance</a:t>
            </a:r>
          </a:p>
          <a:p>
            <a:pPr>
              <a:buFont typeface="Arial"/>
              <a:buChar char="•"/>
            </a:pPr>
            <a:r>
              <a:rPr lang="en-US" altLang="zh-CN">
                <a:ea typeface="宋体"/>
              </a:rPr>
              <a:t>Evaluation</a:t>
            </a:r>
          </a:p>
          <a:p>
            <a:pPr marL="0" indent="0">
              <a:buNone/>
            </a:pPr>
            <a:endParaRPr lang="zh-CN" altLang="en-US">
              <a:ea typeface="宋体"/>
            </a:endParaRPr>
          </a:p>
        </p:txBody>
      </p:sp>
      <p:sp>
        <p:nvSpPr>
          <p:cNvPr id="4" name="Slide Number Placeholder 3">
            <a:extLst>
              <a:ext uri="{FF2B5EF4-FFF2-40B4-BE49-F238E27FC236}">
                <a16:creationId xmlns:a16="http://schemas.microsoft.com/office/drawing/2014/main" id="{55450771-D083-BE63-942E-42339DB9B534}"/>
              </a:ext>
            </a:extLst>
          </p:cNvPr>
          <p:cNvSpPr>
            <a:spLocks noGrp="1"/>
          </p:cNvSpPr>
          <p:nvPr>
            <p:ph type="sldNum" sz="quarter" idx="12"/>
          </p:nvPr>
        </p:nvSpPr>
        <p:spPr/>
        <p:txBody>
          <a:bodyPr/>
          <a:lstStyle/>
          <a:p>
            <a:fld id="{079CB688-378F-4534-BFFE-AF122467FDB7}" type="slidenum">
              <a:rPr lang="zh-CN" altLang="en-US" smtClean="0"/>
              <a:t>11</a:t>
            </a:fld>
            <a:endParaRPr lang="en-US"/>
          </a:p>
        </p:txBody>
      </p:sp>
    </p:spTree>
    <p:extLst>
      <p:ext uri="{BB962C8B-B14F-4D97-AF65-F5344CB8AC3E}">
        <p14:creationId xmlns:p14="http://schemas.microsoft.com/office/powerpoint/2010/main" val="309313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DA4B2-3F5C-8DD4-3AFE-B57C2BF4D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49FC8-1F86-AA81-3D84-0E78FA8B592B}"/>
              </a:ext>
            </a:extLst>
          </p:cNvPr>
          <p:cNvSpPr>
            <a:spLocks noGrp="1"/>
          </p:cNvSpPr>
          <p:nvPr>
            <p:ph type="title"/>
          </p:nvPr>
        </p:nvSpPr>
        <p:spPr>
          <a:xfrm>
            <a:off x="838200" y="365125"/>
            <a:ext cx="10896599" cy="1337853"/>
          </a:xfrm>
        </p:spPr>
        <p:txBody>
          <a:bodyPr/>
          <a:lstStyle/>
          <a:p>
            <a:r>
              <a:rPr lang="en-US" err="1">
                <a:solidFill>
                  <a:srgbClr val="000000"/>
                </a:solidFill>
                <a:ea typeface="+mj-lt"/>
                <a:cs typeface="+mj-lt"/>
              </a:rPr>
              <a:t>bpftime</a:t>
            </a:r>
            <a:r>
              <a:rPr lang="en-US">
                <a:solidFill>
                  <a:srgbClr val="000000"/>
                </a:solidFill>
                <a:ea typeface="+mj-lt"/>
                <a:cs typeface="+mj-lt"/>
              </a:rPr>
              <a:t>: </a:t>
            </a:r>
            <a:r>
              <a:rPr lang="en-US" err="1">
                <a:solidFill>
                  <a:srgbClr val="000000"/>
                </a:solidFill>
                <a:ea typeface="+mj-lt"/>
                <a:cs typeface="+mj-lt"/>
              </a:rPr>
              <a:t>userspace</a:t>
            </a:r>
            <a:r>
              <a:rPr lang="en-US">
                <a:solidFill>
                  <a:srgbClr val="000000"/>
                </a:solidFill>
                <a:ea typeface="+mj-lt"/>
                <a:cs typeface="+mj-lt"/>
              </a:rPr>
              <a:t> </a:t>
            </a:r>
            <a:r>
              <a:rPr lang="en-US" err="1">
                <a:solidFill>
                  <a:srgbClr val="000000"/>
                </a:solidFill>
                <a:ea typeface="+mj-lt"/>
                <a:cs typeface="+mj-lt"/>
              </a:rPr>
              <a:t>eBPF</a:t>
            </a:r>
            <a:r>
              <a:rPr lang="en-US">
                <a:solidFill>
                  <a:srgbClr val="000000"/>
                </a:solidFill>
                <a:ea typeface="+mj-lt"/>
                <a:cs typeface="+mj-lt"/>
              </a:rPr>
              <a:t> extension framework</a:t>
            </a:r>
            <a:endParaRPr lang="en-US">
              <a:ea typeface="+mj-lt"/>
              <a:cs typeface="+mj-lt"/>
            </a:endParaRPr>
          </a:p>
          <a:p>
            <a:endParaRPr lang="zh-CN" altLang="en-US">
              <a:latin typeface="Aptos"/>
              <a:ea typeface="宋体"/>
              <a:cs typeface="+mj-lt"/>
            </a:endParaRPr>
          </a:p>
        </p:txBody>
      </p:sp>
      <p:sp>
        <p:nvSpPr>
          <p:cNvPr id="4" name="TextBox 3">
            <a:extLst>
              <a:ext uri="{FF2B5EF4-FFF2-40B4-BE49-F238E27FC236}">
                <a16:creationId xmlns:a16="http://schemas.microsoft.com/office/drawing/2014/main" id="{4E0022D6-96BA-CB96-259C-88D9B172DAF9}"/>
              </a:ext>
            </a:extLst>
          </p:cNvPr>
          <p:cNvSpPr txBox="1"/>
          <p:nvPr/>
        </p:nvSpPr>
        <p:spPr>
          <a:xfrm>
            <a:off x="3177183" y="4766963"/>
            <a:ext cx="4138448" cy="203132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Process</a:t>
            </a:r>
          </a:p>
          <a:p>
            <a:endParaRPr lang="en-US"/>
          </a:p>
          <a:p>
            <a:endParaRPr lang="en-US"/>
          </a:p>
          <a:p>
            <a:endParaRPr lang="en-US"/>
          </a:p>
          <a:p>
            <a:endParaRPr lang="en-US"/>
          </a:p>
          <a:p>
            <a:endParaRPr lang="en-US"/>
          </a:p>
          <a:p>
            <a:endParaRPr lang="en-US"/>
          </a:p>
        </p:txBody>
      </p:sp>
      <p:sp>
        <p:nvSpPr>
          <p:cNvPr id="6" name="TextBox 5">
            <a:extLst>
              <a:ext uri="{FF2B5EF4-FFF2-40B4-BE49-F238E27FC236}">
                <a16:creationId xmlns:a16="http://schemas.microsoft.com/office/drawing/2014/main" id="{E3BE2768-0239-7E0E-4DF3-C02127A37FCB}"/>
              </a:ext>
            </a:extLst>
          </p:cNvPr>
          <p:cNvSpPr txBox="1"/>
          <p:nvPr/>
        </p:nvSpPr>
        <p:spPr>
          <a:xfrm>
            <a:off x="3486986" y="5338409"/>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8" name="TextBox 7">
            <a:extLst>
              <a:ext uri="{FF2B5EF4-FFF2-40B4-BE49-F238E27FC236}">
                <a16:creationId xmlns:a16="http://schemas.microsoft.com/office/drawing/2014/main" id="{4167F471-5DAC-5FCB-2F88-9EBE675AE84A}"/>
              </a:ext>
            </a:extLst>
          </p:cNvPr>
          <p:cNvSpPr txBox="1"/>
          <p:nvPr/>
        </p:nvSpPr>
        <p:spPr>
          <a:xfrm>
            <a:off x="5457808" y="5338409"/>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bpftime</a:t>
            </a:r>
          </a:p>
          <a:p>
            <a:r>
              <a:rPr lang="en-US"/>
              <a:t>Runtime</a:t>
            </a:r>
          </a:p>
          <a:p>
            <a:endParaRPr lang="en-US"/>
          </a:p>
          <a:p>
            <a:endParaRPr lang="en-US"/>
          </a:p>
        </p:txBody>
      </p:sp>
      <p:sp>
        <p:nvSpPr>
          <p:cNvPr id="12" name="TextBox 11">
            <a:extLst>
              <a:ext uri="{FF2B5EF4-FFF2-40B4-BE49-F238E27FC236}">
                <a16:creationId xmlns:a16="http://schemas.microsoft.com/office/drawing/2014/main" id="{D59F8517-94D8-3958-2ECA-0AA8B692D764}"/>
              </a:ext>
            </a:extLst>
          </p:cNvPr>
          <p:cNvSpPr txBox="1"/>
          <p:nvPr/>
        </p:nvSpPr>
        <p:spPr>
          <a:xfrm>
            <a:off x="3854847" y="5942753"/>
            <a:ext cx="1044465"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Entry</a:t>
            </a:r>
            <a:endParaRPr lang="en-US"/>
          </a:p>
        </p:txBody>
      </p:sp>
      <p:sp>
        <p:nvSpPr>
          <p:cNvPr id="16" name="TextBox 15">
            <a:extLst>
              <a:ext uri="{FF2B5EF4-FFF2-40B4-BE49-F238E27FC236}">
                <a16:creationId xmlns:a16="http://schemas.microsoft.com/office/drawing/2014/main" id="{25E7288F-D16F-2213-8934-5A9DE23FBA6C}"/>
              </a:ext>
            </a:extLst>
          </p:cNvPr>
          <p:cNvSpPr txBox="1"/>
          <p:nvPr/>
        </p:nvSpPr>
        <p:spPr>
          <a:xfrm>
            <a:off x="5575916" y="5942753"/>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20" name="Arrow: Left-Right 19">
            <a:extLst>
              <a:ext uri="{FF2B5EF4-FFF2-40B4-BE49-F238E27FC236}">
                <a16:creationId xmlns:a16="http://schemas.microsoft.com/office/drawing/2014/main" id="{AAF5A0D8-566C-4DC6-FF9B-C09D5D61A6A3}"/>
              </a:ext>
            </a:extLst>
          </p:cNvPr>
          <p:cNvSpPr/>
          <p:nvPr/>
        </p:nvSpPr>
        <p:spPr>
          <a:xfrm>
            <a:off x="4924529" y="6105850"/>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对角圆角 32">
            <a:extLst>
              <a:ext uri="{FF2B5EF4-FFF2-40B4-BE49-F238E27FC236}">
                <a16:creationId xmlns:a16="http://schemas.microsoft.com/office/drawing/2014/main" id="{446D0BB1-228B-DA1A-0ED1-8C120FA221AE}"/>
              </a:ext>
            </a:extLst>
          </p:cNvPr>
          <p:cNvSpPr/>
          <p:nvPr/>
        </p:nvSpPr>
        <p:spPr>
          <a:xfrm>
            <a:off x="7580330" y="5516641"/>
            <a:ext cx="2022350" cy="1048767"/>
          </a:xfrm>
          <a:prstGeom prst="round2DiagRect">
            <a:avLst>
              <a:gd name="adj1" fmla="val 16667"/>
              <a:gd name="adj2" fmla="val 19295"/>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28" name="矩形: 圆角 45">
            <a:extLst>
              <a:ext uri="{FF2B5EF4-FFF2-40B4-BE49-F238E27FC236}">
                <a16:creationId xmlns:a16="http://schemas.microsoft.com/office/drawing/2014/main" id="{17020C71-322F-D604-9C1B-3153D040E3F3}"/>
              </a:ext>
            </a:extLst>
          </p:cNvPr>
          <p:cNvSpPr/>
          <p:nvPr/>
        </p:nvSpPr>
        <p:spPr>
          <a:xfrm>
            <a:off x="7855986" y="6010504"/>
            <a:ext cx="1475515" cy="271857"/>
          </a:xfrm>
          <a:prstGeom prst="roundRect">
            <a:avLst>
              <a:gd name="adj" fmla="val 21440"/>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32" name="矩形 20">
            <a:extLst>
              <a:ext uri="{FF2B5EF4-FFF2-40B4-BE49-F238E27FC236}">
                <a16:creationId xmlns:a16="http://schemas.microsoft.com/office/drawing/2014/main" id="{0040B599-8427-8E85-DDFF-A02BE7A62BBB}"/>
              </a:ext>
            </a:extLst>
          </p:cNvPr>
          <p:cNvSpPr/>
          <p:nvPr/>
        </p:nvSpPr>
        <p:spPr>
          <a:xfrm>
            <a:off x="9948176" y="5909756"/>
            <a:ext cx="1315897" cy="44510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36" name="直接箭头连接符 24">
            <a:extLst>
              <a:ext uri="{FF2B5EF4-FFF2-40B4-BE49-F238E27FC236}">
                <a16:creationId xmlns:a16="http://schemas.microsoft.com/office/drawing/2014/main" id="{AEE38DAC-C1D3-20B9-CE46-897F20DABCCB}"/>
              </a:ext>
            </a:extLst>
          </p:cNvPr>
          <p:cNvCxnSpPr>
            <a:cxnSpLocks/>
          </p:cNvCxnSpPr>
          <p:nvPr/>
        </p:nvCxnSpPr>
        <p:spPr>
          <a:xfrm flipH="1" flipV="1">
            <a:off x="9376853" y="6142956"/>
            <a:ext cx="533068" cy="1027"/>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直接箭头连接符 24">
            <a:extLst>
              <a:ext uri="{FF2B5EF4-FFF2-40B4-BE49-F238E27FC236}">
                <a16:creationId xmlns:a16="http://schemas.microsoft.com/office/drawing/2014/main" id="{84063FEA-7334-BED7-F4A1-7D3EFA4DA96B}"/>
              </a:ext>
            </a:extLst>
          </p:cNvPr>
          <p:cNvCxnSpPr>
            <a:cxnSpLocks/>
          </p:cNvCxnSpPr>
          <p:nvPr/>
        </p:nvCxnSpPr>
        <p:spPr>
          <a:xfrm flipH="1" flipV="1">
            <a:off x="6766171" y="6112104"/>
            <a:ext cx="1082719" cy="7891"/>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2" name="Speech Bubble: Rectangle with Corners Rounded 41">
            <a:extLst>
              <a:ext uri="{FF2B5EF4-FFF2-40B4-BE49-F238E27FC236}">
                <a16:creationId xmlns:a16="http://schemas.microsoft.com/office/drawing/2014/main" id="{AEC1BDE5-14D9-BDE3-E99F-3D2A3412D095}"/>
              </a:ext>
            </a:extLst>
          </p:cNvPr>
          <p:cNvSpPr/>
          <p:nvPr/>
        </p:nvSpPr>
        <p:spPr>
          <a:xfrm>
            <a:off x="3050602" y="3808853"/>
            <a:ext cx="2034386" cy="853451"/>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Intra-process extensions for efficiency</a:t>
            </a:r>
          </a:p>
        </p:txBody>
      </p:sp>
      <p:sp>
        <p:nvSpPr>
          <p:cNvPr id="44" name="Speech Bubble: Rectangle with Corners Rounded 43">
            <a:extLst>
              <a:ext uri="{FF2B5EF4-FFF2-40B4-BE49-F238E27FC236}">
                <a16:creationId xmlns:a16="http://schemas.microsoft.com/office/drawing/2014/main" id="{D44D3D35-304B-26B5-41C7-1FD6FE2F9390}"/>
              </a:ext>
            </a:extLst>
          </p:cNvPr>
          <p:cNvSpPr/>
          <p:nvPr/>
        </p:nvSpPr>
        <p:spPr>
          <a:xfrm>
            <a:off x="10159328" y="4895389"/>
            <a:ext cx="1471447" cy="893380"/>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rPr>
              <a:t>Compatible with </a:t>
            </a:r>
            <a:r>
              <a:rPr lang="en-US" err="1">
                <a:solidFill>
                  <a:schemeClr val="tx1">
                    <a:lumMod val="95000"/>
                    <a:lumOff val="5000"/>
                  </a:schemeClr>
                </a:solidFill>
              </a:rPr>
              <a:t>eBPF</a:t>
            </a:r>
            <a:endParaRPr lang="en-US">
              <a:solidFill>
                <a:schemeClr val="tx1">
                  <a:lumMod val="95000"/>
                  <a:lumOff val="5000"/>
                </a:schemeClr>
              </a:solidFill>
            </a:endParaRPr>
          </a:p>
        </p:txBody>
      </p:sp>
      <p:sp>
        <p:nvSpPr>
          <p:cNvPr id="46" name="Speech Bubble: Rectangle with Corners Rounded 45">
            <a:extLst>
              <a:ext uri="{FF2B5EF4-FFF2-40B4-BE49-F238E27FC236}">
                <a16:creationId xmlns:a16="http://schemas.microsoft.com/office/drawing/2014/main" id="{1187554E-66DA-4476-5C74-D51F0061A260}"/>
              </a:ext>
            </a:extLst>
          </p:cNvPr>
          <p:cNvSpPr/>
          <p:nvPr/>
        </p:nvSpPr>
        <p:spPr>
          <a:xfrm>
            <a:off x="8279275" y="4350682"/>
            <a:ext cx="1669622" cy="937961"/>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Verification for efficient </a:t>
            </a:r>
            <a:endParaRPr lang="en-US">
              <a:solidFill>
                <a:schemeClr val="tx1">
                  <a:lumMod val="95000"/>
                  <a:lumOff val="5000"/>
                </a:schemeClr>
              </a:solidFill>
            </a:endParaRPr>
          </a:p>
          <a:p>
            <a:pPr algn="ctr"/>
            <a:r>
              <a:rPr lang="en-US">
                <a:solidFill>
                  <a:schemeClr val="tx1">
                    <a:lumMod val="95000"/>
                    <a:lumOff val="5000"/>
                  </a:schemeClr>
                </a:solidFill>
                <a:ea typeface="+mn-lt"/>
                <a:cs typeface="+mn-lt"/>
              </a:rPr>
              <a:t>EIM support </a:t>
            </a:r>
            <a:endParaRPr lang="en-US">
              <a:solidFill>
                <a:schemeClr val="tx1">
                  <a:lumMod val="95000"/>
                  <a:lumOff val="5000"/>
                </a:schemeClr>
              </a:solidFill>
            </a:endParaRPr>
          </a:p>
        </p:txBody>
      </p:sp>
      <p:sp>
        <p:nvSpPr>
          <p:cNvPr id="48" name="Speech Bubble: Rectangle with Corners Rounded 47">
            <a:extLst>
              <a:ext uri="{FF2B5EF4-FFF2-40B4-BE49-F238E27FC236}">
                <a16:creationId xmlns:a16="http://schemas.microsoft.com/office/drawing/2014/main" id="{4D5BC2F0-345A-D09D-A797-FEC5F1947451}"/>
              </a:ext>
            </a:extLst>
          </p:cNvPr>
          <p:cNvSpPr/>
          <p:nvPr/>
        </p:nvSpPr>
        <p:spPr>
          <a:xfrm rot="16200000">
            <a:off x="1259979" y="4599971"/>
            <a:ext cx="1095369" cy="2476597"/>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lumMod val="95000"/>
                  <a:lumOff val="5000"/>
                </a:schemeClr>
              </a:solidFill>
            </a:endParaRPr>
          </a:p>
        </p:txBody>
      </p:sp>
      <p:sp>
        <p:nvSpPr>
          <p:cNvPr id="50" name="Speech Bubble: Rectangle with Corners Rounded 49">
            <a:extLst>
              <a:ext uri="{FF2B5EF4-FFF2-40B4-BE49-F238E27FC236}">
                <a16:creationId xmlns:a16="http://schemas.microsoft.com/office/drawing/2014/main" id="{CBAB3D0F-25D4-76B1-7F90-89EC2296B07D}"/>
              </a:ext>
            </a:extLst>
          </p:cNvPr>
          <p:cNvSpPr/>
          <p:nvPr/>
        </p:nvSpPr>
        <p:spPr>
          <a:xfrm>
            <a:off x="5433124" y="4242107"/>
            <a:ext cx="2417013" cy="923289"/>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Hardware features for efficient isolation </a:t>
            </a:r>
            <a:r>
              <a:rPr lang="en-US" sz="1400">
                <a:solidFill>
                  <a:schemeClr val="tx1">
                    <a:lumMod val="95000"/>
                    <a:lumOff val="5000"/>
                  </a:schemeClr>
                </a:solidFill>
                <a:ea typeface="+mn-lt"/>
                <a:cs typeface="+mn-lt"/>
              </a:rPr>
              <a:t>[ERIM USENIX19 ]</a:t>
            </a:r>
          </a:p>
        </p:txBody>
      </p:sp>
      <p:sp>
        <p:nvSpPr>
          <p:cNvPr id="3" name="Slide Number Placeholder 2">
            <a:extLst>
              <a:ext uri="{FF2B5EF4-FFF2-40B4-BE49-F238E27FC236}">
                <a16:creationId xmlns:a16="http://schemas.microsoft.com/office/drawing/2014/main" id="{9F5CFD35-F890-6DE7-ACFA-E24D772BB6E8}"/>
              </a:ext>
            </a:extLst>
          </p:cNvPr>
          <p:cNvSpPr>
            <a:spLocks noGrp="1"/>
          </p:cNvSpPr>
          <p:nvPr>
            <p:ph type="sldNum" sz="quarter" idx="12"/>
          </p:nvPr>
        </p:nvSpPr>
        <p:spPr/>
        <p:txBody>
          <a:bodyPr/>
          <a:lstStyle/>
          <a:p>
            <a:fld id="{079CB688-378F-4534-BFFE-AF122467FDB7}" type="slidenum">
              <a:rPr lang="zh-CN" altLang="en-US" smtClean="0"/>
              <a:t>12</a:t>
            </a:fld>
            <a:endParaRPr lang="en-US"/>
          </a:p>
        </p:txBody>
      </p:sp>
      <p:sp>
        <p:nvSpPr>
          <p:cNvPr id="7" name="Content Placeholder 2">
            <a:extLst>
              <a:ext uri="{FF2B5EF4-FFF2-40B4-BE49-F238E27FC236}">
                <a16:creationId xmlns:a16="http://schemas.microsoft.com/office/drawing/2014/main" id="{2D58ACF6-6FA6-6D3D-9F0E-FD356EBCB7C1}"/>
              </a:ext>
            </a:extLst>
          </p:cNvPr>
          <p:cNvSpPr>
            <a:spLocks noGrp="1"/>
          </p:cNvSpPr>
          <p:nvPr>
            <p:ph idx="1"/>
          </p:nvPr>
        </p:nvSpPr>
        <p:spPr>
          <a:xfrm>
            <a:off x="814193" y="1370334"/>
            <a:ext cx="10793529" cy="2477997"/>
          </a:xfrm>
        </p:spPr>
        <p:txBody>
          <a:bodyPr vert="horz" lIns="91440" tIns="45720" rIns="91440" bIns="45720" rtlCol="0" anchor="t">
            <a:normAutofit/>
          </a:bodyPr>
          <a:lstStyle/>
          <a:p>
            <a:pPr marL="457200" indent="-457200"/>
            <a:r>
              <a:rPr lang="en-US">
                <a:ea typeface="+mn-lt"/>
                <a:cs typeface="+mn-lt"/>
              </a:rPr>
              <a:t>Challenge:</a:t>
            </a:r>
          </a:p>
          <a:p>
            <a:pPr marL="914400" lvl="1" indent="-457200">
              <a:buFont typeface="Courier New" panose="020B0604020202020204" pitchFamily="34" charset="0"/>
              <a:buChar char="o"/>
            </a:pPr>
            <a:r>
              <a:rPr lang="en-US" sz="2800">
                <a:ea typeface="+mn-lt"/>
                <a:cs typeface="+mn-lt"/>
              </a:rPr>
              <a:t>efficiently support EIM and isolation</a:t>
            </a:r>
            <a:endParaRPr lang="en-US"/>
          </a:p>
          <a:p>
            <a:pPr marL="457200" indent="-457200"/>
            <a:r>
              <a:rPr lang="en-US">
                <a:ea typeface="+mn-lt"/>
                <a:cs typeface="+mn-lt"/>
              </a:rPr>
              <a:t>Solution: </a:t>
            </a:r>
          </a:p>
          <a:p>
            <a:pPr lvl="1">
              <a:buFont typeface="Courier New" panose="020B0604020202020204" pitchFamily="34" charset="0"/>
              <a:buChar char="o"/>
            </a:pPr>
            <a:r>
              <a:rPr lang="en-US">
                <a:ea typeface="+mn-lt"/>
                <a:cs typeface="+mn-lt"/>
              </a:rPr>
              <a:t> exploit </a:t>
            </a:r>
            <a:r>
              <a:rPr lang="en-US" err="1">
                <a:ea typeface="+mn-lt"/>
                <a:cs typeface="+mn-lt"/>
              </a:rPr>
              <a:t>eBPF</a:t>
            </a:r>
            <a:r>
              <a:rPr lang="en-US">
                <a:ea typeface="+mn-lt"/>
                <a:cs typeface="+mn-lt"/>
              </a:rPr>
              <a:t>-style verification, binary rewriting, and hardware features</a:t>
            </a:r>
            <a:endParaRPr lang="en-US"/>
          </a:p>
        </p:txBody>
      </p:sp>
      <p:sp>
        <p:nvSpPr>
          <p:cNvPr id="10" name="TextBox 9">
            <a:extLst>
              <a:ext uri="{FF2B5EF4-FFF2-40B4-BE49-F238E27FC236}">
                <a16:creationId xmlns:a16="http://schemas.microsoft.com/office/drawing/2014/main" id="{596144E1-FE67-C0E0-ADC9-402982D7F050}"/>
              </a:ext>
            </a:extLst>
          </p:cNvPr>
          <p:cNvSpPr txBox="1"/>
          <p:nvPr/>
        </p:nvSpPr>
        <p:spPr>
          <a:xfrm>
            <a:off x="601134" y="5359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D0D0D"/>
                </a:solidFill>
                <a:cs typeface="Segoe UI"/>
              </a:rPr>
              <a:t>Concealed extension entries use binary rewriting for efficiency</a:t>
            </a:r>
            <a:r>
              <a:rPr lang="en-US"/>
              <a:t>​</a:t>
            </a:r>
          </a:p>
        </p:txBody>
      </p:sp>
    </p:spTree>
    <p:extLst>
      <p:ext uri="{BB962C8B-B14F-4D97-AF65-F5344CB8AC3E}">
        <p14:creationId xmlns:p14="http://schemas.microsoft.com/office/powerpoint/2010/main" val="71962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8" grpId="0" animBg="1"/>
      <p:bldP spid="50"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C27FB-8F3D-E299-8690-651D080AF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EC6DD-F77B-BDB3-E252-3A3D9C3CA408}"/>
              </a:ext>
            </a:extLst>
          </p:cNvPr>
          <p:cNvSpPr>
            <a:spLocks noGrp="1"/>
          </p:cNvSpPr>
          <p:nvPr>
            <p:ph type="title"/>
          </p:nvPr>
        </p:nvSpPr>
        <p:spPr/>
        <p:txBody>
          <a:bodyPr/>
          <a:lstStyle/>
          <a:p>
            <a:r>
              <a:rPr lang="en-US" altLang="zh-CN">
                <a:ea typeface="+mj-lt"/>
              </a:rPr>
              <a:t>Outline</a:t>
            </a:r>
            <a:endParaRPr lang="en-US" altLang="zh-CN"/>
          </a:p>
        </p:txBody>
      </p:sp>
      <p:sp>
        <p:nvSpPr>
          <p:cNvPr id="3" name="Content Placeholder 2">
            <a:extLst>
              <a:ext uri="{FF2B5EF4-FFF2-40B4-BE49-F238E27FC236}">
                <a16:creationId xmlns:a16="http://schemas.microsoft.com/office/drawing/2014/main" id="{F67FA936-18A3-93FF-A8CB-A4C6462F63FC}"/>
              </a:ext>
            </a:extLst>
          </p:cNvPr>
          <p:cNvSpPr>
            <a:spLocks noGrp="1"/>
          </p:cNvSpPr>
          <p:nvPr>
            <p:ph idx="1"/>
          </p:nvPr>
        </p:nvSpPr>
        <p:spPr>
          <a:xfrm>
            <a:off x="838200" y="1771837"/>
            <a:ext cx="10963835" cy="4405126"/>
          </a:xfrm>
        </p:spPr>
        <p:txBody>
          <a:bodyPr vert="horz" lIns="91440" tIns="45720" rIns="91440" bIns="45720" rtlCol="0" anchor="t">
            <a:normAutofit/>
          </a:bodyPr>
          <a:lstStyle/>
          <a:p>
            <a:pPr>
              <a:buFont typeface="Arial"/>
              <a:buChar char="•"/>
            </a:pPr>
            <a:r>
              <a:rPr lang="en-US" altLang="zh-CN">
                <a:ea typeface="+mn-lt"/>
                <a:cs typeface="+mn-lt"/>
              </a:rPr>
              <a:t>Background &amp; motivation</a:t>
            </a:r>
            <a:r>
              <a:rPr lang="en-US">
                <a:ea typeface="+mn-lt"/>
                <a:cs typeface="+mn-lt"/>
              </a:rPr>
              <a:t>: Extensions</a:t>
            </a:r>
            <a:endParaRPr lang="en-US" altLang="zh-CN">
              <a:ea typeface="+mn-lt"/>
              <a:cs typeface="+mn-lt"/>
            </a:endParaRPr>
          </a:p>
          <a:p>
            <a:pPr>
              <a:buFont typeface="Arial"/>
              <a:buChar char="•"/>
            </a:pPr>
            <a:r>
              <a:rPr lang="en-US" altLang="zh-CN">
                <a:ea typeface="+mn-lt"/>
                <a:cs typeface="+mn-lt"/>
              </a:rPr>
              <a:t>Extension</a:t>
            </a:r>
            <a:r>
              <a:rPr lang="zh-CN">
                <a:ea typeface="+mn-lt"/>
                <a:cs typeface="+mn-lt"/>
              </a:rPr>
              <a:t> </a:t>
            </a:r>
            <a:r>
              <a:rPr lang="en-US" altLang="zh-CN">
                <a:ea typeface="+mn-lt"/>
                <a:cs typeface="+mn-lt"/>
              </a:rPr>
              <a:t>Interface</a:t>
            </a:r>
            <a:r>
              <a:rPr lang="zh-CN">
                <a:ea typeface="+mn-lt"/>
                <a:cs typeface="+mn-lt"/>
              </a:rPr>
              <a:t> </a:t>
            </a:r>
            <a:r>
              <a:rPr lang="en-US" altLang="zh-CN">
                <a:ea typeface="+mn-lt"/>
                <a:cs typeface="+mn-lt"/>
              </a:rPr>
              <a:t>Model</a:t>
            </a:r>
            <a:r>
              <a:rPr lang="zh-CN">
                <a:ea typeface="+mn-lt"/>
                <a:cs typeface="+mn-lt"/>
              </a:rPr>
              <a:t> </a:t>
            </a:r>
            <a:r>
              <a:rPr lang="en-US" altLang="zh-CN">
                <a:ea typeface="+mn-lt"/>
                <a:cs typeface="+mn-lt"/>
              </a:rPr>
              <a:t>(EIM)</a:t>
            </a:r>
            <a:r>
              <a:rPr lang="en-US">
                <a:ea typeface="+mn-lt"/>
                <a:cs typeface="+mn-lt"/>
              </a:rPr>
              <a:t>: Fine-grained Interface</a:t>
            </a:r>
          </a:p>
          <a:p>
            <a:pPr>
              <a:buFont typeface="Arial"/>
              <a:buChar char="•"/>
            </a:pPr>
            <a:r>
              <a:rPr lang="en-US" altLang="zh-CN" err="1">
                <a:ea typeface="+mn-lt"/>
                <a:cs typeface="+mn-lt"/>
              </a:rPr>
              <a:t>bpftime</a:t>
            </a:r>
            <a:r>
              <a:rPr lang="zh-CN">
                <a:ea typeface="+mn-lt"/>
                <a:cs typeface="+mn-lt"/>
              </a:rPr>
              <a:t> </a:t>
            </a:r>
            <a:r>
              <a:rPr lang="en-US" altLang="zh-CN">
                <a:ea typeface="+mn-lt"/>
                <a:cs typeface="+mn-lt"/>
              </a:rPr>
              <a:t>Runtime</a:t>
            </a:r>
            <a:r>
              <a:rPr lang="en-US">
                <a:ea typeface="+mn-lt"/>
                <a:cs typeface="+mn-lt"/>
              </a:rPr>
              <a:t>: safety &amp; performance</a:t>
            </a:r>
            <a:endParaRPr lang="en-US" altLang="zh-CN">
              <a:ea typeface="+mn-lt"/>
              <a:cs typeface="+mn-lt"/>
            </a:endParaRPr>
          </a:p>
          <a:p>
            <a:pPr>
              <a:buFont typeface="Arial"/>
              <a:buChar char="•"/>
            </a:pPr>
            <a:r>
              <a:rPr lang="en-US" b="1">
                <a:ea typeface="宋体"/>
              </a:rPr>
              <a:t>→ </a:t>
            </a:r>
            <a:r>
              <a:rPr lang="en-US" altLang="zh-CN" b="1">
                <a:ea typeface="宋体"/>
              </a:rPr>
              <a:t>Evaluation</a:t>
            </a:r>
          </a:p>
          <a:p>
            <a:pPr marL="0" indent="0">
              <a:buNone/>
            </a:pPr>
            <a:endParaRPr lang="zh-CN" altLang="en-US">
              <a:ea typeface="宋体"/>
            </a:endParaRPr>
          </a:p>
        </p:txBody>
      </p:sp>
      <p:sp>
        <p:nvSpPr>
          <p:cNvPr id="4" name="Slide Number Placeholder 3">
            <a:extLst>
              <a:ext uri="{FF2B5EF4-FFF2-40B4-BE49-F238E27FC236}">
                <a16:creationId xmlns:a16="http://schemas.microsoft.com/office/drawing/2014/main" id="{24346127-044F-7495-6C43-290DC66E3E46}"/>
              </a:ext>
            </a:extLst>
          </p:cNvPr>
          <p:cNvSpPr>
            <a:spLocks noGrp="1"/>
          </p:cNvSpPr>
          <p:nvPr>
            <p:ph type="sldNum" sz="quarter" idx="12"/>
          </p:nvPr>
        </p:nvSpPr>
        <p:spPr/>
        <p:txBody>
          <a:bodyPr/>
          <a:lstStyle/>
          <a:p>
            <a:fld id="{079CB688-378F-4534-BFFE-AF122467FDB7}" type="slidenum">
              <a:rPr lang="zh-CN" altLang="en-US" smtClean="0"/>
              <a:t>13</a:t>
            </a:fld>
            <a:endParaRPr lang="en-US"/>
          </a:p>
        </p:txBody>
      </p:sp>
    </p:spTree>
    <p:extLst>
      <p:ext uri="{BB962C8B-B14F-4D97-AF65-F5344CB8AC3E}">
        <p14:creationId xmlns:p14="http://schemas.microsoft.com/office/powerpoint/2010/main" val="241025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E2955-9C32-3B7D-0FF1-5D950792E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46D29-CDA5-A038-E84F-4EF3FF330F36}"/>
              </a:ext>
            </a:extLst>
          </p:cNvPr>
          <p:cNvSpPr>
            <a:spLocks noGrp="1"/>
          </p:cNvSpPr>
          <p:nvPr>
            <p:ph type="title"/>
          </p:nvPr>
        </p:nvSpPr>
        <p:spPr/>
        <p:txBody>
          <a:bodyPr/>
          <a:lstStyle/>
          <a:p>
            <a:r>
              <a:rPr lang="en-US">
                <a:solidFill>
                  <a:srgbClr val="000000"/>
                </a:solidFill>
                <a:ea typeface="+mj-lt"/>
                <a:cs typeface="+mj-lt"/>
              </a:rPr>
              <a:t>Six Real-World Use Cases</a:t>
            </a:r>
            <a:endParaRPr lang="zh-CN">
              <a:ea typeface="+mj-lt"/>
              <a:cs typeface="+mj-lt"/>
            </a:endParaRPr>
          </a:p>
        </p:txBody>
      </p:sp>
      <p:sp>
        <p:nvSpPr>
          <p:cNvPr id="3" name="Content Placeholder 2">
            <a:extLst>
              <a:ext uri="{FF2B5EF4-FFF2-40B4-BE49-F238E27FC236}">
                <a16:creationId xmlns:a16="http://schemas.microsoft.com/office/drawing/2014/main" id="{DE2F643A-697C-0D3B-69FB-983D04B1FE09}"/>
              </a:ext>
            </a:extLst>
          </p:cNvPr>
          <p:cNvSpPr>
            <a:spLocks noGrp="1"/>
          </p:cNvSpPr>
          <p:nvPr>
            <p:ph idx="1"/>
          </p:nvPr>
        </p:nvSpPr>
        <p:spPr>
          <a:xfrm>
            <a:off x="856635" y="3527835"/>
            <a:ext cx="4509171" cy="2858064"/>
          </a:xfrm>
        </p:spPr>
        <p:txBody>
          <a:bodyPr vert="horz" lIns="91440" tIns="45720" rIns="91440" bIns="45720" rtlCol="0" anchor="t">
            <a:normAutofit/>
          </a:bodyPr>
          <a:lstStyle/>
          <a:p>
            <a:pPr marL="0" indent="0">
              <a:buNone/>
            </a:pPr>
            <a:r>
              <a:rPr lang="en-US" altLang="zh-CN" b="1">
                <a:ea typeface="+mn-lt"/>
                <a:cs typeface="+mn-lt"/>
              </a:rPr>
              <a:t>Customization</a:t>
            </a:r>
            <a:endParaRPr lang="zh-CN" b="1">
              <a:ea typeface="+mn-lt"/>
              <a:cs typeface="+mn-lt"/>
            </a:endParaRPr>
          </a:p>
          <a:p>
            <a:pPr>
              <a:buFont typeface="Arial"/>
              <a:buChar char="•"/>
            </a:pPr>
            <a:r>
              <a:rPr lang="zh-CN">
                <a:ea typeface="+mn-lt"/>
                <a:cs typeface="+mn-lt"/>
              </a:rPr>
              <a:t>Nginx Firewall</a:t>
            </a:r>
          </a:p>
          <a:p>
            <a:pPr>
              <a:buFont typeface="Arial"/>
              <a:buChar char="•"/>
            </a:pPr>
            <a:r>
              <a:rPr lang="zh-CN">
                <a:ea typeface="+mn-lt"/>
                <a:cs typeface="+mn-lt"/>
              </a:rPr>
              <a:t>Redis Durability</a:t>
            </a:r>
            <a:endParaRPr lang="zh-CN">
              <a:ea typeface="宋体"/>
            </a:endParaRPr>
          </a:p>
          <a:p>
            <a:pPr>
              <a:buFont typeface="Arial"/>
              <a:buChar char="•"/>
            </a:pPr>
            <a:r>
              <a:rPr lang="zh-CN">
                <a:ea typeface="+mn-lt"/>
                <a:cs typeface="+mn-lt"/>
              </a:rPr>
              <a:t>FUSE Metadata Cache</a:t>
            </a:r>
            <a:endParaRPr lang="zh-CN"/>
          </a:p>
          <a:p>
            <a:pPr marL="0" indent="0">
              <a:lnSpc>
                <a:spcPct val="70000"/>
              </a:lnSpc>
              <a:buNone/>
            </a:pPr>
            <a:endParaRPr lang="zh-CN" altLang="en-US">
              <a:ea typeface="宋体"/>
            </a:endParaRPr>
          </a:p>
          <a:p>
            <a:pPr marL="0" indent="0">
              <a:buNone/>
            </a:pPr>
            <a:endParaRPr lang="zh-CN" altLang="en-US" b="1">
              <a:ea typeface="宋体"/>
            </a:endParaRPr>
          </a:p>
          <a:p>
            <a:pPr marL="0" indent="0">
              <a:buNone/>
            </a:pPr>
            <a:endParaRPr lang="en-US">
              <a:ea typeface="宋体"/>
            </a:endParaRPr>
          </a:p>
        </p:txBody>
      </p:sp>
      <p:sp>
        <p:nvSpPr>
          <p:cNvPr id="7" name="Content Placeholder 2">
            <a:extLst>
              <a:ext uri="{FF2B5EF4-FFF2-40B4-BE49-F238E27FC236}">
                <a16:creationId xmlns:a16="http://schemas.microsoft.com/office/drawing/2014/main" id="{52C30DAD-2376-E2E9-8A03-7CEF457A0DF1}"/>
              </a:ext>
            </a:extLst>
          </p:cNvPr>
          <p:cNvSpPr txBox="1">
            <a:spLocks/>
          </p:cNvSpPr>
          <p:nvPr/>
        </p:nvSpPr>
        <p:spPr>
          <a:xfrm>
            <a:off x="6578103" y="3557022"/>
            <a:ext cx="3865419" cy="25646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a:ea typeface="+mn-lt"/>
                <a:cs typeface="+mn-lt"/>
              </a:rPr>
              <a:t>Observability</a:t>
            </a:r>
            <a:endParaRPr lang="zh-CN" b="1">
              <a:ea typeface="+mn-lt"/>
              <a:cs typeface="+mn-lt"/>
            </a:endParaRPr>
          </a:p>
          <a:p>
            <a:pPr>
              <a:lnSpc>
                <a:spcPct val="70000"/>
              </a:lnSpc>
              <a:buFont typeface="Arial"/>
              <a:buChar char="•"/>
            </a:pPr>
            <a:r>
              <a:rPr lang="en-US" altLang="zh-CN" err="1">
                <a:ea typeface="宋体"/>
              </a:rPr>
              <a:t>DeepFlow</a:t>
            </a:r>
            <a:r>
              <a:rPr lang="zh-CN" altLang="en-US">
                <a:ea typeface="宋体"/>
              </a:rPr>
              <a:t> </a:t>
            </a:r>
          </a:p>
          <a:p>
            <a:pPr>
              <a:lnSpc>
                <a:spcPct val="70000"/>
              </a:lnSpc>
              <a:buFont typeface="Arial"/>
              <a:buChar char="•"/>
            </a:pPr>
            <a:r>
              <a:rPr lang="en-US" altLang="zh-CN" err="1">
                <a:ea typeface="宋体"/>
              </a:rPr>
              <a:t>Syscount</a:t>
            </a:r>
            <a:r>
              <a:rPr lang="zh-CN" altLang="en-US">
                <a:ea typeface="宋体"/>
              </a:rPr>
              <a:t> </a:t>
            </a:r>
          </a:p>
          <a:p>
            <a:pPr>
              <a:buFont typeface="Arial"/>
              <a:buChar char="•"/>
            </a:pPr>
            <a:r>
              <a:rPr lang="en-US" altLang="zh-CN" err="1">
                <a:ea typeface="宋体"/>
              </a:rPr>
              <a:t>Sslsniff</a:t>
            </a:r>
            <a:endParaRPr lang="en-US" altLang="zh-CN" err="1"/>
          </a:p>
          <a:p>
            <a:pPr marL="0" indent="0">
              <a:buFont typeface="Arial" panose="020B0604020202020204" pitchFamily="34" charset="0"/>
              <a:buNone/>
            </a:pPr>
            <a:endParaRPr lang="zh-CN" altLang="en-US" b="1">
              <a:ea typeface="宋体"/>
            </a:endParaRPr>
          </a:p>
          <a:p>
            <a:pPr marL="0" indent="0">
              <a:buFont typeface="Arial" panose="020B0604020202020204" pitchFamily="34" charset="0"/>
              <a:buNone/>
            </a:pPr>
            <a:endParaRPr lang="en-US" altLang="zh-CN" b="1">
              <a:ea typeface="宋体"/>
            </a:endParaRPr>
          </a:p>
          <a:p>
            <a:pPr marL="0" indent="0">
              <a:buFont typeface="Arial" panose="020B0604020202020204" pitchFamily="34" charset="0"/>
              <a:buNone/>
            </a:pPr>
            <a:endParaRPr lang="zh-CN" altLang="en-US">
              <a:ea typeface="宋体"/>
            </a:endParaRPr>
          </a:p>
        </p:txBody>
      </p:sp>
      <p:cxnSp>
        <p:nvCxnSpPr>
          <p:cNvPr id="8" name="Straight Arrow Connector 7">
            <a:extLst>
              <a:ext uri="{FF2B5EF4-FFF2-40B4-BE49-F238E27FC236}">
                <a16:creationId xmlns:a16="http://schemas.microsoft.com/office/drawing/2014/main" id="{D8DA6209-9CCE-4CC4-B6C5-66D674EDA715}"/>
              </a:ext>
            </a:extLst>
          </p:cNvPr>
          <p:cNvCxnSpPr/>
          <p:nvPr/>
        </p:nvCxnSpPr>
        <p:spPr>
          <a:xfrm>
            <a:off x="5726048" y="3521673"/>
            <a:ext cx="15393" cy="3109575"/>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72AA0CBC-87ED-2EB3-8477-8E86AFEBC723}"/>
              </a:ext>
            </a:extLst>
          </p:cNvPr>
          <p:cNvSpPr>
            <a:spLocks noGrp="1"/>
          </p:cNvSpPr>
          <p:nvPr>
            <p:ph type="sldNum" sz="quarter" idx="12"/>
          </p:nvPr>
        </p:nvSpPr>
        <p:spPr/>
        <p:txBody>
          <a:bodyPr/>
          <a:lstStyle/>
          <a:p>
            <a:fld id="{079CB688-378F-4534-BFFE-AF122467FDB7}" type="slidenum">
              <a:rPr lang="zh-CN" altLang="en-US" smtClean="0"/>
              <a:t>14</a:t>
            </a:fld>
            <a:endParaRPr lang="en-US"/>
          </a:p>
        </p:txBody>
      </p:sp>
      <p:sp>
        <p:nvSpPr>
          <p:cNvPr id="5" name="TextBox 4">
            <a:extLst>
              <a:ext uri="{FF2B5EF4-FFF2-40B4-BE49-F238E27FC236}">
                <a16:creationId xmlns:a16="http://schemas.microsoft.com/office/drawing/2014/main" id="{DCBD5538-1AAA-3C1C-3DF8-173E15308251}"/>
              </a:ext>
            </a:extLst>
          </p:cNvPr>
          <p:cNvSpPr txBox="1"/>
          <p:nvPr/>
        </p:nvSpPr>
        <p:spPr>
          <a:xfrm>
            <a:off x="1633384" y="2905432"/>
            <a:ext cx="98900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GitHub:</a:t>
            </a:r>
            <a:r>
              <a:rPr lang="zh-CN" altLang="en-US" sz="2800"/>
              <a:t> </a:t>
            </a:r>
            <a:r>
              <a:rPr lang="en-US" sz="2800" u="sng">
                <a:solidFill>
                  <a:srgbClr val="467886"/>
                </a:solidFill>
                <a:cs typeface="Segoe UI"/>
                <a:hlinkClick r:id="rId3"/>
              </a:rPr>
              <a:t>https://github.com/eunomia-bpf/bpftime</a:t>
            </a:r>
            <a:r>
              <a:rPr lang="en-US" sz="2800"/>
              <a:t>​</a:t>
            </a:r>
            <a:endParaRPr lang="en-US"/>
          </a:p>
        </p:txBody>
      </p:sp>
      <p:pic>
        <p:nvPicPr>
          <p:cNvPr id="10" name="Picture 9" descr="A screenshot of a computer&#10;&#10;AI-generated content may be incorrect.">
            <a:extLst>
              <a:ext uri="{FF2B5EF4-FFF2-40B4-BE49-F238E27FC236}">
                <a16:creationId xmlns:a16="http://schemas.microsoft.com/office/drawing/2014/main" id="{7113183E-148E-554A-A067-B206CD90149B}"/>
              </a:ext>
            </a:extLst>
          </p:cNvPr>
          <p:cNvPicPr>
            <a:picLocks noChangeAspect="1"/>
          </p:cNvPicPr>
          <p:nvPr/>
        </p:nvPicPr>
        <p:blipFill>
          <a:blip r:embed="rId4"/>
          <a:stretch>
            <a:fillRect/>
          </a:stretch>
        </p:blipFill>
        <p:spPr>
          <a:xfrm>
            <a:off x="3397199" y="1299239"/>
            <a:ext cx="5114926" cy="1549504"/>
          </a:xfrm>
          <a:prstGeom prst="rect">
            <a:avLst/>
          </a:prstGeom>
        </p:spPr>
      </p:pic>
    </p:spTree>
    <p:extLst>
      <p:ext uri="{BB962C8B-B14F-4D97-AF65-F5344CB8AC3E}">
        <p14:creationId xmlns:p14="http://schemas.microsoft.com/office/powerpoint/2010/main" val="246144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34641-C9F4-8DC6-AB55-9BF7A7364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074BF-4821-A051-BE98-E590C85157C9}"/>
              </a:ext>
            </a:extLst>
          </p:cNvPr>
          <p:cNvSpPr>
            <a:spLocks noGrp="1"/>
          </p:cNvSpPr>
          <p:nvPr>
            <p:ph type="title"/>
          </p:nvPr>
        </p:nvSpPr>
        <p:spPr/>
        <p:txBody>
          <a:bodyPr/>
          <a:lstStyle/>
          <a:p>
            <a:r>
              <a:rPr lang="en-US" altLang="zh-CN">
                <a:solidFill>
                  <a:srgbClr val="000000"/>
                </a:solidFill>
                <a:ea typeface="+mj-lt"/>
                <a:cs typeface="+mj-lt"/>
              </a:rPr>
              <a:t>Customization:</a:t>
            </a:r>
            <a:r>
              <a:rPr lang="zh-CN">
                <a:solidFill>
                  <a:srgbClr val="000000"/>
                </a:solidFill>
                <a:ea typeface="+mj-lt"/>
                <a:cs typeface="+mj-lt"/>
              </a:rPr>
              <a:t> </a:t>
            </a:r>
            <a:r>
              <a:rPr lang="en-US" altLang="zh-CN">
                <a:solidFill>
                  <a:srgbClr val="000000"/>
                </a:solidFill>
                <a:ea typeface="+mj-lt"/>
                <a:cs typeface="+mj-lt"/>
              </a:rPr>
              <a:t>Nginx firewall</a:t>
            </a:r>
            <a:endParaRPr lang="zh-CN" altLang="en-US">
              <a:ea typeface="+mj-lt"/>
              <a:cs typeface="+mj-lt"/>
            </a:endParaRPr>
          </a:p>
        </p:txBody>
      </p:sp>
      <p:sp>
        <p:nvSpPr>
          <p:cNvPr id="4" name="Content Placeholder 2">
            <a:extLst>
              <a:ext uri="{FF2B5EF4-FFF2-40B4-BE49-F238E27FC236}">
                <a16:creationId xmlns:a16="http://schemas.microsoft.com/office/drawing/2014/main" id="{53CFCB9C-778E-5AC1-D07B-7E2791F59CB7}"/>
              </a:ext>
            </a:extLst>
          </p:cNvPr>
          <p:cNvSpPr>
            <a:spLocks noGrp="1"/>
          </p:cNvSpPr>
          <p:nvPr>
            <p:ph idx="1"/>
          </p:nvPr>
        </p:nvSpPr>
        <p:spPr>
          <a:xfrm>
            <a:off x="500216" y="3165270"/>
            <a:ext cx="4198375" cy="1727354"/>
          </a:xfrm>
        </p:spPr>
        <p:txBody>
          <a:bodyPr vert="horz" lIns="91440" tIns="45720" rIns="91440" bIns="45720" rtlCol="0" anchor="t">
            <a:normAutofit/>
          </a:bodyPr>
          <a:lstStyle/>
          <a:p>
            <a:pPr>
              <a:buFont typeface="Arial"/>
              <a:buChar char="•"/>
            </a:pPr>
            <a:r>
              <a:rPr lang="en-US" altLang="zh-CN">
                <a:ea typeface="+mn-lt"/>
                <a:cs typeface="+mn-lt"/>
              </a:rPr>
              <a:t>5×</a:t>
            </a:r>
            <a:r>
              <a:rPr lang="zh-CN">
                <a:ea typeface="+mn-lt"/>
                <a:cs typeface="+mn-lt"/>
              </a:rPr>
              <a:t> </a:t>
            </a:r>
            <a:r>
              <a:rPr lang="en-US" altLang="zh-CN">
                <a:ea typeface="+mn-lt"/>
                <a:cs typeface="+mn-lt"/>
              </a:rPr>
              <a:t>to</a:t>
            </a:r>
            <a:r>
              <a:rPr lang="zh-CN">
                <a:ea typeface="+mn-lt"/>
                <a:cs typeface="+mn-lt"/>
              </a:rPr>
              <a:t> </a:t>
            </a:r>
            <a:r>
              <a:rPr lang="en-US" altLang="zh-CN">
                <a:ea typeface="+mn-lt"/>
                <a:cs typeface="+mn-lt"/>
              </a:rPr>
              <a:t>6×</a:t>
            </a:r>
            <a:r>
              <a:rPr lang="zh-CN">
                <a:ea typeface="+mn-lt"/>
                <a:cs typeface="+mn-lt"/>
              </a:rPr>
              <a:t> </a:t>
            </a:r>
            <a:r>
              <a:rPr lang="en-US" altLang="zh-CN">
                <a:ea typeface="+mn-lt"/>
                <a:cs typeface="+mn-lt"/>
              </a:rPr>
              <a:t>less overhead than </a:t>
            </a:r>
            <a:r>
              <a:rPr lang="en-US" altLang="zh-CN" err="1">
                <a:ea typeface="+mn-lt"/>
                <a:cs typeface="+mn-lt"/>
              </a:rPr>
              <a:t>lua</a:t>
            </a:r>
            <a:r>
              <a:rPr lang="en-US" altLang="zh-CN">
                <a:ea typeface="+mn-lt"/>
                <a:cs typeface="+mn-lt"/>
              </a:rPr>
              <a:t> or </a:t>
            </a:r>
            <a:r>
              <a:rPr lang="en-US" altLang="zh-CN" err="1">
                <a:ea typeface="+mn-lt"/>
                <a:cs typeface="+mn-lt"/>
              </a:rPr>
              <a:t>WebAssembly</a:t>
            </a:r>
            <a:endParaRPr lang="zh-CN" altLang="en-US" b="1" err="1">
              <a:ea typeface="+mn-lt"/>
              <a:cs typeface="+mn-lt"/>
            </a:endParaRPr>
          </a:p>
          <a:p>
            <a:pPr marL="0" indent="0">
              <a:buNone/>
            </a:pPr>
            <a:endParaRPr lang="en-US" altLang="zh-CN">
              <a:ea typeface="宋体"/>
            </a:endParaRPr>
          </a:p>
          <a:p>
            <a:pPr marL="0" indent="0">
              <a:buNone/>
            </a:pPr>
            <a:endParaRPr lang="zh-CN" altLang="en-US" b="1">
              <a:ea typeface="宋体"/>
            </a:endParaRPr>
          </a:p>
        </p:txBody>
      </p:sp>
      <p:sp>
        <p:nvSpPr>
          <p:cNvPr id="6" name="Arrow: Up 5">
            <a:extLst>
              <a:ext uri="{FF2B5EF4-FFF2-40B4-BE49-F238E27FC236}">
                <a16:creationId xmlns:a16="http://schemas.microsoft.com/office/drawing/2014/main" id="{423C1A04-92A2-4263-5B51-BFF47A6038E8}"/>
              </a:ext>
            </a:extLst>
          </p:cNvPr>
          <p:cNvSpPr/>
          <p:nvPr/>
        </p:nvSpPr>
        <p:spPr>
          <a:xfrm>
            <a:off x="4882610" y="2500646"/>
            <a:ext cx="341707" cy="3384556"/>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45D18A77-764E-82CC-35EA-0E1A7B495435}"/>
              </a:ext>
            </a:extLst>
          </p:cNvPr>
          <p:cNvSpPr txBox="1"/>
          <p:nvPr/>
        </p:nvSpPr>
        <p:spPr>
          <a:xfrm>
            <a:off x="4543087" y="180346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better</a:t>
            </a:r>
            <a:endParaRPr lang="en-US"/>
          </a:p>
        </p:txBody>
      </p:sp>
      <p:graphicFrame>
        <p:nvGraphicFramePr>
          <p:cNvPr id="8" name="Chart 7">
            <a:extLst>
              <a:ext uri="{FF2B5EF4-FFF2-40B4-BE49-F238E27FC236}">
                <a16:creationId xmlns:a16="http://schemas.microsoft.com/office/drawing/2014/main" id="{6FC8B169-F011-88DD-DF8A-CC5DD48A0E1D}"/>
              </a:ext>
            </a:extLst>
          </p:cNvPr>
          <p:cNvGraphicFramePr>
            <a:graphicFrameLocks/>
          </p:cNvGraphicFramePr>
          <p:nvPr>
            <p:extLst>
              <p:ext uri="{D42A27DB-BD31-4B8C-83A1-F6EECF244321}">
                <p14:modId xmlns:p14="http://schemas.microsoft.com/office/powerpoint/2010/main" val="2934200020"/>
              </p:ext>
            </p:extLst>
          </p:nvPr>
        </p:nvGraphicFramePr>
        <p:xfrm>
          <a:off x="5868936" y="2069690"/>
          <a:ext cx="5486400" cy="386715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44EF25D1-9DB2-1D33-7E0A-F3E358E670AD}"/>
              </a:ext>
            </a:extLst>
          </p:cNvPr>
          <p:cNvSpPr>
            <a:spLocks noGrp="1"/>
          </p:cNvSpPr>
          <p:nvPr>
            <p:ph type="sldNum" sz="quarter" idx="12"/>
          </p:nvPr>
        </p:nvSpPr>
        <p:spPr/>
        <p:txBody>
          <a:bodyPr/>
          <a:lstStyle/>
          <a:p>
            <a:fld id="{079CB688-378F-4534-BFFE-AF122467FDB7}" type="slidenum">
              <a:rPr lang="zh-CN" altLang="en-US" smtClean="0"/>
              <a:t>15</a:t>
            </a:fld>
            <a:endParaRPr lang="en-US"/>
          </a:p>
        </p:txBody>
      </p:sp>
    </p:spTree>
    <p:extLst>
      <p:ext uri="{BB962C8B-B14F-4D97-AF65-F5344CB8AC3E}">
        <p14:creationId xmlns:p14="http://schemas.microsoft.com/office/powerpoint/2010/main" val="312738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AA07D-BEFD-3AB7-4964-5A43D901A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3C91A-DEC6-1E92-5401-E2804676AE74}"/>
              </a:ext>
            </a:extLst>
          </p:cNvPr>
          <p:cNvSpPr>
            <a:spLocks noGrp="1"/>
          </p:cNvSpPr>
          <p:nvPr>
            <p:ph type="title"/>
          </p:nvPr>
        </p:nvSpPr>
        <p:spPr/>
        <p:txBody>
          <a:bodyPr/>
          <a:lstStyle/>
          <a:p>
            <a:r>
              <a:rPr lang="en-US" altLang="zh-CN">
                <a:solidFill>
                  <a:srgbClr val="000000"/>
                </a:solidFill>
                <a:ea typeface="+mj-lt"/>
                <a:cs typeface="+mj-lt"/>
              </a:rPr>
              <a:t>Obser</a:t>
            </a:r>
            <a:r>
              <a:rPr lang="zh-CN">
                <a:solidFill>
                  <a:srgbClr val="000000"/>
                </a:solidFill>
                <a:ea typeface="+mj-lt"/>
                <a:cs typeface="+mj-lt"/>
              </a:rPr>
              <a:t>v</a:t>
            </a:r>
            <a:r>
              <a:rPr lang="en-US" altLang="zh-CN" err="1">
                <a:solidFill>
                  <a:srgbClr val="000000"/>
                </a:solidFill>
                <a:ea typeface="+mj-lt"/>
                <a:cs typeface="+mj-lt"/>
              </a:rPr>
              <a:t>abi</a:t>
            </a:r>
            <a:r>
              <a:rPr lang="zh-CN">
                <a:solidFill>
                  <a:srgbClr val="000000"/>
                </a:solidFill>
                <a:ea typeface="+mj-lt"/>
                <a:cs typeface="+mj-lt"/>
              </a:rPr>
              <a:t>lity: </a:t>
            </a:r>
            <a:r>
              <a:rPr lang="en-US" altLang="zh-CN" err="1">
                <a:solidFill>
                  <a:srgbClr val="000000"/>
                </a:solidFill>
                <a:ea typeface="+mj-lt"/>
                <a:cs typeface="+mj-lt"/>
              </a:rPr>
              <a:t>ssl</a:t>
            </a:r>
            <a:r>
              <a:rPr lang="zh-CN">
                <a:solidFill>
                  <a:srgbClr val="000000"/>
                </a:solidFill>
                <a:ea typeface="+mj-lt"/>
                <a:cs typeface="+mj-lt"/>
              </a:rPr>
              <a:t>s</a:t>
            </a:r>
            <a:r>
              <a:rPr lang="en-US" altLang="zh-CN">
                <a:solidFill>
                  <a:srgbClr val="000000"/>
                </a:solidFill>
                <a:ea typeface="+mj-lt"/>
                <a:cs typeface="+mj-lt"/>
              </a:rPr>
              <a:t>niff</a:t>
            </a:r>
            <a:endParaRPr lang="zh-CN" altLang="en-US"/>
          </a:p>
        </p:txBody>
      </p:sp>
      <p:sp>
        <p:nvSpPr>
          <p:cNvPr id="5" name="Content Placeholder 2">
            <a:extLst>
              <a:ext uri="{FF2B5EF4-FFF2-40B4-BE49-F238E27FC236}">
                <a16:creationId xmlns:a16="http://schemas.microsoft.com/office/drawing/2014/main" id="{8D8D5C93-2128-554A-ECD8-675F53663DA5}"/>
              </a:ext>
            </a:extLst>
          </p:cNvPr>
          <p:cNvSpPr>
            <a:spLocks noGrp="1"/>
          </p:cNvSpPr>
          <p:nvPr>
            <p:ph idx="1"/>
          </p:nvPr>
        </p:nvSpPr>
        <p:spPr>
          <a:xfrm>
            <a:off x="997974" y="2636786"/>
            <a:ext cx="3263463" cy="2378742"/>
          </a:xfrm>
        </p:spPr>
        <p:txBody>
          <a:bodyPr vert="horz" lIns="91440" tIns="45720" rIns="91440" bIns="45720" rtlCol="0" anchor="t">
            <a:normAutofit/>
          </a:bodyPr>
          <a:lstStyle/>
          <a:p>
            <a:pPr>
              <a:buFont typeface="Arial"/>
              <a:buChar char="•"/>
            </a:pPr>
            <a:r>
              <a:rPr lang="en-US" altLang="zh-CN">
                <a:ea typeface="+mn-lt"/>
                <a:cs typeface="+mn-lt"/>
              </a:rPr>
              <a:t>Maximum 21%</a:t>
            </a:r>
            <a:r>
              <a:rPr lang="zh-CN" altLang="en-US">
                <a:ea typeface="+mn-lt"/>
                <a:cs typeface="+mn-lt"/>
              </a:rPr>
              <a:t> </a:t>
            </a:r>
            <a:r>
              <a:rPr lang="en-US" altLang="zh-CN">
                <a:ea typeface="+mn-lt"/>
                <a:cs typeface="+mn-lt"/>
              </a:rPr>
              <a:t>less</a:t>
            </a:r>
            <a:r>
              <a:rPr lang="zh-CN" altLang="en-US">
                <a:ea typeface="+mn-lt"/>
                <a:cs typeface="+mn-lt"/>
              </a:rPr>
              <a:t> </a:t>
            </a:r>
            <a:r>
              <a:rPr lang="en-US" altLang="zh-CN">
                <a:ea typeface="+mn-lt"/>
                <a:cs typeface="+mn-lt"/>
              </a:rPr>
              <a:t>overhead</a:t>
            </a:r>
            <a:r>
              <a:rPr lang="zh-CN" altLang="en-US">
                <a:ea typeface="+mn-lt"/>
                <a:cs typeface="+mn-lt"/>
              </a:rPr>
              <a:t> </a:t>
            </a:r>
            <a:r>
              <a:rPr lang="en-US" altLang="zh-CN">
                <a:ea typeface="+mn-lt"/>
                <a:cs typeface="+mn-lt"/>
              </a:rPr>
              <a:t>than</a:t>
            </a:r>
            <a:r>
              <a:rPr lang="zh-CN" altLang="en-US">
                <a:ea typeface="+mn-lt"/>
                <a:cs typeface="+mn-lt"/>
              </a:rPr>
              <a:t> </a:t>
            </a:r>
            <a:r>
              <a:rPr lang="en-US" altLang="zh-CN">
                <a:ea typeface="+mn-lt"/>
                <a:cs typeface="+mn-lt"/>
              </a:rPr>
              <a:t>kernel</a:t>
            </a:r>
            <a:r>
              <a:rPr lang="zh-CN" altLang="en-US">
                <a:ea typeface="+mn-lt"/>
                <a:cs typeface="+mn-lt"/>
              </a:rPr>
              <a:t> </a:t>
            </a:r>
            <a:r>
              <a:rPr lang="en-US" altLang="zh-CN" err="1">
                <a:ea typeface="+mn-lt"/>
                <a:cs typeface="+mn-lt"/>
              </a:rPr>
              <a:t>eBPF</a:t>
            </a:r>
            <a:endParaRPr lang="en-US" altLang="zh-CN">
              <a:ea typeface="+mn-lt"/>
              <a:cs typeface="+mn-lt"/>
            </a:endParaRPr>
          </a:p>
        </p:txBody>
      </p:sp>
      <p:sp>
        <p:nvSpPr>
          <p:cNvPr id="4" name="Arrow: Up 3">
            <a:extLst>
              <a:ext uri="{FF2B5EF4-FFF2-40B4-BE49-F238E27FC236}">
                <a16:creationId xmlns:a16="http://schemas.microsoft.com/office/drawing/2014/main" id="{8279DB0A-BCF9-1475-3A91-38016BBA6F82}"/>
              </a:ext>
            </a:extLst>
          </p:cNvPr>
          <p:cNvSpPr/>
          <p:nvPr/>
        </p:nvSpPr>
        <p:spPr>
          <a:xfrm>
            <a:off x="4584415" y="2194940"/>
            <a:ext cx="341707" cy="3261653"/>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EB751BF-85C8-DA92-1CAF-56CF0A237925}"/>
              </a:ext>
            </a:extLst>
          </p:cNvPr>
          <p:cNvSpPr txBox="1"/>
          <p:nvPr/>
        </p:nvSpPr>
        <p:spPr>
          <a:xfrm>
            <a:off x="4260409" y="156380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better</a:t>
            </a:r>
            <a:endParaRPr lang="en-US"/>
          </a:p>
        </p:txBody>
      </p:sp>
      <p:graphicFrame>
        <p:nvGraphicFramePr>
          <p:cNvPr id="3" name="Chart 2">
            <a:extLst>
              <a:ext uri="{FF2B5EF4-FFF2-40B4-BE49-F238E27FC236}">
                <a16:creationId xmlns:a16="http://schemas.microsoft.com/office/drawing/2014/main" id="{D7BDE40E-0269-C223-6806-855F25159EA9}"/>
              </a:ext>
              <a:ext uri="{147F2762-F138-4A5C-976F-8EAC2B608ADB}">
                <a16:predDERef xmlns:a16="http://schemas.microsoft.com/office/drawing/2014/main" pred="{6FC8B169-F011-88DD-DF8A-CC5DD48A0E1D}"/>
              </a:ext>
            </a:extLst>
          </p:cNvPr>
          <p:cNvGraphicFramePr>
            <a:graphicFrameLocks/>
          </p:cNvGraphicFramePr>
          <p:nvPr>
            <p:extLst>
              <p:ext uri="{D42A27DB-BD31-4B8C-83A1-F6EECF244321}">
                <p14:modId xmlns:p14="http://schemas.microsoft.com/office/powerpoint/2010/main" val="1162812783"/>
              </p:ext>
            </p:extLst>
          </p:nvPr>
        </p:nvGraphicFramePr>
        <p:xfrm>
          <a:off x="5450451" y="1563176"/>
          <a:ext cx="5905500" cy="3933825"/>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a:extLst>
              <a:ext uri="{FF2B5EF4-FFF2-40B4-BE49-F238E27FC236}">
                <a16:creationId xmlns:a16="http://schemas.microsoft.com/office/drawing/2014/main" id="{619A3A3F-D8E3-9639-5866-FEAEE7042707}"/>
              </a:ext>
            </a:extLst>
          </p:cNvPr>
          <p:cNvSpPr>
            <a:spLocks noGrp="1"/>
          </p:cNvSpPr>
          <p:nvPr>
            <p:ph type="sldNum" sz="quarter" idx="12"/>
          </p:nvPr>
        </p:nvSpPr>
        <p:spPr/>
        <p:txBody>
          <a:bodyPr/>
          <a:lstStyle/>
          <a:p>
            <a:fld id="{079CB688-378F-4534-BFFE-AF122467FDB7}" type="slidenum">
              <a:rPr lang="zh-CN" altLang="en-US" smtClean="0"/>
              <a:t>16</a:t>
            </a:fld>
            <a:endParaRPr lang="en-US"/>
          </a:p>
        </p:txBody>
      </p:sp>
    </p:spTree>
    <p:extLst>
      <p:ext uri="{BB962C8B-B14F-4D97-AF65-F5344CB8AC3E}">
        <p14:creationId xmlns:p14="http://schemas.microsoft.com/office/powerpoint/2010/main" val="182089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BDDE8-28FD-B5E3-7005-A50C79951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13919-CCE9-DDCC-4A77-8E8B2B3D0580}"/>
              </a:ext>
            </a:extLst>
          </p:cNvPr>
          <p:cNvSpPr>
            <a:spLocks noGrp="1"/>
          </p:cNvSpPr>
          <p:nvPr>
            <p:ph type="title"/>
          </p:nvPr>
        </p:nvSpPr>
        <p:spPr/>
        <p:txBody>
          <a:bodyPr/>
          <a:lstStyle/>
          <a:p>
            <a:r>
              <a:rPr lang="en-US" altLang="zh-CN">
                <a:ea typeface="+mj-lt"/>
              </a:rPr>
              <a:t>Contributions</a:t>
            </a:r>
            <a:endParaRPr lang="zh-CN">
              <a:ea typeface="宋体"/>
            </a:endParaRPr>
          </a:p>
        </p:txBody>
      </p:sp>
      <p:sp>
        <p:nvSpPr>
          <p:cNvPr id="8" name="TextBox 7">
            <a:extLst>
              <a:ext uri="{FF2B5EF4-FFF2-40B4-BE49-F238E27FC236}">
                <a16:creationId xmlns:a16="http://schemas.microsoft.com/office/drawing/2014/main" id="{C2634AFD-1B63-E0B0-EAE4-CE9755EC84E3}"/>
              </a:ext>
            </a:extLst>
          </p:cNvPr>
          <p:cNvSpPr txBox="1"/>
          <p:nvPr/>
        </p:nvSpPr>
        <p:spPr>
          <a:xfrm>
            <a:off x="1485901" y="4343400"/>
            <a:ext cx="92263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Up to 6x less overhead than current state-of-the-art!</a:t>
            </a:r>
            <a:endParaRPr lang="en-US"/>
          </a:p>
        </p:txBody>
      </p:sp>
      <p:sp>
        <p:nvSpPr>
          <p:cNvPr id="5" name="Slide Number Placeholder 4">
            <a:extLst>
              <a:ext uri="{FF2B5EF4-FFF2-40B4-BE49-F238E27FC236}">
                <a16:creationId xmlns:a16="http://schemas.microsoft.com/office/drawing/2014/main" id="{047416EE-AD41-0344-FBFB-48537F7AE730}"/>
              </a:ext>
            </a:extLst>
          </p:cNvPr>
          <p:cNvSpPr>
            <a:spLocks noGrp="1"/>
          </p:cNvSpPr>
          <p:nvPr>
            <p:ph type="sldNum" sz="quarter" idx="12"/>
          </p:nvPr>
        </p:nvSpPr>
        <p:spPr/>
        <p:txBody>
          <a:bodyPr/>
          <a:lstStyle/>
          <a:p>
            <a:fld id="{079CB688-378F-4534-BFFE-AF122467FDB7}" type="slidenum">
              <a:rPr lang="zh-CN" altLang="en-US" smtClean="0"/>
              <a:t>17</a:t>
            </a:fld>
            <a:endParaRPr lang="en-US"/>
          </a:p>
        </p:txBody>
      </p:sp>
      <p:sp>
        <p:nvSpPr>
          <p:cNvPr id="11" name="Rectangle: Rounded Corners 10">
            <a:extLst>
              <a:ext uri="{FF2B5EF4-FFF2-40B4-BE49-F238E27FC236}">
                <a16:creationId xmlns:a16="http://schemas.microsoft.com/office/drawing/2014/main" id="{605A24D1-F4E0-A36C-771B-C477FCF4DBCE}"/>
              </a:ext>
            </a:extLst>
          </p:cNvPr>
          <p:cNvSpPr/>
          <p:nvPr/>
        </p:nvSpPr>
        <p:spPr>
          <a:xfrm>
            <a:off x="1761338" y="2222636"/>
            <a:ext cx="3606799" cy="694266"/>
          </a:xfrm>
          <a:prstGeom prst="round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Extension Interface model (EIM)</a:t>
            </a:r>
          </a:p>
        </p:txBody>
      </p:sp>
      <p:sp>
        <p:nvSpPr>
          <p:cNvPr id="12" name="Rectangle: Rounded Corners 11">
            <a:extLst>
              <a:ext uri="{FF2B5EF4-FFF2-40B4-BE49-F238E27FC236}">
                <a16:creationId xmlns:a16="http://schemas.microsoft.com/office/drawing/2014/main" id="{499DD6B8-C4C3-47FF-AA0C-A038D28CBCCF}"/>
              </a:ext>
            </a:extLst>
          </p:cNvPr>
          <p:cNvSpPr/>
          <p:nvPr/>
        </p:nvSpPr>
        <p:spPr>
          <a:xfrm>
            <a:off x="6688938" y="2205703"/>
            <a:ext cx="3606799" cy="694266"/>
          </a:xfrm>
          <a:prstGeom prst="round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err="1">
                <a:solidFill>
                  <a:schemeClr val="tx1"/>
                </a:solidFill>
              </a:rPr>
              <a:t>Bpftime</a:t>
            </a:r>
          </a:p>
        </p:txBody>
      </p:sp>
      <p:sp>
        <p:nvSpPr>
          <p:cNvPr id="13" name="TextBox 12">
            <a:extLst>
              <a:ext uri="{FF2B5EF4-FFF2-40B4-BE49-F238E27FC236}">
                <a16:creationId xmlns:a16="http://schemas.microsoft.com/office/drawing/2014/main" id="{352F08F9-303D-C3D9-95FC-B25957D1450C}"/>
              </a:ext>
            </a:extLst>
          </p:cNvPr>
          <p:cNvSpPr txBox="1"/>
          <p:nvPr/>
        </p:nvSpPr>
        <p:spPr>
          <a:xfrm>
            <a:off x="1168673" y="3010035"/>
            <a:ext cx="47836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Navigate fine-grained safety/</a:t>
            </a:r>
            <a:r>
              <a:rPr lang="en-US" err="1">
                <a:ea typeface="+mn-lt"/>
                <a:cs typeface="+mn-lt"/>
              </a:rPr>
              <a:t>interconectedness</a:t>
            </a:r>
            <a:r>
              <a:rPr lang="en-US">
                <a:ea typeface="+mn-lt"/>
                <a:cs typeface="+mn-lt"/>
              </a:rPr>
              <a:t> trade-offs for extensions</a:t>
            </a:r>
            <a:endParaRPr lang="en-US"/>
          </a:p>
        </p:txBody>
      </p:sp>
      <p:sp>
        <p:nvSpPr>
          <p:cNvPr id="14" name="TextBox 13">
            <a:extLst>
              <a:ext uri="{FF2B5EF4-FFF2-40B4-BE49-F238E27FC236}">
                <a16:creationId xmlns:a16="http://schemas.microsoft.com/office/drawing/2014/main" id="{39BC4A8A-0D8D-D0A6-1C60-D2CD830B9A47}"/>
              </a:ext>
            </a:extLst>
          </p:cNvPr>
          <p:cNvSpPr txBox="1"/>
          <p:nvPr/>
        </p:nvSpPr>
        <p:spPr>
          <a:xfrm>
            <a:off x="6231740" y="2993102"/>
            <a:ext cx="47836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Efficient support for EIM and isolation through </a:t>
            </a:r>
            <a:r>
              <a:rPr lang="en-US" err="1">
                <a:ea typeface="+mn-lt"/>
                <a:cs typeface="+mn-lt"/>
              </a:rPr>
              <a:t>userspace</a:t>
            </a:r>
            <a:r>
              <a:rPr lang="en-US">
                <a:ea typeface="+mn-lt"/>
                <a:cs typeface="+mn-lt"/>
              </a:rPr>
              <a:t> </a:t>
            </a:r>
            <a:r>
              <a:rPr lang="en-US" err="1">
                <a:ea typeface="+mn-lt"/>
                <a:cs typeface="+mn-lt"/>
              </a:rPr>
              <a:t>eBPF</a:t>
            </a:r>
            <a:r>
              <a:rPr lang="en-US">
                <a:ea typeface="+mn-lt"/>
                <a:cs typeface="+mn-lt"/>
              </a:rPr>
              <a:t> runtime</a:t>
            </a:r>
          </a:p>
        </p:txBody>
      </p:sp>
      <p:sp>
        <p:nvSpPr>
          <p:cNvPr id="3" name="TextBox 2">
            <a:extLst>
              <a:ext uri="{FF2B5EF4-FFF2-40B4-BE49-F238E27FC236}">
                <a16:creationId xmlns:a16="http://schemas.microsoft.com/office/drawing/2014/main" id="{E0A790CB-9C26-6BF5-A355-29916F35C573}"/>
              </a:ext>
            </a:extLst>
          </p:cNvPr>
          <p:cNvSpPr txBox="1"/>
          <p:nvPr/>
        </p:nvSpPr>
        <p:spPr>
          <a:xfrm>
            <a:off x="8696088" y="1195017"/>
            <a:ext cx="32004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400">
                <a:ea typeface="宋体"/>
              </a:rPr>
              <a:t>Questions</a:t>
            </a:r>
            <a:r>
              <a:rPr lang="en-US" sz="4400">
                <a:latin typeface="Aptos Display"/>
              </a:rPr>
              <a:t>?</a:t>
            </a:r>
            <a:endParaRPr lang="en-US"/>
          </a:p>
        </p:txBody>
      </p:sp>
      <p:pic>
        <p:nvPicPr>
          <p:cNvPr id="6" name="图片 7" descr="A qr code with black dots&#10;&#10;AI-generated content may be incorrect.">
            <a:extLst>
              <a:ext uri="{FF2B5EF4-FFF2-40B4-BE49-F238E27FC236}">
                <a16:creationId xmlns:a16="http://schemas.microsoft.com/office/drawing/2014/main" id="{E0033CFA-6418-521B-EF57-E3E724551826}"/>
              </a:ext>
            </a:extLst>
          </p:cNvPr>
          <p:cNvPicPr>
            <a:picLocks noChangeAspect="1"/>
          </p:cNvPicPr>
          <p:nvPr/>
        </p:nvPicPr>
        <p:blipFill>
          <a:blip r:embed="rId3"/>
          <a:stretch>
            <a:fillRect/>
          </a:stretch>
        </p:blipFill>
        <p:spPr>
          <a:xfrm>
            <a:off x="1569823" y="5278617"/>
            <a:ext cx="1000878" cy="982392"/>
          </a:xfrm>
          <a:prstGeom prst="rect">
            <a:avLst/>
          </a:prstGeom>
        </p:spPr>
      </p:pic>
      <p:pic>
        <p:nvPicPr>
          <p:cNvPr id="7" name="Picture 6" descr="A black background with white text&#10;&#10;AI-generated content may be incorrect.">
            <a:extLst>
              <a:ext uri="{FF2B5EF4-FFF2-40B4-BE49-F238E27FC236}">
                <a16:creationId xmlns:a16="http://schemas.microsoft.com/office/drawing/2014/main" id="{20BE1230-9DC1-1DB7-589B-63652EED0E90}"/>
              </a:ext>
            </a:extLst>
          </p:cNvPr>
          <p:cNvPicPr>
            <a:picLocks noChangeAspect="1"/>
          </p:cNvPicPr>
          <p:nvPr/>
        </p:nvPicPr>
        <p:blipFill>
          <a:blip r:embed="rId4"/>
          <a:stretch>
            <a:fillRect/>
          </a:stretch>
        </p:blipFill>
        <p:spPr>
          <a:xfrm>
            <a:off x="3375459" y="5082125"/>
            <a:ext cx="6629400" cy="1371600"/>
          </a:xfrm>
          <a:prstGeom prst="rect">
            <a:avLst/>
          </a:prstGeom>
        </p:spPr>
      </p:pic>
    </p:spTree>
    <p:extLst>
      <p:ext uri="{BB962C8B-B14F-4D97-AF65-F5344CB8AC3E}">
        <p14:creationId xmlns:p14="http://schemas.microsoft.com/office/powerpoint/2010/main" val="403682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1273CB-BDE7-49C8-6CB2-883B6D71DBA7}"/>
              </a:ext>
            </a:extLst>
          </p:cNvPr>
          <p:cNvSpPr>
            <a:spLocks noGrp="1"/>
          </p:cNvSpPr>
          <p:nvPr>
            <p:ph type="sldNum" sz="quarter" idx="12"/>
          </p:nvPr>
        </p:nvSpPr>
        <p:spPr/>
        <p:txBody>
          <a:bodyPr/>
          <a:lstStyle/>
          <a:p>
            <a:fld id="{079CB688-378F-4534-BFFE-AF122467FDB7}" type="slidenum">
              <a:rPr lang="zh-CN" altLang="en-US" smtClean="0"/>
              <a:t>18</a:t>
            </a:fld>
            <a:endParaRPr lang="en-US"/>
          </a:p>
        </p:txBody>
      </p:sp>
    </p:spTree>
    <p:extLst>
      <p:ext uri="{BB962C8B-B14F-4D97-AF65-F5344CB8AC3E}">
        <p14:creationId xmlns:p14="http://schemas.microsoft.com/office/powerpoint/2010/main" val="1124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553F-D6BF-E34F-93CF-D770F1ACDD0D}"/>
              </a:ext>
            </a:extLst>
          </p:cNvPr>
          <p:cNvSpPr>
            <a:spLocks noGrp="1"/>
          </p:cNvSpPr>
          <p:nvPr>
            <p:ph type="title"/>
          </p:nvPr>
        </p:nvSpPr>
        <p:spPr/>
        <p:txBody>
          <a:bodyPr/>
          <a:lstStyle/>
          <a:p>
            <a:r>
              <a:rPr lang="en-US"/>
              <a:t>Backup</a:t>
            </a:r>
          </a:p>
        </p:txBody>
      </p:sp>
      <p:sp>
        <p:nvSpPr>
          <p:cNvPr id="3" name="Slide Number Placeholder 2">
            <a:extLst>
              <a:ext uri="{FF2B5EF4-FFF2-40B4-BE49-F238E27FC236}">
                <a16:creationId xmlns:a16="http://schemas.microsoft.com/office/drawing/2014/main" id="{13647403-C207-1E81-1915-5344A7F03289}"/>
              </a:ext>
            </a:extLst>
          </p:cNvPr>
          <p:cNvSpPr>
            <a:spLocks noGrp="1"/>
          </p:cNvSpPr>
          <p:nvPr>
            <p:ph type="sldNum" sz="quarter" idx="12"/>
          </p:nvPr>
        </p:nvSpPr>
        <p:spPr/>
        <p:txBody>
          <a:bodyPr/>
          <a:lstStyle/>
          <a:p>
            <a:fld id="{079CB688-378F-4534-BFFE-AF122467FDB7}" type="slidenum">
              <a:rPr lang="zh-CN" altLang="en-US" smtClean="0"/>
              <a:t>19</a:t>
            </a:fld>
            <a:endParaRPr lang="en-US"/>
          </a:p>
        </p:txBody>
      </p:sp>
    </p:spTree>
    <p:extLst>
      <p:ext uri="{BB962C8B-B14F-4D97-AF65-F5344CB8AC3E}">
        <p14:creationId xmlns:p14="http://schemas.microsoft.com/office/powerpoint/2010/main" val="85543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F35A-47CB-5188-27D1-5E4501CCE8AA}"/>
              </a:ext>
            </a:extLst>
          </p:cNvPr>
          <p:cNvSpPr>
            <a:spLocks noGrp="1"/>
          </p:cNvSpPr>
          <p:nvPr>
            <p:ph type="title"/>
          </p:nvPr>
        </p:nvSpPr>
        <p:spPr/>
        <p:txBody>
          <a:bodyPr>
            <a:normAutofit/>
          </a:bodyPr>
          <a:lstStyle/>
          <a:p>
            <a:r>
              <a:rPr lang="en-US">
                <a:ea typeface="+mj-lt"/>
                <a:cs typeface="+mj-lt"/>
              </a:rPr>
              <a:t>Extensions are everywhere</a:t>
            </a:r>
          </a:p>
        </p:txBody>
      </p:sp>
      <p:pic>
        <p:nvPicPr>
          <p:cNvPr id="12" name="Content Placeholder 11">
            <a:extLst>
              <a:ext uri="{FF2B5EF4-FFF2-40B4-BE49-F238E27FC236}">
                <a16:creationId xmlns:a16="http://schemas.microsoft.com/office/drawing/2014/main" id="{B9EBD900-444E-EF9C-B4CB-47505821BB30}"/>
              </a:ext>
            </a:extLst>
          </p:cNvPr>
          <p:cNvPicPr>
            <a:picLocks noGrp="1" noChangeAspect="1"/>
          </p:cNvPicPr>
          <p:nvPr>
            <p:ph idx="1"/>
          </p:nvPr>
        </p:nvPicPr>
        <p:blipFill>
          <a:blip r:embed="rId3"/>
          <a:stretch>
            <a:fillRect/>
          </a:stretch>
        </p:blipFill>
        <p:spPr>
          <a:xfrm>
            <a:off x="1474557" y="2139028"/>
            <a:ext cx="4351338" cy="4351338"/>
          </a:xfrm>
        </p:spPr>
      </p:pic>
      <p:sp>
        <p:nvSpPr>
          <p:cNvPr id="3" name="TextBox 2">
            <a:extLst>
              <a:ext uri="{FF2B5EF4-FFF2-40B4-BE49-F238E27FC236}">
                <a16:creationId xmlns:a16="http://schemas.microsoft.com/office/drawing/2014/main" id="{4C0E2071-9AF8-C13B-2000-7080F8A0E64C}"/>
              </a:ext>
            </a:extLst>
          </p:cNvPr>
          <p:cNvSpPr txBox="1"/>
          <p:nvPr/>
        </p:nvSpPr>
        <p:spPr>
          <a:xfrm>
            <a:off x="6432755" y="2137287"/>
            <a:ext cx="551522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Arial"/>
              </a:rPr>
              <a:t>What are extensions?</a:t>
            </a:r>
            <a:r>
              <a:rPr lang="en-US" sz="2800">
                <a:cs typeface="Arial"/>
              </a:rPr>
              <a:t> </a:t>
            </a:r>
            <a:endParaRPr lang="en-US">
              <a:cs typeface="Arial"/>
            </a:endParaRPr>
          </a:p>
          <a:p>
            <a:pPr marL="457200" indent="-457200">
              <a:buFont typeface="Arial"/>
              <a:buChar char="•"/>
            </a:pPr>
            <a:r>
              <a:rPr lang="en-US" sz="2800">
                <a:ea typeface="+mn-lt"/>
                <a:cs typeface="+mn-lt"/>
              </a:rPr>
              <a:t>Customize software without modifying source code​</a:t>
            </a:r>
          </a:p>
          <a:p>
            <a:r>
              <a:rPr lang="en-US" sz="2800" b="1">
                <a:cs typeface="Arial"/>
              </a:rPr>
              <a:t>Why do we need them?</a:t>
            </a:r>
            <a:r>
              <a:rPr lang="en-US" sz="2800">
                <a:cs typeface="Arial"/>
              </a:rPr>
              <a:t> </a:t>
            </a:r>
          </a:p>
          <a:p>
            <a:pPr marL="457200" indent="-457200">
              <a:buFont typeface="Arial"/>
              <a:buChar char="•"/>
            </a:pPr>
            <a:r>
              <a:rPr lang="en-US" sz="2800">
                <a:cs typeface="Arial"/>
              </a:rPr>
              <a:t>Easier </a:t>
            </a:r>
            <a:r>
              <a:rPr lang="en-US" sz="2800">
                <a:ea typeface="+mn-lt"/>
                <a:cs typeface="+mn-lt"/>
              </a:rPr>
              <a:t> to maintain and update </a:t>
            </a:r>
          </a:p>
        </p:txBody>
      </p:sp>
      <p:sp>
        <p:nvSpPr>
          <p:cNvPr id="4" name="Slide Number Placeholder 3">
            <a:extLst>
              <a:ext uri="{FF2B5EF4-FFF2-40B4-BE49-F238E27FC236}">
                <a16:creationId xmlns:a16="http://schemas.microsoft.com/office/drawing/2014/main" id="{3FD68C78-49EF-687C-F42C-7437F3C66CD2}"/>
              </a:ext>
            </a:extLst>
          </p:cNvPr>
          <p:cNvSpPr>
            <a:spLocks noGrp="1"/>
          </p:cNvSpPr>
          <p:nvPr>
            <p:ph type="sldNum" sz="quarter" idx="12"/>
          </p:nvPr>
        </p:nvSpPr>
        <p:spPr/>
        <p:txBody>
          <a:bodyPr/>
          <a:lstStyle/>
          <a:p>
            <a:fld id="{079CB688-378F-4534-BFFE-AF122467FDB7}" type="slidenum">
              <a:rPr lang="zh-CN" altLang="en-US" smtClean="0"/>
              <a:t>2</a:t>
            </a:fld>
            <a:endParaRPr lang="en-US"/>
          </a:p>
        </p:txBody>
      </p:sp>
    </p:spTree>
    <p:extLst>
      <p:ext uri="{BB962C8B-B14F-4D97-AF65-F5344CB8AC3E}">
        <p14:creationId xmlns:p14="http://schemas.microsoft.com/office/powerpoint/2010/main" val="83402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49EEF-4F70-F357-DC8E-F6B7F973B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89FD3-1915-28D3-C045-3F80BF79731C}"/>
              </a:ext>
            </a:extLst>
          </p:cNvPr>
          <p:cNvSpPr>
            <a:spLocks noGrp="1"/>
          </p:cNvSpPr>
          <p:nvPr>
            <p:ph type="title"/>
          </p:nvPr>
        </p:nvSpPr>
        <p:spPr/>
        <p:txBody>
          <a:bodyPr/>
          <a:lstStyle/>
          <a:p>
            <a:r>
              <a:rPr lang="en-US" altLang="zh-CN">
                <a:solidFill>
                  <a:srgbClr val="000000"/>
                </a:solidFill>
                <a:ea typeface="+mj-lt"/>
                <a:cs typeface="+mj-lt"/>
              </a:rPr>
              <a:t>Customization:</a:t>
            </a:r>
            <a:r>
              <a:rPr lang="zh-CN">
                <a:solidFill>
                  <a:srgbClr val="000000"/>
                </a:solidFill>
                <a:ea typeface="+mj-lt"/>
                <a:cs typeface="+mj-lt"/>
              </a:rPr>
              <a:t> </a:t>
            </a:r>
            <a:r>
              <a:rPr lang="en-US" altLang="zh-CN">
                <a:solidFill>
                  <a:srgbClr val="000000"/>
                </a:solidFill>
                <a:ea typeface="+mj-lt"/>
                <a:cs typeface="+mj-lt"/>
              </a:rPr>
              <a:t>Nginx firewall</a:t>
            </a:r>
            <a:endParaRPr lang="zh-CN" altLang="en-US">
              <a:ea typeface="+mj-lt"/>
              <a:cs typeface="+mj-lt"/>
            </a:endParaRPr>
          </a:p>
        </p:txBody>
      </p:sp>
      <p:pic>
        <p:nvPicPr>
          <p:cNvPr id="6" name="Picture 5" descr="A graph with different colored bars&#10;&#10;AI-generated content may be incorrect.">
            <a:extLst>
              <a:ext uri="{FF2B5EF4-FFF2-40B4-BE49-F238E27FC236}">
                <a16:creationId xmlns:a16="http://schemas.microsoft.com/office/drawing/2014/main" id="{7E822EA6-10D4-AFB3-A56F-E0EF598A622A}"/>
              </a:ext>
            </a:extLst>
          </p:cNvPr>
          <p:cNvPicPr>
            <a:picLocks noChangeAspect="1"/>
          </p:cNvPicPr>
          <p:nvPr/>
        </p:nvPicPr>
        <p:blipFill>
          <a:blip r:embed="rId3"/>
          <a:srcRect r="-1727" b="20976"/>
          <a:stretch>
            <a:fillRect/>
          </a:stretch>
        </p:blipFill>
        <p:spPr>
          <a:xfrm>
            <a:off x="3361719" y="2513657"/>
            <a:ext cx="8236064" cy="4117310"/>
          </a:xfrm>
          <a:prstGeom prst="rect">
            <a:avLst/>
          </a:prstGeom>
        </p:spPr>
      </p:pic>
      <p:sp>
        <p:nvSpPr>
          <p:cNvPr id="4" name="Content Placeholder 2">
            <a:extLst>
              <a:ext uri="{FF2B5EF4-FFF2-40B4-BE49-F238E27FC236}">
                <a16:creationId xmlns:a16="http://schemas.microsoft.com/office/drawing/2014/main" id="{567ACACC-2127-DD0A-A631-D63C983C0AAA}"/>
              </a:ext>
            </a:extLst>
          </p:cNvPr>
          <p:cNvSpPr>
            <a:spLocks noGrp="1"/>
          </p:cNvSpPr>
          <p:nvPr>
            <p:ph idx="1"/>
          </p:nvPr>
        </p:nvSpPr>
        <p:spPr>
          <a:xfrm>
            <a:off x="838200" y="1825625"/>
            <a:ext cx="10515600" cy="4351338"/>
          </a:xfrm>
        </p:spPr>
        <p:txBody>
          <a:bodyPr vert="horz" lIns="91440" tIns="45720" rIns="91440" bIns="45720" rtlCol="0" anchor="t">
            <a:normAutofit/>
          </a:bodyPr>
          <a:lstStyle/>
          <a:p>
            <a:pPr>
              <a:buFont typeface="Arial"/>
              <a:buChar char="•"/>
            </a:pPr>
            <a:r>
              <a:rPr lang="en-US" altLang="zh-CN">
                <a:ea typeface="+mn-lt"/>
                <a:cs typeface="+mn-lt"/>
              </a:rPr>
              <a:t>5×</a:t>
            </a:r>
            <a:r>
              <a:rPr lang="zh-CN">
                <a:ea typeface="+mn-lt"/>
                <a:cs typeface="+mn-lt"/>
              </a:rPr>
              <a:t> </a:t>
            </a:r>
            <a:r>
              <a:rPr lang="en-US" altLang="zh-CN">
                <a:ea typeface="+mn-lt"/>
                <a:cs typeface="+mn-lt"/>
              </a:rPr>
              <a:t>to</a:t>
            </a:r>
            <a:r>
              <a:rPr lang="zh-CN">
                <a:ea typeface="+mn-lt"/>
                <a:cs typeface="+mn-lt"/>
              </a:rPr>
              <a:t> </a:t>
            </a:r>
            <a:r>
              <a:rPr lang="en-US" altLang="zh-CN">
                <a:ea typeface="+mn-lt"/>
                <a:cs typeface="+mn-lt"/>
              </a:rPr>
              <a:t>6×</a:t>
            </a:r>
            <a:r>
              <a:rPr lang="zh-CN">
                <a:ea typeface="+mn-lt"/>
                <a:cs typeface="+mn-lt"/>
              </a:rPr>
              <a:t> </a:t>
            </a:r>
            <a:r>
              <a:rPr lang="en-US" altLang="zh-CN">
                <a:ea typeface="+mn-lt"/>
                <a:cs typeface="+mn-lt"/>
              </a:rPr>
              <a:t>improvement</a:t>
            </a:r>
            <a:endParaRPr lang="zh-CN" altLang="en-US" b="1">
              <a:ea typeface="+mn-lt"/>
              <a:cs typeface="+mn-lt"/>
            </a:endParaRPr>
          </a:p>
          <a:p>
            <a:pPr>
              <a:buFont typeface="Arial"/>
              <a:buChar char="•"/>
            </a:pPr>
            <a:r>
              <a:rPr lang="en-US" altLang="zh-CN">
                <a:ea typeface="宋体"/>
              </a:rPr>
              <a:t>Less is better</a:t>
            </a:r>
          </a:p>
          <a:p>
            <a:pPr marL="0" indent="0">
              <a:buNone/>
            </a:pPr>
            <a:endParaRPr lang="zh-CN" altLang="en-US" b="1">
              <a:ea typeface="宋体"/>
            </a:endParaRPr>
          </a:p>
        </p:txBody>
      </p:sp>
      <p:sp>
        <p:nvSpPr>
          <p:cNvPr id="3" name="Slide Number Placeholder 2">
            <a:extLst>
              <a:ext uri="{FF2B5EF4-FFF2-40B4-BE49-F238E27FC236}">
                <a16:creationId xmlns:a16="http://schemas.microsoft.com/office/drawing/2014/main" id="{E04C3EDA-3929-B43D-1DA2-8273354D1E78}"/>
              </a:ext>
            </a:extLst>
          </p:cNvPr>
          <p:cNvSpPr>
            <a:spLocks noGrp="1"/>
          </p:cNvSpPr>
          <p:nvPr>
            <p:ph type="sldNum" sz="quarter" idx="12"/>
          </p:nvPr>
        </p:nvSpPr>
        <p:spPr/>
        <p:txBody>
          <a:bodyPr/>
          <a:lstStyle/>
          <a:p>
            <a:fld id="{079CB688-378F-4534-BFFE-AF122467FDB7}" type="slidenum">
              <a:rPr lang="zh-CN" altLang="en-US" smtClean="0"/>
              <a:t>20</a:t>
            </a:fld>
            <a:endParaRPr lang="en-US"/>
          </a:p>
        </p:txBody>
      </p:sp>
    </p:spTree>
    <p:extLst>
      <p:ext uri="{BB962C8B-B14F-4D97-AF65-F5344CB8AC3E}">
        <p14:creationId xmlns:p14="http://schemas.microsoft.com/office/powerpoint/2010/main" val="343825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2475C-2BA6-8796-BFCD-8C1FC3225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797B9-B429-C4FC-EC0A-C305CD0E2888}"/>
              </a:ext>
            </a:extLst>
          </p:cNvPr>
          <p:cNvSpPr>
            <a:spLocks noGrp="1"/>
          </p:cNvSpPr>
          <p:nvPr>
            <p:ph type="title"/>
          </p:nvPr>
        </p:nvSpPr>
        <p:spPr/>
        <p:txBody>
          <a:bodyPr/>
          <a:lstStyle/>
          <a:p>
            <a:r>
              <a:rPr lang="en-US" altLang="zh-CN">
                <a:solidFill>
                  <a:srgbClr val="000000"/>
                </a:solidFill>
                <a:ea typeface="+mj-lt"/>
                <a:cs typeface="+mj-lt"/>
              </a:rPr>
              <a:t>Obser</a:t>
            </a:r>
            <a:r>
              <a:rPr lang="zh-CN">
                <a:solidFill>
                  <a:srgbClr val="000000"/>
                </a:solidFill>
                <a:ea typeface="+mj-lt"/>
                <a:cs typeface="+mj-lt"/>
              </a:rPr>
              <a:t>v</a:t>
            </a:r>
            <a:r>
              <a:rPr lang="en-US" altLang="zh-CN" err="1">
                <a:solidFill>
                  <a:srgbClr val="000000"/>
                </a:solidFill>
                <a:ea typeface="+mj-lt"/>
                <a:cs typeface="+mj-lt"/>
              </a:rPr>
              <a:t>abi</a:t>
            </a:r>
            <a:r>
              <a:rPr lang="zh-CN">
                <a:solidFill>
                  <a:srgbClr val="000000"/>
                </a:solidFill>
                <a:ea typeface="+mj-lt"/>
                <a:cs typeface="+mj-lt"/>
              </a:rPr>
              <a:t>lity: </a:t>
            </a:r>
            <a:r>
              <a:rPr lang="en-US" altLang="zh-CN" err="1">
                <a:solidFill>
                  <a:srgbClr val="000000"/>
                </a:solidFill>
                <a:ea typeface="+mj-lt"/>
                <a:cs typeface="+mj-lt"/>
              </a:rPr>
              <a:t>ssl</a:t>
            </a:r>
            <a:r>
              <a:rPr lang="zh-CN">
                <a:solidFill>
                  <a:srgbClr val="000000"/>
                </a:solidFill>
                <a:ea typeface="+mj-lt"/>
                <a:cs typeface="+mj-lt"/>
              </a:rPr>
              <a:t>s</a:t>
            </a:r>
            <a:r>
              <a:rPr lang="en-US" altLang="zh-CN">
                <a:solidFill>
                  <a:srgbClr val="000000"/>
                </a:solidFill>
                <a:ea typeface="+mj-lt"/>
                <a:cs typeface="+mj-lt"/>
              </a:rPr>
              <a:t>niff</a:t>
            </a:r>
            <a:endParaRPr lang="zh-CN" altLang="en-US"/>
          </a:p>
        </p:txBody>
      </p:sp>
      <p:pic>
        <p:nvPicPr>
          <p:cNvPr id="6" name="Picture 5" descr="A graph of data sizes and numbers&#10;&#10;AI-generated content may be incorrect.">
            <a:extLst>
              <a:ext uri="{FF2B5EF4-FFF2-40B4-BE49-F238E27FC236}">
                <a16:creationId xmlns:a16="http://schemas.microsoft.com/office/drawing/2014/main" id="{C6EBA6A9-1C25-82F8-C128-5E712AC543E9}"/>
              </a:ext>
            </a:extLst>
          </p:cNvPr>
          <p:cNvPicPr>
            <a:picLocks noChangeAspect="1"/>
          </p:cNvPicPr>
          <p:nvPr/>
        </p:nvPicPr>
        <p:blipFill>
          <a:blip r:embed="rId3"/>
          <a:srcRect r="-2004" b="10199"/>
          <a:stretch>
            <a:fillRect/>
          </a:stretch>
        </p:blipFill>
        <p:spPr>
          <a:xfrm>
            <a:off x="3925320" y="1582255"/>
            <a:ext cx="6467927" cy="4590236"/>
          </a:xfrm>
          <a:prstGeom prst="rect">
            <a:avLst/>
          </a:prstGeom>
        </p:spPr>
      </p:pic>
      <p:sp>
        <p:nvSpPr>
          <p:cNvPr id="5" name="Content Placeholder 2">
            <a:extLst>
              <a:ext uri="{FF2B5EF4-FFF2-40B4-BE49-F238E27FC236}">
                <a16:creationId xmlns:a16="http://schemas.microsoft.com/office/drawing/2014/main" id="{AC930658-81FF-567F-F878-3ECA2D8CA76F}"/>
              </a:ext>
            </a:extLst>
          </p:cNvPr>
          <p:cNvSpPr>
            <a:spLocks noGrp="1"/>
          </p:cNvSpPr>
          <p:nvPr>
            <p:ph idx="1"/>
          </p:nvPr>
        </p:nvSpPr>
        <p:spPr>
          <a:xfrm>
            <a:off x="838200" y="1825625"/>
            <a:ext cx="3263463" cy="4351338"/>
          </a:xfrm>
        </p:spPr>
        <p:txBody>
          <a:bodyPr vert="horz" lIns="91440" tIns="45720" rIns="91440" bIns="45720" rtlCol="0" anchor="t">
            <a:normAutofit/>
          </a:bodyPr>
          <a:lstStyle/>
          <a:p>
            <a:pPr>
              <a:buFont typeface="Arial"/>
              <a:buChar char="•"/>
            </a:pPr>
            <a:r>
              <a:rPr lang="en-US" altLang="zh-CN">
                <a:ea typeface="+mn-lt"/>
                <a:cs typeface="+mn-lt"/>
              </a:rPr>
              <a:t>21%</a:t>
            </a:r>
            <a:r>
              <a:rPr lang="zh-CN" altLang="en-US">
                <a:ea typeface="+mn-lt"/>
                <a:cs typeface="+mn-lt"/>
              </a:rPr>
              <a:t> </a:t>
            </a:r>
            <a:r>
              <a:rPr lang="en-US" altLang="zh-CN">
                <a:ea typeface="+mn-lt"/>
                <a:cs typeface="+mn-lt"/>
              </a:rPr>
              <a:t>less</a:t>
            </a:r>
            <a:r>
              <a:rPr lang="zh-CN" altLang="en-US">
                <a:ea typeface="+mn-lt"/>
                <a:cs typeface="+mn-lt"/>
              </a:rPr>
              <a:t> </a:t>
            </a:r>
            <a:r>
              <a:rPr lang="en-US" altLang="zh-CN">
                <a:ea typeface="+mn-lt"/>
                <a:cs typeface="+mn-lt"/>
              </a:rPr>
              <a:t>overhead</a:t>
            </a:r>
            <a:r>
              <a:rPr lang="zh-CN" altLang="en-US">
                <a:ea typeface="+mn-lt"/>
                <a:cs typeface="+mn-lt"/>
              </a:rPr>
              <a:t> </a:t>
            </a:r>
            <a:r>
              <a:rPr lang="en-US" altLang="zh-CN">
                <a:ea typeface="+mn-lt"/>
                <a:cs typeface="+mn-lt"/>
              </a:rPr>
              <a:t>than</a:t>
            </a:r>
            <a:r>
              <a:rPr lang="zh-CN" altLang="en-US">
                <a:ea typeface="+mn-lt"/>
                <a:cs typeface="+mn-lt"/>
              </a:rPr>
              <a:t> </a:t>
            </a:r>
            <a:r>
              <a:rPr lang="en-US" altLang="zh-CN">
                <a:ea typeface="+mn-lt"/>
                <a:cs typeface="+mn-lt"/>
              </a:rPr>
              <a:t>kernel</a:t>
            </a:r>
            <a:r>
              <a:rPr lang="zh-CN" altLang="en-US">
                <a:ea typeface="+mn-lt"/>
                <a:cs typeface="+mn-lt"/>
              </a:rPr>
              <a:t> </a:t>
            </a:r>
            <a:r>
              <a:rPr lang="en-US" altLang="zh-CN" err="1">
                <a:ea typeface="+mn-lt"/>
                <a:cs typeface="+mn-lt"/>
              </a:rPr>
              <a:t>eBPF</a:t>
            </a:r>
          </a:p>
        </p:txBody>
      </p:sp>
      <p:sp>
        <p:nvSpPr>
          <p:cNvPr id="3" name="Slide Number Placeholder 2">
            <a:extLst>
              <a:ext uri="{FF2B5EF4-FFF2-40B4-BE49-F238E27FC236}">
                <a16:creationId xmlns:a16="http://schemas.microsoft.com/office/drawing/2014/main" id="{9EFA4B8E-0030-5B29-B873-6D257E2CBD0F}"/>
              </a:ext>
            </a:extLst>
          </p:cNvPr>
          <p:cNvSpPr>
            <a:spLocks noGrp="1"/>
          </p:cNvSpPr>
          <p:nvPr>
            <p:ph type="sldNum" sz="quarter" idx="12"/>
          </p:nvPr>
        </p:nvSpPr>
        <p:spPr/>
        <p:txBody>
          <a:bodyPr/>
          <a:lstStyle/>
          <a:p>
            <a:fld id="{079CB688-378F-4534-BFFE-AF122467FDB7}" type="slidenum">
              <a:rPr lang="zh-CN" altLang="en-US" smtClean="0"/>
              <a:t>21</a:t>
            </a:fld>
            <a:endParaRPr lang="en-US"/>
          </a:p>
        </p:txBody>
      </p:sp>
    </p:spTree>
    <p:extLst>
      <p:ext uri="{BB962C8B-B14F-4D97-AF65-F5344CB8AC3E}">
        <p14:creationId xmlns:p14="http://schemas.microsoft.com/office/powerpoint/2010/main" val="250934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AD46A-9553-FC9A-EA31-4042EF483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55C876-49CF-62AC-9132-5CC477933A59}"/>
              </a:ext>
            </a:extLst>
          </p:cNvPr>
          <p:cNvSpPr>
            <a:spLocks noGrp="1"/>
          </p:cNvSpPr>
          <p:nvPr>
            <p:ph type="title"/>
          </p:nvPr>
        </p:nvSpPr>
        <p:spPr/>
        <p:txBody>
          <a:bodyPr/>
          <a:lstStyle/>
          <a:p>
            <a:r>
              <a:rPr lang="en-US">
                <a:solidFill>
                  <a:srgbClr val="000000"/>
                </a:solidFill>
                <a:ea typeface="+mj-lt"/>
                <a:cs typeface="+mj-lt"/>
              </a:rPr>
              <a:t>Four Roles in an Extension Ecosystem</a:t>
            </a:r>
            <a:endParaRPr lang="zh-CN">
              <a:ea typeface="+mj-lt"/>
              <a:cs typeface="+mj-lt"/>
            </a:endParaRPr>
          </a:p>
        </p:txBody>
      </p:sp>
      <p:pic>
        <p:nvPicPr>
          <p:cNvPr id="4" name="Content Placeholder 3" descr="图示&#10;&#10;AI 生成的内容可能不正确。">
            <a:extLst>
              <a:ext uri="{FF2B5EF4-FFF2-40B4-BE49-F238E27FC236}">
                <a16:creationId xmlns:a16="http://schemas.microsoft.com/office/drawing/2014/main" id="{4519B639-FAF7-21D6-6752-E1A1C08DA446}"/>
              </a:ext>
            </a:extLst>
          </p:cNvPr>
          <p:cNvPicPr>
            <a:picLocks noGrp="1" noChangeAspect="1"/>
          </p:cNvPicPr>
          <p:nvPr>
            <p:ph idx="1"/>
          </p:nvPr>
        </p:nvPicPr>
        <p:blipFill>
          <a:blip r:embed="rId3"/>
          <a:stretch>
            <a:fillRect/>
          </a:stretch>
        </p:blipFill>
        <p:spPr>
          <a:xfrm>
            <a:off x="1335881" y="1712736"/>
            <a:ext cx="5230460" cy="4351338"/>
          </a:xfrm>
        </p:spPr>
      </p:pic>
      <p:sp>
        <p:nvSpPr>
          <p:cNvPr id="3" name="Slide Number Placeholder 2">
            <a:extLst>
              <a:ext uri="{FF2B5EF4-FFF2-40B4-BE49-F238E27FC236}">
                <a16:creationId xmlns:a16="http://schemas.microsoft.com/office/drawing/2014/main" id="{7AF45539-65A0-5DE4-E113-4B542CF03BE7}"/>
              </a:ext>
            </a:extLst>
          </p:cNvPr>
          <p:cNvSpPr>
            <a:spLocks noGrp="1"/>
          </p:cNvSpPr>
          <p:nvPr>
            <p:ph type="sldNum" sz="quarter" idx="12"/>
          </p:nvPr>
        </p:nvSpPr>
        <p:spPr/>
        <p:txBody>
          <a:bodyPr/>
          <a:lstStyle/>
          <a:p>
            <a:fld id="{079CB688-378F-4534-BFFE-AF122467FDB7}" type="slidenum">
              <a:rPr lang="zh-CN" altLang="en-US" smtClean="0"/>
              <a:t>22</a:t>
            </a:fld>
            <a:endParaRPr lang="en-US"/>
          </a:p>
        </p:txBody>
      </p:sp>
    </p:spTree>
    <p:extLst>
      <p:ext uri="{BB962C8B-B14F-4D97-AF65-F5344CB8AC3E}">
        <p14:creationId xmlns:p14="http://schemas.microsoft.com/office/powerpoint/2010/main" val="3354648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44611-983E-8B15-1DEB-BEA69065F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37FF1B-D291-BA5F-EBBE-2D0BC46794A3}"/>
              </a:ext>
            </a:extLst>
          </p:cNvPr>
          <p:cNvSpPr>
            <a:spLocks noGrp="1"/>
          </p:cNvSpPr>
          <p:nvPr>
            <p:ph type="title"/>
          </p:nvPr>
        </p:nvSpPr>
        <p:spPr/>
        <p:txBody>
          <a:bodyPr/>
          <a:lstStyle/>
          <a:p>
            <a:r>
              <a:rPr lang="en-US" altLang="zh-CN">
                <a:solidFill>
                  <a:srgbClr val="000000"/>
                </a:solidFill>
                <a:ea typeface="+mj-lt"/>
                <a:cs typeface="+mj-lt"/>
              </a:rPr>
              <a:t>M</a:t>
            </a:r>
            <a:r>
              <a:rPr lang="zh-CN">
                <a:solidFill>
                  <a:srgbClr val="000000"/>
                </a:solidFill>
                <a:ea typeface="+mj-lt"/>
                <a:cs typeface="+mj-lt"/>
              </a:rPr>
              <a:t>i</a:t>
            </a:r>
            <a:r>
              <a:rPr lang="en-US" altLang="zh-CN">
                <a:solidFill>
                  <a:srgbClr val="000000"/>
                </a:solidFill>
                <a:ea typeface="+mj-lt"/>
                <a:cs typeface="+mj-lt"/>
              </a:rPr>
              <a:t>c</a:t>
            </a:r>
            <a:r>
              <a:rPr lang="zh-CN">
                <a:solidFill>
                  <a:srgbClr val="000000"/>
                </a:solidFill>
                <a:ea typeface="+mj-lt"/>
                <a:cs typeface="+mj-lt"/>
              </a:rPr>
              <a:t>ro</a:t>
            </a:r>
            <a:r>
              <a:rPr lang="en-US" altLang="zh-CN">
                <a:solidFill>
                  <a:srgbClr val="000000"/>
                </a:solidFill>
                <a:ea typeface="+mj-lt"/>
                <a:cs typeface="+mj-lt"/>
              </a:rPr>
              <a:t>-Be</a:t>
            </a:r>
            <a:r>
              <a:rPr lang="zh-CN">
                <a:solidFill>
                  <a:srgbClr val="000000"/>
                </a:solidFill>
                <a:ea typeface="+mj-lt"/>
                <a:cs typeface="+mj-lt"/>
              </a:rPr>
              <a:t>nc</a:t>
            </a:r>
            <a:r>
              <a:rPr lang="en-US" altLang="zh-CN">
                <a:solidFill>
                  <a:srgbClr val="000000"/>
                </a:solidFill>
                <a:ea typeface="+mj-lt"/>
                <a:cs typeface="+mj-lt"/>
              </a:rPr>
              <a:t>hm</a:t>
            </a:r>
            <a:r>
              <a:rPr lang="zh-CN">
                <a:solidFill>
                  <a:srgbClr val="000000"/>
                </a:solidFill>
                <a:ea typeface="+mj-lt"/>
                <a:cs typeface="+mj-lt"/>
              </a:rPr>
              <a:t>ar</a:t>
            </a:r>
            <a:r>
              <a:rPr lang="en-US" altLang="zh-CN">
                <a:solidFill>
                  <a:srgbClr val="000000"/>
                </a:solidFill>
                <a:ea typeface="+mj-lt"/>
                <a:cs typeface="+mj-lt"/>
              </a:rPr>
              <a:t>k</a:t>
            </a:r>
            <a:endParaRPr lang="zh-CN" altLang="en-US">
              <a:ea typeface="+mj-lt"/>
              <a:cs typeface="+mj-lt"/>
            </a:endParaRPr>
          </a:p>
        </p:txBody>
      </p:sp>
      <p:sp>
        <p:nvSpPr>
          <p:cNvPr id="3" name="Content Placeholder 2">
            <a:extLst>
              <a:ext uri="{FF2B5EF4-FFF2-40B4-BE49-F238E27FC236}">
                <a16:creationId xmlns:a16="http://schemas.microsoft.com/office/drawing/2014/main" id="{BB88DAA2-8B4F-970B-D2AA-86CAF0F7A11D}"/>
              </a:ext>
            </a:extLst>
          </p:cNvPr>
          <p:cNvSpPr>
            <a:spLocks noGrp="1"/>
          </p:cNvSpPr>
          <p:nvPr>
            <p:ph idx="1"/>
          </p:nvPr>
        </p:nvSpPr>
        <p:spPr/>
        <p:txBody>
          <a:bodyPr vert="horz" lIns="91440" tIns="45720" rIns="91440" bIns="45720" rtlCol="0" anchor="t">
            <a:normAutofit/>
          </a:bodyPr>
          <a:lstStyle/>
          <a:p>
            <a:pPr marL="0" indent="0">
              <a:buNone/>
            </a:pPr>
            <a:r>
              <a:rPr lang="zh-CN">
                <a:ea typeface="+mn-lt"/>
                <a:cs typeface="+mn-lt"/>
              </a:rPr>
              <a:t>Compare with eBPF:</a:t>
            </a:r>
            <a:endParaRPr lang="zh-CN" altLang="en-US">
              <a:ea typeface="宋体"/>
            </a:endParaRPr>
          </a:p>
          <a:p>
            <a:r>
              <a:rPr lang="zh-CN" b="1">
                <a:ea typeface="+mn-lt"/>
                <a:cs typeface="+mn-lt"/>
              </a:rPr>
              <a:t>Uprobe Dispatch</a:t>
            </a:r>
            <a:r>
              <a:rPr lang="zh-CN">
                <a:ea typeface="+mn-lt"/>
                <a:cs typeface="+mn-lt"/>
              </a:rPr>
              <a:t>: 2.56 µs → 190 ns (1</a:t>
            </a:r>
            <a:r>
              <a:rPr lang="en-US" altLang="zh-CN">
                <a:ea typeface="+mn-lt"/>
                <a:cs typeface="+mn-lt"/>
              </a:rPr>
              <a:t>4</a:t>
            </a:r>
            <a:r>
              <a:rPr lang="zh-CN">
                <a:ea typeface="+mn-lt"/>
                <a:cs typeface="+mn-lt"/>
              </a:rPr>
              <a:t>× faster)</a:t>
            </a:r>
            <a:endParaRPr lang="zh-CN"/>
          </a:p>
          <a:p>
            <a:r>
              <a:rPr lang="zh-CN" b="1">
                <a:ea typeface="+mn-lt"/>
                <a:cs typeface="+mn-lt"/>
              </a:rPr>
              <a:t>Syscall Tracepoint</a:t>
            </a:r>
            <a:r>
              <a:rPr lang="zh-CN">
                <a:ea typeface="+mn-lt"/>
                <a:cs typeface="+mn-lt"/>
              </a:rPr>
              <a:t>: 151 ns → 232 ns (1.5× slower)</a:t>
            </a:r>
            <a:endParaRPr lang="zh-CN"/>
          </a:p>
          <a:p>
            <a:r>
              <a:rPr lang="zh-CN" b="1">
                <a:ea typeface="+mn-lt"/>
                <a:cs typeface="+mn-lt"/>
              </a:rPr>
              <a:t>Memory access</a:t>
            </a:r>
            <a:r>
              <a:rPr lang="zh-CN">
                <a:ea typeface="+mn-lt"/>
                <a:cs typeface="+mn-lt"/>
              </a:rPr>
              <a:t> (Table 3): user-space read/write 2 ns vs 2</a:t>
            </a:r>
            <a:r>
              <a:rPr lang="en-US" altLang="zh-CN">
                <a:ea typeface="+mn-lt"/>
                <a:cs typeface="+mn-lt"/>
              </a:rPr>
              <a:t>0</a:t>
            </a:r>
            <a:r>
              <a:rPr lang="zh-CN">
                <a:ea typeface="+mn-lt"/>
                <a:cs typeface="+mn-lt"/>
              </a:rPr>
              <a:t> ns</a:t>
            </a:r>
            <a:r>
              <a:rPr lang="zh-CN" altLang="en-US">
                <a:ea typeface="+mn-lt"/>
                <a:cs typeface="+mn-lt"/>
              </a:rPr>
              <a:t> </a:t>
            </a:r>
            <a:r>
              <a:rPr lang="zh-CN">
                <a:ea typeface="+mn-lt"/>
                <a:cs typeface="+mn-lt"/>
              </a:rPr>
              <a:t>(1</a:t>
            </a:r>
            <a:r>
              <a:rPr lang="en-US" altLang="zh-CN">
                <a:ea typeface="+mn-lt"/>
                <a:cs typeface="+mn-lt"/>
              </a:rPr>
              <a:t>0</a:t>
            </a:r>
            <a:r>
              <a:rPr lang="zh-CN">
                <a:ea typeface="+mn-lt"/>
                <a:cs typeface="+mn-lt"/>
              </a:rPr>
              <a:t>× faster)</a:t>
            </a:r>
            <a:endParaRPr lang="zh-CN"/>
          </a:p>
          <a:p>
            <a:r>
              <a:rPr lang="zh-CN" b="1">
                <a:ea typeface="+mn-lt"/>
                <a:cs typeface="+mn-lt"/>
              </a:rPr>
              <a:t>Overall</a:t>
            </a:r>
            <a:r>
              <a:rPr lang="zh-CN">
                <a:ea typeface="+mn-lt"/>
                <a:cs typeface="+mn-lt"/>
              </a:rPr>
              <a:t>: average 1.5× faster than ubpf/rbpf (Figure 11)</a:t>
            </a:r>
            <a:endParaRPr lang="zh-CN"/>
          </a:p>
          <a:p>
            <a:pPr marL="0" indent="0">
              <a:buNone/>
            </a:pPr>
            <a:endParaRPr lang="zh-CN" altLang="en-US">
              <a:ea typeface="宋体"/>
            </a:endParaRPr>
          </a:p>
        </p:txBody>
      </p:sp>
      <p:sp>
        <p:nvSpPr>
          <p:cNvPr id="4" name="Slide Number Placeholder 3">
            <a:extLst>
              <a:ext uri="{FF2B5EF4-FFF2-40B4-BE49-F238E27FC236}">
                <a16:creationId xmlns:a16="http://schemas.microsoft.com/office/drawing/2014/main" id="{6ED59E81-9B27-650B-1D8B-332E24883FE7}"/>
              </a:ext>
            </a:extLst>
          </p:cNvPr>
          <p:cNvSpPr>
            <a:spLocks noGrp="1"/>
          </p:cNvSpPr>
          <p:nvPr>
            <p:ph type="sldNum" sz="quarter" idx="12"/>
          </p:nvPr>
        </p:nvSpPr>
        <p:spPr/>
        <p:txBody>
          <a:bodyPr/>
          <a:lstStyle/>
          <a:p>
            <a:fld id="{079CB688-378F-4534-BFFE-AF122467FDB7}" type="slidenum">
              <a:rPr lang="zh-CN" altLang="en-US" smtClean="0"/>
              <a:t>23</a:t>
            </a:fld>
            <a:endParaRPr lang="en-US"/>
          </a:p>
        </p:txBody>
      </p:sp>
    </p:spTree>
    <p:extLst>
      <p:ext uri="{BB962C8B-B14F-4D97-AF65-F5344CB8AC3E}">
        <p14:creationId xmlns:p14="http://schemas.microsoft.com/office/powerpoint/2010/main" val="1237405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4CFE-F7C4-A3AE-9D98-146271EFC7DC}"/>
              </a:ext>
            </a:extLst>
          </p:cNvPr>
          <p:cNvSpPr>
            <a:spLocks noGrp="1"/>
          </p:cNvSpPr>
          <p:nvPr>
            <p:ph type="title"/>
          </p:nvPr>
        </p:nvSpPr>
        <p:spPr/>
        <p:txBody>
          <a:bodyPr/>
          <a:lstStyle/>
          <a:p>
            <a:r>
              <a:rPr lang="en-US" altLang="zh-CN">
                <a:solidFill>
                  <a:srgbClr val="000000"/>
                </a:solidFill>
                <a:latin typeface="Aptos"/>
                <a:ea typeface="宋体"/>
              </a:rPr>
              <a:t>Extensions have issues</a:t>
            </a:r>
            <a:endParaRPr lang="zh-CN" altLang="en-US">
              <a:latin typeface="Aptos"/>
              <a:ea typeface="宋体"/>
            </a:endParaRPr>
          </a:p>
        </p:txBody>
      </p:sp>
      <p:sp>
        <p:nvSpPr>
          <p:cNvPr id="3" name="Content Placeholder 2">
            <a:extLst>
              <a:ext uri="{FF2B5EF4-FFF2-40B4-BE49-F238E27FC236}">
                <a16:creationId xmlns:a16="http://schemas.microsoft.com/office/drawing/2014/main" id="{43163D51-5BBC-B2B6-B58C-D70FD95A4836}"/>
              </a:ext>
            </a:extLst>
          </p:cNvPr>
          <p:cNvSpPr>
            <a:spLocks noGrp="1"/>
          </p:cNvSpPr>
          <p:nvPr>
            <p:ph idx="1"/>
          </p:nvPr>
        </p:nvSpPr>
        <p:spPr/>
        <p:txBody>
          <a:bodyPr vert="horz" lIns="91440" tIns="45720" rIns="91440" bIns="45720" rtlCol="0" anchor="t">
            <a:normAutofit/>
          </a:bodyPr>
          <a:lstStyle/>
          <a:p>
            <a:r>
              <a:rPr lang="zh-CN" altLang="en-US">
                <a:solidFill>
                  <a:srgbClr val="000000"/>
                </a:solidFill>
                <a:latin typeface="Aptos"/>
                <a:ea typeface="宋体"/>
              </a:rPr>
              <a:t>Example issues caused by extension safety violations</a:t>
            </a:r>
            <a:endParaRPr lang="zh-CN" altLang="en-US">
              <a:solidFill>
                <a:srgbClr val="000000"/>
              </a:solidFill>
              <a:latin typeface="Aptos"/>
              <a:ea typeface="宋体" panose="02010600030101010101" pitchFamily="2" charset="-122"/>
            </a:endParaRPr>
          </a:p>
          <a:p>
            <a:pPr marL="0" indent="0">
              <a:buNone/>
            </a:pPr>
            <a:endParaRPr lang="zh-CN" altLang="en-US">
              <a:solidFill>
                <a:srgbClr val="000000"/>
              </a:solidFill>
              <a:latin typeface="Aptos"/>
              <a:ea typeface="宋体"/>
            </a:endParaRPr>
          </a:p>
          <a:p>
            <a:pPr marL="0" indent="0">
              <a:buNone/>
            </a:pPr>
            <a:endParaRPr lang="zh-CN" altLang="en-US">
              <a:solidFill>
                <a:srgbClr val="000000"/>
              </a:solidFill>
              <a:latin typeface="Aptos"/>
              <a:ea typeface="宋体"/>
            </a:endParaRPr>
          </a:p>
          <a:p>
            <a:pPr marL="0" indent="0">
              <a:buNone/>
            </a:pPr>
            <a:endParaRPr lang="zh-CN" altLang="en-US">
              <a:solidFill>
                <a:srgbClr val="000000"/>
              </a:solidFill>
              <a:latin typeface="Aptos"/>
              <a:ea typeface="宋体"/>
            </a:endParaRPr>
          </a:p>
          <a:p>
            <a:pPr marL="0" indent="0">
              <a:buNone/>
            </a:pPr>
            <a:endParaRPr lang="zh-CN" altLang="en-US">
              <a:solidFill>
                <a:srgbClr val="000000"/>
              </a:solidFill>
              <a:latin typeface="Aptos"/>
              <a:ea typeface="宋体"/>
            </a:endParaRPr>
          </a:p>
          <a:p>
            <a:pPr marL="0" indent="0">
              <a:buNone/>
            </a:pPr>
            <a:endParaRPr lang="zh-CN" altLang="en-US">
              <a:solidFill>
                <a:srgbClr val="000000"/>
              </a:solidFill>
              <a:latin typeface="Aptos"/>
              <a:ea typeface="宋体"/>
            </a:endParaRPr>
          </a:p>
          <a:p>
            <a:pPr marL="0" indent="0">
              <a:buNone/>
            </a:pPr>
            <a:endParaRPr lang="zh-CN" altLang="en-US">
              <a:solidFill>
                <a:srgbClr val="000000"/>
              </a:solidFill>
              <a:latin typeface="Aptos"/>
              <a:ea typeface="宋体"/>
            </a:endParaRPr>
          </a:p>
          <a:p>
            <a:r>
              <a:rPr lang="zh-CN" altLang="en-US">
                <a:solidFill>
                  <a:srgbClr val="000000"/>
                </a:solidFill>
                <a:latin typeface="Aptos"/>
                <a:ea typeface="宋体"/>
              </a:rPr>
              <a:t>The performance penalty of existing approaches</a:t>
            </a:r>
          </a:p>
          <a:p>
            <a:endParaRPr lang="zh-CN" altLang="en-US">
              <a:ea typeface="宋体"/>
            </a:endParaRPr>
          </a:p>
        </p:txBody>
      </p:sp>
      <p:pic>
        <p:nvPicPr>
          <p:cNvPr id="4" name="图片 3" descr="表格&#10;&#10;AI 生成的内容可能不正确。">
            <a:extLst>
              <a:ext uri="{FF2B5EF4-FFF2-40B4-BE49-F238E27FC236}">
                <a16:creationId xmlns:a16="http://schemas.microsoft.com/office/drawing/2014/main" id="{580C1B0D-4396-320F-C69E-0B82A74ACA48}"/>
              </a:ext>
            </a:extLst>
          </p:cNvPr>
          <p:cNvPicPr>
            <a:picLocks noChangeAspect="1"/>
          </p:cNvPicPr>
          <p:nvPr/>
        </p:nvPicPr>
        <p:blipFill>
          <a:blip r:embed="rId3"/>
          <a:stretch>
            <a:fillRect/>
          </a:stretch>
        </p:blipFill>
        <p:spPr>
          <a:xfrm>
            <a:off x="841289" y="2729636"/>
            <a:ext cx="5443234" cy="2539325"/>
          </a:xfrm>
          <a:prstGeom prst="rect">
            <a:avLst/>
          </a:prstGeom>
        </p:spPr>
      </p:pic>
      <p:sp>
        <p:nvSpPr>
          <p:cNvPr id="5" name="Slide Number Placeholder 4">
            <a:extLst>
              <a:ext uri="{FF2B5EF4-FFF2-40B4-BE49-F238E27FC236}">
                <a16:creationId xmlns:a16="http://schemas.microsoft.com/office/drawing/2014/main" id="{60612CBA-1B02-27C1-4006-B6418821016E}"/>
              </a:ext>
            </a:extLst>
          </p:cNvPr>
          <p:cNvSpPr>
            <a:spLocks noGrp="1"/>
          </p:cNvSpPr>
          <p:nvPr>
            <p:ph type="sldNum" sz="quarter" idx="12"/>
          </p:nvPr>
        </p:nvSpPr>
        <p:spPr/>
        <p:txBody>
          <a:bodyPr/>
          <a:lstStyle/>
          <a:p>
            <a:fld id="{079CB688-378F-4534-BFFE-AF122467FDB7}" type="slidenum">
              <a:rPr lang="zh-CN" altLang="en-US" smtClean="0"/>
              <a:t>24</a:t>
            </a:fld>
            <a:endParaRPr lang="en-US"/>
          </a:p>
        </p:txBody>
      </p:sp>
    </p:spTree>
    <p:extLst>
      <p:ext uri="{BB962C8B-B14F-4D97-AF65-F5344CB8AC3E}">
        <p14:creationId xmlns:p14="http://schemas.microsoft.com/office/powerpoint/2010/main" val="129218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3B20-AC8C-4CF4-1854-93C8B0A1CDDF}"/>
              </a:ext>
            </a:extLst>
          </p:cNvPr>
          <p:cNvSpPr>
            <a:spLocks noGrp="1"/>
          </p:cNvSpPr>
          <p:nvPr>
            <p:ph type="title"/>
          </p:nvPr>
        </p:nvSpPr>
        <p:spPr/>
        <p:txBody>
          <a:bodyPr/>
          <a:lstStyle/>
          <a:p>
            <a:r>
              <a:rPr lang="en-US"/>
              <a:t>Nginx example</a:t>
            </a:r>
          </a:p>
        </p:txBody>
      </p:sp>
      <p:sp>
        <p:nvSpPr>
          <p:cNvPr id="3" name="Content Placeholder 2">
            <a:extLst>
              <a:ext uri="{FF2B5EF4-FFF2-40B4-BE49-F238E27FC236}">
                <a16:creationId xmlns:a16="http://schemas.microsoft.com/office/drawing/2014/main" id="{54CA3783-37A7-A8E8-D3CD-F1ED84493B4B}"/>
              </a:ext>
            </a:extLst>
          </p:cNvPr>
          <p:cNvSpPr>
            <a:spLocks noGrp="1"/>
          </p:cNvSpPr>
          <p:nvPr>
            <p:ph idx="1"/>
          </p:nvPr>
        </p:nvSpPr>
        <p:spPr>
          <a:xfrm>
            <a:off x="838200" y="1796871"/>
            <a:ext cx="4894053" cy="4380092"/>
          </a:xfrm>
        </p:spPr>
        <p:txBody>
          <a:bodyPr vert="horz" lIns="91440" tIns="45720" rIns="91440" bIns="45720" rtlCol="0" anchor="t">
            <a:normAutofit/>
          </a:bodyPr>
          <a:lstStyle/>
          <a:p>
            <a:r>
              <a:rPr lang="en-US" err="1"/>
              <a:t>ddd</a:t>
            </a:r>
          </a:p>
        </p:txBody>
      </p:sp>
      <p:pic>
        <p:nvPicPr>
          <p:cNvPr id="5" name="Content Placeholder 3" descr="图示&#10;&#10;AI 生成的内容可能不正确。">
            <a:extLst>
              <a:ext uri="{FF2B5EF4-FFF2-40B4-BE49-F238E27FC236}">
                <a16:creationId xmlns:a16="http://schemas.microsoft.com/office/drawing/2014/main" id="{5A935BE2-38D3-AA44-0E2C-715FC5C10312}"/>
              </a:ext>
            </a:extLst>
          </p:cNvPr>
          <p:cNvPicPr>
            <a:picLocks noChangeAspect="1"/>
          </p:cNvPicPr>
          <p:nvPr/>
        </p:nvPicPr>
        <p:blipFill>
          <a:blip r:embed="rId3"/>
          <a:stretch>
            <a:fillRect/>
          </a:stretch>
        </p:blipFill>
        <p:spPr>
          <a:xfrm>
            <a:off x="1335881" y="1712736"/>
            <a:ext cx="5230460" cy="4351338"/>
          </a:xfrm>
          <a:prstGeom prst="rect">
            <a:avLst/>
          </a:prstGeom>
        </p:spPr>
      </p:pic>
      <p:sp>
        <p:nvSpPr>
          <p:cNvPr id="4" name="Slide Number Placeholder 3">
            <a:extLst>
              <a:ext uri="{FF2B5EF4-FFF2-40B4-BE49-F238E27FC236}">
                <a16:creationId xmlns:a16="http://schemas.microsoft.com/office/drawing/2014/main" id="{AA37A6E8-C3EA-8F17-50D3-38D4151AE435}"/>
              </a:ext>
            </a:extLst>
          </p:cNvPr>
          <p:cNvSpPr>
            <a:spLocks noGrp="1"/>
          </p:cNvSpPr>
          <p:nvPr>
            <p:ph type="sldNum" sz="quarter" idx="12"/>
          </p:nvPr>
        </p:nvSpPr>
        <p:spPr/>
        <p:txBody>
          <a:bodyPr/>
          <a:lstStyle/>
          <a:p>
            <a:fld id="{079CB688-378F-4534-BFFE-AF122467FDB7}" type="slidenum">
              <a:rPr lang="zh-CN" altLang="en-US" smtClean="0"/>
              <a:t>25</a:t>
            </a:fld>
            <a:endParaRPr lang="en-US"/>
          </a:p>
        </p:txBody>
      </p:sp>
    </p:spTree>
    <p:extLst>
      <p:ext uri="{BB962C8B-B14F-4D97-AF65-F5344CB8AC3E}">
        <p14:creationId xmlns:p14="http://schemas.microsoft.com/office/powerpoint/2010/main" val="3910635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8602" y="2119731"/>
            <a:ext cx="4818888" cy="1481328"/>
          </a:xfrm>
        </p:spPr>
        <p:txBody>
          <a:bodyPr anchor="b">
            <a:normAutofit/>
          </a:bodyPr>
          <a:lstStyle/>
          <a:p>
            <a:r>
              <a:rPr lang="en-US" altLang="zh-CN" sz="5400">
                <a:ea typeface="等线 Light"/>
              </a:rPr>
              <a:t>Get started</a:t>
            </a:r>
            <a:endParaRPr lang="zh-CN" altLang="en-US" sz="5400"/>
          </a:p>
        </p:txBody>
      </p:sp>
      <p:sp>
        <p:nvSpPr>
          <p:cNvPr id="14" name="sketch line"/>
          <p:cNvSpPr>
            <a:spLocks noGrp="1" noRot="1" noChangeAspect="1" noMove="1" noResize="1" noEditPoints="1" noAdjustHandles="1" noChangeArrowheads="1" noChangeShapeType="1" noTextEdit="1"/>
          </p:cNvSpPr>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内容占位符 2"/>
          <p:cNvSpPr txBox="1"/>
          <p:nvPr/>
        </p:nvSpPr>
        <p:spPr>
          <a:xfrm>
            <a:off x="779287" y="3807346"/>
            <a:ext cx="3510571" cy="26942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400" b="0" i="0">
                <a:solidFill>
                  <a:srgbClr val="374151"/>
                </a:solidFill>
                <a:effectLst/>
                <a:latin typeface="Söhne"/>
                <a:ea typeface="等线"/>
              </a:rPr>
              <a:t>Use </a:t>
            </a:r>
            <a:r>
              <a:rPr lang="en-US" altLang="zh-CN" sz="2400" b="0" i="0" err="1">
                <a:solidFill>
                  <a:srgbClr val="374151"/>
                </a:solidFill>
                <a:effectLst/>
                <a:latin typeface="Söhne"/>
                <a:ea typeface="等线"/>
              </a:rPr>
              <a:t>uprobe</a:t>
            </a:r>
            <a:r>
              <a:rPr lang="en-US" altLang="zh-CN" sz="2400" b="0" i="0">
                <a:solidFill>
                  <a:srgbClr val="374151"/>
                </a:solidFill>
                <a:effectLst/>
                <a:latin typeface="Söhne"/>
                <a:ea typeface="等线"/>
              </a:rPr>
              <a:t> to monitor </a:t>
            </a:r>
            <a:r>
              <a:rPr lang="en-US" altLang="zh-CN" sz="2400" b="0" i="0" err="1">
                <a:solidFill>
                  <a:srgbClr val="374151"/>
                </a:solidFill>
                <a:effectLst/>
                <a:latin typeface="Söhne"/>
                <a:ea typeface="等线"/>
              </a:rPr>
              <a:t>userspace</a:t>
            </a:r>
            <a:r>
              <a:rPr lang="en-US" altLang="zh-CN" sz="2400" b="0" i="0">
                <a:solidFill>
                  <a:srgbClr val="374151"/>
                </a:solidFill>
                <a:effectLst/>
                <a:latin typeface="Söhne"/>
                <a:ea typeface="等线"/>
              </a:rPr>
              <a:t> malloc function</a:t>
            </a:r>
          </a:p>
          <a:p>
            <a:r>
              <a:rPr lang="en-US" altLang="zh-CN" sz="2400">
                <a:solidFill>
                  <a:srgbClr val="374151"/>
                </a:solidFill>
                <a:latin typeface="Söhne"/>
                <a:ea typeface="等线"/>
              </a:rPr>
              <a:t>Try </a:t>
            </a:r>
            <a:r>
              <a:rPr lang="en-US" altLang="zh-CN" sz="2400" err="1">
                <a:solidFill>
                  <a:srgbClr val="374151"/>
                </a:solidFill>
                <a:latin typeface="Söhne"/>
                <a:ea typeface="等线"/>
              </a:rPr>
              <a:t>eBPF</a:t>
            </a:r>
            <a:r>
              <a:rPr lang="en-US" altLang="zh-CN" sz="2400">
                <a:solidFill>
                  <a:srgbClr val="374151"/>
                </a:solidFill>
                <a:latin typeface="Söhne"/>
                <a:ea typeface="等线"/>
              </a:rPr>
              <a:t> in GitHub </a:t>
            </a:r>
            <a:r>
              <a:rPr lang="en-US" altLang="zh-CN" sz="2400" err="1">
                <a:solidFill>
                  <a:srgbClr val="374151"/>
                </a:solidFill>
                <a:latin typeface="Söhne"/>
                <a:ea typeface="等线"/>
              </a:rPr>
              <a:t>codespace</a:t>
            </a:r>
            <a:r>
              <a:rPr lang="en-US" altLang="zh-CN" sz="2400">
                <a:solidFill>
                  <a:srgbClr val="374151"/>
                </a:solidFill>
                <a:latin typeface="Söhne"/>
                <a:ea typeface="等线"/>
              </a:rPr>
              <a:t>!</a:t>
            </a:r>
            <a:r>
              <a:rPr lang="en-US" altLang="zh-CN" sz="2400" b="1">
                <a:solidFill>
                  <a:srgbClr val="374151"/>
                </a:solidFill>
                <a:latin typeface="Söhne"/>
                <a:ea typeface="等线"/>
              </a:rPr>
              <a:t>(</a:t>
            </a:r>
            <a:r>
              <a:rPr lang="en-US" altLang="zh-CN" sz="2400" b="1" err="1">
                <a:solidFill>
                  <a:srgbClr val="374151"/>
                </a:solidFill>
                <a:latin typeface="Söhne"/>
                <a:ea typeface="等线"/>
              </a:rPr>
              <a:t>Unprivilidged</a:t>
            </a:r>
            <a:r>
              <a:rPr lang="en-US" altLang="zh-CN" sz="2400" b="1">
                <a:solidFill>
                  <a:srgbClr val="374151"/>
                </a:solidFill>
                <a:latin typeface="Söhne"/>
                <a:ea typeface="等线"/>
              </a:rPr>
              <a:t> container)</a:t>
            </a:r>
          </a:p>
        </p:txBody>
      </p:sp>
      <p:sp>
        <p:nvSpPr>
          <p:cNvPr id="3" name="灯片编号占位符 2">
            <a:extLst>
              <a:ext uri="{FF2B5EF4-FFF2-40B4-BE49-F238E27FC236}">
                <a16:creationId xmlns:a16="http://schemas.microsoft.com/office/drawing/2014/main" id="{EB884F3D-36A8-1674-800D-4B5FD08F6C4B}"/>
              </a:ext>
            </a:extLst>
          </p:cNvPr>
          <p:cNvSpPr>
            <a:spLocks noGrp="1"/>
          </p:cNvSpPr>
          <p:nvPr>
            <p:ph type="sldNum" sz="quarter" idx="12"/>
          </p:nvPr>
        </p:nvSpPr>
        <p:spPr/>
        <p:txBody>
          <a:bodyPr/>
          <a:lstStyle/>
          <a:p>
            <a:fld id="{5E687E2D-70E9-44DD-AAE6-AFF9B3888540}" type="slidenum">
              <a:rPr lang="zh-CN" altLang="en-US" smtClean="0"/>
              <a:t>26</a:t>
            </a:fld>
            <a:endParaRPr lang="zh-CN" altLang="en-US"/>
          </a:p>
        </p:txBody>
      </p:sp>
      <p:pic>
        <p:nvPicPr>
          <p:cNvPr id="8" name="图片 7">
            <a:extLst>
              <a:ext uri="{FF2B5EF4-FFF2-40B4-BE49-F238E27FC236}">
                <a16:creationId xmlns:a16="http://schemas.microsoft.com/office/drawing/2014/main" id="{5539CD8F-4276-A86D-1A72-10C7AA233F3B}"/>
              </a:ext>
            </a:extLst>
          </p:cNvPr>
          <p:cNvPicPr>
            <a:picLocks noChangeAspect="1"/>
          </p:cNvPicPr>
          <p:nvPr/>
        </p:nvPicPr>
        <p:blipFill>
          <a:blip r:embed="rId2"/>
          <a:stretch>
            <a:fillRect/>
          </a:stretch>
        </p:blipFill>
        <p:spPr>
          <a:xfrm>
            <a:off x="3145844" y="573086"/>
            <a:ext cx="1000878" cy="982392"/>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B3527E85-ED9E-163B-C372-04853FCF3D4A}"/>
              </a:ext>
            </a:extLst>
          </p:cNvPr>
          <p:cNvPicPr>
            <a:picLocks noChangeAspect="1"/>
          </p:cNvPicPr>
          <p:nvPr/>
        </p:nvPicPr>
        <p:blipFill>
          <a:blip r:embed="rId3"/>
          <a:stretch>
            <a:fillRect/>
          </a:stretch>
        </p:blipFill>
        <p:spPr>
          <a:xfrm>
            <a:off x="4450145" y="1415283"/>
            <a:ext cx="7627227" cy="5295244"/>
          </a:xfrm>
          <a:prstGeom prst="rect">
            <a:avLst/>
          </a:prstGeom>
        </p:spPr>
      </p:pic>
    </p:spTree>
    <p:extLst>
      <p:ext uri="{BB962C8B-B14F-4D97-AF65-F5344CB8AC3E}">
        <p14:creationId xmlns:p14="http://schemas.microsoft.com/office/powerpoint/2010/main" val="2120589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0DB01-7EB9-E9FE-3864-A4218CA08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5FCCA-CF3E-6480-3EE7-22337082AC12}"/>
              </a:ext>
            </a:extLst>
          </p:cNvPr>
          <p:cNvSpPr>
            <a:spLocks noGrp="1"/>
          </p:cNvSpPr>
          <p:nvPr>
            <p:ph type="title"/>
          </p:nvPr>
        </p:nvSpPr>
        <p:spPr/>
        <p:txBody>
          <a:bodyPr/>
          <a:lstStyle/>
          <a:p>
            <a:r>
              <a:rPr lang="en-US" altLang="zh-CN">
                <a:solidFill>
                  <a:srgbClr val="000000"/>
                </a:solidFill>
                <a:ea typeface="+mj-lt"/>
                <a:cs typeface="+mj-lt"/>
              </a:rPr>
              <a:t>Lo</a:t>
            </a:r>
            <a:r>
              <a:rPr lang="zh-CN">
                <a:solidFill>
                  <a:srgbClr val="000000"/>
                </a:solidFill>
                <a:ea typeface="+mj-lt"/>
                <a:cs typeface="+mj-lt"/>
              </a:rPr>
              <a:t>ader </a:t>
            </a:r>
            <a:r>
              <a:rPr lang="en-US" altLang="zh-CN">
                <a:solidFill>
                  <a:srgbClr val="000000"/>
                </a:solidFill>
                <a:ea typeface="+mj-lt"/>
                <a:cs typeface="+mj-lt"/>
              </a:rPr>
              <a:t>&amp;</a:t>
            </a:r>
            <a:r>
              <a:rPr lang="zh-CN">
                <a:solidFill>
                  <a:srgbClr val="000000"/>
                </a:solidFill>
                <a:ea typeface="+mj-lt"/>
                <a:cs typeface="+mj-lt"/>
              </a:rPr>
              <a:t> </a:t>
            </a:r>
            <a:r>
              <a:rPr lang="en-US" altLang="zh-CN">
                <a:solidFill>
                  <a:srgbClr val="000000"/>
                </a:solidFill>
                <a:ea typeface="+mj-lt"/>
                <a:cs typeface="+mj-lt"/>
              </a:rPr>
              <a:t>Ru</a:t>
            </a:r>
            <a:r>
              <a:rPr lang="zh-CN">
                <a:solidFill>
                  <a:srgbClr val="000000"/>
                </a:solidFill>
                <a:ea typeface="+mj-lt"/>
                <a:cs typeface="+mj-lt"/>
              </a:rPr>
              <a:t>nt</a:t>
            </a:r>
            <a:r>
              <a:rPr lang="en-US" altLang="zh-CN" err="1">
                <a:solidFill>
                  <a:srgbClr val="000000"/>
                </a:solidFill>
                <a:ea typeface="+mj-lt"/>
                <a:cs typeface="+mj-lt"/>
              </a:rPr>
              <a:t>im</a:t>
            </a:r>
            <a:r>
              <a:rPr lang="zh-CN">
                <a:solidFill>
                  <a:srgbClr val="000000"/>
                </a:solidFill>
                <a:ea typeface="+mj-lt"/>
                <a:cs typeface="+mj-lt"/>
              </a:rPr>
              <a:t>e </a:t>
            </a:r>
            <a:r>
              <a:rPr lang="en-US" altLang="zh-CN">
                <a:solidFill>
                  <a:srgbClr val="000000"/>
                </a:solidFill>
                <a:ea typeface="+mj-lt"/>
                <a:cs typeface="+mj-lt"/>
              </a:rPr>
              <a:t>Wo</a:t>
            </a:r>
            <a:r>
              <a:rPr lang="zh-CN">
                <a:solidFill>
                  <a:srgbClr val="000000"/>
                </a:solidFill>
                <a:ea typeface="+mj-lt"/>
                <a:cs typeface="+mj-lt"/>
              </a:rPr>
              <a:t>r</a:t>
            </a:r>
            <a:r>
              <a:rPr lang="en-US" altLang="zh-CN" err="1">
                <a:solidFill>
                  <a:srgbClr val="000000"/>
                </a:solidFill>
                <a:ea typeface="+mj-lt"/>
                <a:cs typeface="+mj-lt"/>
              </a:rPr>
              <a:t>kflow</a:t>
            </a:r>
            <a:endParaRPr lang="zh-CN" altLang="en-US" err="1">
              <a:ea typeface="+mj-lt"/>
              <a:cs typeface="+mj-lt"/>
            </a:endParaRPr>
          </a:p>
        </p:txBody>
      </p:sp>
      <p:sp>
        <p:nvSpPr>
          <p:cNvPr id="3" name="Content Placeholder 2">
            <a:extLst>
              <a:ext uri="{FF2B5EF4-FFF2-40B4-BE49-F238E27FC236}">
                <a16:creationId xmlns:a16="http://schemas.microsoft.com/office/drawing/2014/main" id="{7087BAFC-E2A8-CE3C-37F1-684B56E66438}"/>
              </a:ext>
            </a:extLst>
          </p:cNvPr>
          <p:cNvSpPr>
            <a:spLocks noGrp="1"/>
          </p:cNvSpPr>
          <p:nvPr>
            <p:ph idx="1"/>
          </p:nvPr>
        </p:nvSpPr>
        <p:spPr/>
        <p:txBody>
          <a:bodyPr vert="horz" lIns="91440" tIns="45720" rIns="91440" bIns="45720" rtlCol="0" anchor="t">
            <a:normAutofit/>
          </a:bodyPr>
          <a:lstStyle/>
          <a:p>
            <a:pPr>
              <a:buFont typeface="Arial"/>
              <a:buChar char="•"/>
            </a:pPr>
            <a:r>
              <a:rPr lang="zh-CN" b="1">
                <a:ea typeface="+mn-lt"/>
                <a:cs typeface="+mn-lt"/>
              </a:rPr>
              <a:t>Intercept</a:t>
            </a:r>
            <a:r>
              <a:rPr lang="zh-CN">
                <a:ea typeface="+mn-lt"/>
                <a:cs typeface="+mn-lt"/>
              </a:rPr>
              <a:t> standard eBPF syscalls from libbpf/bcc.</a:t>
            </a:r>
            <a:endParaRPr lang="zh-CN"/>
          </a:p>
          <a:p>
            <a:pPr>
              <a:buFont typeface="Arial"/>
              <a:buChar char="•"/>
            </a:pPr>
            <a:r>
              <a:rPr lang="zh-CN" b="1">
                <a:ea typeface="+mn-lt"/>
                <a:cs typeface="+mn-lt"/>
              </a:rPr>
              <a:t>Parse</a:t>
            </a:r>
            <a:r>
              <a:rPr lang="zh-CN">
                <a:ea typeface="+mn-lt"/>
                <a:cs typeface="+mn-lt"/>
              </a:rPr>
              <a:t> EIM manifests and DWARF/BTF to generate constraints.</a:t>
            </a:r>
            <a:endParaRPr lang="zh-CN"/>
          </a:p>
          <a:p>
            <a:pPr>
              <a:buFont typeface="Arial"/>
              <a:buChar char="•"/>
            </a:pPr>
            <a:r>
              <a:rPr lang="zh-CN" b="1">
                <a:ea typeface="+mn-lt"/>
                <a:cs typeface="+mn-lt"/>
              </a:rPr>
              <a:t>Verify</a:t>
            </a:r>
            <a:r>
              <a:rPr lang="zh-CN">
                <a:ea typeface="+mn-lt"/>
                <a:cs typeface="+mn-lt"/>
              </a:rPr>
              <a:t> byte-code via kernel’s eBPF verifier with added assertions.</a:t>
            </a:r>
            <a:endParaRPr lang="zh-CN"/>
          </a:p>
          <a:p>
            <a:pPr>
              <a:buFont typeface="Arial"/>
              <a:buChar char="•"/>
            </a:pPr>
            <a:r>
              <a:rPr lang="zh-CN" b="1">
                <a:ea typeface="+mn-lt"/>
                <a:cs typeface="+mn-lt"/>
              </a:rPr>
              <a:t>JIT-Compile</a:t>
            </a:r>
            <a:r>
              <a:rPr lang="zh-CN">
                <a:ea typeface="+mn-lt"/>
                <a:cs typeface="+mn-lt"/>
              </a:rPr>
              <a:t> verified byte-code into native x86.</a:t>
            </a:r>
            <a:endParaRPr lang="zh-CN"/>
          </a:p>
          <a:p>
            <a:pPr>
              <a:buFont typeface="Arial"/>
              <a:buChar char="•"/>
            </a:pPr>
            <a:r>
              <a:rPr lang="zh-CN" b="1">
                <a:ea typeface="+mn-lt"/>
                <a:cs typeface="+mn-lt"/>
              </a:rPr>
              <a:t>Inject</a:t>
            </a:r>
            <a:r>
              <a:rPr lang="zh-CN">
                <a:ea typeface="+mn-lt"/>
                <a:cs typeface="+mn-lt"/>
              </a:rPr>
              <a:t> user-runtime via </a:t>
            </a:r>
            <a:r>
              <a:rPr lang="zh-CN">
                <a:latin typeface="Consolas"/>
                <a:ea typeface="宋体"/>
              </a:rPr>
              <a:t>ptrace</a:t>
            </a:r>
            <a:r>
              <a:rPr lang="zh-CN">
                <a:ea typeface="+mn-lt"/>
                <a:cs typeface="+mn-lt"/>
              </a:rPr>
              <a:t> + Frida + Capstone trampolines.</a:t>
            </a:r>
            <a:endParaRPr lang="zh-CN"/>
          </a:p>
          <a:p>
            <a:pPr>
              <a:buFont typeface="Arial"/>
              <a:buChar char="•"/>
            </a:pPr>
            <a:r>
              <a:rPr lang="zh-CN" b="1">
                <a:ea typeface="+mn-lt"/>
                <a:cs typeface="+mn-lt"/>
              </a:rPr>
              <a:t>Execute</a:t>
            </a:r>
            <a:r>
              <a:rPr lang="zh-CN">
                <a:ea typeface="+mn-lt"/>
                <a:cs typeface="+mn-lt"/>
              </a:rPr>
              <a:t> extension: flip MPK key → jump to code → flip back → resume.</a:t>
            </a:r>
            <a:endParaRPr lang="zh-CN"/>
          </a:p>
        </p:txBody>
      </p:sp>
      <p:sp>
        <p:nvSpPr>
          <p:cNvPr id="4" name="Slide Number Placeholder 3">
            <a:extLst>
              <a:ext uri="{FF2B5EF4-FFF2-40B4-BE49-F238E27FC236}">
                <a16:creationId xmlns:a16="http://schemas.microsoft.com/office/drawing/2014/main" id="{27B57703-8773-E778-BB4C-10589F9EE179}"/>
              </a:ext>
            </a:extLst>
          </p:cNvPr>
          <p:cNvSpPr>
            <a:spLocks noGrp="1"/>
          </p:cNvSpPr>
          <p:nvPr>
            <p:ph type="sldNum" sz="quarter" idx="12"/>
          </p:nvPr>
        </p:nvSpPr>
        <p:spPr/>
        <p:txBody>
          <a:bodyPr/>
          <a:lstStyle/>
          <a:p>
            <a:fld id="{079CB688-378F-4534-BFFE-AF122467FDB7}" type="slidenum">
              <a:rPr lang="zh-CN" altLang="en-US" smtClean="0"/>
              <a:t>27</a:t>
            </a:fld>
            <a:endParaRPr lang="en-US"/>
          </a:p>
        </p:txBody>
      </p:sp>
    </p:spTree>
    <p:extLst>
      <p:ext uri="{BB962C8B-B14F-4D97-AF65-F5344CB8AC3E}">
        <p14:creationId xmlns:p14="http://schemas.microsoft.com/office/powerpoint/2010/main" val="68220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E488A-765A-3911-C870-5AC49005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04E35-DBB7-5630-8F3A-159E8492849F}"/>
              </a:ext>
            </a:extLst>
          </p:cNvPr>
          <p:cNvSpPr>
            <a:spLocks noGrp="1"/>
          </p:cNvSpPr>
          <p:nvPr>
            <p:ph type="title"/>
          </p:nvPr>
        </p:nvSpPr>
        <p:spPr/>
        <p:txBody>
          <a:bodyPr/>
          <a:lstStyle/>
          <a:p>
            <a:r>
              <a:rPr lang="en-US" altLang="zh-CN" err="1">
                <a:solidFill>
                  <a:srgbClr val="000000"/>
                </a:solidFill>
                <a:ea typeface="+mj-lt"/>
                <a:cs typeface="+mj-lt"/>
              </a:rPr>
              <a:t>Effic</a:t>
            </a:r>
            <a:r>
              <a:rPr lang="zh-CN">
                <a:solidFill>
                  <a:srgbClr val="000000"/>
                </a:solidFill>
                <a:ea typeface="+mj-lt"/>
                <a:cs typeface="+mj-lt"/>
              </a:rPr>
              <a:t>i</a:t>
            </a:r>
            <a:r>
              <a:rPr lang="en-US" altLang="zh-CN">
                <a:solidFill>
                  <a:srgbClr val="000000"/>
                </a:solidFill>
                <a:ea typeface="+mj-lt"/>
                <a:cs typeface="+mj-lt"/>
              </a:rPr>
              <a:t>e</a:t>
            </a:r>
            <a:r>
              <a:rPr lang="zh-CN">
                <a:solidFill>
                  <a:srgbClr val="000000"/>
                </a:solidFill>
                <a:ea typeface="+mj-lt"/>
                <a:cs typeface="+mj-lt"/>
              </a:rPr>
              <a:t>n</a:t>
            </a:r>
            <a:r>
              <a:rPr lang="en-US" altLang="zh-CN">
                <a:solidFill>
                  <a:srgbClr val="000000"/>
                </a:solidFill>
                <a:ea typeface="+mj-lt"/>
                <a:cs typeface="+mj-lt"/>
              </a:rPr>
              <a:t>t</a:t>
            </a:r>
            <a:r>
              <a:rPr lang="zh-CN">
                <a:solidFill>
                  <a:srgbClr val="000000"/>
                </a:solidFill>
                <a:ea typeface="+mj-lt"/>
                <a:cs typeface="+mj-lt"/>
              </a:rPr>
              <a:t> Safety </a:t>
            </a:r>
            <a:r>
              <a:rPr lang="en-US" altLang="zh-CN">
                <a:solidFill>
                  <a:srgbClr val="000000"/>
                </a:solidFill>
                <a:ea typeface="+mj-lt"/>
                <a:cs typeface="+mj-lt"/>
              </a:rPr>
              <a:t>&amp;</a:t>
            </a:r>
            <a:r>
              <a:rPr lang="zh-CN" altLang="en-US">
                <a:solidFill>
                  <a:srgbClr val="000000"/>
                </a:solidFill>
                <a:ea typeface="+mj-lt"/>
                <a:cs typeface="+mj-lt"/>
              </a:rPr>
              <a:t> </a:t>
            </a:r>
            <a:r>
              <a:rPr lang="en-US" altLang="zh-CN">
                <a:solidFill>
                  <a:srgbClr val="000000"/>
                </a:solidFill>
                <a:ea typeface="+mj-lt"/>
                <a:cs typeface="+mj-lt"/>
              </a:rPr>
              <a:t>Is</a:t>
            </a:r>
            <a:r>
              <a:rPr lang="zh-CN">
                <a:solidFill>
                  <a:srgbClr val="000000"/>
                </a:solidFill>
                <a:ea typeface="+mj-lt"/>
                <a:cs typeface="+mj-lt"/>
              </a:rPr>
              <a:t>o</a:t>
            </a:r>
            <a:r>
              <a:rPr lang="en-US" altLang="zh-CN">
                <a:solidFill>
                  <a:srgbClr val="000000"/>
                </a:solidFill>
                <a:ea typeface="+mj-lt"/>
                <a:cs typeface="+mj-lt"/>
              </a:rPr>
              <a:t>l</a:t>
            </a:r>
            <a:r>
              <a:rPr lang="zh-CN">
                <a:solidFill>
                  <a:srgbClr val="000000"/>
                </a:solidFill>
                <a:ea typeface="+mj-lt"/>
                <a:cs typeface="+mj-lt"/>
              </a:rPr>
              <a:t>at</a:t>
            </a:r>
            <a:r>
              <a:rPr lang="en-US" altLang="zh-CN">
                <a:solidFill>
                  <a:srgbClr val="000000"/>
                </a:solidFill>
                <a:ea typeface="+mj-lt"/>
                <a:cs typeface="+mj-lt"/>
              </a:rPr>
              <a:t>ion</a:t>
            </a:r>
            <a:endParaRPr lang="zh-CN" altLang="en-US"/>
          </a:p>
        </p:txBody>
      </p:sp>
      <p:sp>
        <p:nvSpPr>
          <p:cNvPr id="3" name="Content Placeholder 2">
            <a:extLst>
              <a:ext uri="{FF2B5EF4-FFF2-40B4-BE49-F238E27FC236}">
                <a16:creationId xmlns:a16="http://schemas.microsoft.com/office/drawing/2014/main" id="{0CD70985-B7A0-714E-A119-C95A8BAB4D8C}"/>
              </a:ext>
            </a:extLst>
          </p:cNvPr>
          <p:cNvSpPr>
            <a:spLocks noGrp="1"/>
          </p:cNvSpPr>
          <p:nvPr>
            <p:ph idx="1"/>
          </p:nvPr>
        </p:nvSpPr>
        <p:spPr/>
        <p:txBody>
          <a:bodyPr vert="horz" lIns="91440" tIns="45720" rIns="91440" bIns="45720" rtlCol="0" anchor="t">
            <a:normAutofit/>
          </a:bodyPr>
          <a:lstStyle/>
          <a:p>
            <a:pPr marL="0" indent="0">
              <a:buNone/>
            </a:pPr>
            <a:endParaRPr lang="en-US" altLang="zh-CN">
              <a:ea typeface="+mn-lt"/>
              <a:cs typeface="+mn-lt"/>
            </a:endParaRPr>
          </a:p>
          <a:p>
            <a:pPr>
              <a:buFont typeface="Arial"/>
              <a:buChar char="•"/>
            </a:pPr>
            <a:r>
              <a:rPr lang="en-US" altLang="zh-CN" b="1">
                <a:ea typeface="+mn-lt"/>
                <a:cs typeface="+mn-lt"/>
              </a:rPr>
              <a:t>The</a:t>
            </a:r>
            <a:r>
              <a:rPr lang="zh-CN" altLang="en-US" b="1">
                <a:ea typeface="+mn-lt"/>
                <a:cs typeface="+mn-lt"/>
              </a:rPr>
              <a:t> </a:t>
            </a:r>
            <a:r>
              <a:rPr lang="zh-CN" b="1">
                <a:ea typeface="+mn-lt"/>
                <a:cs typeface="+mn-lt"/>
              </a:rPr>
              <a:t>e</a:t>
            </a:r>
            <a:r>
              <a:rPr lang="en-US" altLang="zh-CN" b="1">
                <a:ea typeface="+mn-lt"/>
                <a:cs typeface="+mn-lt"/>
              </a:rPr>
              <a:t>BPF</a:t>
            </a:r>
            <a:r>
              <a:rPr lang="zh-CN" altLang="en-US" b="1">
                <a:ea typeface="+mn-lt"/>
                <a:cs typeface="+mn-lt"/>
              </a:rPr>
              <a:t> </a:t>
            </a:r>
            <a:r>
              <a:rPr lang="en-US" altLang="zh-CN" b="1">
                <a:ea typeface="+mn-lt"/>
                <a:cs typeface="+mn-lt"/>
              </a:rPr>
              <a:t>c</a:t>
            </a:r>
            <a:r>
              <a:rPr lang="zh-CN" b="1">
                <a:ea typeface="+mn-lt"/>
                <a:cs typeface="+mn-lt"/>
              </a:rPr>
              <a:t>o</a:t>
            </a:r>
            <a:r>
              <a:rPr lang="en-US" altLang="zh-CN" b="1" err="1">
                <a:ea typeface="+mn-lt"/>
                <a:cs typeface="+mn-lt"/>
              </a:rPr>
              <a:t>mpatibility</a:t>
            </a:r>
            <a:r>
              <a:rPr lang="zh-CN" altLang="en-US" b="1">
                <a:ea typeface="+mn-lt"/>
                <a:cs typeface="+mn-lt"/>
              </a:rPr>
              <a:t> </a:t>
            </a:r>
            <a:r>
              <a:rPr lang="en-US" altLang="zh-CN" b="1" err="1">
                <a:ea typeface="+mn-lt"/>
                <a:cs typeface="+mn-lt"/>
              </a:rPr>
              <a:t>chal</a:t>
            </a:r>
            <a:r>
              <a:rPr lang="zh-CN" b="1">
                <a:ea typeface="+mn-lt"/>
                <a:cs typeface="+mn-lt"/>
              </a:rPr>
              <a:t>le</a:t>
            </a:r>
            <a:r>
              <a:rPr lang="en-US" altLang="zh-CN" b="1" err="1">
                <a:ea typeface="+mn-lt"/>
                <a:cs typeface="+mn-lt"/>
              </a:rPr>
              <a:t>nge</a:t>
            </a:r>
            <a:r>
              <a:rPr lang="en-US" altLang="zh-CN" b="1">
                <a:ea typeface="+mn-lt"/>
                <a:cs typeface="+mn-lt"/>
              </a:rPr>
              <a:t>:</a:t>
            </a:r>
            <a:endParaRPr lang="en-US"/>
          </a:p>
          <a:p>
            <a:pPr lvl="1">
              <a:buFont typeface="Courier New"/>
              <a:buChar char="o"/>
            </a:pPr>
            <a:r>
              <a:rPr lang="en-US" altLang="zh-CN">
                <a:ea typeface="+mn-lt"/>
                <a:cs typeface="+mn-lt"/>
              </a:rPr>
              <a:t>Linux</a:t>
            </a:r>
            <a:r>
              <a:rPr lang="zh-CN" altLang="en-US">
                <a:ea typeface="+mn-lt"/>
                <a:cs typeface="+mn-lt"/>
              </a:rPr>
              <a:t> </a:t>
            </a:r>
            <a:r>
              <a:rPr lang="en-US" altLang="zh-CN" err="1">
                <a:ea typeface="+mn-lt"/>
                <a:cs typeface="+mn-lt"/>
              </a:rPr>
              <a:t>eBPF</a:t>
            </a:r>
            <a:r>
              <a:rPr lang="zh-CN" altLang="en-US">
                <a:ea typeface="+mn-lt"/>
                <a:cs typeface="+mn-lt"/>
              </a:rPr>
              <a:t> </a:t>
            </a:r>
            <a:r>
              <a:rPr lang="en-US" altLang="zh-CN">
                <a:ea typeface="+mn-lt"/>
                <a:cs typeface="+mn-lt"/>
              </a:rPr>
              <a:t>h</a:t>
            </a:r>
            <a:r>
              <a:rPr lang="zh-CN">
                <a:ea typeface="+mn-lt"/>
                <a:cs typeface="+mn-lt"/>
              </a:rPr>
              <a:t>a</a:t>
            </a:r>
            <a:r>
              <a:rPr lang="en-US" altLang="zh-CN">
                <a:ea typeface="+mn-lt"/>
                <a:cs typeface="+mn-lt"/>
              </a:rPr>
              <a:t>s</a:t>
            </a:r>
            <a:r>
              <a:rPr lang="zh-CN" altLang="en-US">
                <a:ea typeface="+mn-lt"/>
                <a:cs typeface="+mn-lt"/>
              </a:rPr>
              <a:t> </a:t>
            </a:r>
            <a:r>
              <a:rPr lang="en-US" altLang="zh-CN" err="1">
                <a:ea typeface="+mn-lt"/>
                <a:cs typeface="+mn-lt"/>
              </a:rPr>
              <a:t>tigh</a:t>
            </a:r>
            <a:r>
              <a:rPr lang="zh-CN">
                <a:ea typeface="+mn-lt"/>
                <a:cs typeface="+mn-lt"/>
              </a:rPr>
              <a:t>tl</a:t>
            </a:r>
            <a:r>
              <a:rPr lang="en-US" altLang="zh-CN">
                <a:ea typeface="+mn-lt"/>
                <a:cs typeface="+mn-lt"/>
              </a:rPr>
              <a:t>y</a:t>
            </a:r>
            <a:r>
              <a:rPr lang="zh-CN" altLang="en-US">
                <a:ea typeface="+mn-lt"/>
                <a:cs typeface="+mn-lt"/>
              </a:rPr>
              <a:t> </a:t>
            </a:r>
            <a:r>
              <a:rPr lang="en-US" altLang="zh-CN">
                <a:ea typeface="+mn-lt"/>
                <a:cs typeface="+mn-lt"/>
              </a:rPr>
              <a:t>c</a:t>
            </a:r>
            <a:r>
              <a:rPr lang="zh-CN">
                <a:ea typeface="+mn-lt"/>
                <a:cs typeface="+mn-lt"/>
              </a:rPr>
              <a:t>o</a:t>
            </a:r>
            <a:r>
              <a:rPr lang="en-US" altLang="zh-CN" err="1">
                <a:ea typeface="+mn-lt"/>
                <a:cs typeface="+mn-lt"/>
              </a:rPr>
              <a:t>uple</a:t>
            </a:r>
            <a:r>
              <a:rPr lang="zh-CN">
                <a:ea typeface="+mn-lt"/>
                <a:cs typeface="+mn-lt"/>
              </a:rPr>
              <a:t>d </a:t>
            </a:r>
            <a:r>
              <a:rPr lang="en-US" altLang="zh-CN">
                <a:ea typeface="+mn-lt"/>
                <a:cs typeface="+mn-lt"/>
              </a:rPr>
              <a:t>components</a:t>
            </a:r>
            <a:r>
              <a:rPr lang="zh-CN" altLang="en-US">
                <a:ea typeface="+mn-lt"/>
                <a:cs typeface="+mn-lt"/>
              </a:rPr>
              <a:t> </a:t>
            </a:r>
            <a:r>
              <a:rPr lang="en-US" altLang="zh-CN">
                <a:ea typeface="+mn-lt"/>
                <a:cs typeface="+mn-lt"/>
              </a:rPr>
              <a:t>(compilers,</a:t>
            </a:r>
            <a:r>
              <a:rPr lang="zh-CN" altLang="en-US">
                <a:ea typeface="+mn-lt"/>
                <a:cs typeface="+mn-lt"/>
              </a:rPr>
              <a:t> </a:t>
            </a:r>
            <a:r>
              <a:rPr lang="en-US" altLang="zh-CN">
                <a:ea typeface="+mn-lt"/>
                <a:cs typeface="+mn-lt"/>
              </a:rPr>
              <a:t>run</a:t>
            </a:r>
            <a:r>
              <a:rPr lang="zh-CN">
                <a:ea typeface="+mn-lt"/>
                <a:cs typeface="+mn-lt"/>
              </a:rPr>
              <a:t>time, kernel)</a:t>
            </a:r>
            <a:endParaRPr lang="zh-CN">
              <a:ea typeface="宋体"/>
            </a:endParaRPr>
          </a:p>
          <a:p>
            <a:pPr lvl="1">
              <a:buFont typeface="Courier New"/>
              <a:buChar char="o"/>
            </a:pPr>
            <a:r>
              <a:rPr lang="zh-CN">
                <a:ea typeface="+mn-lt"/>
                <a:cs typeface="+mn-lt"/>
              </a:rPr>
              <a:t>Prior user eBPF f</a:t>
            </a:r>
            <a:r>
              <a:rPr lang="en-US" altLang="zh-CN">
                <a:ea typeface="+mn-lt"/>
                <a:cs typeface="+mn-lt"/>
              </a:rPr>
              <a:t>a</a:t>
            </a:r>
            <a:r>
              <a:rPr lang="zh-CN">
                <a:ea typeface="+mn-lt"/>
                <a:cs typeface="+mn-lt"/>
              </a:rPr>
              <a:t>i</a:t>
            </a:r>
            <a:r>
              <a:rPr lang="en-US" altLang="zh-CN">
                <a:ea typeface="+mn-lt"/>
                <a:cs typeface="+mn-lt"/>
              </a:rPr>
              <a:t>l</a:t>
            </a:r>
            <a:r>
              <a:rPr lang="zh-CN">
                <a:ea typeface="+mn-lt"/>
                <a:cs typeface="+mn-lt"/>
              </a:rPr>
              <a:t>e</a:t>
            </a:r>
            <a:r>
              <a:rPr lang="en-US" altLang="zh-CN">
                <a:ea typeface="+mn-lt"/>
                <a:cs typeface="+mn-lt"/>
              </a:rPr>
              <a:t>d</a:t>
            </a:r>
            <a:r>
              <a:rPr lang="zh-CN" altLang="en-US">
                <a:ea typeface="+mn-lt"/>
                <a:cs typeface="+mn-lt"/>
              </a:rPr>
              <a:t> </a:t>
            </a:r>
            <a:r>
              <a:rPr lang="en-US" altLang="zh-CN">
                <a:ea typeface="+mn-lt"/>
                <a:cs typeface="+mn-lt"/>
              </a:rPr>
              <a:t>by</a:t>
            </a:r>
            <a:r>
              <a:rPr lang="zh-CN" altLang="en-US">
                <a:ea typeface="+mn-lt"/>
                <a:cs typeface="+mn-lt"/>
              </a:rPr>
              <a:t> </a:t>
            </a:r>
            <a:r>
              <a:rPr lang="zh-CN">
                <a:ea typeface="+mn-lt"/>
                <a:cs typeface="+mn-lt"/>
              </a:rPr>
              <a:t>re</a:t>
            </a:r>
            <a:r>
              <a:rPr lang="en-US" altLang="zh-CN">
                <a:ea typeface="+mn-lt"/>
                <a:cs typeface="+mn-lt"/>
              </a:rPr>
              <a:t>-</a:t>
            </a:r>
            <a:r>
              <a:rPr lang="en-US" altLang="zh-CN" err="1">
                <a:ea typeface="+mn-lt"/>
                <a:cs typeface="+mn-lt"/>
              </a:rPr>
              <a:t>impleme</a:t>
            </a:r>
            <a:r>
              <a:rPr lang="zh-CN">
                <a:ea typeface="+mn-lt"/>
                <a:cs typeface="+mn-lt"/>
              </a:rPr>
              <a:t>nti</a:t>
            </a:r>
            <a:r>
              <a:rPr lang="en-US" altLang="zh-CN">
                <a:ea typeface="+mn-lt"/>
                <a:cs typeface="+mn-lt"/>
              </a:rPr>
              <a:t>ng</a:t>
            </a:r>
            <a:r>
              <a:rPr lang="zh-CN" altLang="en-US">
                <a:ea typeface="+mn-lt"/>
                <a:cs typeface="+mn-lt"/>
              </a:rPr>
              <a:t> </a:t>
            </a:r>
            <a:r>
              <a:rPr lang="zh-CN">
                <a:ea typeface="+mn-lt"/>
                <a:cs typeface="+mn-lt"/>
              </a:rPr>
              <a:t>entire</a:t>
            </a:r>
            <a:r>
              <a:rPr lang="zh-CN" altLang="en-US">
                <a:ea typeface="+mn-lt"/>
                <a:cs typeface="+mn-lt"/>
              </a:rPr>
              <a:t> </a:t>
            </a:r>
            <a:r>
              <a:rPr lang="en-US" altLang="zh-CN" err="1">
                <a:ea typeface="+mn-lt"/>
                <a:cs typeface="+mn-lt"/>
              </a:rPr>
              <a:t>sta</a:t>
            </a:r>
            <a:r>
              <a:rPr lang="zh-CN">
                <a:ea typeface="+mn-lt"/>
                <a:cs typeface="+mn-lt"/>
              </a:rPr>
              <a:t>ck</a:t>
            </a:r>
            <a:endParaRPr lang="en-US">
              <a:ea typeface="+mn-lt"/>
              <a:cs typeface="+mn-lt"/>
            </a:endParaRPr>
          </a:p>
          <a:p>
            <a:pPr lvl="1">
              <a:buFont typeface="Courier New"/>
              <a:buChar char="o"/>
            </a:pPr>
            <a:r>
              <a:rPr lang="en-US" altLang="zh-CN" b="1" err="1">
                <a:ea typeface="+mn-lt"/>
                <a:cs typeface="+mn-lt"/>
              </a:rPr>
              <a:t>bpf</a:t>
            </a:r>
            <a:r>
              <a:rPr lang="zh-CN" b="1">
                <a:ea typeface="+mn-lt"/>
                <a:cs typeface="+mn-lt"/>
              </a:rPr>
              <a:t>t</a:t>
            </a:r>
            <a:r>
              <a:rPr lang="en-US" altLang="zh-CN" b="1" err="1">
                <a:ea typeface="+mn-lt"/>
                <a:cs typeface="+mn-lt"/>
              </a:rPr>
              <a:t>im</a:t>
            </a:r>
            <a:r>
              <a:rPr lang="zh-CN" b="1">
                <a:ea typeface="+mn-lt"/>
                <a:cs typeface="+mn-lt"/>
              </a:rPr>
              <a:t>e</a:t>
            </a:r>
            <a:r>
              <a:rPr lang="zh-CN" altLang="en-US" b="1">
                <a:ea typeface="+mn-lt"/>
                <a:cs typeface="+mn-lt"/>
              </a:rPr>
              <a:t> </a:t>
            </a:r>
            <a:r>
              <a:rPr lang="zh-CN" b="1">
                <a:ea typeface="+mn-lt"/>
                <a:cs typeface="+mn-lt"/>
              </a:rPr>
              <a:t>sol</a:t>
            </a:r>
            <a:r>
              <a:rPr lang="en-US" altLang="zh-CN" b="1">
                <a:ea typeface="+mn-lt"/>
                <a:cs typeface="+mn-lt"/>
              </a:rPr>
              <a:t>u</a:t>
            </a:r>
            <a:r>
              <a:rPr lang="zh-CN" b="1">
                <a:ea typeface="+mn-lt"/>
                <a:cs typeface="+mn-lt"/>
              </a:rPr>
              <a:t>tion</a:t>
            </a:r>
            <a:r>
              <a:rPr lang="zh-CN">
                <a:ea typeface="+mn-lt"/>
                <a:cs typeface="+mn-lt"/>
              </a:rPr>
              <a:t>: Interpose on</a:t>
            </a:r>
            <a:r>
              <a:rPr lang="zh-CN" altLang="en-US">
                <a:ea typeface="+mn-lt"/>
                <a:cs typeface="+mn-lt"/>
              </a:rPr>
              <a:t> </a:t>
            </a:r>
            <a:r>
              <a:rPr lang="en-US" altLang="zh-CN" err="1">
                <a:ea typeface="+mn-lt"/>
                <a:cs typeface="+mn-lt"/>
              </a:rPr>
              <a:t>eBPF</a:t>
            </a:r>
            <a:r>
              <a:rPr lang="zh-CN" altLang="en-US">
                <a:ea typeface="+mn-lt"/>
                <a:cs typeface="+mn-lt"/>
              </a:rPr>
              <a:t> </a:t>
            </a:r>
            <a:r>
              <a:rPr lang="en-US" altLang="zh-CN" err="1">
                <a:ea typeface="+mn-lt"/>
                <a:cs typeface="+mn-lt"/>
              </a:rPr>
              <a:t>sy</a:t>
            </a:r>
            <a:r>
              <a:rPr lang="zh-CN">
                <a:ea typeface="+mn-lt"/>
                <a:cs typeface="+mn-lt"/>
              </a:rPr>
              <a:t>sc</a:t>
            </a:r>
            <a:r>
              <a:rPr lang="en-US" altLang="zh-CN" err="1">
                <a:ea typeface="+mn-lt"/>
                <a:cs typeface="+mn-lt"/>
              </a:rPr>
              <a:t>alls</a:t>
            </a:r>
            <a:r>
              <a:rPr lang="zh-CN" altLang="en-US">
                <a:ea typeface="+mn-lt"/>
                <a:cs typeface="+mn-lt"/>
              </a:rPr>
              <a:t> </a:t>
            </a:r>
            <a:r>
              <a:rPr lang="zh-CN">
                <a:ea typeface="+mn-lt"/>
                <a:cs typeface="+mn-lt"/>
              </a:rPr>
              <a:t>on</a:t>
            </a:r>
            <a:r>
              <a:rPr lang="en-US" altLang="zh-CN" err="1">
                <a:ea typeface="+mn-lt"/>
                <a:cs typeface="+mn-lt"/>
              </a:rPr>
              <a:t>ly</a:t>
            </a:r>
            <a:endParaRPr lang="en-US" err="1"/>
          </a:p>
          <a:p>
            <a:pPr>
              <a:buFont typeface="Arial"/>
              <a:buChar char="•"/>
            </a:pPr>
            <a:r>
              <a:rPr lang="en-US" altLang="zh-CN" b="1">
                <a:ea typeface="+mn-lt"/>
                <a:cs typeface="+mn-lt"/>
              </a:rPr>
              <a:t>Key</a:t>
            </a:r>
            <a:r>
              <a:rPr lang="zh-CN" altLang="en-US" b="1">
                <a:ea typeface="+mn-lt"/>
                <a:cs typeface="+mn-lt"/>
              </a:rPr>
              <a:t> </a:t>
            </a:r>
            <a:r>
              <a:rPr lang="en-US" altLang="zh-CN" b="1">
                <a:ea typeface="+mn-lt"/>
                <a:cs typeface="+mn-lt"/>
              </a:rPr>
              <a:t>d</a:t>
            </a:r>
            <a:r>
              <a:rPr lang="zh-CN" b="1">
                <a:ea typeface="+mn-lt"/>
                <a:cs typeface="+mn-lt"/>
              </a:rPr>
              <a:t>es</a:t>
            </a:r>
            <a:r>
              <a:rPr lang="en-US" altLang="zh-CN" b="1" err="1">
                <a:ea typeface="+mn-lt"/>
                <a:cs typeface="+mn-lt"/>
              </a:rPr>
              <a:t>ign</a:t>
            </a:r>
            <a:r>
              <a:rPr lang="zh-CN" altLang="en-US" b="1">
                <a:ea typeface="+mn-lt"/>
                <a:cs typeface="+mn-lt"/>
              </a:rPr>
              <a:t> </a:t>
            </a:r>
            <a:r>
              <a:rPr lang="en-US" altLang="zh-CN" b="1">
                <a:ea typeface="+mn-lt"/>
                <a:cs typeface="+mn-lt"/>
              </a:rPr>
              <a:t>p</a:t>
            </a:r>
            <a:r>
              <a:rPr lang="zh-CN" b="1">
                <a:ea typeface="+mn-lt"/>
                <a:cs typeface="+mn-lt"/>
              </a:rPr>
              <a:t>r</a:t>
            </a:r>
            <a:r>
              <a:rPr lang="en-US" altLang="zh-CN" b="1" err="1">
                <a:ea typeface="+mn-lt"/>
                <a:cs typeface="+mn-lt"/>
              </a:rPr>
              <a:t>inciple</a:t>
            </a:r>
            <a:r>
              <a:rPr lang="zh-CN" b="1">
                <a:ea typeface="+mn-lt"/>
                <a:cs typeface="+mn-lt"/>
              </a:rPr>
              <a:t>s</a:t>
            </a:r>
            <a:r>
              <a:rPr lang="en-US" altLang="zh-CN" b="1">
                <a:ea typeface="+mn-lt"/>
                <a:cs typeface="+mn-lt"/>
              </a:rPr>
              <a:t>:</a:t>
            </a:r>
            <a:endParaRPr lang="zh-CN" altLang="en-US"/>
          </a:p>
          <a:p>
            <a:pPr lvl="1">
              <a:buFont typeface="Courier New"/>
              <a:buChar char="o"/>
            </a:pPr>
            <a:r>
              <a:rPr lang="en-US" altLang="zh-CN">
                <a:ea typeface="+mn-lt"/>
                <a:cs typeface="+mn-lt"/>
              </a:rPr>
              <a:t>Light</a:t>
            </a:r>
            <a:r>
              <a:rPr lang="zh-CN">
                <a:ea typeface="+mn-lt"/>
                <a:cs typeface="+mn-lt"/>
              </a:rPr>
              <a:t>w</a:t>
            </a:r>
            <a:r>
              <a:rPr lang="en-US" altLang="zh-CN">
                <a:ea typeface="+mn-lt"/>
                <a:cs typeface="+mn-lt"/>
              </a:rPr>
              <a:t>e</a:t>
            </a:r>
            <a:r>
              <a:rPr lang="zh-CN">
                <a:ea typeface="+mn-lt"/>
                <a:cs typeface="+mn-lt"/>
              </a:rPr>
              <a:t>i</a:t>
            </a:r>
            <a:r>
              <a:rPr lang="en-US" altLang="zh-CN" err="1">
                <a:ea typeface="+mn-lt"/>
                <a:cs typeface="+mn-lt"/>
              </a:rPr>
              <a:t>gh</a:t>
            </a:r>
            <a:r>
              <a:rPr lang="zh-CN">
                <a:ea typeface="+mn-lt"/>
                <a:cs typeface="+mn-lt"/>
              </a:rPr>
              <a:t>t</a:t>
            </a:r>
            <a:r>
              <a:rPr lang="zh-CN" altLang="en-US">
                <a:ea typeface="+mn-lt"/>
                <a:cs typeface="+mn-lt"/>
              </a:rPr>
              <a:t> </a:t>
            </a:r>
            <a:r>
              <a:rPr lang="en-US" altLang="zh-CN">
                <a:ea typeface="+mn-lt"/>
                <a:cs typeface="+mn-lt"/>
              </a:rPr>
              <a:t>EIM</a:t>
            </a:r>
            <a:r>
              <a:rPr lang="zh-CN" altLang="en-US">
                <a:ea typeface="+mn-lt"/>
                <a:cs typeface="+mn-lt"/>
              </a:rPr>
              <a:t> </a:t>
            </a:r>
            <a:r>
              <a:rPr lang="zh-CN">
                <a:ea typeface="+mn-lt"/>
                <a:cs typeface="+mn-lt"/>
              </a:rPr>
              <a:t>e</a:t>
            </a:r>
            <a:r>
              <a:rPr lang="en-US" altLang="zh-CN" err="1">
                <a:ea typeface="+mn-lt"/>
                <a:cs typeface="+mn-lt"/>
              </a:rPr>
              <a:t>nfor</a:t>
            </a:r>
            <a:r>
              <a:rPr lang="zh-CN">
                <a:ea typeface="+mn-lt"/>
                <a:cs typeface="+mn-lt"/>
              </a:rPr>
              <a:t>c</a:t>
            </a:r>
            <a:r>
              <a:rPr lang="en-US" altLang="zh-CN">
                <a:ea typeface="+mn-lt"/>
                <a:cs typeface="+mn-lt"/>
              </a:rPr>
              <a:t>e</a:t>
            </a:r>
            <a:r>
              <a:rPr lang="zh-CN">
                <a:ea typeface="+mn-lt"/>
                <a:cs typeface="+mn-lt"/>
              </a:rPr>
              <a:t>m</a:t>
            </a:r>
            <a:r>
              <a:rPr lang="en-US" altLang="zh-CN">
                <a:ea typeface="+mn-lt"/>
                <a:cs typeface="+mn-lt"/>
              </a:rPr>
              <a:t>e</a:t>
            </a:r>
            <a:r>
              <a:rPr lang="zh-CN">
                <a:ea typeface="+mn-lt"/>
                <a:cs typeface="+mn-lt"/>
              </a:rPr>
              <a:t>n</a:t>
            </a:r>
            <a:r>
              <a:rPr lang="en-US" altLang="zh-CN">
                <a:ea typeface="+mn-lt"/>
                <a:cs typeface="+mn-lt"/>
              </a:rPr>
              <a:t>t</a:t>
            </a:r>
            <a:endParaRPr lang="zh-CN">
              <a:ea typeface="宋体"/>
            </a:endParaRPr>
          </a:p>
          <a:p>
            <a:pPr lvl="1">
              <a:buFont typeface="Courier New"/>
              <a:buChar char="o"/>
            </a:pPr>
            <a:r>
              <a:rPr lang="zh-CN">
                <a:ea typeface="+mn-lt"/>
                <a:cs typeface="+mn-lt"/>
              </a:rPr>
              <a:t>Concealed </a:t>
            </a:r>
            <a:r>
              <a:rPr lang="en-US" altLang="zh-CN">
                <a:ea typeface="+mn-lt"/>
                <a:cs typeface="+mn-lt"/>
              </a:rPr>
              <a:t>ex</a:t>
            </a:r>
            <a:r>
              <a:rPr lang="zh-CN">
                <a:ea typeface="+mn-lt"/>
                <a:cs typeface="+mn-lt"/>
              </a:rPr>
              <a:t>tens</a:t>
            </a:r>
            <a:r>
              <a:rPr lang="en-US" altLang="zh-CN" err="1">
                <a:ea typeface="+mn-lt"/>
                <a:cs typeface="+mn-lt"/>
              </a:rPr>
              <a:t>i</a:t>
            </a:r>
            <a:r>
              <a:rPr lang="zh-CN">
                <a:ea typeface="+mn-lt"/>
                <a:cs typeface="+mn-lt"/>
              </a:rPr>
              <a:t>o</a:t>
            </a:r>
            <a:r>
              <a:rPr lang="en-US" altLang="zh-CN">
                <a:ea typeface="+mn-lt"/>
                <a:cs typeface="+mn-lt"/>
              </a:rPr>
              <a:t>n</a:t>
            </a:r>
            <a:r>
              <a:rPr lang="zh-CN" altLang="en-US">
                <a:ea typeface="+mn-lt"/>
                <a:cs typeface="+mn-lt"/>
              </a:rPr>
              <a:t> </a:t>
            </a:r>
            <a:r>
              <a:rPr lang="zh-CN">
                <a:ea typeface="+mn-lt"/>
                <a:cs typeface="+mn-lt"/>
              </a:rPr>
              <a:t>e</a:t>
            </a:r>
            <a:r>
              <a:rPr lang="en-US" altLang="zh-CN">
                <a:ea typeface="+mn-lt"/>
                <a:cs typeface="+mn-lt"/>
              </a:rPr>
              <a:t>n</a:t>
            </a:r>
            <a:r>
              <a:rPr lang="zh-CN">
                <a:ea typeface="+mn-lt"/>
                <a:cs typeface="+mn-lt"/>
              </a:rPr>
              <a:t>tries</a:t>
            </a:r>
            <a:r>
              <a:rPr lang="en-US" altLang="zh-CN">
                <a:ea typeface="+mn-lt"/>
                <a:cs typeface="+mn-lt"/>
              </a:rPr>
              <a:t>: 10×</a:t>
            </a:r>
            <a:r>
              <a:rPr lang="zh-CN" altLang="en-US">
                <a:ea typeface="+mn-lt"/>
                <a:cs typeface="+mn-lt"/>
              </a:rPr>
              <a:t> </a:t>
            </a:r>
            <a:r>
              <a:rPr lang="en-US" altLang="zh-CN">
                <a:ea typeface="+mn-lt"/>
                <a:cs typeface="+mn-lt"/>
              </a:rPr>
              <a:t>faster </a:t>
            </a:r>
            <a:r>
              <a:rPr lang="en-US" altLang="zh-CN" err="1">
                <a:ea typeface="+mn-lt"/>
                <a:cs typeface="+mn-lt"/>
              </a:rPr>
              <a:t>uprobe</a:t>
            </a:r>
            <a:endParaRPr lang="en-US" err="1">
              <a:ea typeface="+mn-lt"/>
              <a:cs typeface="+mn-lt"/>
            </a:endParaRPr>
          </a:p>
          <a:p>
            <a:pPr>
              <a:buFont typeface="Arial"/>
              <a:buChar char="•"/>
            </a:pPr>
            <a:endParaRPr lang="zh-CN">
              <a:ea typeface="+mn-lt"/>
              <a:cs typeface="+mn-lt"/>
            </a:endParaRPr>
          </a:p>
          <a:p>
            <a:pPr marL="0" indent="0">
              <a:buNone/>
            </a:pPr>
            <a:endParaRPr lang="zh-CN" altLang="en-US">
              <a:ea typeface="宋体"/>
            </a:endParaRPr>
          </a:p>
        </p:txBody>
      </p:sp>
      <p:sp>
        <p:nvSpPr>
          <p:cNvPr id="4" name="Slide Number Placeholder 3">
            <a:extLst>
              <a:ext uri="{FF2B5EF4-FFF2-40B4-BE49-F238E27FC236}">
                <a16:creationId xmlns:a16="http://schemas.microsoft.com/office/drawing/2014/main" id="{29E107CD-7393-436D-F07E-F1D87703DE17}"/>
              </a:ext>
            </a:extLst>
          </p:cNvPr>
          <p:cNvSpPr>
            <a:spLocks noGrp="1"/>
          </p:cNvSpPr>
          <p:nvPr>
            <p:ph type="sldNum" sz="quarter" idx="12"/>
          </p:nvPr>
        </p:nvSpPr>
        <p:spPr/>
        <p:txBody>
          <a:bodyPr/>
          <a:lstStyle/>
          <a:p>
            <a:fld id="{079CB688-378F-4534-BFFE-AF122467FDB7}" type="slidenum">
              <a:rPr lang="zh-CN" altLang="en-US" smtClean="0"/>
              <a:t>28</a:t>
            </a:fld>
            <a:endParaRPr lang="en-US"/>
          </a:p>
        </p:txBody>
      </p:sp>
    </p:spTree>
    <p:extLst>
      <p:ext uri="{BB962C8B-B14F-4D97-AF65-F5344CB8AC3E}">
        <p14:creationId xmlns:p14="http://schemas.microsoft.com/office/powerpoint/2010/main" val="168681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EF259-004B-9624-C092-BF15EDE69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59EC6D-B58B-A1DC-83BB-E3D217F20272}"/>
              </a:ext>
            </a:extLst>
          </p:cNvPr>
          <p:cNvSpPr>
            <a:spLocks noGrp="1"/>
          </p:cNvSpPr>
          <p:nvPr>
            <p:ph type="title"/>
          </p:nvPr>
        </p:nvSpPr>
        <p:spPr/>
        <p:txBody>
          <a:bodyPr/>
          <a:lstStyle/>
          <a:p>
            <a:r>
              <a:rPr lang="en-US" altLang="zh-CN">
                <a:ea typeface="+mj-lt"/>
              </a:rPr>
              <a:t>Contribution</a:t>
            </a:r>
            <a:endParaRPr lang="zh-CN">
              <a:ea typeface="宋体"/>
            </a:endParaRPr>
          </a:p>
        </p:txBody>
      </p:sp>
      <p:sp>
        <p:nvSpPr>
          <p:cNvPr id="3" name="Content Placeholder 2">
            <a:extLst>
              <a:ext uri="{FF2B5EF4-FFF2-40B4-BE49-F238E27FC236}">
                <a16:creationId xmlns:a16="http://schemas.microsoft.com/office/drawing/2014/main" id="{5F60164E-58FB-E721-06D5-654CEB1F7B0E}"/>
              </a:ext>
            </a:extLst>
          </p:cNvPr>
          <p:cNvSpPr>
            <a:spLocks noGrp="1"/>
          </p:cNvSpPr>
          <p:nvPr>
            <p:ph idx="1"/>
          </p:nvPr>
        </p:nvSpPr>
        <p:spPr>
          <a:xfrm>
            <a:off x="838200" y="1771837"/>
            <a:ext cx="10963835" cy="4405126"/>
          </a:xfrm>
        </p:spPr>
        <p:txBody>
          <a:bodyPr vert="horz" lIns="91440" tIns="45720" rIns="91440" bIns="45720" rtlCol="0" anchor="t">
            <a:normAutofit/>
          </a:bodyPr>
          <a:lstStyle/>
          <a:p>
            <a:pPr>
              <a:buFont typeface="Arial"/>
              <a:buChar char="•"/>
            </a:pPr>
            <a:r>
              <a:rPr lang="en-US" altLang="zh-CN" b="1">
                <a:ea typeface="+mn-lt"/>
                <a:cs typeface="+mn-lt"/>
              </a:rPr>
              <a:t>Extension</a:t>
            </a:r>
            <a:r>
              <a:rPr lang="zh-CN" b="1">
                <a:ea typeface="+mn-lt"/>
                <a:cs typeface="+mn-lt"/>
              </a:rPr>
              <a:t> </a:t>
            </a:r>
            <a:r>
              <a:rPr lang="en-US" altLang="zh-CN" b="1">
                <a:ea typeface="+mn-lt"/>
                <a:cs typeface="+mn-lt"/>
              </a:rPr>
              <a:t>Interface</a:t>
            </a:r>
            <a:r>
              <a:rPr lang="zh-CN" b="1">
                <a:ea typeface="+mn-lt"/>
                <a:cs typeface="+mn-lt"/>
              </a:rPr>
              <a:t> </a:t>
            </a:r>
            <a:r>
              <a:rPr lang="en-US" altLang="zh-CN" b="1">
                <a:ea typeface="+mn-lt"/>
                <a:cs typeface="+mn-lt"/>
              </a:rPr>
              <a:t>Model</a:t>
            </a:r>
            <a:r>
              <a:rPr lang="zh-CN" b="1">
                <a:ea typeface="+mn-lt"/>
                <a:cs typeface="+mn-lt"/>
              </a:rPr>
              <a:t> </a:t>
            </a:r>
            <a:r>
              <a:rPr lang="en-US" altLang="zh-CN" b="1">
                <a:ea typeface="+mn-lt"/>
                <a:cs typeface="+mn-lt"/>
              </a:rPr>
              <a:t>(EIM)</a:t>
            </a:r>
            <a:r>
              <a:rPr lang="en-US" altLang="zh-CN">
                <a:ea typeface="+mn-lt"/>
                <a:cs typeface="+mn-lt"/>
              </a:rPr>
              <a:t>:</a:t>
            </a:r>
            <a:r>
              <a:rPr lang="zh-CN">
                <a:ea typeface="+mn-lt"/>
                <a:cs typeface="+mn-lt"/>
              </a:rPr>
              <a:t> </a:t>
            </a:r>
            <a:r>
              <a:rPr lang="en-US" altLang="zh-CN">
                <a:ea typeface="+mn-lt"/>
                <a:cs typeface="+mn-lt"/>
              </a:rPr>
              <a:t>Fine-grained</a:t>
            </a:r>
            <a:r>
              <a:rPr lang="zh-CN">
                <a:ea typeface="+mn-lt"/>
                <a:cs typeface="+mn-lt"/>
              </a:rPr>
              <a:t> </a:t>
            </a:r>
            <a:r>
              <a:rPr lang="en-US" altLang="zh-CN">
                <a:ea typeface="+mn-lt"/>
                <a:cs typeface="+mn-lt"/>
              </a:rPr>
              <a:t>capability</a:t>
            </a:r>
            <a:r>
              <a:rPr lang="zh-CN">
                <a:ea typeface="+mn-lt"/>
                <a:cs typeface="+mn-lt"/>
              </a:rPr>
              <a:t> </a:t>
            </a:r>
            <a:r>
              <a:rPr lang="en-US" altLang="zh-CN">
                <a:ea typeface="+mn-lt"/>
                <a:cs typeface="+mn-lt"/>
              </a:rPr>
              <a:t>control</a:t>
            </a:r>
            <a:endParaRPr lang="zh-CN" altLang="en-US">
              <a:ea typeface="+mn-lt"/>
              <a:cs typeface="+mn-lt"/>
            </a:endParaRPr>
          </a:p>
          <a:p>
            <a:pPr>
              <a:buFont typeface="Arial"/>
              <a:buChar char="•"/>
            </a:pPr>
            <a:r>
              <a:rPr lang="en-US" altLang="zh-CN" b="1" err="1">
                <a:ea typeface="+mn-lt"/>
                <a:cs typeface="+mn-lt"/>
              </a:rPr>
              <a:t>bpftime</a:t>
            </a:r>
            <a:r>
              <a:rPr lang="zh-CN" b="1">
                <a:ea typeface="+mn-lt"/>
                <a:cs typeface="+mn-lt"/>
              </a:rPr>
              <a:t> </a:t>
            </a:r>
            <a:r>
              <a:rPr lang="en-US" altLang="zh-CN" b="1">
                <a:ea typeface="+mn-lt"/>
                <a:cs typeface="+mn-lt"/>
              </a:rPr>
              <a:t>Runtime</a:t>
            </a:r>
            <a:r>
              <a:rPr lang="en-US" altLang="zh-CN">
                <a:ea typeface="+mn-lt"/>
                <a:cs typeface="+mn-lt"/>
              </a:rPr>
              <a:t>:</a:t>
            </a:r>
            <a:r>
              <a:rPr lang="zh-CN">
                <a:ea typeface="+mn-lt"/>
                <a:cs typeface="+mn-lt"/>
              </a:rPr>
              <a:t> </a:t>
            </a:r>
            <a:r>
              <a:rPr lang="en-US" altLang="zh-CN">
                <a:ea typeface="+mn-lt"/>
                <a:cs typeface="+mn-lt"/>
              </a:rPr>
              <a:t>Kernel-grade</a:t>
            </a:r>
            <a:r>
              <a:rPr lang="zh-CN">
                <a:ea typeface="+mn-lt"/>
                <a:cs typeface="+mn-lt"/>
              </a:rPr>
              <a:t> </a:t>
            </a:r>
            <a:r>
              <a:rPr lang="en-US" altLang="zh-CN">
                <a:ea typeface="+mn-lt"/>
                <a:cs typeface="+mn-lt"/>
              </a:rPr>
              <a:t>safety</a:t>
            </a:r>
            <a:r>
              <a:rPr lang="zh-CN">
                <a:ea typeface="+mn-lt"/>
                <a:cs typeface="+mn-lt"/>
              </a:rPr>
              <a:t> </a:t>
            </a:r>
            <a:r>
              <a:rPr lang="en-US" altLang="zh-CN">
                <a:ea typeface="+mn-lt"/>
                <a:cs typeface="+mn-lt"/>
              </a:rPr>
              <a:t>with</a:t>
            </a:r>
            <a:r>
              <a:rPr lang="zh-CN">
                <a:ea typeface="+mn-lt"/>
                <a:cs typeface="+mn-lt"/>
              </a:rPr>
              <a:t> </a:t>
            </a:r>
            <a:r>
              <a:rPr lang="en-US" altLang="zh-CN">
                <a:ea typeface="+mn-lt"/>
                <a:cs typeface="+mn-lt"/>
              </a:rPr>
              <a:t>library-grade</a:t>
            </a:r>
            <a:r>
              <a:rPr lang="zh-CN">
                <a:ea typeface="+mn-lt"/>
                <a:cs typeface="+mn-lt"/>
              </a:rPr>
              <a:t> </a:t>
            </a:r>
            <a:r>
              <a:rPr lang="en-US" altLang="zh-CN">
                <a:ea typeface="+mn-lt"/>
                <a:cs typeface="+mn-lt"/>
              </a:rPr>
              <a:t>performance</a:t>
            </a:r>
            <a:endParaRPr lang="zh-CN" altLang="en-US">
              <a:ea typeface="+mn-lt"/>
              <a:cs typeface="+mn-lt"/>
            </a:endParaRPr>
          </a:p>
          <a:p>
            <a:pPr marL="0" indent="0">
              <a:buNone/>
            </a:pPr>
            <a:endParaRPr lang="zh-CN">
              <a:ea typeface="宋体"/>
            </a:endParaRPr>
          </a:p>
        </p:txBody>
      </p:sp>
      <p:sp>
        <p:nvSpPr>
          <p:cNvPr id="4" name="Slide Number Placeholder 3">
            <a:extLst>
              <a:ext uri="{FF2B5EF4-FFF2-40B4-BE49-F238E27FC236}">
                <a16:creationId xmlns:a16="http://schemas.microsoft.com/office/drawing/2014/main" id="{6259B14E-74E2-E3AE-1ED3-0EF7351096A9}"/>
              </a:ext>
            </a:extLst>
          </p:cNvPr>
          <p:cNvSpPr>
            <a:spLocks noGrp="1"/>
          </p:cNvSpPr>
          <p:nvPr>
            <p:ph type="sldNum" sz="quarter" idx="12"/>
          </p:nvPr>
        </p:nvSpPr>
        <p:spPr/>
        <p:txBody>
          <a:bodyPr/>
          <a:lstStyle/>
          <a:p>
            <a:fld id="{079CB688-378F-4534-BFFE-AF122467FDB7}" type="slidenum">
              <a:rPr lang="zh-CN" altLang="en-US" smtClean="0"/>
              <a:t>29</a:t>
            </a:fld>
            <a:endParaRPr lang="en-US"/>
          </a:p>
        </p:txBody>
      </p:sp>
    </p:spTree>
    <p:extLst>
      <p:ext uri="{BB962C8B-B14F-4D97-AF65-F5344CB8AC3E}">
        <p14:creationId xmlns:p14="http://schemas.microsoft.com/office/powerpoint/2010/main" val="115703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5AADA-6576-D10C-9013-E9299CF3D2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94D28-1094-B093-FEAD-C73CBD099251}"/>
              </a:ext>
            </a:extLst>
          </p:cNvPr>
          <p:cNvSpPr>
            <a:spLocks noGrp="1"/>
          </p:cNvSpPr>
          <p:nvPr>
            <p:ph type="title"/>
          </p:nvPr>
        </p:nvSpPr>
        <p:spPr/>
        <p:txBody>
          <a:bodyPr/>
          <a:lstStyle/>
          <a:p>
            <a:r>
              <a:rPr lang="en-US">
                <a:ea typeface="+mj-lt"/>
                <a:cs typeface="+mj-lt"/>
              </a:rPr>
              <a:t>Nginx firewall example</a:t>
            </a:r>
            <a:endParaRPr lang="en-US"/>
          </a:p>
        </p:txBody>
      </p:sp>
      <p:sp>
        <p:nvSpPr>
          <p:cNvPr id="3" name="Content Placeholder 2">
            <a:extLst>
              <a:ext uri="{FF2B5EF4-FFF2-40B4-BE49-F238E27FC236}">
                <a16:creationId xmlns:a16="http://schemas.microsoft.com/office/drawing/2014/main" id="{9042EBF7-68A5-F8F4-8A38-1EA18E6232BF}"/>
              </a:ext>
            </a:extLst>
          </p:cNvPr>
          <p:cNvSpPr>
            <a:spLocks noGrp="1"/>
          </p:cNvSpPr>
          <p:nvPr>
            <p:ph idx="1"/>
          </p:nvPr>
        </p:nvSpPr>
        <p:spPr>
          <a:xfrm>
            <a:off x="838200" y="1530657"/>
            <a:ext cx="6292392" cy="4351338"/>
          </a:xfrm>
        </p:spPr>
        <p:txBody>
          <a:bodyPr vert="horz" lIns="91440" tIns="45720" rIns="91440" bIns="45720" rtlCol="0" anchor="t">
            <a:normAutofit/>
          </a:bodyPr>
          <a:lstStyle/>
          <a:p>
            <a:pPr marL="0" indent="0">
              <a:buNone/>
            </a:pPr>
            <a:r>
              <a:rPr lang="en-US" b="1">
                <a:ea typeface="+mn-lt"/>
                <a:cs typeface="+mn-lt"/>
              </a:rPr>
              <a:t>Before deployment, user:</a:t>
            </a:r>
            <a:endParaRPr lang="en-US" b="1"/>
          </a:p>
          <a:p>
            <a:r>
              <a:rPr lang="en-US">
                <a:ea typeface="+mn-lt"/>
                <a:cs typeface="+mn-lt"/>
              </a:rPr>
              <a:t>Writes firewall using nginx APIs</a:t>
            </a:r>
          </a:p>
          <a:p>
            <a:r>
              <a:rPr lang="en-US">
                <a:ea typeface="+mn-lt"/>
                <a:cs typeface="+mn-lt"/>
              </a:rPr>
              <a:t>Associates firewall with request processing extension entry.</a:t>
            </a:r>
          </a:p>
          <a:p>
            <a:pPr marL="0" indent="0">
              <a:buNone/>
            </a:pPr>
            <a:r>
              <a:rPr lang="en-US" b="1">
                <a:ea typeface="+mn-lt"/>
                <a:cs typeface="+mn-lt"/>
              </a:rPr>
              <a:t>During runtime, Nginx:</a:t>
            </a:r>
          </a:p>
          <a:p>
            <a:r>
              <a:rPr lang="en-US">
                <a:ea typeface="+mn-lt"/>
                <a:cs typeface="+mn-lt"/>
              </a:rPr>
              <a:t> Jumps to firewall when reaching request processing entry.</a:t>
            </a:r>
          </a:p>
          <a:p>
            <a:r>
              <a:rPr lang="en-US">
                <a:ea typeface="+mn-lt"/>
                <a:cs typeface="+mn-lt"/>
              </a:rPr>
              <a:t>Executes firewall in the extension runtime execution context.</a:t>
            </a: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p:txBody>
      </p:sp>
      <p:sp>
        <p:nvSpPr>
          <p:cNvPr id="6" name="TextBox 5">
            <a:extLst>
              <a:ext uri="{FF2B5EF4-FFF2-40B4-BE49-F238E27FC236}">
                <a16:creationId xmlns:a16="http://schemas.microsoft.com/office/drawing/2014/main" id="{0D11A609-9336-2DA8-9720-BEECE6F57A5B}"/>
              </a:ext>
            </a:extLst>
          </p:cNvPr>
          <p:cNvSpPr txBox="1"/>
          <p:nvPr/>
        </p:nvSpPr>
        <p:spPr>
          <a:xfrm>
            <a:off x="7517361" y="4321557"/>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Nginx</a:t>
            </a:r>
          </a:p>
          <a:p>
            <a:endParaRPr lang="en-US"/>
          </a:p>
          <a:p>
            <a:endParaRPr lang="en-US"/>
          </a:p>
          <a:p>
            <a:endParaRPr lang="en-US"/>
          </a:p>
        </p:txBody>
      </p:sp>
      <p:sp>
        <p:nvSpPr>
          <p:cNvPr id="8" name="TextBox 7">
            <a:extLst>
              <a:ext uri="{FF2B5EF4-FFF2-40B4-BE49-F238E27FC236}">
                <a16:creationId xmlns:a16="http://schemas.microsoft.com/office/drawing/2014/main" id="{36F4975F-3BE1-2775-F17D-408A47C77BDC}"/>
              </a:ext>
            </a:extLst>
          </p:cNvPr>
          <p:cNvSpPr txBox="1"/>
          <p:nvPr/>
        </p:nvSpPr>
        <p:spPr>
          <a:xfrm>
            <a:off x="9309294" y="4321557"/>
            <a:ext cx="1531695"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10" name="TextBox 9">
            <a:extLst>
              <a:ext uri="{FF2B5EF4-FFF2-40B4-BE49-F238E27FC236}">
                <a16:creationId xmlns:a16="http://schemas.microsoft.com/office/drawing/2014/main" id="{E7154AB6-8934-73F5-B560-D7E54BB9ED44}"/>
              </a:ext>
            </a:extLst>
          </p:cNvPr>
          <p:cNvSpPr txBox="1"/>
          <p:nvPr/>
        </p:nvSpPr>
        <p:spPr>
          <a:xfrm>
            <a:off x="7758885" y="4923511"/>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12" name="TextBox 11">
            <a:extLst>
              <a:ext uri="{FF2B5EF4-FFF2-40B4-BE49-F238E27FC236}">
                <a16:creationId xmlns:a16="http://schemas.microsoft.com/office/drawing/2014/main" id="{83C99FEE-6A93-F83C-3146-3E4CD8FA8DA8}"/>
              </a:ext>
            </a:extLst>
          </p:cNvPr>
          <p:cNvSpPr txBox="1"/>
          <p:nvPr/>
        </p:nvSpPr>
        <p:spPr>
          <a:xfrm>
            <a:off x="9479954" y="4923511"/>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Firewall</a:t>
            </a:r>
          </a:p>
        </p:txBody>
      </p:sp>
      <p:sp>
        <p:nvSpPr>
          <p:cNvPr id="14" name="Arrow: Left-Right 13">
            <a:extLst>
              <a:ext uri="{FF2B5EF4-FFF2-40B4-BE49-F238E27FC236}">
                <a16:creationId xmlns:a16="http://schemas.microsoft.com/office/drawing/2014/main" id="{A6C13EDF-FE83-545B-1AFE-438770B8D508}"/>
              </a:ext>
            </a:extLst>
          </p:cNvPr>
          <p:cNvSpPr/>
          <p:nvPr/>
        </p:nvSpPr>
        <p:spPr>
          <a:xfrm>
            <a:off x="8828567" y="5086608"/>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2D860A0-EA44-6EF4-8FC0-B07EBD1C5D2F}"/>
              </a:ext>
            </a:extLst>
          </p:cNvPr>
          <p:cNvSpPr>
            <a:spLocks noGrp="1"/>
          </p:cNvSpPr>
          <p:nvPr>
            <p:ph type="sldNum" sz="quarter" idx="12"/>
          </p:nvPr>
        </p:nvSpPr>
        <p:spPr/>
        <p:txBody>
          <a:bodyPr/>
          <a:lstStyle/>
          <a:p>
            <a:fld id="{079CB688-378F-4534-BFFE-AF122467FDB7}" type="slidenum">
              <a:rPr lang="zh-CN" altLang="en-US" smtClean="0"/>
              <a:t>3</a:t>
            </a:fld>
            <a:endParaRPr lang="en-US"/>
          </a:p>
        </p:txBody>
      </p:sp>
      <p:pic>
        <p:nvPicPr>
          <p:cNvPr id="5" name="Picture 4" descr="A diagram of a software company&#10;&#10;AI-generated content may be incorrect.">
            <a:extLst>
              <a:ext uri="{FF2B5EF4-FFF2-40B4-BE49-F238E27FC236}">
                <a16:creationId xmlns:a16="http://schemas.microsoft.com/office/drawing/2014/main" id="{356EEAE0-A2C1-C84E-1346-BE1AF50FC757}"/>
              </a:ext>
            </a:extLst>
          </p:cNvPr>
          <p:cNvPicPr>
            <a:picLocks noChangeAspect="1"/>
          </p:cNvPicPr>
          <p:nvPr/>
        </p:nvPicPr>
        <p:blipFill>
          <a:blip r:embed="rId3"/>
          <a:stretch>
            <a:fillRect/>
          </a:stretch>
        </p:blipFill>
        <p:spPr>
          <a:xfrm>
            <a:off x="7011747" y="1236183"/>
            <a:ext cx="4278882" cy="2804125"/>
          </a:xfrm>
          <a:prstGeom prst="rect">
            <a:avLst/>
          </a:prstGeom>
        </p:spPr>
      </p:pic>
    </p:spTree>
    <p:extLst>
      <p:ext uri="{BB962C8B-B14F-4D97-AF65-F5344CB8AC3E}">
        <p14:creationId xmlns:p14="http://schemas.microsoft.com/office/powerpoint/2010/main" val="192108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6C4D-96A0-09B9-75C0-F6345B6C6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6EB0E-6BCB-7A5A-E44E-8C75A8AF0B34}"/>
              </a:ext>
            </a:extLst>
          </p:cNvPr>
          <p:cNvSpPr>
            <a:spLocks noGrp="1"/>
          </p:cNvSpPr>
          <p:nvPr>
            <p:ph type="title"/>
          </p:nvPr>
        </p:nvSpPr>
        <p:spPr/>
        <p:txBody>
          <a:bodyPr/>
          <a:lstStyle/>
          <a:p>
            <a:r>
              <a:rPr lang="zh-CN">
                <a:solidFill>
                  <a:srgbClr val="000000"/>
                </a:solidFill>
                <a:ea typeface="+mj-lt"/>
                <a:cs typeface="+mj-lt"/>
              </a:rPr>
              <a:t>S</a:t>
            </a:r>
            <a:r>
              <a:rPr lang="en-US" altLang="zh-CN">
                <a:solidFill>
                  <a:srgbClr val="000000"/>
                </a:solidFill>
                <a:ea typeface="+mj-lt"/>
                <a:cs typeface="+mj-lt"/>
              </a:rPr>
              <a:t>t</a:t>
            </a:r>
            <a:r>
              <a:rPr lang="zh-CN">
                <a:solidFill>
                  <a:srgbClr val="000000"/>
                </a:solidFill>
                <a:ea typeface="+mj-lt"/>
                <a:cs typeface="+mj-lt"/>
              </a:rPr>
              <a:t>a</a:t>
            </a:r>
            <a:r>
              <a:rPr lang="en-US" altLang="zh-CN" err="1">
                <a:solidFill>
                  <a:srgbClr val="000000"/>
                </a:solidFill>
                <a:ea typeface="+mj-lt"/>
                <a:cs typeface="+mj-lt"/>
              </a:rPr>
              <a:t>te</a:t>
            </a:r>
            <a:r>
              <a:rPr lang="en-US" altLang="zh-CN">
                <a:solidFill>
                  <a:srgbClr val="000000"/>
                </a:solidFill>
                <a:ea typeface="+mj-lt"/>
                <a:cs typeface="+mj-lt"/>
              </a:rPr>
              <a:t>-o</a:t>
            </a:r>
            <a:r>
              <a:rPr lang="zh-CN">
                <a:solidFill>
                  <a:srgbClr val="000000"/>
                </a:solidFill>
                <a:ea typeface="+mj-lt"/>
                <a:cs typeface="+mj-lt"/>
              </a:rPr>
              <a:t>f</a:t>
            </a:r>
            <a:r>
              <a:rPr lang="en-US" altLang="zh-CN">
                <a:solidFill>
                  <a:srgbClr val="000000"/>
                </a:solidFill>
                <a:ea typeface="+mj-lt"/>
                <a:cs typeface="+mj-lt"/>
              </a:rPr>
              <a:t>-</a:t>
            </a:r>
            <a:r>
              <a:rPr lang="en-US" altLang="zh-CN" err="1">
                <a:solidFill>
                  <a:srgbClr val="000000"/>
                </a:solidFill>
                <a:ea typeface="+mj-lt"/>
                <a:cs typeface="+mj-lt"/>
              </a:rPr>
              <a:t>th</a:t>
            </a:r>
            <a:r>
              <a:rPr lang="zh-CN">
                <a:solidFill>
                  <a:srgbClr val="000000"/>
                </a:solidFill>
                <a:ea typeface="+mj-lt"/>
                <a:cs typeface="+mj-lt"/>
              </a:rPr>
              <a:t>e</a:t>
            </a:r>
            <a:r>
              <a:rPr lang="en-US" altLang="zh-CN">
                <a:solidFill>
                  <a:srgbClr val="000000"/>
                </a:solidFill>
                <a:ea typeface="+mj-lt"/>
                <a:cs typeface="+mj-lt"/>
              </a:rPr>
              <a:t>-</a:t>
            </a:r>
            <a:r>
              <a:rPr lang="en-US" altLang="zh-CN" err="1">
                <a:solidFill>
                  <a:srgbClr val="000000"/>
                </a:solidFill>
                <a:ea typeface="+mj-lt"/>
                <a:cs typeface="+mj-lt"/>
              </a:rPr>
              <a:t>Ar</a:t>
            </a:r>
            <a:r>
              <a:rPr lang="zh-CN">
                <a:solidFill>
                  <a:srgbClr val="000000"/>
                </a:solidFill>
                <a:ea typeface="+mj-lt"/>
                <a:cs typeface="+mj-lt"/>
              </a:rPr>
              <a:t>t </a:t>
            </a:r>
            <a:r>
              <a:rPr lang="en-US" altLang="zh-CN">
                <a:solidFill>
                  <a:srgbClr val="000000"/>
                </a:solidFill>
                <a:ea typeface="+mj-lt"/>
                <a:cs typeface="+mj-lt"/>
              </a:rPr>
              <a:t>F</a:t>
            </a:r>
            <a:r>
              <a:rPr lang="zh-CN">
                <a:solidFill>
                  <a:srgbClr val="000000"/>
                </a:solidFill>
                <a:ea typeface="+mj-lt"/>
                <a:cs typeface="+mj-lt"/>
              </a:rPr>
              <a:t>a</a:t>
            </a:r>
            <a:r>
              <a:rPr lang="en-US" altLang="zh-CN" err="1">
                <a:solidFill>
                  <a:srgbClr val="000000"/>
                </a:solidFill>
                <a:ea typeface="+mj-lt"/>
                <a:cs typeface="+mj-lt"/>
              </a:rPr>
              <a:t>lls</a:t>
            </a:r>
            <a:r>
              <a:rPr lang="zh-CN">
                <a:solidFill>
                  <a:srgbClr val="000000"/>
                </a:solidFill>
                <a:ea typeface="+mj-lt"/>
                <a:cs typeface="+mj-lt"/>
              </a:rPr>
              <a:t> </a:t>
            </a:r>
            <a:r>
              <a:rPr lang="en-US" altLang="zh-CN" err="1">
                <a:solidFill>
                  <a:srgbClr val="000000"/>
                </a:solidFill>
                <a:ea typeface="+mj-lt"/>
                <a:cs typeface="+mj-lt"/>
              </a:rPr>
              <a:t>Sh</a:t>
            </a:r>
            <a:r>
              <a:rPr lang="zh-CN">
                <a:solidFill>
                  <a:srgbClr val="000000"/>
                </a:solidFill>
                <a:ea typeface="+mj-lt"/>
                <a:cs typeface="+mj-lt"/>
              </a:rPr>
              <a:t>ort</a:t>
            </a:r>
            <a:endParaRPr lang="zh-CN">
              <a:ea typeface="+mj-lt"/>
              <a:cs typeface="+mj-lt"/>
            </a:endParaRPr>
          </a:p>
        </p:txBody>
      </p:sp>
      <p:sp>
        <p:nvSpPr>
          <p:cNvPr id="3" name="Content Placeholder 2">
            <a:extLst>
              <a:ext uri="{FF2B5EF4-FFF2-40B4-BE49-F238E27FC236}">
                <a16:creationId xmlns:a16="http://schemas.microsoft.com/office/drawing/2014/main" id="{7DF086D4-A677-349E-A882-1BA77A597DA8}"/>
              </a:ext>
            </a:extLst>
          </p:cNvPr>
          <p:cNvSpPr>
            <a:spLocks noGrp="1"/>
          </p:cNvSpPr>
          <p:nvPr>
            <p:ph idx="1"/>
          </p:nvPr>
        </p:nvSpPr>
        <p:spPr/>
        <p:txBody>
          <a:bodyPr vert="horz" lIns="91440" tIns="45720" rIns="91440" bIns="45720" rtlCol="0" anchor="t">
            <a:noAutofit/>
          </a:bodyPr>
          <a:lstStyle/>
          <a:p>
            <a:pPr>
              <a:buFont typeface="Arial"/>
              <a:buChar char="•"/>
            </a:pPr>
            <a:endParaRPr lang="zh-CN">
              <a:ea typeface="+mn-lt"/>
              <a:cs typeface="+mn-lt"/>
            </a:endParaRPr>
          </a:p>
          <a:p>
            <a:pPr marL="0" indent="0">
              <a:buNone/>
            </a:pPr>
            <a:endParaRPr lang="zh-CN" altLang="en-US">
              <a:ea typeface="宋体"/>
            </a:endParaRPr>
          </a:p>
        </p:txBody>
      </p:sp>
      <p:graphicFrame>
        <p:nvGraphicFramePr>
          <p:cNvPr id="5" name="Table 4">
            <a:extLst>
              <a:ext uri="{FF2B5EF4-FFF2-40B4-BE49-F238E27FC236}">
                <a16:creationId xmlns:a16="http://schemas.microsoft.com/office/drawing/2014/main" id="{679C823C-CE19-7C5B-5EFB-727FC742105E}"/>
              </a:ext>
            </a:extLst>
          </p:cNvPr>
          <p:cNvGraphicFramePr>
            <a:graphicFrameLocks noGrp="1"/>
          </p:cNvGraphicFramePr>
          <p:nvPr/>
        </p:nvGraphicFramePr>
        <p:xfrm>
          <a:off x="842682" y="1828799"/>
          <a:ext cx="10381095" cy="3449989"/>
        </p:xfrm>
        <a:graphic>
          <a:graphicData uri="http://schemas.openxmlformats.org/drawingml/2006/table">
            <a:tbl>
              <a:tblPr bandRow="1">
                <a:tableStyleId>{5C22544A-7EE6-4342-B048-85BDC9FD1C3A}</a:tableStyleId>
              </a:tblPr>
              <a:tblGrid>
                <a:gridCol w="2076219">
                  <a:extLst>
                    <a:ext uri="{9D8B030D-6E8A-4147-A177-3AD203B41FA5}">
                      <a16:colId xmlns:a16="http://schemas.microsoft.com/office/drawing/2014/main" val="1335777438"/>
                    </a:ext>
                  </a:extLst>
                </a:gridCol>
                <a:gridCol w="2076219">
                  <a:extLst>
                    <a:ext uri="{9D8B030D-6E8A-4147-A177-3AD203B41FA5}">
                      <a16:colId xmlns:a16="http://schemas.microsoft.com/office/drawing/2014/main" val="979451747"/>
                    </a:ext>
                  </a:extLst>
                </a:gridCol>
                <a:gridCol w="2076219">
                  <a:extLst>
                    <a:ext uri="{9D8B030D-6E8A-4147-A177-3AD203B41FA5}">
                      <a16:colId xmlns:a16="http://schemas.microsoft.com/office/drawing/2014/main" val="115042656"/>
                    </a:ext>
                  </a:extLst>
                </a:gridCol>
                <a:gridCol w="2076219">
                  <a:extLst>
                    <a:ext uri="{9D8B030D-6E8A-4147-A177-3AD203B41FA5}">
                      <a16:colId xmlns:a16="http://schemas.microsoft.com/office/drawing/2014/main" val="635423498"/>
                    </a:ext>
                  </a:extLst>
                </a:gridCol>
                <a:gridCol w="2076219">
                  <a:extLst>
                    <a:ext uri="{9D8B030D-6E8A-4147-A177-3AD203B41FA5}">
                      <a16:colId xmlns:a16="http://schemas.microsoft.com/office/drawing/2014/main" val="2435930691"/>
                    </a:ext>
                  </a:extLst>
                </a:gridCol>
              </a:tblGrid>
              <a:tr h="768639">
                <a:tc>
                  <a:txBody>
                    <a:bodyPr/>
                    <a:lstStyle/>
                    <a:p>
                      <a:pPr algn="l">
                        <a:buNone/>
                      </a:pPr>
                      <a:r>
                        <a:rPr lang="en-US" sz="2000">
                          <a:effectLst/>
                        </a:rPr>
                        <a:t>Approach</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buNone/>
                      </a:pPr>
                      <a:r>
                        <a:rPr lang="en-US" sz="2000">
                          <a:effectLst/>
                        </a:rPr>
                        <a:t>Safety</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buNone/>
                      </a:pPr>
                      <a:r>
                        <a:rPr lang="en-US" sz="2000">
                          <a:effectLst/>
                        </a:rPr>
                        <a:t>Isolation</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buNone/>
                      </a:pPr>
                      <a:r>
                        <a:rPr lang="en-US" sz="2000">
                          <a:effectLst/>
                        </a:rPr>
                        <a:t>Efficiency</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l">
                        <a:buNone/>
                      </a:pPr>
                      <a:r>
                        <a:rPr lang="en-US" sz="2000">
                          <a:effectLst/>
                        </a:rPr>
                        <a:t>Fine-Grained Control</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226555940"/>
                  </a:ext>
                </a:extLst>
              </a:tr>
              <a:tr h="439222">
                <a:tc>
                  <a:txBody>
                    <a:bodyPr/>
                    <a:lstStyle/>
                    <a:p>
                      <a:pPr>
                        <a:buNone/>
                      </a:pPr>
                      <a:r>
                        <a:rPr lang="en-US" sz="2000">
                          <a:effectLst/>
                        </a:rPr>
                        <a:t>Dynamic Loading</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25187002"/>
                  </a:ext>
                </a:extLst>
              </a:tr>
              <a:tr h="768639">
                <a:tc>
                  <a:txBody>
                    <a:bodyPr/>
                    <a:lstStyle/>
                    <a:p>
                      <a:pPr>
                        <a:buNone/>
                      </a:pPr>
                      <a:r>
                        <a:rPr lang="en-US" sz="2000">
                          <a:effectLst/>
                        </a:rPr>
                        <a:t>SFI (</a:t>
                      </a:r>
                      <a:r>
                        <a:rPr lang="en-US" sz="2000" err="1">
                          <a:effectLst/>
                        </a:rPr>
                        <a:t>Wasm</a:t>
                      </a:r>
                      <a:r>
                        <a:rPr lang="en-US" sz="2000">
                          <a:effectLst/>
                        </a:rPr>
                        <a:t>, Lua)</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Limited</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 (10-15% overhead)</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125477554"/>
                  </a:ext>
                </a:extLst>
              </a:tr>
              <a:tr h="768639">
                <a:tc>
                  <a:txBody>
                    <a:bodyPr/>
                    <a:lstStyle/>
                    <a:p>
                      <a:pPr>
                        <a:buNone/>
                      </a:pPr>
                      <a:r>
                        <a:rPr lang="en-US" sz="2000">
                          <a:effectLst/>
                        </a:rPr>
                        <a:t>Subprocess</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 (context switches)</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Limited</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32876282"/>
                  </a:ext>
                </a:extLst>
              </a:tr>
              <a:tr h="439222">
                <a:tc>
                  <a:txBody>
                    <a:bodyPr/>
                    <a:lstStyle/>
                    <a:p>
                      <a:pPr>
                        <a:buNone/>
                      </a:pPr>
                      <a:r>
                        <a:rPr lang="en-US" sz="2000" err="1">
                          <a:effectLst/>
                        </a:rPr>
                        <a:t>eBPF</a:t>
                      </a:r>
                      <a:r>
                        <a:rPr lang="en-US" sz="2000">
                          <a:effectLst/>
                        </a:rPr>
                        <a:t> </a:t>
                      </a:r>
                      <a:r>
                        <a:rPr lang="en-US" sz="2000" err="1">
                          <a:effectLst/>
                        </a:rPr>
                        <a:t>uprobes</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 (kernel traps)</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2000">
                          <a:effectLst/>
                        </a:rPr>
                        <a:t>Limited</a:t>
                      </a:r>
                    </a:p>
                  </a:txBody>
                  <a:tcPr marL="95250" marR="95250" marT="47625" marB="47625"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51386969"/>
                  </a:ext>
                </a:extLst>
              </a:tr>
            </a:tbl>
          </a:graphicData>
        </a:graphic>
      </p:graphicFrame>
      <p:sp>
        <p:nvSpPr>
          <p:cNvPr id="7" name="TextBox 6">
            <a:extLst>
              <a:ext uri="{FF2B5EF4-FFF2-40B4-BE49-F238E27FC236}">
                <a16:creationId xmlns:a16="http://schemas.microsoft.com/office/drawing/2014/main" id="{8CEEA55D-F706-8E4A-D81D-D2CCBF76AEDB}"/>
              </a:ext>
            </a:extLst>
          </p:cNvPr>
          <p:cNvSpPr txBox="1"/>
          <p:nvPr/>
        </p:nvSpPr>
        <p:spPr>
          <a:xfrm>
            <a:off x="1461247" y="5351929"/>
            <a:ext cx="9592235" cy="7410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a:ea typeface="+mn-lt"/>
                <a:cs typeface="+mn-lt"/>
              </a:rPr>
              <a:t>   No single framework satisfies all requirements</a:t>
            </a:r>
          </a:p>
          <a:p>
            <a:pPr>
              <a:lnSpc>
                <a:spcPts val="1575"/>
              </a:lnSpc>
            </a:pPr>
            <a:endParaRPr lang="en-US"/>
          </a:p>
        </p:txBody>
      </p:sp>
      <p:sp>
        <p:nvSpPr>
          <p:cNvPr id="4" name="Slide Number Placeholder 3">
            <a:extLst>
              <a:ext uri="{FF2B5EF4-FFF2-40B4-BE49-F238E27FC236}">
                <a16:creationId xmlns:a16="http://schemas.microsoft.com/office/drawing/2014/main" id="{78CED1AB-4A5F-21C4-012C-59B875AD1375}"/>
              </a:ext>
            </a:extLst>
          </p:cNvPr>
          <p:cNvSpPr>
            <a:spLocks noGrp="1"/>
          </p:cNvSpPr>
          <p:nvPr>
            <p:ph type="sldNum" sz="quarter" idx="12"/>
          </p:nvPr>
        </p:nvSpPr>
        <p:spPr/>
        <p:txBody>
          <a:bodyPr/>
          <a:lstStyle/>
          <a:p>
            <a:fld id="{079CB688-378F-4534-BFFE-AF122467FDB7}" type="slidenum">
              <a:rPr lang="zh-CN" altLang="en-US" smtClean="0"/>
              <a:t>30</a:t>
            </a:fld>
            <a:endParaRPr lang="en-US"/>
          </a:p>
        </p:txBody>
      </p:sp>
    </p:spTree>
    <p:extLst>
      <p:ext uri="{BB962C8B-B14F-4D97-AF65-F5344CB8AC3E}">
        <p14:creationId xmlns:p14="http://schemas.microsoft.com/office/powerpoint/2010/main" val="3752653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A0EF-700B-EFEB-A3CB-CAD6DF246EC2}"/>
              </a:ext>
            </a:extLst>
          </p:cNvPr>
          <p:cNvSpPr>
            <a:spLocks noGrp="1"/>
          </p:cNvSpPr>
          <p:nvPr>
            <p:ph type="title"/>
          </p:nvPr>
        </p:nvSpPr>
        <p:spPr/>
        <p:txBody>
          <a:bodyPr/>
          <a:lstStyle/>
          <a:p>
            <a:r>
              <a:rPr lang="en-US"/>
              <a:t>Summary of EIM</a:t>
            </a:r>
          </a:p>
        </p:txBody>
      </p:sp>
      <p:sp>
        <p:nvSpPr>
          <p:cNvPr id="3" name="Content Placeholder 2">
            <a:extLst>
              <a:ext uri="{FF2B5EF4-FFF2-40B4-BE49-F238E27FC236}">
                <a16:creationId xmlns:a16="http://schemas.microsoft.com/office/drawing/2014/main" id="{9A7CF224-F87E-302F-9590-1CFE47864AAC}"/>
              </a:ext>
            </a:extLst>
          </p:cNvPr>
          <p:cNvSpPr>
            <a:spLocks noGrp="1"/>
          </p:cNvSpPr>
          <p:nvPr>
            <p:ph idx="1"/>
          </p:nvPr>
        </p:nvSpPr>
        <p:spPr/>
        <p:txBody>
          <a:bodyPr vert="horz" lIns="91440" tIns="45720" rIns="91440" bIns="45720" rtlCol="0" anchor="t">
            <a:normAutofit/>
          </a:bodyPr>
          <a:lstStyle/>
          <a:p>
            <a:pPr>
              <a:buFont typeface="Arial"/>
            </a:pPr>
            <a:r>
              <a:rPr lang="en-US">
                <a:ea typeface="+mn-lt"/>
                <a:cs typeface="+mn-lt"/>
              </a:rPr>
              <a:t>Existing frameworks → no control OR coarse-grained bundles</a:t>
            </a:r>
          </a:p>
          <a:p>
            <a:pPr>
              <a:buFont typeface="Arial"/>
            </a:pPr>
            <a:r>
              <a:rPr lang="en-US">
                <a:ea typeface="+mn-lt"/>
                <a:cs typeface="+mn-lt"/>
              </a:rPr>
              <a:t>Treats safety and interconnectedness as independent dimensions</a:t>
            </a:r>
            <a:endParaRPr lang="en-US">
              <a:solidFill>
                <a:srgbClr val="000000"/>
              </a:solidFill>
              <a:ea typeface="+mn-lt"/>
              <a:cs typeface="+mn-lt"/>
            </a:endParaRPr>
          </a:p>
          <a:p>
            <a:pPr>
              <a:buFont typeface="Arial"/>
            </a:pPr>
            <a:r>
              <a:rPr lang="en-US" b="1">
                <a:ea typeface="+mn-lt"/>
                <a:cs typeface="+mn-lt"/>
              </a:rPr>
              <a:t>Example policies:</a:t>
            </a:r>
            <a:endParaRPr lang="en-US">
              <a:ea typeface="+mn-lt"/>
              <a:cs typeface="+mn-lt"/>
            </a:endParaRPr>
          </a:p>
          <a:p>
            <a:pPr lvl="1">
              <a:buFont typeface="Courier New"/>
              <a:buChar char="o"/>
            </a:pPr>
            <a:r>
              <a:rPr lang="en-US">
                <a:ea typeface="+mn-lt"/>
                <a:cs typeface="+mn-lt"/>
              </a:rPr>
              <a:t>Monitoring extension: read-only access to specific variables</a:t>
            </a:r>
            <a:endParaRPr lang="en-US"/>
          </a:p>
          <a:p>
            <a:pPr lvl="1">
              <a:buFont typeface="Courier New"/>
              <a:buChar char="o"/>
            </a:pPr>
            <a:r>
              <a:rPr lang="en-US">
                <a:ea typeface="+mn-lt"/>
                <a:cs typeface="+mn-lt"/>
              </a:rPr>
              <a:t>Firewall extension: read/write for response modification</a:t>
            </a:r>
            <a:endParaRPr lang="en-US"/>
          </a:p>
          <a:p>
            <a:pPr>
              <a:buFont typeface="Arial"/>
              <a:buChar char="•"/>
            </a:pPr>
            <a:endParaRPr lang="en-US" b="1"/>
          </a:p>
          <a:p>
            <a:pPr>
              <a:buFont typeface="Arial"/>
            </a:pPr>
            <a:endParaRPr lang="en-US"/>
          </a:p>
        </p:txBody>
      </p:sp>
      <p:sp>
        <p:nvSpPr>
          <p:cNvPr id="4" name="Slide Number Placeholder 3">
            <a:extLst>
              <a:ext uri="{FF2B5EF4-FFF2-40B4-BE49-F238E27FC236}">
                <a16:creationId xmlns:a16="http://schemas.microsoft.com/office/drawing/2014/main" id="{51B05E42-60CF-743F-485F-63A4B9AC9669}"/>
              </a:ext>
            </a:extLst>
          </p:cNvPr>
          <p:cNvSpPr>
            <a:spLocks noGrp="1"/>
          </p:cNvSpPr>
          <p:nvPr>
            <p:ph type="sldNum" sz="quarter" idx="12"/>
          </p:nvPr>
        </p:nvSpPr>
        <p:spPr/>
        <p:txBody>
          <a:bodyPr/>
          <a:lstStyle/>
          <a:p>
            <a:fld id="{079CB688-378F-4534-BFFE-AF122467FDB7}" type="slidenum">
              <a:rPr lang="zh-CN" altLang="en-US" smtClean="0"/>
              <a:t>31</a:t>
            </a:fld>
            <a:endParaRPr lang="en-US"/>
          </a:p>
        </p:txBody>
      </p:sp>
    </p:spTree>
    <p:extLst>
      <p:ext uri="{BB962C8B-B14F-4D97-AF65-F5344CB8AC3E}">
        <p14:creationId xmlns:p14="http://schemas.microsoft.com/office/powerpoint/2010/main" val="431873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AF94-E387-2DB9-4EF0-C65A07B5F86B}"/>
              </a:ext>
            </a:extLst>
          </p:cNvPr>
          <p:cNvSpPr>
            <a:spLocks noGrp="1"/>
          </p:cNvSpPr>
          <p:nvPr>
            <p:ph type="title"/>
          </p:nvPr>
        </p:nvSpPr>
        <p:spPr/>
        <p:txBody>
          <a:bodyPr/>
          <a:lstStyle/>
          <a:p>
            <a:r>
              <a:rPr lang="en-US" err="1">
                <a:ea typeface="+mj-lt"/>
                <a:cs typeface="+mj-lt"/>
              </a:rPr>
              <a:t>bpftime</a:t>
            </a:r>
            <a:r>
              <a:rPr lang="en-US">
                <a:ea typeface="+mj-lt"/>
                <a:cs typeface="+mj-lt"/>
              </a:rPr>
              <a:t> - Why We Need a New Runtime</a:t>
            </a:r>
          </a:p>
          <a:p>
            <a:endParaRPr lang="en-US"/>
          </a:p>
        </p:txBody>
      </p:sp>
      <p:sp>
        <p:nvSpPr>
          <p:cNvPr id="3" name="Content Placeholder 2">
            <a:extLst>
              <a:ext uri="{FF2B5EF4-FFF2-40B4-BE49-F238E27FC236}">
                <a16:creationId xmlns:a16="http://schemas.microsoft.com/office/drawing/2014/main" id="{110B89EB-3894-BF84-3C81-EAA45E77CF3E}"/>
              </a:ext>
            </a:extLst>
          </p:cNvPr>
          <p:cNvSpPr>
            <a:spLocks noGrp="1"/>
          </p:cNvSpPr>
          <p:nvPr>
            <p:ph idx="1"/>
          </p:nvPr>
        </p:nvSpPr>
        <p:spPr/>
        <p:txBody>
          <a:bodyPr vert="horz" lIns="91440" tIns="45720" rIns="91440" bIns="45720" rtlCol="0" anchor="t">
            <a:normAutofit/>
          </a:bodyPr>
          <a:lstStyle/>
          <a:p>
            <a:r>
              <a:rPr lang="en-US">
                <a:ea typeface="+mn-lt"/>
                <a:cs typeface="+mn-lt"/>
              </a:rPr>
              <a:t>Can't existing frameworks enforce EIM efficiently?</a:t>
            </a:r>
            <a:endParaRPr lang="en-US"/>
          </a:p>
          <a:p>
            <a:pPr lvl="1">
              <a:buFont typeface="Courier New" panose="020B0604020202020204" pitchFamily="34" charset="0"/>
              <a:buChar char="o"/>
            </a:pPr>
            <a:r>
              <a:rPr lang="en-US" b="1" err="1">
                <a:ea typeface="+mn-lt"/>
                <a:cs typeface="+mn-lt"/>
              </a:rPr>
              <a:t>WebAssembly</a:t>
            </a:r>
            <a:r>
              <a:rPr lang="en-US" b="1">
                <a:ea typeface="+mn-lt"/>
                <a:cs typeface="+mn-lt"/>
              </a:rPr>
              <a:t>/SFI</a:t>
            </a:r>
            <a:r>
              <a:rPr lang="en-US">
                <a:ea typeface="+mn-lt"/>
                <a:cs typeface="+mn-lt"/>
              </a:rPr>
              <a:t>: 10-15% overhead, </a:t>
            </a:r>
            <a:r>
              <a:rPr lang="en-US" b="1">
                <a:ea typeface="+mn-lt"/>
                <a:cs typeface="+mn-lt"/>
              </a:rPr>
              <a:t>Subprocess isolation</a:t>
            </a:r>
            <a:r>
              <a:rPr lang="en-US">
                <a:ea typeface="+mn-lt"/>
                <a:cs typeface="+mn-lt"/>
              </a:rPr>
              <a:t>: Expensive switches, </a:t>
            </a:r>
            <a:r>
              <a:rPr lang="en-US" b="1">
                <a:ea typeface="+mn-lt"/>
                <a:cs typeface="+mn-lt"/>
              </a:rPr>
              <a:t>Kernel </a:t>
            </a:r>
            <a:r>
              <a:rPr lang="en-US" b="1" err="1">
                <a:ea typeface="+mn-lt"/>
                <a:cs typeface="+mn-lt"/>
              </a:rPr>
              <a:t>eBPF</a:t>
            </a:r>
            <a:r>
              <a:rPr lang="en-US" b="1">
                <a:ea typeface="+mn-lt"/>
                <a:cs typeface="+mn-lt"/>
              </a:rPr>
              <a:t> </a:t>
            </a:r>
            <a:r>
              <a:rPr lang="en-US" b="1" err="1">
                <a:ea typeface="+mn-lt"/>
                <a:cs typeface="+mn-lt"/>
              </a:rPr>
              <a:t>uprobes</a:t>
            </a:r>
            <a:r>
              <a:rPr lang="en-US">
                <a:ea typeface="+mn-lt"/>
                <a:cs typeface="+mn-lt"/>
              </a:rPr>
              <a:t>: Kernel traps</a:t>
            </a:r>
            <a:endParaRPr lang="en-US"/>
          </a:p>
          <a:p>
            <a:r>
              <a:rPr lang="en-US">
                <a:ea typeface="+mn-lt"/>
                <a:cs typeface="+mn-lt"/>
              </a:rPr>
              <a:t>A </a:t>
            </a:r>
            <a:r>
              <a:rPr lang="en-US" err="1">
                <a:ea typeface="+mn-lt"/>
                <a:cs typeface="+mn-lt"/>
              </a:rPr>
              <a:t>userspace</a:t>
            </a:r>
            <a:r>
              <a:rPr lang="en-US">
                <a:ea typeface="+mn-lt"/>
                <a:cs typeface="+mn-lt"/>
              </a:rPr>
              <a:t> extension framework in </a:t>
            </a:r>
            <a:r>
              <a:rPr lang="en-US" err="1">
                <a:ea typeface="+mn-lt"/>
                <a:cs typeface="+mn-lt"/>
              </a:rPr>
              <a:t>eBPF</a:t>
            </a:r>
            <a:endParaRPr lang="en-US">
              <a:ea typeface="+mn-lt"/>
              <a:cs typeface="+mn-lt"/>
            </a:endParaRPr>
          </a:p>
          <a:p>
            <a:pPr lvl="1">
              <a:buFont typeface="Courier New" panose="020B0604020202020204" pitchFamily="34" charset="0"/>
              <a:buChar char="o"/>
            </a:pPr>
            <a:r>
              <a:rPr lang="en-US" sz="2000" b="1">
                <a:ea typeface="+mn-lt"/>
                <a:cs typeface="+mn-lt"/>
              </a:rPr>
              <a:t>Compatibility and </a:t>
            </a:r>
            <a:r>
              <a:rPr lang="en-US" b="1"/>
              <a:t>Work together with kernel </a:t>
            </a:r>
            <a:r>
              <a:rPr lang="en-US" b="1" err="1"/>
              <a:t>eBPF</a:t>
            </a:r>
            <a:r>
              <a:rPr lang="en-US" b="1"/>
              <a:t> extensions</a:t>
            </a:r>
            <a:endParaRPr lang="en-US"/>
          </a:p>
          <a:p>
            <a:pPr lvl="1"/>
            <a:r>
              <a:rPr lang="en-US">
                <a:ea typeface="+mn-lt"/>
                <a:cs typeface="+mn-lt"/>
              </a:rPr>
              <a:t>verification for safety</a:t>
            </a:r>
            <a:endParaRPr lang="en-US" b="1">
              <a:ea typeface="+mn-lt"/>
              <a:cs typeface="+mn-lt"/>
            </a:endParaRPr>
          </a:p>
          <a:p>
            <a:pPr lvl="1">
              <a:buFont typeface="Courier New" panose="020B0604020202020204" pitchFamily="34" charset="0"/>
              <a:buChar char="o"/>
            </a:pPr>
            <a:r>
              <a:rPr lang="en-US" b="1"/>
              <a:t>Conceal for efficient</a:t>
            </a:r>
          </a:p>
          <a:p>
            <a:pPr lvl="1">
              <a:buFont typeface="Courier New" panose="020B0604020202020204" pitchFamily="34" charset="0"/>
              <a:buChar char="o"/>
            </a:pPr>
            <a:r>
              <a:rPr lang="en-US" b="1" err="1"/>
              <a:t>Mpk</a:t>
            </a:r>
            <a:r>
              <a:rPr lang="en-US" b="1"/>
              <a:t> for isolation</a:t>
            </a:r>
          </a:p>
          <a:p>
            <a:endParaRPr lang="en-US"/>
          </a:p>
        </p:txBody>
      </p:sp>
      <p:sp>
        <p:nvSpPr>
          <p:cNvPr id="4" name="Slide Number Placeholder 3">
            <a:extLst>
              <a:ext uri="{FF2B5EF4-FFF2-40B4-BE49-F238E27FC236}">
                <a16:creationId xmlns:a16="http://schemas.microsoft.com/office/drawing/2014/main" id="{D09E279C-DD17-9E80-980F-7EFD8A521371}"/>
              </a:ext>
            </a:extLst>
          </p:cNvPr>
          <p:cNvSpPr>
            <a:spLocks noGrp="1"/>
          </p:cNvSpPr>
          <p:nvPr>
            <p:ph type="sldNum" sz="quarter" idx="12"/>
          </p:nvPr>
        </p:nvSpPr>
        <p:spPr/>
        <p:txBody>
          <a:bodyPr/>
          <a:lstStyle/>
          <a:p>
            <a:fld id="{079CB688-378F-4534-BFFE-AF122467FDB7}" type="slidenum">
              <a:rPr lang="zh-CN" altLang="en-US" smtClean="0"/>
              <a:t>32</a:t>
            </a:fld>
            <a:endParaRPr lang="en-US"/>
          </a:p>
        </p:txBody>
      </p:sp>
    </p:spTree>
    <p:extLst>
      <p:ext uri="{BB962C8B-B14F-4D97-AF65-F5344CB8AC3E}">
        <p14:creationId xmlns:p14="http://schemas.microsoft.com/office/powerpoint/2010/main" val="2429918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118499" y="1847663"/>
            <a:ext cx="2176432" cy="139760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altLang="zh-CN" err="1"/>
              <a:t>eBPF</a:t>
            </a:r>
            <a:r>
              <a:rPr lang="en-US" altLang="zh-CN"/>
              <a:t> application</a:t>
            </a:r>
            <a:endParaRPr lang="zh-CN" altLang="en-US"/>
          </a:p>
        </p:txBody>
      </p:sp>
      <p:sp>
        <p:nvSpPr>
          <p:cNvPr id="51" name="矩形 50"/>
          <p:cNvSpPr/>
          <p:nvPr/>
        </p:nvSpPr>
        <p:spPr>
          <a:xfrm>
            <a:off x="8229183" y="4346538"/>
            <a:ext cx="1004110" cy="9446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t>eBPF</a:t>
            </a:r>
            <a:r>
              <a:rPr lang="en-US" altLang="zh-CN"/>
              <a:t> </a:t>
            </a:r>
          </a:p>
          <a:p>
            <a:pPr algn="ctr"/>
            <a:r>
              <a:rPr lang="en-US" altLang="zh-CN">
                <a:ea typeface="等线"/>
              </a:rPr>
              <a:t>runtime</a:t>
            </a:r>
            <a:endParaRPr lang="zh-CN" altLang="en-US"/>
          </a:p>
        </p:txBody>
      </p:sp>
      <p:sp>
        <p:nvSpPr>
          <p:cNvPr id="6" name="矩形 5"/>
          <p:cNvSpPr/>
          <p:nvPr/>
        </p:nvSpPr>
        <p:spPr>
          <a:xfrm>
            <a:off x="1114410" y="1847663"/>
            <a:ext cx="1745459" cy="6242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eBPF</a:t>
            </a:r>
            <a:r>
              <a:rPr lang="en-US" altLang="zh-CN"/>
              <a:t> Program </a:t>
            </a:r>
          </a:p>
          <a:p>
            <a:pPr algn="ctr"/>
            <a:r>
              <a:rPr lang="en-US" altLang="zh-CN"/>
              <a:t>Source Code</a:t>
            </a:r>
            <a:endParaRPr lang="zh-CN" altLang="en-US"/>
          </a:p>
        </p:txBody>
      </p:sp>
      <p:sp>
        <p:nvSpPr>
          <p:cNvPr id="7" name="矩形: 圆角 6"/>
          <p:cNvSpPr/>
          <p:nvPr/>
        </p:nvSpPr>
        <p:spPr>
          <a:xfrm>
            <a:off x="1071232" y="2665547"/>
            <a:ext cx="1848472" cy="544532"/>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eBPF</a:t>
            </a:r>
            <a:r>
              <a:rPr lang="en-US" altLang="zh-CN"/>
              <a:t> compiler</a:t>
            </a:r>
          </a:p>
        </p:txBody>
      </p:sp>
      <p:cxnSp>
        <p:nvCxnSpPr>
          <p:cNvPr id="9" name="直接箭头连接符 8"/>
          <p:cNvCxnSpPr>
            <a:cxnSpLocks/>
            <a:stCxn id="6" idx="2"/>
            <a:endCxn id="7" idx="0"/>
          </p:cNvCxnSpPr>
          <p:nvPr/>
        </p:nvCxnSpPr>
        <p:spPr>
          <a:xfrm>
            <a:off x="1987140" y="2471901"/>
            <a:ext cx="8328" cy="193646"/>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直接连接符 14"/>
          <p:cNvCxnSpPr>
            <a:cxnSpLocks/>
          </p:cNvCxnSpPr>
          <p:nvPr/>
        </p:nvCxnSpPr>
        <p:spPr>
          <a:xfrm>
            <a:off x="1371885" y="3677832"/>
            <a:ext cx="993111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2" name="矩形 21"/>
          <p:cNvSpPr/>
          <p:nvPr/>
        </p:nvSpPr>
        <p:spPr>
          <a:xfrm>
            <a:off x="3228189" y="2258677"/>
            <a:ext cx="1963868" cy="4116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altLang="zh-CN"/>
              <a:t>  </a:t>
            </a:r>
            <a:r>
              <a:rPr lang="en-US" altLang="zh-CN" err="1"/>
              <a:t>eBPF</a:t>
            </a:r>
            <a:r>
              <a:rPr lang="en-US" altLang="zh-CN"/>
              <a:t> bytecode</a:t>
            </a:r>
            <a:endParaRPr lang="zh-CN" altLang="en-US"/>
          </a:p>
        </p:txBody>
      </p:sp>
      <p:cxnSp>
        <p:nvCxnSpPr>
          <p:cNvPr id="28" name="直接箭头连接符 27"/>
          <p:cNvCxnSpPr>
            <a:cxnSpLocks/>
            <a:stCxn id="7" idx="3"/>
            <a:endCxn id="22" idx="1"/>
          </p:cNvCxnSpPr>
          <p:nvPr/>
        </p:nvCxnSpPr>
        <p:spPr>
          <a:xfrm flipV="1">
            <a:off x="2919704" y="2464506"/>
            <a:ext cx="308485" cy="473307"/>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1" name="流程图: 磁盘 30"/>
          <p:cNvSpPr/>
          <p:nvPr/>
        </p:nvSpPr>
        <p:spPr>
          <a:xfrm>
            <a:off x="7964078" y="3370502"/>
            <a:ext cx="1559447" cy="614660"/>
          </a:xfrm>
          <a:prstGeom prst="flowChartMagneticDisk">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等线"/>
              </a:rPr>
              <a:t>UbiBPF</a:t>
            </a:r>
            <a:r>
              <a:rPr lang="en-US" altLang="zh-CN">
                <a:ea typeface="等线"/>
              </a:rPr>
              <a:t> maps</a:t>
            </a:r>
          </a:p>
        </p:txBody>
      </p:sp>
      <p:sp>
        <p:nvSpPr>
          <p:cNvPr id="33" name="矩形: 对角圆角 32"/>
          <p:cNvSpPr/>
          <p:nvPr/>
        </p:nvSpPr>
        <p:spPr>
          <a:xfrm>
            <a:off x="5454180" y="1292468"/>
            <a:ext cx="1930387" cy="2691009"/>
          </a:xfrm>
          <a:prstGeom prst="round2DiagRect">
            <a:avLst>
              <a:gd name="adj1" fmla="val 16667"/>
              <a:gd name="adj2" fmla="val 19295"/>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UbiBPF</a:t>
            </a:r>
            <a:r>
              <a:rPr lang="en-US" altLang="zh-CN">
                <a:ea typeface="等线"/>
              </a:rPr>
              <a:t> Loader</a:t>
            </a:r>
            <a:endParaRPr lang="zh-CN" altLang="en-US"/>
          </a:p>
        </p:txBody>
      </p:sp>
      <p:sp>
        <p:nvSpPr>
          <p:cNvPr id="34" name="矩形: 圆角 33"/>
          <p:cNvSpPr/>
          <p:nvPr/>
        </p:nvSpPr>
        <p:spPr>
          <a:xfrm>
            <a:off x="5938726" y="4085335"/>
            <a:ext cx="982244" cy="396873"/>
          </a:xfrm>
          <a:prstGeom prst="roundRect">
            <a:avLst>
              <a:gd name="adj" fmla="val 21440"/>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35" name="矩形: 圆角 34"/>
          <p:cNvSpPr/>
          <p:nvPr/>
        </p:nvSpPr>
        <p:spPr>
          <a:xfrm>
            <a:off x="5706895" y="4616030"/>
            <a:ext cx="1445906" cy="4180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JIT compiler</a:t>
            </a:r>
            <a:endParaRPr lang="zh-CN" altLang="en-US"/>
          </a:p>
        </p:txBody>
      </p:sp>
      <p:cxnSp>
        <p:nvCxnSpPr>
          <p:cNvPr id="37" name="直接箭头连接符 36"/>
          <p:cNvCxnSpPr>
            <a:cxnSpLocks/>
            <a:stCxn id="185" idx="2"/>
            <a:endCxn id="34" idx="0"/>
          </p:cNvCxnSpPr>
          <p:nvPr/>
        </p:nvCxnSpPr>
        <p:spPr>
          <a:xfrm>
            <a:off x="6425171" y="3929024"/>
            <a:ext cx="4677" cy="156311"/>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p:cNvCxnSpPr>
            <a:cxnSpLocks/>
            <a:stCxn id="34" idx="2"/>
            <a:endCxn id="35" idx="0"/>
          </p:cNvCxnSpPr>
          <p:nvPr/>
        </p:nvCxnSpPr>
        <p:spPr>
          <a:xfrm>
            <a:off x="6429848" y="4482208"/>
            <a:ext cx="0" cy="133822"/>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3" name="直接箭头连接符 52"/>
          <p:cNvCxnSpPr>
            <a:cxnSpLocks/>
            <a:stCxn id="35" idx="3"/>
            <a:endCxn id="51" idx="1"/>
          </p:cNvCxnSpPr>
          <p:nvPr/>
        </p:nvCxnSpPr>
        <p:spPr>
          <a:xfrm flipV="1">
            <a:off x="7152801" y="4818853"/>
            <a:ext cx="1076382" cy="6191"/>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54" name="流程图: 多文档 53"/>
          <p:cNvSpPr/>
          <p:nvPr/>
        </p:nvSpPr>
        <p:spPr>
          <a:xfrm>
            <a:off x="8105008" y="888022"/>
            <a:ext cx="3197992" cy="2468959"/>
          </a:xfrm>
          <a:prstGeom prst="flowChartMultidocumen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a:ea typeface="等线"/>
              </a:rPr>
              <a:t>Target process    </a:t>
            </a:r>
            <a:endParaRPr lang="zh-CN" altLang="en-US"/>
          </a:p>
        </p:txBody>
      </p:sp>
      <p:sp>
        <p:nvSpPr>
          <p:cNvPr id="55" name="矩形: 圆角 54"/>
          <p:cNvSpPr/>
          <p:nvPr/>
        </p:nvSpPr>
        <p:spPr>
          <a:xfrm>
            <a:off x="9556736" y="1595792"/>
            <a:ext cx="1265572" cy="37038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uprobe</a:t>
            </a:r>
            <a:endParaRPr lang="zh-CN" altLang="en-US"/>
          </a:p>
        </p:txBody>
      </p:sp>
      <p:sp>
        <p:nvSpPr>
          <p:cNvPr id="68" name="矩形: 圆角 67"/>
          <p:cNvSpPr/>
          <p:nvPr/>
        </p:nvSpPr>
        <p:spPr>
          <a:xfrm>
            <a:off x="9580391" y="4149151"/>
            <a:ext cx="1258839" cy="36011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tracepoint</a:t>
            </a:r>
            <a:endParaRPr lang="zh-CN" altLang="en-US"/>
          </a:p>
        </p:txBody>
      </p:sp>
      <p:sp>
        <p:nvSpPr>
          <p:cNvPr id="69" name="矩形: 对角圆角 68"/>
          <p:cNvSpPr/>
          <p:nvPr/>
        </p:nvSpPr>
        <p:spPr>
          <a:xfrm>
            <a:off x="9556736" y="3460843"/>
            <a:ext cx="1289847" cy="360110"/>
          </a:xfrm>
          <a:prstGeom prst="round2DiagRect">
            <a:avLst>
              <a:gd name="adj1" fmla="val 23732"/>
              <a:gd name="adj2" fmla="val 26268"/>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syscall</a:t>
            </a:r>
            <a:endParaRPr lang="zh-CN" altLang="en-US"/>
          </a:p>
        </p:txBody>
      </p:sp>
      <p:sp>
        <p:nvSpPr>
          <p:cNvPr id="70" name="矩形: 圆角 69"/>
          <p:cNvSpPr/>
          <p:nvPr/>
        </p:nvSpPr>
        <p:spPr>
          <a:xfrm>
            <a:off x="9580391" y="4539959"/>
            <a:ext cx="1278516" cy="36011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kprobe</a:t>
            </a:r>
            <a:endParaRPr lang="zh-CN" altLang="en-US"/>
          </a:p>
        </p:txBody>
      </p:sp>
      <p:sp>
        <p:nvSpPr>
          <p:cNvPr id="71" name="矩形: 圆角 70"/>
          <p:cNvSpPr/>
          <p:nvPr/>
        </p:nvSpPr>
        <p:spPr>
          <a:xfrm>
            <a:off x="9587425" y="4930767"/>
            <a:ext cx="1289849" cy="36011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socket</a:t>
            </a:r>
            <a:endParaRPr lang="zh-CN" altLang="en-US"/>
          </a:p>
        </p:txBody>
      </p:sp>
      <p:cxnSp>
        <p:nvCxnSpPr>
          <p:cNvPr id="83" name="直接箭头连接符 82"/>
          <p:cNvCxnSpPr>
            <a:cxnSpLocks/>
          </p:cNvCxnSpPr>
          <p:nvPr/>
        </p:nvCxnSpPr>
        <p:spPr>
          <a:xfrm>
            <a:off x="9347366" y="428293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6" name="直接箭头连接符 85"/>
          <p:cNvCxnSpPr/>
          <p:nvPr/>
        </p:nvCxnSpPr>
        <p:spPr>
          <a:xfrm>
            <a:off x="9340645" y="4645334"/>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8" name="直接箭头连接符 87"/>
          <p:cNvCxnSpPr/>
          <p:nvPr/>
        </p:nvCxnSpPr>
        <p:spPr>
          <a:xfrm flipH="1">
            <a:off x="9330210" y="4395466"/>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直接箭头连接符 89"/>
          <p:cNvCxnSpPr/>
          <p:nvPr/>
        </p:nvCxnSpPr>
        <p:spPr>
          <a:xfrm flipH="1">
            <a:off x="9318443" y="4749194"/>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00" name="矩形 99"/>
          <p:cNvSpPr/>
          <p:nvPr/>
        </p:nvSpPr>
        <p:spPr>
          <a:xfrm>
            <a:off x="3228189" y="2716448"/>
            <a:ext cx="1963868" cy="4114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err="1">
                <a:ln w="0"/>
                <a:solidFill>
                  <a:schemeClr val="tx1"/>
                </a:solidFill>
                <a:effectLst>
                  <a:outerShdw blurRad="38100" dist="19050" dir="2700000" algn="tl" rotWithShape="0">
                    <a:schemeClr val="dk1">
                      <a:alpha val="40000"/>
                    </a:schemeClr>
                  </a:outerShdw>
                </a:effectLst>
                <a:ea typeface="等线"/>
              </a:rPr>
              <a:t>libbpf</a:t>
            </a:r>
            <a:endParaRPr lang="zh-CN" altLang="en-US">
              <a:solidFill>
                <a:schemeClr val="tx1"/>
              </a:solidFill>
              <a:ea typeface="等线"/>
            </a:endParaRPr>
          </a:p>
        </p:txBody>
      </p:sp>
      <p:sp>
        <p:nvSpPr>
          <p:cNvPr id="105" name="文本框 104"/>
          <p:cNvSpPr txBox="1"/>
          <p:nvPr/>
        </p:nvSpPr>
        <p:spPr>
          <a:xfrm flipH="1">
            <a:off x="764667" y="3161853"/>
            <a:ext cx="1350411" cy="369332"/>
          </a:xfrm>
          <a:prstGeom prst="rect">
            <a:avLst/>
          </a:prstGeom>
          <a:noFill/>
        </p:spPr>
        <p:txBody>
          <a:bodyPr wrap="square" rtlCol="0">
            <a:spAutoFit/>
          </a:bodyPr>
          <a:lstStyle/>
          <a:p>
            <a:r>
              <a:rPr lang="en-US" altLang="zh-CN" b="1" err="1"/>
              <a:t>Userspace</a:t>
            </a:r>
            <a:endParaRPr lang="zh-CN" altLang="en-US" b="1"/>
          </a:p>
        </p:txBody>
      </p:sp>
      <p:sp>
        <p:nvSpPr>
          <p:cNvPr id="106" name="文本框 105"/>
          <p:cNvSpPr txBox="1"/>
          <p:nvPr/>
        </p:nvSpPr>
        <p:spPr>
          <a:xfrm flipH="1">
            <a:off x="764667" y="3812345"/>
            <a:ext cx="1671747" cy="369332"/>
          </a:xfrm>
          <a:prstGeom prst="rect">
            <a:avLst/>
          </a:prstGeom>
          <a:noFill/>
        </p:spPr>
        <p:txBody>
          <a:bodyPr wrap="square" rtlCol="0">
            <a:spAutoFit/>
          </a:bodyPr>
          <a:lstStyle/>
          <a:p>
            <a:r>
              <a:rPr lang="en-US" altLang="zh-CN" b="1"/>
              <a:t>Kernel</a:t>
            </a:r>
            <a:endParaRPr lang="zh-CN" altLang="en-US" b="1"/>
          </a:p>
        </p:txBody>
      </p:sp>
      <p:cxnSp>
        <p:nvCxnSpPr>
          <p:cNvPr id="123" name="直接箭头连接符 122"/>
          <p:cNvCxnSpPr>
            <a:cxnSpLocks/>
            <a:stCxn id="16" idx="2"/>
            <a:endCxn id="69" idx="3"/>
          </p:cNvCxnSpPr>
          <p:nvPr/>
        </p:nvCxnSpPr>
        <p:spPr>
          <a:xfrm flipH="1">
            <a:off x="10201660" y="2936981"/>
            <a:ext cx="4783" cy="523862"/>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直接箭头连接符 123"/>
          <p:cNvCxnSpPr>
            <a:cxnSpLocks/>
            <a:stCxn id="69" idx="1"/>
            <a:endCxn id="68" idx="0"/>
          </p:cNvCxnSpPr>
          <p:nvPr/>
        </p:nvCxnSpPr>
        <p:spPr>
          <a:xfrm>
            <a:off x="10201660" y="3820953"/>
            <a:ext cx="8151" cy="328198"/>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82" name="箭头: 上下 128">
            <a:extLst>
              <a:ext uri="{FF2B5EF4-FFF2-40B4-BE49-F238E27FC236}">
                <a16:creationId xmlns:a16="http://schemas.microsoft.com/office/drawing/2014/main" id="{A8E3FE5A-8137-4DF9-6CA2-B9C6C5BBD0F1}"/>
              </a:ext>
            </a:extLst>
          </p:cNvPr>
          <p:cNvSpPr/>
          <p:nvPr/>
        </p:nvSpPr>
        <p:spPr>
          <a:xfrm rot="10800000">
            <a:off x="8616003" y="2961838"/>
            <a:ext cx="188944" cy="377137"/>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42" name="直接箭头连接符 85">
            <a:extLst>
              <a:ext uri="{FF2B5EF4-FFF2-40B4-BE49-F238E27FC236}">
                <a16:creationId xmlns:a16="http://schemas.microsoft.com/office/drawing/2014/main" id="{461532CE-31FF-0AB4-ED2E-739B43574562}"/>
              </a:ext>
            </a:extLst>
          </p:cNvPr>
          <p:cNvCxnSpPr/>
          <p:nvPr/>
        </p:nvCxnSpPr>
        <p:spPr>
          <a:xfrm>
            <a:off x="9350966" y="5063857"/>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43" name="直接箭头连接符 89">
            <a:extLst>
              <a:ext uri="{FF2B5EF4-FFF2-40B4-BE49-F238E27FC236}">
                <a16:creationId xmlns:a16="http://schemas.microsoft.com/office/drawing/2014/main" id="{58A55D07-CCD4-2BB6-90C3-184BE78A5E78}"/>
              </a:ext>
            </a:extLst>
          </p:cNvPr>
          <p:cNvCxnSpPr/>
          <p:nvPr/>
        </p:nvCxnSpPr>
        <p:spPr>
          <a:xfrm flipH="1">
            <a:off x="9325234" y="5141385"/>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 name="矩形 11">
            <a:extLst>
              <a:ext uri="{FF2B5EF4-FFF2-40B4-BE49-F238E27FC236}">
                <a16:creationId xmlns:a16="http://schemas.microsoft.com/office/drawing/2014/main" id="{5336D5B1-5DE0-615F-B604-0AC4C88746A9}"/>
              </a:ext>
            </a:extLst>
          </p:cNvPr>
          <p:cNvSpPr/>
          <p:nvPr/>
        </p:nvSpPr>
        <p:spPr>
          <a:xfrm>
            <a:off x="8224679" y="1821320"/>
            <a:ext cx="972061" cy="1085580"/>
          </a:xfrm>
          <a:prstGeom prst="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t>UbiBPF</a:t>
            </a:r>
            <a:endParaRPr lang="en-US" altLang="zh-CN"/>
          </a:p>
          <a:p>
            <a:pPr algn="ctr"/>
            <a:r>
              <a:rPr lang="en-US" altLang="zh-CN">
                <a:ea typeface="等线"/>
              </a:rPr>
              <a:t>user</a:t>
            </a:r>
          </a:p>
          <a:p>
            <a:pPr algn="ctr"/>
            <a:r>
              <a:rPr lang="en-US" altLang="zh-CN">
                <a:ea typeface="等线"/>
              </a:rPr>
              <a:t>runtime</a:t>
            </a:r>
            <a:endParaRPr lang="zh-CN" altLang="en-US"/>
          </a:p>
        </p:txBody>
      </p:sp>
      <p:sp>
        <p:nvSpPr>
          <p:cNvPr id="16" name="矩形: 圆角 15">
            <a:extLst>
              <a:ext uri="{FF2B5EF4-FFF2-40B4-BE49-F238E27FC236}">
                <a16:creationId xmlns:a16="http://schemas.microsoft.com/office/drawing/2014/main" id="{562F1675-13A8-58A5-7614-A065D8B9C593}"/>
              </a:ext>
            </a:extLst>
          </p:cNvPr>
          <p:cNvSpPr/>
          <p:nvPr/>
        </p:nvSpPr>
        <p:spPr>
          <a:xfrm>
            <a:off x="9573657" y="2479344"/>
            <a:ext cx="1265572" cy="457637"/>
          </a:xfrm>
          <a:prstGeom prst="round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等线"/>
              </a:rPr>
              <a:t>Syscall</a:t>
            </a:r>
            <a:br>
              <a:rPr lang="en-US" altLang="zh-CN">
                <a:ea typeface="等线"/>
              </a:rPr>
            </a:br>
            <a:r>
              <a:rPr lang="en-US" altLang="zh-CN" err="1">
                <a:ea typeface="等线"/>
              </a:rPr>
              <a:t>tracepoint</a:t>
            </a:r>
            <a:endParaRPr lang="zh-CN" altLang="en-US"/>
          </a:p>
        </p:txBody>
      </p:sp>
      <p:cxnSp>
        <p:nvCxnSpPr>
          <p:cNvPr id="18" name="直接箭头连接符 17">
            <a:extLst>
              <a:ext uri="{FF2B5EF4-FFF2-40B4-BE49-F238E27FC236}">
                <a16:creationId xmlns:a16="http://schemas.microsoft.com/office/drawing/2014/main" id="{9F40A82F-C19F-07EA-A2D9-28A387B436F7}"/>
              </a:ext>
            </a:extLst>
          </p:cNvPr>
          <p:cNvCxnSpPr>
            <a:cxnSpLocks/>
          </p:cNvCxnSpPr>
          <p:nvPr/>
        </p:nvCxnSpPr>
        <p:spPr>
          <a:xfrm>
            <a:off x="9294426" y="2662544"/>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直接箭头连接符 18">
            <a:extLst>
              <a:ext uri="{FF2B5EF4-FFF2-40B4-BE49-F238E27FC236}">
                <a16:creationId xmlns:a16="http://schemas.microsoft.com/office/drawing/2014/main" id="{2FEB6892-A58B-E6BE-1614-601141AB629B}"/>
              </a:ext>
            </a:extLst>
          </p:cNvPr>
          <p:cNvCxnSpPr>
            <a:cxnSpLocks/>
          </p:cNvCxnSpPr>
          <p:nvPr/>
        </p:nvCxnSpPr>
        <p:spPr>
          <a:xfrm flipH="1">
            <a:off x="9277270" y="2775081"/>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B65C10E1-4993-13C1-E8F9-C95D883DDC4B}"/>
              </a:ext>
            </a:extLst>
          </p:cNvPr>
          <p:cNvCxnSpPr>
            <a:cxnSpLocks/>
          </p:cNvCxnSpPr>
          <p:nvPr/>
        </p:nvCxnSpPr>
        <p:spPr>
          <a:xfrm>
            <a:off x="9340645" y="1769391"/>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41F5BBA3-61C3-37B8-5EDE-7CA5CA89BD3D}"/>
              </a:ext>
            </a:extLst>
          </p:cNvPr>
          <p:cNvCxnSpPr>
            <a:cxnSpLocks/>
          </p:cNvCxnSpPr>
          <p:nvPr/>
        </p:nvCxnSpPr>
        <p:spPr>
          <a:xfrm flipH="1">
            <a:off x="9299677" y="1881928"/>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0" name="箭头: 上下 29">
            <a:extLst>
              <a:ext uri="{FF2B5EF4-FFF2-40B4-BE49-F238E27FC236}">
                <a16:creationId xmlns:a16="http://schemas.microsoft.com/office/drawing/2014/main" id="{AFF49D93-FC0D-87A6-E525-DEFCE88587A8}"/>
              </a:ext>
            </a:extLst>
          </p:cNvPr>
          <p:cNvSpPr/>
          <p:nvPr/>
        </p:nvSpPr>
        <p:spPr>
          <a:xfrm>
            <a:off x="8612681" y="4022087"/>
            <a:ext cx="196056" cy="270405"/>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792CEC13-5340-59E0-686F-67A886ED497D}"/>
              </a:ext>
            </a:extLst>
          </p:cNvPr>
          <p:cNvSpPr/>
          <p:nvPr/>
        </p:nvSpPr>
        <p:spPr>
          <a:xfrm>
            <a:off x="5677286" y="2974722"/>
            <a:ext cx="1475515" cy="27185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48" name="矩形: 圆角 47">
            <a:extLst>
              <a:ext uri="{FF2B5EF4-FFF2-40B4-BE49-F238E27FC236}">
                <a16:creationId xmlns:a16="http://schemas.microsoft.com/office/drawing/2014/main" id="{D3570471-B470-2F9B-95A1-17E085618077}"/>
              </a:ext>
            </a:extLst>
          </p:cNvPr>
          <p:cNvSpPr/>
          <p:nvPr/>
        </p:nvSpPr>
        <p:spPr>
          <a:xfrm>
            <a:off x="5677286" y="2530125"/>
            <a:ext cx="1475515" cy="265904"/>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JIT compiler</a:t>
            </a:r>
            <a:endParaRPr lang="zh-CN" altLang="en-US"/>
          </a:p>
        </p:txBody>
      </p:sp>
      <p:cxnSp>
        <p:nvCxnSpPr>
          <p:cNvPr id="94" name="直接箭头连接符 36">
            <a:extLst>
              <a:ext uri="{FF2B5EF4-FFF2-40B4-BE49-F238E27FC236}">
                <a16:creationId xmlns:a16="http://schemas.microsoft.com/office/drawing/2014/main" id="{C9D5F416-EA4C-E78D-0778-C328CCC6BE88}"/>
              </a:ext>
            </a:extLst>
          </p:cNvPr>
          <p:cNvCxnSpPr>
            <a:cxnSpLocks/>
            <a:stCxn id="185" idx="0"/>
            <a:endCxn id="46" idx="2"/>
          </p:cNvCxnSpPr>
          <p:nvPr/>
        </p:nvCxnSpPr>
        <p:spPr>
          <a:xfrm flipH="1" flipV="1">
            <a:off x="6415044" y="3246579"/>
            <a:ext cx="10127" cy="190158"/>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直接箭头连接符 36">
            <a:extLst>
              <a:ext uri="{FF2B5EF4-FFF2-40B4-BE49-F238E27FC236}">
                <a16:creationId xmlns:a16="http://schemas.microsoft.com/office/drawing/2014/main" id="{D97E3804-0449-8DD9-69F1-FC332C24DF00}"/>
              </a:ext>
            </a:extLst>
          </p:cNvPr>
          <p:cNvCxnSpPr>
            <a:cxnSpLocks/>
            <a:stCxn id="46" idx="0"/>
            <a:endCxn id="48" idx="2"/>
          </p:cNvCxnSpPr>
          <p:nvPr/>
        </p:nvCxnSpPr>
        <p:spPr>
          <a:xfrm flipV="1">
            <a:off x="6415044" y="2796029"/>
            <a:ext cx="0" cy="17869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直接箭头连接符 36">
            <a:extLst>
              <a:ext uri="{FF2B5EF4-FFF2-40B4-BE49-F238E27FC236}">
                <a16:creationId xmlns:a16="http://schemas.microsoft.com/office/drawing/2014/main" id="{9EF89BFF-9C87-C28E-0627-1B8232B740F1}"/>
              </a:ext>
            </a:extLst>
          </p:cNvPr>
          <p:cNvCxnSpPr>
            <a:cxnSpLocks/>
            <a:stCxn id="48" idx="0"/>
            <a:endCxn id="255" idx="2"/>
          </p:cNvCxnSpPr>
          <p:nvPr/>
        </p:nvCxnSpPr>
        <p:spPr>
          <a:xfrm flipH="1" flipV="1">
            <a:off x="6413620" y="2313843"/>
            <a:ext cx="1424" cy="216282"/>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Elbow Connector 116">
            <a:extLst>
              <a:ext uri="{FF2B5EF4-FFF2-40B4-BE49-F238E27FC236}">
                <a16:creationId xmlns:a16="http://schemas.microsoft.com/office/drawing/2014/main" id="{45833BBB-66A9-6995-856C-8A450A01995F}"/>
              </a:ext>
            </a:extLst>
          </p:cNvPr>
          <p:cNvCxnSpPr>
            <a:cxnSpLocks/>
            <a:stCxn id="255" idx="1"/>
            <a:endCxn id="55" idx="3"/>
          </p:cNvCxnSpPr>
          <p:nvPr/>
        </p:nvCxnSpPr>
        <p:spPr>
          <a:xfrm rot="10800000" flipH="1">
            <a:off x="5675862" y="1780985"/>
            <a:ext cx="5146446" cy="260632"/>
          </a:xfrm>
          <a:prstGeom prst="bentConnector5">
            <a:avLst>
              <a:gd name="adj1" fmla="val -4442"/>
              <a:gd name="adj2" fmla="val 462203"/>
              <a:gd name="adj3" fmla="val 112585"/>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Elbow Connector 120">
            <a:extLst>
              <a:ext uri="{FF2B5EF4-FFF2-40B4-BE49-F238E27FC236}">
                <a16:creationId xmlns:a16="http://schemas.microsoft.com/office/drawing/2014/main" id="{5611CB68-E7B6-51A3-EAE5-D83236DAF1DC}"/>
              </a:ext>
            </a:extLst>
          </p:cNvPr>
          <p:cNvCxnSpPr>
            <a:cxnSpLocks/>
            <a:stCxn id="255" idx="1"/>
            <a:endCxn id="16" idx="3"/>
          </p:cNvCxnSpPr>
          <p:nvPr/>
        </p:nvCxnSpPr>
        <p:spPr>
          <a:xfrm rot="10800000" flipH="1" flipV="1">
            <a:off x="5675861" y="2041617"/>
            <a:ext cx="5163367" cy="666546"/>
          </a:xfrm>
          <a:prstGeom prst="bentConnector5">
            <a:avLst>
              <a:gd name="adj1" fmla="val -4427"/>
              <a:gd name="adj2" fmla="val -180116"/>
              <a:gd name="adj3" fmla="val 112162"/>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Elbow Connector 127">
            <a:extLst>
              <a:ext uri="{FF2B5EF4-FFF2-40B4-BE49-F238E27FC236}">
                <a16:creationId xmlns:a16="http://schemas.microsoft.com/office/drawing/2014/main" id="{5F71DF16-1160-84BC-A26B-EEA196EC59BD}"/>
              </a:ext>
            </a:extLst>
          </p:cNvPr>
          <p:cNvCxnSpPr>
            <a:cxnSpLocks/>
            <a:stCxn id="185" idx="1"/>
            <a:endCxn id="68" idx="3"/>
          </p:cNvCxnSpPr>
          <p:nvPr/>
        </p:nvCxnSpPr>
        <p:spPr>
          <a:xfrm rot="10800000" flipH="1" flipV="1">
            <a:off x="5599088" y="3682880"/>
            <a:ext cx="5240141" cy="646325"/>
          </a:xfrm>
          <a:prstGeom prst="bentConnector5">
            <a:avLst>
              <a:gd name="adj1" fmla="val -4362"/>
              <a:gd name="adj2" fmla="val 259332"/>
              <a:gd name="adj3" fmla="val 104969"/>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3" name="Elbow Connector 132">
            <a:extLst>
              <a:ext uri="{FF2B5EF4-FFF2-40B4-BE49-F238E27FC236}">
                <a16:creationId xmlns:a16="http://schemas.microsoft.com/office/drawing/2014/main" id="{D8C6CC87-F33C-1C4C-DAF3-8AC72ECF7DCB}"/>
              </a:ext>
            </a:extLst>
          </p:cNvPr>
          <p:cNvCxnSpPr>
            <a:cxnSpLocks/>
            <a:stCxn id="185" idx="1"/>
            <a:endCxn id="70" idx="3"/>
          </p:cNvCxnSpPr>
          <p:nvPr/>
        </p:nvCxnSpPr>
        <p:spPr>
          <a:xfrm rot="10800000" flipH="1" flipV="1">
            <a:off x="5599089" y="3682880"/>
            <a:ext cx="5259818" cy="1037133"/>
          </a:xfrm>
          <a:prstGeom prst="bentConnector5">
            <a:avLst>
              <a:gd name="adj1" fmla="val -4346"/>
              <a:gd name="adj2" fmla="val 161285"/>
              <a:gd name="adj3" fmla="val 104346"/>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7" name="Elbow Connector 136">
            <a:extLst>
              <a:ext uri="{FF2B5EF4-FFF2-40B4-BE49-F238E27FC236}">
                <a16:creationId xmlns:a16="http://schemas.microsoft.com/office/drawing/2014/main" id="{481196F1-F9D6-004E-3A7F-98CF8381B0E7}"/>
              </a:ext>
            </a:extLst>
          </p:cNvPr>
          <p:cNvCxnSpPr>
            <a:cxnSpLocks/>
            <a:stCxn id="185" idx="1"/>
            <a:endCxn id="71" idx="3"/>
          </p:cNvCxnSpPr>
          <p:nvPr/>
        </p:nvCxnSpPr>
        <p:spPr>
          <a:xfrm rot="10800000" flipH="1" flipV="1">
            <a:off x="5599088" y="3682880"/>
            <a:ext cx="5278185" cy="1427941"/>
          </a:xfrm>
          <a:prstGeom prst="bentConnector5">
            <a:avLst>
              <a:gd name="adj1" fmla="val -4331"/>
              <a:gd name="adj2" fmla="val 117464"/>
              <a:gd name="adj3" fmla="val 103879"/>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箭头: 上下 128">
            <a:extLst>
              <a:ext uri="{FF2B5EF4-FFF2-40B4-BE49-F238E27FC236}">
                <a16:creationId xmlns:a16="http://schemas.microsoft.com/office/drawing/2014/main" id="{09DE910D-7AA0-3EC0-403B-0D40A1B49F61}"/>
              </a:ext>
            </a:extLst>
          </p:cNvPr>
          <p:cNvSpPr/>
          <p:nvPr/>
        </p:nvSpPr>
        <p:spPr>
          <a:xfrm rot="16200000" flipH="1">
            <a:off x="7556701" y="3424830"/>
            <a:ext cx="265905" cy="485213"/>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5" name="矩形: 圆角 45">
            <a:extLst>
              <a:ext uri="{FF2B5EF4-FFF2-40B4-BE49-F238E27FC236}">
                <a16:creationId xmlns:a16="http://schemas.microsoft.com/office/drawing/2014/main" id="{1464EE86-CEE6-B6ED-7E09-5ECD3B3C61F8}"/>
              </a:ext>
            </a:extLst>
          </p:cNvPr>
          <p:cNvSpPr/>
          <p:nvPr/>
        </p:nvSpPr>
        <p:spPr>
          <a:xfrm>
            <a:off x="5599089" y="3436737"/>
            <a:ext cx="1652164" cy="49228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Syscall</a:t>
            </a:r>
            <a:r>
              <a:rPr lang="en-US" altLang="zh-CN"/>
              <a:t> Interposition</a:t>
            </a:r>
            <a:endParaRPr lang="zh-CN" altLang="en-US"/>
          </a:p>
        </p:txBody>
      </p:sp>
      <p:cxnSp>
        <p:nvCxnSpPr>
          <p:cNvPr id="25" name="直接箭头连接符 24"/>
          <p:cNvCxnSpPr>
            <a:cxnSpLocks/>
            <a:stCxn id="21" idx="2"/>
            <a:endCxn id="185" idx="1"/>
          </p:cNvCxnSpPr>
          <p:nvPr/>
        </p:nvCxnSpPr>
        <p:spPr>
          <a:xfrm>
            <a:off x="4206715" y="3245267"/>
            <a:ext cx="1392374" cy="437614"/>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44" name="矩形: 圆角 15">
            <a:extLst>
              <a:ext uri="{FF2B5EF4-FFF2-40B4-BE49-F238E27FC236}">
                <a16:creationId xmlns:a16="http://schemas.microsoft.com/office/drawing/2014/main" id="{F55F6BCE-464B-9C89-BC87-F201EFA516CE}"/>
              </a:ext>
            </a:extLst>
          </p:cNvPr>
          <p:cNvSpPr/>
          <p:nvPr/>
        </p:nvSpPr>
        <p:spPr>
          <a:xfrm>
            <a:off x="9565529" y="1989632"/>
            <a:ext cx="1265572" cy="457637"/>
          </a:xfrm>
          <a:prstGeom prst="round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等线"/>
              </a:rPr>
              <a:t>userspace</a:t>
            </a:r>
            <a:br>
              <a:rPr lang="en-US" altLang="zh-CN">
                <a:ea typeface="等线"/>
              </a:rPr>
            </a:br>
            <a:r>
              <a:rPr lang="en-US" altLang="zh-CN" err="1">
                <a:ea typeface="等线"/>
              </a:rPr>
              <a:t>tracepoint</a:t>
            </a:r>
            <a:endParaRPr lang="zh-CN" altLang="en-US"/>
          </a:p>
        </p:txBody>
      </p:sp>
      <p:sp>
        <p:nvSpPr>
          <p:cNvPr id="255" name="矩形: 圆角 47">
            <a:extLst>
              <a:ext uri="{FF2B5EF4-FFF2-40B4-BE49-F238E27FC236}">
                <a16:creationId xmlns:a16="http://schemas.microsoft.com/office/drawing/2014/main" id="{9BC1500A-0AEC-1D94-EF4B-36261FE7BDE0}"/>
              </a:ext>
            </a:extLst>
          </p:cNvPr>
          <p:cNvSpPr/>
          <p:nvPr/>
        </p:nvSpPr>
        <p:spPr>
          <a:xfrm>
            <a:off x="5675862" y="1769391"/>
            <a:ext cx="1475515" cy="544452"/>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Binary</a:t>
            </a:r>
            <a:br>
              <a:rPr lang="en-US" altLang="zh-CN">
                <a:ea typeface="等线"/>
              </a:rPr>
            </a:br>
            <a:r>
              <a:rPr lang="en-US" altLang="zh-CN">
                <a:ea typeface="等线"/>
              </a:rPr>
              <a:t>Rewriter</a:t>
            </a:r>
          </a:p>
        </p:txBody>
      </p:sp>
      <p:cxnSp>
        <p:nvCxnSpPr>
          <p:cNvPr id="261" name="直接箭头连接符 36">
            <a:extLst>
              <a:ext uri="{FF2B5EF4-FFF2-40B4-BE49-F238E27FC236}">
                <a16:creationId xmlns:a16="http://schemas.microsoft.com/office/drawing/2014/main" id="{A584DB03-B8DD-01B8-1E6D-41BED22E6DAE}"/>
              </a:ext>
            </a:extLst>
          </p:cNvPr>
          <p:cNvCxnSpPr>
            <a:cxnSpLocks/>
            <a:stCxn id="255" idx="3"/>
            <a:endCxn id="12" idx="1"/>
          </p:cNvCxnSpPr>
          <p:nvPr/>
        </p:nvCxnSpPr>
        <p:spPr>
          <a:xfrm>
            <a:off x="7151377" y="2041617"/>
            <a:ext cx="1073302" cy="32249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69" name="Elbow Connector 268">
            <a:extLst>
              <a:ext uri="{FF2B5EF4-FFF2-40B4-BE49-F238E27FC236}">
                <a16:creationId xmlns:a16="http://schemas.microsoft.com/office/drawing/2014/main" id="{FA07163A-5919-A714-C178-3915154335AE}"/>
              </a:ext>
            </a:extLst>
          </p:cNvPr>
          <p:cNvCxnSpPr>
            <a:cxnSpLocks/>
            <a:stCxn id="255" idx="1"/>
            <a:endCxn id="244" idx="3"/>
          </p:cNvCxnSpPr>
          <p:nvPr/>
        </p:nvCxnSpPr>
        <p:spPr>
          <a:xfrm rot="10800000" flipH="1" flipV="1">
            <a:off x="5675861" y="2041617"/>
            <a:ext cx="5155239" cy="176834"/>
          </a:xfrm>
          <a:prstGeom prst="bentConnector5">
            <a:avLst>
              <a:gd name="adj1" fmla="val -4434"/>
              <a:gd name="adj2" fmla="val -680263"/>
              <a:gd name="adj3" fmla="val 112408"/>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3" name="直接箭头连接符 17">
            <a:extLst>
              <a:ext uri="{FF2B5EF4-FFF2-40B4-BE49-F238E27FC236}">
                <a16:creationId xmlns:a16="http://schemas.microsoft.com/office/drawing/2014/main" id="{40E1BD92-2AAE-330E-339D-09D85F1363BB}"/>
              </a:ext>
            </a:extLst>
          </p:cNvPr>
          <p:cNvCxnSpPr>
            <a:cxnSpLocks/>
          </p:cNvCxnSpPr>
          <p:nvPr/>
        </p:nvCxnSpPr>
        <p:spPr>
          <a:xfrm>
            <a:off x="9310267" y="221845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34" name="直接箭头连接符 18">
            <a:extLst>
              <a:ext uri="{FF2B5EF4-FFF2-40B4-BE49-F238E27FC236}">
                <a16:creationId xmlns:a16="http://schemas.microsoft.com/office/drawing/2014/main" id="{C1DA3C12-6B55-41F7-6A84-51854F9E6D51}"/>
              </a:ext>
            </a:extLst>
          </p:cNvPr>
          <p:cNvCxnSpPr>
            <a:cxnSpLocks/>
          </p:cNvCxnSpPr>
          <p:nvPr/>
        </p:nvCxnSpPr>
        <p:spPr>
          <a:xfrm flipH="1">
            <a:off x="9293111" y="2330987"/>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CCC6548D-E27D-3E83-BC26-413A9AE25B1C}"/>
              </a:ext>
            </a:extLst>
          </p:cNvPr>
          <p:cNvSpPr>
            <a:spLocks noGrp="1"/>
          </p:cNvSpPr>
          <p:nvPr>
            <p:ph type="sldNum" sz="quarter" idx="12"/>
          </p:nvPr>
        </p:nvSpPr>
        <p:spPr/>
        <p:txBody>
          <a:bodyPr/>
          <a:lstStyle/>
          <a:p>
            <a:fld id="{079CB688-378F-4534-BFFE-AF122467FDB7}" type="slidenum">
              <a:rPr lang="zh-CN" altLang="en-US" smtClean="0"/>
              <a:t>33</a:t>
            </a:fld>
            <a:endParaRPr lang="en-US"/>
          </a:p>
        </p:txBody>
      </p:sp>
    </p:spTree>
    <p:extLst>
      <p:ext uri="{BB962C8B-B14F-4D97-AF65-F5344CB8AC3E}">
        <p14:creationId xmlns:p14="http://schemas.microsoft.com/office/powerpoint/2010/main" val="233969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8229183" y="4346538"/>
            <a:ext cx="1004110" cy="9446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eBPF</a:t>
            </a:r>
            <a:r>
              <a:rPr lang="en-US" altLang="zh-CN">
                <a:ea typeface="宋体"/>
              </a:rPr>
              <a:t> </a:t>
            </a:r>
          </a:p>
          <a:p>
            <a:pPr algn="ctr"/>
            <a:r>
              <a:rPr lang="en-US" altLang="zh-CN">
                <a:ea typeface="等线"/>
              </a:rPr>
              <a:t>runtime</a:t>
            </a:r>
            <a:endParaRPr lang="zh-CN" altLang="en-US"/>
          </a:p>
        </p:txBody>
      </p:sp>
      <p:cxnSp>
        <p:nvCxnSpPr>
          <p:cNvPr id="15" name="直接连接符 14"/>
          <p:cNvCxnSpPr>
            <a:cxnSpLocks/>
          </p:cNvCxnSpPr>
          <p:nvPr/>
        </p:nvCxnSpPr>
        <p:spPr>
          <a:xfrm>
            <a:off x="4419884" y="3647107"/>
            <a:ext cx="6883116" cy="18435"/>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1" name="流程图: 磁盘 30"/>
          <p:cNvSpPr/>
          <p:nvPr/>
        </p:nvSpPr>
        <p:spPr>
          <a:xfrm>
            <a:off x="7964078" y="3370502"/>
            <a:ext cx="1559447" cy="614660"/>
          </a:xfrm>
          <a:prstGeom prst="flowChartMagneticDisk">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等线"/>
              </a:rPr>
              <a:t>bpftime</a:t>
            </a:r>
            <a:r>
              <a:rPr lang="en-US" altLang="zh-CN">
                <a:ea typeface="等线"/>
              </a:rPr>
              <a:t> maps</a:t>
            </a:r>
          </a:p>
        </p:txBody>
      </p:sp>
      <p:sp>
        <p:nvSpPr>
          <p:cNvPr id="33" name="矩形: 对角圆角 32"/>
          <p:cNvSpPr/>
          <p:nvPr/>
        </p:nvSpPr>
        <p:spPr>
          <a:xfrm>
            <a:off x="5454180" y="1292468"/>
            <a:ext cx="1930387" cy="2691009"/>
          </a:xfrm>
          <a:prstGeom prst="round2DiagRect">
            <a:avLst>
              <a:gd name="adj1" fmla="val 16667"/>
              <a:gd name="adj2" fmla="val 19295"/>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34" name="矩形: 圆角 33"/>
          <p:cNvSpPr/>
          <p:nvPr/>
        </p:nvSpPr>
        <p:spPr>
          <a:xfrm>
            <a:off x="5938726" y="4085335"/>
            <a:ext cx="982244" cy="396873"/>
          </a:xfrm>
          <a:prstGeom prst="roundRect">
            <a:avLst>
              <a:gd name="adj" fmla="val 21440"/>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35" name="矩形: 圆角 34"/>
          <p:cNvSpPr/>
          <p:nvPr/>
        </p:nvSpPr>
        <p:spPr>
          <a:xfrm>
            <a:off x="5706895" y="4616030"/>
            <a:ext cx="1445906" cy="418028"/>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JIT compiler</a:t>
            </a:r>
            <a:endParaRPr lang="zh-CN" altLang="en-US" err="1"/>
          </a:p>
        </p:txBody>
      </p:sp>
      <p:cxnSp>
        <p:nvCxnSpPr>
          <p:cNvPr id="37" name="直接箭头连接符 36"/>
          <p:cNvCxnSpPr>
            <a:cxnSpLocks/>
            <a:stCxn id="185" idx="2"/>
            <a:endCxn id="34" idx="0"/>
          </p:cNvCxnSpPr>
          <p:nvPr/>
        </p:nvCxnSpPr>
        <p:spPr>
          <a:xfrm>
            <a:off x="6425171" y="3929024"/>
            <a:ext cx="4677" cy="156311"/>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p:cNvCxnSpPr>
            <a:cxnSpLocks/>
            <a:stCxn id="34" idx="2"/>
            <a:endCxn id="35" idx="0"/>
          </p:cNvCxnSpPr>
          <p:nvPr/>
        </p:nvCxnSpPr>
        <p:spPr>
          <a:xfrm>
            <a:off x="6429848" y="4482208"/>
            <a:ext cx="0" cy="133822"/>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3" name="直接箭头连接符 52"/>
          <p:cNvCxnSpPr>
            <a:cxnSpLocks/>
            <a:stCxn id="35" idx="3"/>
            <a:endCxn id="51" idx="1"/>
          </p:cNvCxnSpPr>
          <p:nvPr/>
        </p:nvCxnSpPr>
        <p:spPr>
          <a:xfrm flipV="1">
            <a:off x="7152801" y="4818853"/>
            <a:ext cx="1076382" cy="6191"/>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54" name="流程图: 多文档 53"/>
          <p:cNvSpPr/>
          <p:nvPr/>
        </p:nvSpPr>
        <p:spPr>
          <a:xfrm>
            <a:off x="8105008" y="888022"/>
            <a:ext cx="3197992" cy="2468959"/>
          </a:xfrm>
          <a:prstGeom prst="flowChartMultidocumen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a:ea typeface="等线"/>
              </a:rPr>
              <a:t>Target process    </a:t>
            </a:r>
            <a:endParaRPr lang="zh-CN" altLang="en-US"/>
          </a:p>
        </p:txBody>
      </p:sp>
      <p:sp>
        <p:nvSpPr>
          <p:cNvPr id="55" name="矩形: 圆角 54"/>
          <p:cNvSpPr/>
          <p:nvPr/>
        </p:nvSpPr>
        <p:spPr>
          <a:xfrm>
            <a:off x="9556736" y="1595791"/>
            <a:ext cx="1265572" cy="726806"/>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User </a:t>
            </a:r>
            <a:r>
              <a:rPr lang="en-US" altLang="zh-CN" err="1">
                <a:ea typeface="宋体"/>
              </a:rPr>
              <a:t>ext</a:t>
            </a:r>
            <a:endParaRPr lang="zh-CN" altLang="en-US" err="1">
              <a:ea typeface="宋体" panose="02010600030101010101" pitchFamily="2" charset="-122"/>
            </a:endParaRPr>
          </a:p>
          <a:p>
            <a:pPr algn="ctr"/>
            <a:r>
              <a:rPr lang="en-US" altLang="zh-CN">
                <a:ea typeface="宋体"/>
              </a:rPr>
              <a:t>Entry </a:t>
            </a:r>
          </a:p>
        </p:txBody>
      </p:sp>
      <p:sp>
        <p:nvSpPr>
          <p:cNvPr id="68" name="矩形: 圆角 67"/>
          <p:cNvSpPr/>
          <p:nvPr/>
        </p:nvSpPr>
        <p:spPr>
          <a:xfrm>
            <a:off x="9561956" y="4333505"/>
            <a:ext cx="1486209" cy="95619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Kernel </a:t>
            </a:r>
            <a:r>
              <a:rPr lang="en-US" altLang="zh-CN" err="1">
                <a:ea typeface="宋体"/>
              </a:rPr>
              <a:t>ext</a:t>
            </a:r>
            <a:endParaRPr lang="en-US" altLang="zh-CN" err="1">
              <a:ea typeface="宋体" panose="02010600030101010101" pitchFamily="2" charset="-122"/>
            </a:endParaRPr>
          </a:p>
          <a:p>
            <a:pPr algn="ctr"/>
            <a:r>
              <a:rPr lang="en-US" altLang="zh-CN">
                <a:ea typeface="宋体"/>
              </a:rPr>
              <a:t>Entry (</a:t>
            </a:r>
            <a:r>
              <a:rPr lang="en-US" altLang="zh-CN" err="1">
                <a:ea typeface="宋体"/>
              </a:rPr>
              <a:t>kprobe</a:t>
            </a:r>
            <a:r>
              <a:rPr lang="en-US" altLang="zh-CN">
                <a:ea typeface="宋体"/>
              </a:rPr>
              <a:t>...)</a:t>
            </a:r>
          </a:p>
        </p:txBody>
      </p:sp>
      <p:cxnSp>
        <p:nvCxnSpPr>
          <p:cNvPr id="83" name="直接箭头连接符 82"/>
          <p:cNvCxnSpPr>
            <a:cxnSpLocks/>
          </p:cNvCxnSpPr>
          <p:nvPr/>
        </p:nvCxnSpPr>
        <p:spPr>
          <a:xfrm>
            <a:off x="9322785" y="466393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8" name="直接箭头连接符 87"/>
          <p:cNvCxnSpPr/>
          <p:nvPr/>
        </p:nvCxnSpPr>
        <p:spPr>
          <a:xfrm flipH="1">
            <a:off x="9305629" y="4776466"/>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05" name="文本框 104"/>
          <p:cNvSpPr txBox="1"/>
          <p:nvPr/>
        </p:nvSpPr>
        <p:spPr>
          <a:xfrm flipH="1">
            <a:off x="3812667" y="3002079"/>
            <a:ext cx="1350411" cy="369332"/>
          </a:xfrm>
          <a:prstGeom prst="rect">
            <a:avLst/>
          </a:prstGeom>
          <a:noFill/>
        </p:spPr>
        <p:txBody>
          <a:bodyPr wrap="square" rtlCol="0">
            <a:spAutoFit/>
          </a:bodyPr>
          <a:lstStyle/>
          <a:p>
            <a:r>
              <a:rPr lang="en-US" altLang="zh-CN" b="1" err="1"/>
              <a:t>Userspace</a:t>
            </a:r>
            <a:endParaRPr lang="zh-CN" altLang="en-US" b="1"/>
          </a:p>
        </p:txBody>
      </p:sp>
      <p:sp>
        <p:nvSpPr>
          <p:cNvPr id="106" name="文本框 105"/>
          <p:cNvSpPr txBox="1"/>
          <p:nvPr/>
        </p:nvSpPr>
        <p:spPr>
          <a:xfrm flipH="1">
            <a:off x="3929425" y="3836926"/>
            <a:ext cx="1671747" cy="369332"/>
          </a:xfrm>
          <a:prstGeom prst="rect">
            <a:avLst/>
          </a:prstGeom>
          <a:noFill/>
        </p:spPr>
        <p:txBody>
          <a:bodyPr wrap="square" rtlCol="0">
            <a:spAutoFit/>
          </a:bodyPr>
          <a:lstStyle/>
          <a:p>
            <a:r>
              <a:rPr lang="en-US" altLang="zh-CN" b="1"/>
              <a:t>Kernel</a:t>
            </a:r>
            <a:endParaRPr lang="zh-CN" altLang="en-US" b="1"/>
          </a:p>
        </p:txBody>
      </p:sp>
      <p:sp>
        <p:nvSpPr>
          <p:cNvPr id="82" name="箭头: 上下 128">
            <a:extLst>
              <a:ext uri="{FF2B5EF4-FFF2-40B4-BE49-F238E27FC236}">
                <a16:creationId xmlns:a16="http://schemas.microsoft.com/office/drawing/2014/main" id="{A8E3FE5A-8137-4DF9-6CA2-B9C6C5BBD0F1}"/>
              </a:ext>
            </a:extLst>
          </p:cNvPr>
          <p:cNvSpPr/>
          <p:nvPr/>
        </p:nvSpPr>
        <p:spPr>
          <a:xfrm rot="10800000">
            <a:off x="8616003" y="2961838"/>
            <a:ext cx="188944" cy="377137"/>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336D5B1-5DE0-615F-B604-0AC4C88746A9}"/>
              </a:ext>
            </a:extLst>
          </p:cNvPr>
          <p:cNvSpPr/>
          <p:nvPr/>
        </p:nvSpPr>
        <p:spPr>
          <a:xfrm>
            <a:off x="8224679" y="1821320"/>
            <a:ext cx="972061" cy="1085580"/>
          </a:xfrm>
          <a:prstGeom prst="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bpftime</a:t>
            </a:r>
          </a:p>
          <a:p>
            <a:pPr algn="ctr"/>
            <a:r>
              <a:rPr lang="en-US" altLang="zh-CN">
                <a:ea typeface="等线"/>
              </a:rPr>
              <a:t>runtime</a:t>
            </a:r>
            <a:endParaRPr lang="zh-CN" altLang="en-US"/>
          </a:p>
        </p:txBody>
      </p:sp>
      <p:cxnSp>
        <p:nvCxnSpPr>
          <p:cNvPr id="20" name="直接箭头连接符 19">
            <a:extLst>
              <a:ext uri="{FF2B5EF4-FFF2-40B4-BE49-F238E27FC236}">
                <a16:creationId xmlns:a16="http://schemas.microsoft.com/office/drawing/2014/main" id="{B65C10E1-4993-13C1-E8F9-C95D883DDC4B}"/>
              </a:ext>
            </a:extLst>
          </p:cNvPr>
          <p:cNvCxnSpPr>
            <a:cxnSpLocks/>
          </p:cNvCxnSpPr>
          <p:nvPr/>
        </p:nvCxnSpPr>
        <p:spPr>
          <a:xfrm>
            <a:off x="9303774" y="2021343"/>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41F5BBA3-61C3-37B8-5EDE-7CA5CA89BD3D}"/>
              </a:ext>
            </a:extLst>
          </p:cNvPr>
          <p:cNvCxnSpPr>
            <a:cxnSpLocks/>
          </p:cNvCxnSpPr>
          <p:nvPr/>
        </p:nvCxnSpPr>
        <p:spPr>
          <a:xfrm flipH="1">
            <a:off x="9262806" y="213388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0" name="箭头: 上下 29">
            <a:extLst>
              <a:ext uri="{FF2B5EF4-FFF2-40B4-BE49-F238E27FC236}">
                <a16:creationId xmlns:a16="http://schemas.microsoft.com/office/drawing/2014/main" id="{AFF49D93-FC0D-87A6-E525-DEFCE88587A8}"/>
              </a:ext>
            </a:extLst>
          </p:cNvPr>
          <p:cNvSpPr/>
          <p:nvPr/>
        </p:nvSpPr>
        <p:spPr>
          <a:xfrm>
            <a:off x="8612681" y="4022087"/>
            <a:ext cx="196056" cy="270405"/>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792CEC13-5340-59E0-686F-67A886ED497D}"/>
              </a:ext>
            </a:extLst>
          </p:cNvPr>
          <p:cNvSpPr/>
          <p:nvPr/>
        </p:nvSpPr>
        <p:spPr>
          <a:xfrm>
            <a:off x="5677286" y="2974722"/>
            <a:ext cx="1475515" cy="27185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48" name="矩形: 圆角 47">
            <a:extLst>
              <a:ext uri="{FF2B5EF4-FFF2-40B4-BE49-F238E27FC236}">
                <a16:creationId xmlns:a16="http://schemas.microsoft.com/office/drawing/2014/main" id="{D3570471-B470-2F9B-95A1-17E085618077}"/>
              </a:ext>
            </a:extLst>
          </p:cNvPr>
          <p:cNvSpPr/>
          <p:nvPr/>
        </p:nvSpPr>
        <p:spPr>
          <a:xfrm>
            <a:off x="5677286" y="2530125"/>
            <a:ext cx="1475515" cy="265904"/>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JIT compiler</a:t>
            </a:r>
            <a:endParaRPr lang="zh-CN" altLang="en-US"/>
          </a:p>
        </p:txBody>
      </p:sp>
      <p:cxnSp>
        <p:nvCxnSpPr>
          <p:cNvPr id="94" name="直接箭头连接符 36">
            <a:extLst>
              <a:ext uri="{FF2B5EF4-FFF2-40B4-BE49-F238E27FC236}">
                <a16:creationId xmlns:a16="http://schemas.microsoft.com/office/drawing/2014/main" id="{C9D5F416-EA4C-E78D-0778-C328CCC6BE88}"/>
              </a:ext>
            </a:extLst>
          </p:cNvPr>
          <p:cNvCxnSpPr>
            <a:cxnSpLocks/>
            <a:stCxn id="185" idx="0"/>
            <a:endCxn id="46" idx="2"/>
          </p:cNvCxnSpPr>
          <p:nvPr/>
        </p:nvCxnSpPr>
        <p:spPr>
          <a:xfrm flipH="1" flipV="1">
            <a:off x="6415044" y="3246579"/>
            <a:ext cx="10127" cy="190158"/>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直接箭头连接符 36">
            <a:extLst>
              <a:ext uri="{FF2B5EF4-FFF2-40B4-BE49-F238E27FC236}">
                <a16:creationId xmlns:a16="http://schemas.microsoft.com/office/drawing/2014/main" id="{D97E3804-0449-8DD9-69F1-FC332C24DF00}"/>
              </a:ext>
            </a:extLst>
          </p:cNvPr>
          <p:cNvCxnSpPr>
            <a:cxnSpLocks/>
            <a:stCxn id="46" idx="0"/>
            <a:endCxn id="48" idx="2"/>
          </p:cNvCxnSpPr>
          <p:nvPr/>
        </p:nvCxnSpPr>
        <p:spPr>
          <a:xfrm flipV="1">
            <a:off x="6415044" y="2796029"/>
            <a:ext cx="0" cy="17869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直接箭头连接符 36">
            <a:extLst>
              <a:ext uri="{FF2B5EF4-FFF2-40B4-BE49-F238E27FC236}">
                <a16:creationId xmlns:a16="http://schemas.microsoft.com/office/drawing/2014/main" id="{9EF89BFF-9C87-C28E-0627-1B8232B740F1}"/>
              </a:ext>
            </a:extLst>
          </p:cNvPr>
          <p:cNvCxnSpPr>
            <a:cxnSpLocks/>
            <a:stCxn id="48" idx="0"/>
            <a:endCxn id="255" idx="2"/>
          </p:cNvCxnSpPr>
          <p:nvPr/>
        </p:nvCxnSpPr>
        <p:spPr>
          <a:xfrm flipH="1" flipV="1">
            <a:off x="6413620" y="2313843"/>
            <a:ext cx="1424" cy="216282"/>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Elbow Connector 116">
            <a:extLst>
              <a:ext uri="{FF2B5EF4-FFF2-40B4-BE49-F238E27FC236}">
                <a16:creationId xmlns:a16="http://schemas.microsoft.com/office/drawing/2014/main" id="{45833BBB-66A9-6995-856C-8A450A01995F}"/>
              </a:ext>
            </a:extLst>
          </p:cNvPr>
          <p:cNvCxnSpPr>
            <a:cxnSpLocks/>
            <a:stCxn id="255" idx="1"/>
            <a:endCxn id="55" idx="3"/>
          </p:cNvCxnSpPr>
          <p:nvPr/>
        </p:nvCxnSpPr>
        <p:spPr>
          <a:xfrm rot="10800000" flipH="1">
            <a:off x="5675862" y="1959195"/>
            <a:ext cx="5146446" cy="82423"/>
          </a:xfrm>
          <a:prstGeom prst="bentConnector5">
            <a:avLst>
              <a:gd name="adj1" fmla="val -4442"/>
              <a:gd name="adj2" fmla="val 818250"/>
              <a:gd name="adj3" fmla="val 104442"/>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箭头: 上下 128">
            <a:extLst>
              <a:ext uri="{FF2B5EF4-FFF2-40B4-BE49-F238E27FC236}">
                <a16:creationId xmlns:a16="http://schemas.microsoft.com/office/drawing/2014/main" id="{09DE910D-7AA0-3EC0-403B-0D40A1B49F61}"/>
              </a:ext>
            </a:extLst>
          </p:cNvPr>
          <p:cNvSpPr/>
          <p:nvPr/>
        </p:nvSpPr>
        <p:spPr>
          <a:xfrm rot="16200000" flipH="1">
            <a:off x="7556701" y="3424830"/>
            <a:ext cx="265905" cy="485213"/>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5" name="矩形: 圆角 45">
            <a:extLst>
              <a:ext uri="{FF2B5EF4-FFF2-40B4-BE49-F238E27FC236}">
                <a16:creationId xmlns:a16="http://schemas.microsoft.com/office/drawing/2014/main" id="{1464EE86-CEE6-B6ED-7E09-5ECD3B3C61F8}"/>
              </a:ext>
            </a:extLst>
          </p:cNvPr>
          <p:cNvSpPr/>
          <p:nvPr/>
        </p:nvSpPr>
        <p:spPr>
          <a:xfrm>
            <a:off x="5599089" y="3436737"/>
            <a:ext cx="1652164" cy="49228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Syscall</a:t>
            </a:r>
            <a:r>
              <a:rPr lang="en-US" altLang="zh-CN"/>
              <a:t> Interposition</a:t>
            </a:r>
            <a:endParaRPr lang="zh-CN" altLang="en-US"/>
          </a:p>
        </p:txBody>
      </p:sp>
      <p:sp>
        <p:nvSpPr>
          <p:cNvPr id="255" name="矩形: 圆角 47">
            <a:extLst>
              <a:ext uri="{FF2B5EF4-FFF2-40B4-BE49-F238E27FC236}">
                <a16:creationId xmlns:a16="http://schemas.microsoft.com/office/drawing/2014/main" id="{9BC1500A-0AEC-1D94-EF4B-36261FE7BDE0}"/>
              </a:ext>
            </a:extLst>
          </p:cNvPr>
          <p:cNvSpPr/>
          <p:nvPr/>
        </p:nvSpPr>
        <p:spPr>
          <a:xfrm>
            <a:off x="5675862" y="1769391"/>
            <a:ext cx="1475515" cy="544452"/>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Binary</a:t>
            </a:r>
            <a:br>
              <a:rPr lang="en-US" altLang="zh-CN">
                <a:ea typeface="等线"/>
              </a:rPr>
            </a:br>
            <a:r>
              <a:rPr lang="en-US" altLang="zh-CN">
                <a:ea typeface="等线"/>
              </a:rPr>
              <a:t>Rewriter</a:t>
            </a:r>
          </a:p>
        </p:txBody>
      </p:sp>
      <p:cxnSp>
        <p:nvCxnSpPr>
          <p:cNvPr id="261" name="直接箭头连接符 36">
            <a:extLst>
              <a:ext uri="{FF2B5EF4-FFF2-40B4-BE49-F238E27FC236}">
                <a16:creationId xmlns:a16="http://schemas.microsoft.com/office/drawing/2014/main" id="{A584DB03-B8DD-01B8-1E6D-41BED22E6DAE}"/>
              </a:ext>
            </a:extLst>
          </p:cNvPr>
          <p:cNvCxnSpPr>
            <a:cxnSpLocks/>
            <a:stCxn id="255" idx="3"/>
            <a:endCxn id="12" idx="1"/>
          </p:cNvCxnSpPr>
          <p:nvPr/>
        </p:nvCxnSpPr>
        <p:spPr>
          <a:xfrm flipV="1">
            <a:off x="7128287" y="2356414"/>
            <a:ext cx="1096392" cy="277869"/>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 name="矩形 20">
            <a:extLst>
              <a:ext uri="{FF2B5EF4-FFF2-40B4-BE49-F238E27FC236}">
                <a16:creationId xmlns:a16="http://schemas.microsoft.com/office/drawing/2014/main" id="{3DB775D7-464E-13EA-1312-1FEA57E75B2B}"/>
              </a:ext>
            </a:extLst>
          </p:cNvPr>
          <p:cNvSpPr/>
          <p:nvPr/>
        </p:nvSpPr>
        <p:spPr>
          <a:xfrm>
            <a:off x="3939620" y="2491423"/>
            <a:ext cx="1329034" cy="47794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5" name="直接箭头连接符 24">
            <a:extLst>
              <a:ext uri="{FF2B5EF4-FFF2-40B4-BE49-F238E27FC236}">
                <a16:creationId xmlns:a16="http://schemas.microsoft.com/office/drawing/2014/main" id="{3B5CD0B4-6C0D-924A-6DC4-0F2DD1C85FA4}"/>
              </a:ext>
            </a:extLst>
          </p:cNvPr>
          <p:cNvCxnSpPr>
            <a:cxnSpLocks/>
          </p:cNvCxnSpPr>
          <p:nvPr/>
        </p:nvCxnSpPr>
        <p:spPr>
          <a:xfrm>
            <a:off x="5198627" y="2995646"/>
            <a:ext cx="380757" cy="680667"/>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ED50AD61-792F-FA8B-3273-3E84944E0D32}"/>
              </a:ext>
            </a:extLst>
          </p:cNvPr>
          <p:cNvSpPr>
            <a:spLocks noGrp="1"/>
          </p:cNvSpPr>
          <p:nvPr>
            <p:ph type="sldNum" sz="quarter" idx="12"/>
          </p:nvPr>
        </p:nvSpPr>
        <p:spPr/>
        <p:txBody>
          <a:bodyPr/>
          <a:lstStyle/>
          <a:p>
            <a:fld id="{079CB688-378F-4534-BFFE-AF122467FDB7}" type="slidenum">
              <a:rPr lang="zh-CN" altLang="en-US" smtClean="0"/>
              <a:t>34</a:t>
            </a:fld>
            <a:endParaRPr lang="en-US"/>
          </a:p>
        </p:txBody>
      </p:sp>
    </p:spTree>
    <p:extLst>
      <p:ext uri="{BB962C8B-B14F-4D97-AF65-F5344CB8AC3E}">
        <p14:creationId xmlns:p14="http://schemas.microsoft.com/office/powerpoint/2010/main" val="2212464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57E8-DE8A-3507-94C4-828614622B21}"/>
            </a:ext>
          </a:extLst>
        </p:cNvPr>
        <p:cNvGrpSpPr/>
        <p:nvPr/>
      </p:nvGrpSpPr>
      <p:grpSpPr>
        <a:xfrm>
          <a:off x="0" y="0"/>
          <a:ext cx="0" cy="0"/>
          <a:chOff x="0" y="0"/>
          <a:chExt cx="0" cy="0"/>
        </a:xfrm>
      </p:grpSpPr>
      <p:cxnSp>
        <p:nvCxnSpPr>
          <p:cNvPr id="15" name="直接连接符 14">
            <a:extLst>
              <a:ext uri="{FF2B5EF4-FFF2-40B4-BE49-F238E27FC236}">
                <a16:creationId xmlns:a16="http://schemas.microsoft.com/office/drawing/2014/main" id="{E4273AE7-53E2-2E14-845A-8A2BF4B8A33D}"/>
              </a:ext>
            </a:extLst>
          </p:cNvPr>
          <p:cNvCxnSpPr>
            <a:cxnSpLocks/>
          </p:cNvCxnSpPr>
          <p:nvPr/>
        </p:nvCxnSpPr>
        <p:spPr>
          <a:xfrm>
            <a:off x="4419884" y="3647107"/>
            <a:ext cx="6883116" cy="18435"/>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1" name="流程图: 磁盘 30">
            <a:extLst>
              <a:ext uri="{FF2B5EF4-FFF2-40B4-BE49-F238E27FC236}">
                <a16:creationId xmlns:a16="http://schemas.microsoft.com/office/drawing/2014/main" id="{08296EC4-A70F-DC24-2B07-DA32978FEABF}"/>
              </a:ext>
            </a:extLst>
          </p:cNvPr>
          <p:cNvSpPr/>
          <p:nvPr/>
        </p:nvSpPr>
        <p:spPr>
          <a:xfrm>
            <a:off x="7964078" y="3370502"/>
            <a:ext cx="1559447" cy="614660"/>
          </a:xfrm>
          <a:prstGeom prst="flowChartMagneticDisk">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等线"/>
              </a:rPr>
              <a:t>bpftime</a:t>
            </a:r>
            <a:r>
              <a:rPr lang="en-US" altLang="zh-CN">
                <a:ea typeface="等线"/>
              </a:rPr>
              <a:t> maps</a:t>
            </a:r>
          </a:p>
        </p:txBody>
      </p:sp>
      <p:sp>
        <p:nvSpPr>
          <p:cNvPr id="33" name="矩形: 对角圆角 32">
            <a:extLst>
              <a:ext uri="{FF2B5EF4-FFF2-40B4-BE49-F238E27FC236}">
                <a16:creationId xmlns:a16="http://schemas.microsoft.com/office/drawing/2014/main" id="{7114F37D-9EC8-AEFF-AA86-693FA653ECB9}"/>
              </a:ext>
            </a:extLst>
          </p:cNvPr>
          <p:cNvSpPr/>
          <p:nvPr/>
        </p:nvSpPr>
        <p:spPr>
          <a:xfrm>
            <a:off x="5454180" y="1292468"/>
            <a:ext cx="1930387" cy="2691009"/>
          </a:xfrm>
          <a:prstGeom prst="round2DiagRect">
            <a:avLst>
              <a:gd name="adj1" fmla="val 16667"/>
              <a:gd name="adj2" fmla="val 19295"/>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54" name="流程图: 多文档 53">
            <a:extLst>
              <a:ext uri="{FF2B5EF4-FFF2-40B4-BE49-F238E27FC236}">
                <a16:creationId xmlns:a16="http://schemas.microsoft.com/office/drawing/2014/main" id="{2DD85449-C478-04D3-4C89-BE54804CA4F1}"/>
              </a:ext>
            </a:extLst>
          </p:cNvPr>
          <p:cNvSpPr/>
          <p:nvPr/>
        </p:nvSpPr>
        <p:spPr>
          <a:xfrm>
            <a:off x="8105008" y="888022"/>
            <a:ext cx="3197992" cy="2468959"/>
          </a:xfrm>
          <a:prstGeom prst="flowChartMultidocumen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a:ea typeface="等线"/>
              </a:rPr>
              <a:t>Target process    </a:t>
            </a:r>
            <a:endParaRPr lang="zh-CN" altLang="en-US"/>
          </a:p>
        </p:txBody>
      </p:sp>
      <p:sp>
        <p:nvSpPr>
          <p:cNvPr id="55" name="矩形: 圆角 54">
            <a:extLst>
              <a:ext uri="{FF2B5EF4-FFF2-40B4-BE49-F238E27FC236}">
                <a16:creationId xmlns:a16="http://schemas.microsoft.com/office/drawing/2014/main" id="{5950CB2B-7C14-FE81-F3E1-E175969C85EB}"/>
              </a:ext>
            </a:extLst>
          </p:cNvPr>
          <p:cNvSpPr/>
          <p:nvPr/>
        </p:nvSpPr>
        <p:spPr>
          <a:xfrm>
            <a:off x="9556736" y="1595791"/>
            <a:ext cx="1265572" cy="726806"/>
          </a:xfrm>
          <a:prstGeom prst="roundRect">
            <a:avLst/>
          </a:prstGeom>
          <a:solidFill>
            <a:srgbClr val="F3CDA0"/>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User </a:t>
            </a:r>
            <a:r>
              <a:rPr lang="en-US" altLang="zh-CN" err="1">
                <a:ea typeface="宋体"/>
              </a:rPr>
              <a:t>ext</a:t>
            </a:r>
            <a:endParaRPr lang="zh-CN" altLang="en-US" err="1">
              <a:ea typeface="宋体" panose="02010600030101010101" pitchFamily="2" charset="-122"/>
            </a:endParaRPr>
          </a:p>
          <a:p>
            <a:pPr algn="ctr"/>
            <a:r>
              <a:rPr lang="en-US" altLang="zh-CN">
                <a:ea typeface="宋体"/>
              </a:rPr>
              <a:t>Entry </a:t>
            </a:r>
          </a:p>
        </p:txBody>
      </p:sp>
      <p:sp>
        <p:nvSpPr>
          <p:cNvPr id="105" name="文本框 104">
            <a:extLst>
              <a:ext uri="{FF2B5EF4-FFF2-40B4-BE49-F238E27FC236}">
                <a16:creationId xmlns:a16="http://schemas.microsoft.com/office/drawing/2014/main" id="{A0F706B0-1A18-57A9-43AF-AB0FC592ABA1}"/>
              </a:ext>
            </a:extLst>
          </p:cNvPr>
          <p:cNvSpPr txBox="1"/>
          <p:nvPr/>
        </p:nvSpPr>
        <p:spPr>
          <a:xfrm flipH="1">
            <a:off x="3812667" y="3002079"/>
            <a:ext cx="1350411" cy="369332"/>
          </a:xfrm>
          <a:prstGeom prst="rect">
            <a:avLst/>
          </a:prstGeom>
          <a:noFill/>
        </p:spPr>
        <p:txBody>
          <a:bodyPr wrap="square" rtlCol="0">
            <a:spAutoFit/>
          </a:bodyPr>
          <a:lstStyle/>
          <a:p>
            <a:r>
              <a:rPr lang="en-US" altLang="zh-CN" b="1" err="1"/>
              <a:t>Userspace</a:t>
            </a:r>
            <a:endParaRPr lang="zh-CN" altLang="en-US" b="1"/>
          </a:p>
        </p:txBody>
      </p:sp>
      <p:sp>
        <p:nvSpPr>
          <p:cNvPr id="106" name="文本框 105">
            <a:extLst>
              <a:ext uri="{FF2B5EF4-FFF2-40B4-BE49-F238E27FC236}">
                <a16:creationId xmlns:a16="http://schemas.microsoft.com/office/drawing/2014/main" id="{2F78F8D4-5A28-188C-1E70-F3B8B26CEF3C}"/>
              </a:ext>
            </a:extLst>
          </p:cNvPr>
          <p:cNvSpPr txBox="1"/>
          <p:nvPr/>
        </p:nvSpPr>
        <p:spPr>
          <a:xfrm flipH="1">
            <a:off x="3929425" y="3836926"/>
            <a:ext cx="1671747" cy="369332"/>
          </a:xfrm>
          <a:prstGeom prst="rect">
            <a:avLst/>
          </a:prstGeom>
          <a:noFill/>
        </p:spPr>
        <p:txBody>
          <a:bodyPr wrap="square" rtlCol="0">
            <a:spAutoFit/>
          </a:bodyPr>
          <a:lstStyle/>
          <a:p>
            <a:r>
              <a:rPr lang="en-US" altLang="zh-CN" b="1"/>
              <a:t>Kernel</a:t>
            </a:r>
            <a:endParaRPr lang="zh-CN" altLang="en-US" b="1"/>
          </a:p>
        </p:txBody>
      </p:sp>
      <p:sp>
        <p:nvSpPr>
          <p:cNvPr id="82" name="箭头: 上下 128">
            <a:extLst>
              <a:ext uri="{FF2B5EF4-FFF2-40B4-BE49-F238E27FC236}">
                <a16:creationId xmlns:a16="http://schemas.microsoft.com/office/drawing/2014/main" id="{70D63430-89F7-727F-BDBA-891BEC1C6C5D}"/>
              </a:ext>
            </a:extLst>
          </p:cNvPr>
          <p:cNvSpPr/>
          <p:nvPr/>
        </p:nvSpPr>
        <p:spPr>
          <a:xfrm rot="10800000">
            <a:off x="8616003" y="2961838"/>
            <a:ext cx="188944" cy="377137"/>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FD5F632-5669-97AE-2D47-6DE25AB423B5}"/>
              </a:ext>
            </a:extLst>
          </p:cNvPr>
          <p:cNvSpPr/>
          <p:nvPr/>
        </p:nvSpPr>
        <p:spPr>
          <a:xfrm>
            <a:off x="8224679" y="1821320"/>
            <a:ext cx="972061" cy="1085580"/>
          </a:xfrm>
          <a:prstGeom prst="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bpftime</a:t>
            </a:r>
          </a:p>
          <a:p>
            <a:pPr algn="ctr"/>
            <a:r>
              <a:rPr lang="en-US" altLang="zh-CN">
                <a:ea typeface="等线"/>
              </a:rPr>
              <a:t>runtime</a:t>
            </a:r>
            <a:endParaRPr lang="zh-CN" altLang="en-US"/>
          </a:p>
        </p:txBody>
      </p:sp>
      <p:cxnSp>
        <p:nvCxnSpPr>
          <p:cNvPr id="20" name="直接箭头连接符 19">
            <a:extLst>
              <a:ext uri="{FF2B5EF4-FFF2-40B4-BE49-F238E27FC236}">
                <a16:creationId xmlns:a16="http://schemas.microsoft.com/office/drawing/2014/main" id="{BFEF684C-68BA-8358-B566-AA4BB91A1719}"/>
              </a:ext>
            </a:extLst>
          </p:cNvPr>
          <p:cNvCxnSpPr>
            <a:cxnSpLocks/>
          </p:cNvCxnSpPr>
          <p:nvPr/>
        </p:nvCxnSpPr>
        <p:spPr>
          <a:xfrm>
            <a:off x="9303774" y="2021343"/>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0EC538A2-1B53-5024-CFE8-25C16CA9ED5E}"/>
              </a:ext>
            </a:extLst>
          </p:cNvPr>
          <p:cNvCxnSpPr>
            <a:cxnSpLocks/>
          </p:cNvCxnSpPr>
          <p:nvPr/>
        </p:nvCxnSpPr>
        <p:spPr>
          <a:xfrm flipH="1">
            <a:off x="9262806" y="213388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 name="矩形: 圆角 45">
            <a:extLst>
              <a:ext uri="{FF2B5EF4-FFF2-40B4-BE49-F238E27FC236}">
                <a16:creationId xmlns:a16="http://schemas.microsoft.com/office/drawing/2014/main" id="{13306046-D8F5-80EE-39E6-B2670D8ECDA6}"/>
              </a:ext>
            </a:extLst>
          </p:cNvPr>
          <p:cNvSpPr/>
          <p:nvPr/>
        </p:nvSpPr>
        <p:spPr>
          <a:xfrm>
            <a:off x="5677286" y="2974722"/>
            <a:ext cx="1475515" cy="27185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48" name="矩形: 圆角 47">
            <a:extLst>
              <a:ext uri="{FF2B5EF4-FFF2-40B4-BE49-F238E27FC236}">
                <a16:creationId xmlns:a16="http://schemas.microsoft.com/office/drawing/2014/main" id="{85189F95-E7ED-D18D-D016-1361CD96D0BC}"/>
              </a:ext>
            </a:extLst>
          </p:cNvPr>
          <p:cNvSpPr/>
          <p:nvPr/>
        </p:nvSpPr>
        <p:spPr>
          <a:xfrm>
            <a:off x="5677286" y="2530125"/>
            <a:ext cx="1475515" cy="265904"/>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JIT compiler</a:t>
            </a:r>
            <a:endParaRPr lang="zh-CN" altLang="en-US"/>
          </a:p>
        </p:txBody>
      </p:sp>
      <p:cxnSp>
        <p:nvCxnSpPr>
          <p:cNvPr id="94" name="直接箭头连接符 36">
            <a:extLst>
              <a:ext uri="{FF2B5EF4-FFF2-40B4-BE49-F238E27FC236}">
                <a16:creationId xmlns:a16="http://schemas.microsoft.com/office/drawing/2014/main" id="{AFB971E0-034C-034C-CE76-B1936EA221F2}"/>
              </a:ext>
            </a:extLst>
          </p:cNvPr>
          <p:cNvCxnSpPr>
            <a:cxnSpLocks/>
            <a:stCxn id="185" idx="0"/>
            <a:endCxn id="46" idx="2"/>
          </p:cNvCxnSpPr>
          <p:nvPr/>
        </p:nvCxnSpPr>
        <p:spPr>
          <a:xfrm flipH="1" flipV="1">
            <a:off x="6415044" y="3246579"/>
            <a:ext cx="10127" cy="190158"/>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直接箭头连接符 36">
            <a:extLst>
              <a:ext uri="{FF2B5EF4-FFF2-40B4-BE49-F238E27FC236}">
                <a16:creationId xmlns:a16="http://schemas.microsoft.com/office/drawing/2014/main" id="{385DF4BD-DEFA-5574-0FCE-FCFFC53EB34A}"/>
              </a:ext>
            </a:extLst>
          </p:cNvPr>
          <p:cNvCxnSpPr>
            <a:cxnSpLocks/>
            <a:stCxn id="46" idx="0"/>
            <a:endCxn id="48" idx="2"/>
          </p:cNvCxnSpPr>
          <p:nvPr/>
        </p:nvCxnSpPr>
        <p:spPr>
          <a:xfrm flipV="1">
            <a:off x="6415044" y="2796029"/>
            <a:ext cx="0" cy="17869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直接箭头连接符 36">
            <a:extLst>
              <a:ext uri="{FF2B5EF4-FFF2-40B4-BE49-F238E27FC236}">
                <a16:creationId xmlns:a16="http://schemas.microsoft.com/office/drawing/2014/main" id="{8DEC26B5-4EC5-862A-7496-849F29E8D6FA}"/>
              </a:ext>
            </a:extLst>
          </p:cNvPr>
          <p:cNvCxnSpPr>
            <a:cxnSpLocks/>
            <a:stCxn id="48" idx="0"/>
            <a:endCxn id="255" idx="2"/>
          </p:cNvCxnSpPr>
          <p:nvPr/>
        </p:nvCxnSpPr>
        <p:spPr>
          <a:xfrm flipH="1" flipV="1">
            <a:off x="6413620" y="2313843"/>
            <a:ext cx="1424" cy="216282"/>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Elbow Connector 116">
            <a:extLst>
              <a:ext uri="{FF2B5EF4-FFF2-40B4-BE49-F238E27FC236}">
                <a16:creationId xmlns:a16="http://schemas.microsoft.com/office/drawing/2014/main" id="{19BABF6D-5E3C-C60C-89BE-4DEA8DF40299}"/>
              </a:ext>
            </a:extLst>
          </p:cNvPr>
          <p:cNvCxnSpPr>
            <a:cxnSpLocks/>
            <a:stCxn id="255" idx="1"/>
            <a:endCxn id="55" idx="3"/>
          </p:cNvCxnSpPr>
          <p:nvPr/>
        </p:nvCxnSpPr>
        <p:spPr>
          <a:xfrm rot="10800000" flipH="1">
            <a:off x="5675862" y="1959195"/>
            <a:ext cx="5146446" cy="82423"/>
          </a:xfrm>
          <a:prstGeom prst="bentConnector5">
            <a:avLst>
              <a:gd name="adj1" fmla="val -4442"/>
              <a:gd name="adj2" fmla="val 818250"/>
              <a:gd name="adj3" fmla="val 104442"/>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箭头: 上下 128">
            <a:extLst>
              <a:ext uri="{FF2B5EF4-FFF2-40B4-BE49-F238E27FC236}">
                <a16:creationId xmlns:a16="http://schemas.microsoft.com/office/drawing/2014/main" id="{61CFE472-84B5-C618-08E6-E61E1CFA5E24}"/>
              </a:ext>
            </a:extLst>
          </p:cNvPr>
          <p:cNvSpPr/>
          <p:nvPr/>
        </p:nvSpPr>
        <p:spPr>
          <a:xfrm rot="16200000" flipH="1">
            <a:off x="7556701" y="3424830"/>
            <a:ext cx="265905" cy="485213"/>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5" name="矩形: 圆角 45">
            <a:extLst>
              <a:ext uri="{FF2B5EF4-FFF2-40B4-BE49-F238E27FC236}">
                <a16:creationId xmlns:a16="http://schemas.microsoft.com/office/drawing/2014/main" id="{4D006939-076F-A3CF-45DB-A658E2926C13}"/>
              </a:ext>
            </a:extLst>
          </p:cNvPr>
          <p:cNvSpPr/>
          <p:nvPr/>
        </p:nvSpPr>
        <p:spPr>
          <a:xfrm>
            <a:off x="5599089" y="3436737"/>
            <a:ext cx="1652164" cy="49228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Syscall</a:t>
            </a:r>
            <a:r>
              <a:rPr lang="en-US" altLang="zh-CN"/>
              <a:t> Interposition</a:t>
            </a:r>
            <a:endParaRPr lang="zh-CN" altLang="en-US"/>
          </a:p>
        </p:txBody>
      </p:sp>
      <p:sp>
        <p:nvSpPr>
          <p:cNvPr id="255" name="矩形: 圆角 47">
            <a:extLst>
              <a:ext uri="{FF2B5EF4-FFF2-40B4-BE49-F238E27FC236}">
                <a16:creationId xmlns:a16="http://schemas.microsoft.com/office/drawing/2014/main" id="{EDF6CCDA-2B2A-1CCB-EFE9-7E62198BF80E}"/>
              </a:ext>
            </a:extLst>
          </p:cNvPr>
          <p:cNvSpPr/>
          <p:nvPr/>
        </p:nvSpPr>
        <p:spPr>
          <a:xfrm>
            <a:off x="5675862" y="1769391"/>
            <a:ext cx="1475515" cy="544452"/>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Binary</a:t>
            </a:r>
            <a:br>
              <a:rPr lang="en-US" altLang="zh-CN">
                <a:ea typeface="等线"/>
              </a:rPr>
            </a:br>
            <a:r>
              <a:rPr lang="en-US" altLang="zh-CN">
                <a:ea typeface="等线"/>
              </a:rPr>
              <a:t>Rewriter</a:t>
            </a:r>
          </a:p>
        </p:txBody>
      </p:sp>
      <p:cxnSp>
        <p:nvCxnSpPr>
          <p:cNvPr id="261" name="直接箭头连接符 36">
            <a:extLst>
              <a:ext uri="{FF2B5EF4-FFF2-40B4-BE49-F238E27FC236}">
                <a16:creationId xmlns:a16="http://schemas.microsoft.com/office/drawing/2014/main" id="{ADC7E2ED-AABE-D45D-EBC6-E937EE5793F7}"/>
              </a:ext>
            </a:extLst>
          </p:cNvPr>
          <p:cNvCxnSpPr>
            <a:cxnSpLocks/>
            <a:stCxn id="255" idx="3"/>
            <a:endCxn id="12" idx="1"/>
          </p:cNvCxnSpPr>
          <p:nvPr/>
        </p:nvCxnSpPr>
        <p:spPr>
          <a:xfrm flipV="1">
            <a:off x="7128287" y="2356414"/>
            <a:ext cx="1096392" cy="277869"/>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 name="矩形 20">
            <a:extLst>
              <a:ext uri="{FF2B5EF4-FFF2-40B4-BE49-F238E27FC236}">
                <a16:creationId xmlns:a16="http://schemas.microsoft.com/office/drawing/2014/main" id="{9D81FD04-0BA9-B2D1-0FC3-BCE1716CDC06}"/>
              </a:ext>
            </a:extLst>
          </p:cNvPr>
          <p:cNvSpPr/>
          <p:nvPr/>
        </p:nvSpPr>
        <p:spPr>
          <a:xfrm>
            <a:off x="3939620" y="2491423"/>
            <a:ext cx="1329034" cy="47794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5" name="直接箭头连接符 24">
            <a:extLst>
              <a:ext uri="{FF2B5EF4-FFF2-40B4-BE49-F238E27FC236}">
                <a16:creationId xmlns:a16="http://schemas.microsoft.com/office/drawing/2014/main" id="{A3CC4C2B-F553-F608-85A9-9C956EBDC42C}"/>
              </a:ext>
            </a:extLst>
          </p:cNvPr>
          <p:cNvCxnSpPr>
            <a:cxnSpLocks/>
          </p:cNvCxnSpPr>
          <p:nvPr/>
        </p:nvCxnSpPr>
        <p:spPr>
          <a:xfrm>
            <a:off x="5198627" y="2995646"/>
            <a:ext cx="380757" cy="680667"/>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 name="矩形 50">
            <a:extLst>
              <a:ext uri="{FF2B5EF4-FFF2-40B4-BE49-F238E27FC236}">
                <a16:creationId xmlns:a16="http://schemas.microsoft.com/office/drawing/2014/main" id="{DD4BDD89-F1B2-AD48-F13D-C6F2B81DF099}"/>
              </a:ext>
            </a:extLst>
          </p:cNvPr>
          <p:cNvSpPr/>
          <p:nvPr/>
        </p:nvSpPr>
        <p:spPr>
          <a:xfrm>
            <a:off x="6008873" y="4346538"/>
            <a:ext cx="3224420" cy="94462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eBPF</a:t>
            </a:r>
            <a:r>
              <a:rPr lang="en-US" altLang="zh-CN">
                <a:ea typeface="宋体"/>
              </a:rPr>
              <a:t> </a:t>
            </a:r>
          </a:p>
          <a:p>
            <a:pPr algn="ctr"/>
            <a:r>
              <a:rPr lang="en-US" altLang="zh-CN">
                <a:ea typeface="等线"/>
              </a:rPr>
              <a:t>runtime</a:t>
            </a:r>
            <a:endParaRPr lang="zh-CN" altLang="en-US"/>
          </a:p>
        </p:txBody>
      </p:sp>
      <p:sp>
        <p:nvSpPr>
          <p:cNvPr id="7" name="箭头: 上下 29">
            <a:extLst>
              <a:ext uri="{FF2B5EF4-FFF2-40B4-BE49-F238E27FC236}">
                <a16:creationId xmlns:a16="http://schemas.microsoft.com/office/drawing/2014/main" id="{4CD1233D-9239-8CDA-EE73-50E698E053D2}"/>
              </a:ext>
            </a:extLst>
          </p:cNvPr>
          <p:cNvSpPr/>
          <p:nvPr/>
        </p:nvSpPr>
        <p:spPr>
          <a:xfrm>
            <a:off x="8592974" y="4002381"/>
            <a:ext cx="209195" cy="342662"/>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8" name="直接箭头连接符 24">
            <a:extLst>
              <a:ext uri="{FF2B5EF4-FFF2-40B4-BE49-F238E27FC236}">
                <a16:creationId xmlns:a16="http://schemas.microsoft.com/office/drawing/2014/main" id="{BE8B61D1-C70F-2939-B6A9-A3F328E1D804}"/>
              </a:ext>
            </a:extLst>
          </p:cNvPr>
          <p:cNvCxnSpPr>
            <a:cxnSpLocks/>
          </p:cNvCxnSpPr>
          <p:nvPr/>
        </p:nvCxnSpPr>
        <p:spPr>
          <a:xfrm flipH="1">
            <a:off x="6400503" y="3994130"/>
            <a:ext cx="243" cy="332510"/>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2FECF048-47A3-79B2-BF55-FBE8A6C42B9D}"/>
              </a:ext>
            </a:extLst>
          </p:cNvPr>
          <p:cNvSpPr>
            <a:spLocks noGrp="1"/>
          </p:cNvSpPr>
          <p:nvPr>
            <p:ph type="sldNum" sz="quarter" idx="12"/>
          </p:nvPr>
        </p:nvSpPr>
        <p:spPr/>
        <p:txBody>
          <a:bodyPr/>
          <a:lstStyle/>
          <a:p>
            <a:fld id="{079CB688-378F-4534-BFFE-AF122467FDB7}" type="slidenum">
              <a:rPr lang="zh-CN" altLang="en-US" smtClean="0"/>
              <a:t>35</a:t>
            </a:fld>
            <a:endParaRPr lang="en-US"/>
          </a:p>
        </p:txBody>
      </p:sp>
    </p:spTree>
    <p:extLst>
      <p:ext uri="{BB962C8B-B14F-4D97-AF65-F5344CB8AC3E}">
        <p14:creationId xmlns:p14="http://schemas.microsoft.com/office/powerpoint/2010/main" val="3254477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412ED-0DCD-BB5B-3219-56D27F39DBA9}"/>
            </a:ext>
          </a:extLst>
        </p:cNvPr>
        <p:cNvGrpSpPr/>
        <p:nvPr/>
      </p:nvGrpSpPr>
      <p:grpSpPr>
        <a:xfrm>
          <a:off x="0" y="0"/>
          <a:ext cx="0" cy="0"/>
          <a:chOff x="0" y="0"/>
          <a:chExt cx="0" cy="0"/>
        </a:xfrm>
      </p:grpSpPr>
      <p:cxnSp>
        <p:nvCxnSpPr>
          <p:cNvPr id="15" name="直接连接符 14">
            <a:extLst>
              <a:ext uri="{FF2B5EF4-FFF2-40B4-BE49-F238E27FC236}">
                <a16:creationId xmlns:a16="http://schemas.microsoft.com/office/drawing/2014/main" id="{2A1CB507-DEF4-00A4-37FE-B229D4E73E29}"/>
              </a:ext>
            </a:extLst>
          </p:cNvPr>
          <p:cNvCxnSpPr>
            <a:cxnSpLocks/>
          </p:cNvCxnSpPr>
          <p:nvPr/>
        </p:nvCxnSpPr>
        <p:spPr>
          <a:xfrm>
            <a:off x="4419884" y="3647107"/>
            <a:ext cx="6883116" cy="18435"/>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1" name="流程图: 磁盘 30">
            <a:extLst>
              <a:ext uri="{FF2B5EF4-FFF2-40B4-BE49-F238E27FC236}">
                <a16:creationId xmlns:a16="http://schemas.microsoft.com/office/drawing/2014/main" id="{C8CE6120-FDAF-B576-05F8-CF2255883609}"/>
              </a:ext>
            </a:extLst>
          </p:cNvPr>
          <p:cNvSpPr/>
          <p:nvPr/>
        </p:nvSpPr>
        <p:spPr>
          <a:xfrm>
            <a:off x="7964078" y="3370502"/>
            <a:ext cx="1559447" cy="614660"/>
          </a:xfrm>
          <a:prstGeom prst="flowChartMagneticDisk">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等线"/>
              </a:rPr>
              <a:t>bpftime</a:t>
            </a:r>
            <a:r>
              <a:rPr lang="en-US" altLang="zh-CN">
                <a:ea typeface="等线"/>
              </a:rPr>
              <a:t> maps</a:t>
            </a:r>
          </a:p>
        </p:txBody>
      </p:sp>
      <p:sp>
        <p:nvSpPr>
          <p:cNvPr id="33" name="矩形: 对角圆角 32">
            <a:extLst>
              <a:ext uri="{FF2B5EF4-FFF2-40B4-BE49-F238E27FC236}">
                <a16:creationId xmlns:a16="http://schemas.microsoft.com/office/drawing/2014/main" id="{897B98A8-6CAC-6AB1-22BA-8387B8ED83F9}"/>
              </a:ext>
            </a:extLst>
          </p:cNvPr>
          <p:cNvSpPr/>
          <p:nvPr/>
        </p:nvSpPr>
        <p:spPr>
          <a:xfrm>
            <a:off x="5454180" y="1292468"/>
            <a:ext cx="1930387" cy="2691009"/>
          </a:xfrm>
          <a:prstGeom prst="round2DiagRect">
            <a:avLst>
              <a:gd name="adj1" fmla="val 16667"/>
              <a:gd name="adj2" fmla="val 19295"/>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54" name="流程图: 多文档 53">
            <a:extLst>
              <a:ext uri="{FF2B5EF4-FFF2-40B4-BE49-F238E27FC236}">
                <a16:creationId xmlns:a16="http://schemas.microsoft.com/office/drawing/2014/main" id="{4DD7523B-29CD-272C-4787-4CF12310EF93}"/>
              </a:ext>
            </a:extLst>
          </p:cNvPr>
          <p:cNvSpPr/>
          <p:nvPr/>
        </p:nvSpPr>
        <p:spPr>
          <a:xfrm>
            <a:off x="8105008" y="888022"/>
            <a:ext cx="3542121" cy="2462814"/>
          </a:xfrm>
          <a:prstGeom prst="flowChartMultidocumen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endParaRPr lang="en-US" altLang="zh-CN">
              <a:ea typeface="等线"/>
            </a:endParaRPr>
          </a:p>
          <a:p>
            <a:pPr algn="ctr"/>
            <a:endParaRPr lang="en-US" altLang="zh-CN">
              <a:ea typeface="等线"/>
            </a:endParaRPr>
          </a:p>
          <a:p>
            <a:pPr algn="ctr"/>
            <a:endParaRPr lang="en-US" altLang="zh-CN">
              <a:ea typeface="等线"/>
            </a:endParaRPr>
          </a:p>
          <a:p>
            <a:pPr algn="ctr"/>
            <a:endParaRPr lang="en-US" altLang="zh-CN">
              <a:ea typeface="等线"/>
            </a:endParaRPr>
          </a:p>
          <a:p>
            <a:pPr algn="ctr"/>
            <a:r>
              <a:rPr lang="en-US" altLang="zh-CN">
                <a:ea typeface="等线"/>
              </a:rPr>
              <a:t>                Target process    </a:t>
            </a:r>
            <a:endParaRPr lang="zh-CN" altLang="en-US">
              <a:ea typeface="宋体"/>
            </a:endParaRPr>
          </a:p>
        </p:txBody>
      </p:sp>
      <p:sp>
        <p:nvSpPr>
          <p:cNvPr id="55" name="矩形: 圆角 54">
            <a:extLst>
              <a:ext uri="{FF2B5EF4-FFF2-40B4-BE49-F238E27FC236}">
                <a16:creationId xmlns:a16="http://schemas.microsoft.com/office/drawing/2014/main" id="{8BB6261A-0B10-19D7-8687-43511468A8AB}"/>
              </a:ext>
            </a:extLst>
          </p:cNvPr>
          <p:cNvSpPr/>
          <p:nvPr/>
        </p:nvSpPr>
        <p:spPr>
          <a:xfrm>
            <a:off x="9538301" y="1386856"/>
            <a:ext cx="1284007" cy="935741"/>
          </a:xfrm>
          <a:prstGeom prst="roundRect">
            <a:avLst/>
          </a:prstGeom>
          <a:solidFill>
            <a:srgbClr val="F3CDA0"/>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Conceal</a:t>
            </a:r>
            <a:endParaRPr lang="en-US" altLang="zh-CN">
              <a:ea typeface="宋体" panose="02010600030101010101" pitchFamily="2" charset="-122"/>
            </a:endParaRPr>
          </a:p>
          <a:p>
            <a:pPr algn="ctr"/>
            <a:r>
              <a:rPr lang="en-US" altLang="zh-CN">
                <a:ea typeface="宋体"/>
              </a:rPr>
              <a:t>Entry (</a:t>
            </a:r>
            <a:r>
              <a:rPr lang="en-US" altLang="zh-CN" err="1">
                <a:ea typeface="宋体"/>
              </a:rPr>
              <a:t>Uprobe</a:t>
            </a:r>
            <a:r>
              <a:rPr lang="en-US" altLang="zh-CN">
                <a:ea typeface="宋体"/>
              </a:rPr>
              <a:t>..) </a:t>
            </a:r>
          </a:p>
        </p:txBody>
      </p:sp>
      <p:sp>
        <p:nvSpPr>
          <p:cNvPr id="105" name="文本框 104">
            <a:extLst>
              <a:ext uri="{FF2B5EF4-FFF2-40B4-BE49-F238E27FC236}">
                <a16:creationId xmlns:a16="http://schemas.microsoft.com/office/drawing/2014/main" id="{34B4E0B2-1AB4-88A1-82ED-3EA7262BEA99}"/>
              </a:ext>
            </a:extLst>
          </p:cNvPr>
          <p:cNvSpPr txBox="1"/>
          <p:nvPr/>
        </p:nvSpPr>
        <p:spPr>
          <a:xfrm flipH="1">
            <a:off x="3812667" y="3002079"/>
            <a:ext cx="1350411" cy="369332"/>
          </a:xfrm>
          <a:prstGeom prst="rect">
            <a:avLst/>
          </a:prstGeom>
          <a:noFill/>
        </p:spPr>
        <p:txBody>
          <a:bodyPr wrap="square" rtlCol="0">
            <a:spAutoFit/>
          </a:bodyPr>
          <a:lstStyle/>
          <a:p>
            <a:r>
              <a:rPr lang="en-US" altLang="zh-CN" b="1" err="1"/>
              <a:t>Userspace</a:t>
            </a:r>
            <a:endParaRPr lang="zh-CN" altLang="en-US" b="1"/>
          </a:p>
        </p:txBody>
      </p:sp>
      <p:sp>
        <p:nvSpPr>
          <p:cNvPr id="106" name="文本框 105">
            <a:extLst>
              <a:ext uri="{FF2B5EF4-FFF2-40B4-BE49-F238E27FC236}">
                <a16:creationId xmlns:a16="http://schemas.microsoft.com/office/drawing/2014/main" id="{7D975AF5-8E56-81D6-E0DA-55335F923F94}"/>
              </a:ext>
            </a:extLst>
          </p:cNvPr>
          <p:cNvSpPr txBox="1"/>
          <p:nvPr/>
        </p:nvSpPr>
        <p:spPr>
          <a:xfrm flipH="1">
            <a:off x="3929425" y="3836926"/>
            <a:ext cx="1671747" cy="369332"/>
          </a:xfrm>
          <a:prstGeom prst="rect">
            <a:avLst/>
          </a:prstGeom>
          <a:noFill/>
        </p:spPr>
        <p:txBody>
          <a:bodyPr wrap="square" rtlCol="0">
            <a:spAutoFit/>
          </a:bodyPr>
          <a:lstStyle/>
          <a:p>
            <a:r>
              <a:rPr lang="en-US" altLang="zh-CN" b="1"/>
              <a:t>Kernel</a:t>
            </a:r>
            <a:endParaRPr lang="zh-CN" altLang="en-US" b="1"/>
          </a:p>
        </p:txBody>
      </p:sp>
      <p:sp>
        <p:nvSpPr>
          <p:cNvPr id="82" name="箭头: 上下 128">
            <a:extLst>
              <a:ext uri="{FF2B5EF4-FFF2-40B4-BE49-F238E27FC236}">
                <a16:creationId xmlns:a16="http://schemas.microsoft.com/office/drawing/2014/main" id="{A6C7F429-C091-B915-8E13-C85044FA84CD}"/>
              </a:ext>
            </a:extLst>
          </p:cNvPr>
          <p:cNvSpPr/>
          <p:nvPr/>
        </p:nvSpPr>
        <p:spPr>
          <a:xfrm rot="10800000">
            <a:off x="8616003" y="2961838"/>
            <a:ext cx="188944" cy="377137"/>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A831ED2-382D-5846-7814-FBB392D6A120}"/>
              </a:ext>
            </a:extLst>
          </p:cNvPr>
          <p:cNvSpPr/>
          <p:nvPr/>
        </p:nvSpPr>
        <p:spPr>
          <a:xfrm>
            <a:off x="8236969" y="1796740"/>
            <a:ext cx="1033512" cy="1097870"/>
          </a:xfrm>
          <a:prstGeom prst="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bpftime</a:t>
            </a:r>
            <a:endParaRPr lang="en-US" altLang="zh-CN">
              <a:ea typeface="宋体"/>
            </a:endParaRPr>
          </a:p>
          <a:p>
            <a:pPr algn="ctr"/>
            <a:r>
              <a:rPr lang="en-US" altLang="zh-CN">
                <a:ea typeface="等线"/>
              </a:rPr>
              <a:t>Runtime</a:t>
            </a:r>
            <a:endParaRPr lang="zh-CN" altLang="en-US">
              <a:ea typeface="宋体" panose="02010600030101010101" pitchFamily="2" charset="-122"/>
            </a:endParaRPr>
          </a:p>
          <a:p>
            <a:pPr algn="ctr"/>
            <a:r>
              <a:rPr lang="en-US" altLang="zh-CN">
                <a:ea typeface="等线"/>
              </a:rPr>
              <a:t>(</a:t>
            </a:r>
            <a:r>
              <a:rPr lang="en-US" altLang="zh-CN" err="1">
                <a:ea typeface="等线"/>
              </a:rPr>
              <a:t>mpk</a:t>
            </a:r>
            <a:r>
              <a:rPr lang="en-US" altLang="zh-CN">
                <a:ea typeface="等线"/>
              </a:rPr>
              <a:t>)</a:t>
            </a:r>
          </a:p>
        </p:txBody>
      </p:sp>
      <p:cxnSp>
        <p:nvCxnSpPr>
          <p:cNvPr id="20" name="直接箭头连接符 19">
            <a:extLst>
              <a:ext uri="{FF2B5EF4-FFF2-40B4-BE49-F238E27FC236}">
                <a16:creationId xmlns:a16="http://schemas.microsoft.com/office/drawing/2014/main" id="{733BA519-3721-F7D3-9CD3-7101F4513EBB}"/>
              </a:ext>
            </a:extLst>
          </p:cNvPr>
          <p:cNvCxnSpPr>
            <a:cxnSpLocks/>
          </p:cNvCxnSpPr>
          <p:nvPr/>
        </p:nvCxnSpPr>
        <p:spPr>
          <a:xfrm>
            <a:off x="9303774" y="2021343"/>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49D1FA18-F65B-C96C-4271-9B76DCC00C2C}"/>
              </a:ext>
            </a:extLst>
          </p:cNvPr>
          <p:cNvCxnSpPr>
            <a:cxnSpLocks/>
          </p:cNvCxnSpPr>
          <p:nvPr/>
        </p:nvCxnSpPr>
        <p:spPr>
          <a:xfrm flipH="1">
            <a:off x="9262806" y="213388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 name="矩形: 圆角 45">
            <a:extLst>
              <a:ext uri="{FF2B5EF4-FFF2-40B4-BE49-F238E27FC236}">
                <a16:creationId xmlns:a16="http://schemas.microsoft.com/office/drawing/2014/main" id="{0B588308-CBDD-C06E-9F82-E5ACD15999D3}"/>
              </a:ext>
            </a:extLst>
          </p:cNvPr>
          <p:cNvSpPr/>
          <p:nvPr/>
        </p:nvSpPr>
        <p:spPr>
          <a:xfrm>
            <a:off x="5677286" y="2974722"/>
            <a:ext cx="1475515" cy="27185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48" name="矩形: 圆角 47">
            <a:extLst>
              <a:ext uri="{FF2B5EF4-FFF2-40B4-BE49-F238E27FC236}">
                <a16:creationId xmlns:a16="http://schemas.microsoft.com/office/drawing/2014/main" id="{7D8F46B5-DF3E-6A7D-A922-77DA1B8A9B93}"/>
              </a:ext>
            </a:extLst>
          </p:cNvPr>
          <p:cNvSpPr/>
          <p:nvPr/>
        </p:nvSpPr>
        <p:spPr>
          <a:xfrm>
            <a:off x="5677286" y="2530125"/>
            <a:ext cx="1475515" cy="265904"/>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JIT compiler</a:t>
            </a:r>
            <a:endParaRPr lang="zh-CN" altLang="en-US"/>
          </a:p>
        </p:txBody>
      </p:sp>
      <p:cxnSp>
        <p:nvCxnSpPr>
          <p:cNvPr id="94" name="直接箭头连接符 36">
            <a:extLst>
              <a:ext uri="{FF2B5EF4-FFF2-40B4-BE49-F238E27FC236}">
                <a16:creationId xmlns:a16="http://schemas.microsoft.com/office/drawing/2014/main" id="{9DD0AAB1-9917-A041-7ADA-5B6FFFBE7139}"/>
              </a:ext>
            </a:extLst>
          </p:cNvPr>
          <p:cNvCxnSpPr>
            <a:cxnSpLocks/>
            <a:stCxn id="185" idx="0"/>
            <a:endCxn id="46" idx="2"/>
          </p:cNvCxnSpPr>
          <p:nvPr/>
        </p:nvCxnSpPr>
        <p:spPr>
          <a:xfrm flipH="1" flipV="1">
            <a:off x="6415044" y="3246579"/>
            <a:ext cx="10127" cy="190158"/>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直接箭头连接符 36">
            <a:extLst>
              <a:ext uri="{FF2B5EF4-FFF2-40B4-BE49-F238E27FC236}">
                <a16:creationId xmlns:a16="http://schemas.microsoft.com/office/drawing/2014/main" id="{82F32725-6CC1-B3A8-3478-B9D11B0E7500}"/>
              </a:ext>
            </a:extLst>
          </p:cNvPr>
          <p:cNvCxnSpPr>
            <a:cxnSpLocks/>
            <a:stCxn id="46" idx="0"/>
            <a:endCxn id="48" idx="2"/>
          </p:cNvCxnSpPr>
          <p:nvPr/>
        </p:nvCxnSpPr>
        <p:spPr>
          <a:xfrm flipV="1">
            <a:off x="6415044" y="2796029"/>
            <a:ext cx="0" cy="17869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直接箭头连接符 36">
            <a:extLst>
              <a:ext uri="{FF2B5EF4-FFF2-40B4-BE49-F238E27FC236}">
                <a16:creationId xmlns:a16="http://schemas.microsoft.com/office/drawing/2014/main" id="{7FF0EA9F-C877-B08C-270F-6B4F22F1657B}"/>
              </a:ext>
            </a:extLst>
          </p:cNvPr>
          <p:cNvCxnSpPr>
            <a:cxnSpLocks/>
            <a:stCxn id="48" idx="0"/>
            <a:endCxn id="255" idx="2"/>
          </p:cNvCxnSpPr>
          <p:nvPr/>
        </p:nvCxnSpPr>
        <p:spPr>
          <a:xfrm flipH="1" flipV="1">
            <a:off x="6413620" y="2313843"/>
            <a:ext cx="1424" cy="216282"/>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Elbow Connector 116">
            <a:extLst>
              <a:ext uri="{FF2B5EF4-FFF2-40B4-BE49-F238E27FC236}">
                <a16:creationId xmlns:a16="http://schemas.microsoft.com/office/drawing/2014/main" id="{96C70456-1AC5-A8FE-119D-EC9D8D940F5E}"/>
              </a:ext>
            </a:extLst>
          </p:cNvPr>
          <p:cNvCxnSpPr>
            <a:cxnSpLocks/>
            <a:stCxn id="255" idx="1"/>
            <a:endCxn id="55" idx="3"/>
          </p:cNvCxnSpPr>
          <p:nvPr/>
        </p:nvCxnSpPr>
        <p:spPr>
          <a:xfrm rot="10800000" flipH="1">
            <a:off x="5675862" y="1854727"/>
            <a:ext cx="5146446" cy="186890"/>
          </a:xfrm>
          <a:prstGeom prst="bentConnector5">
            <a:avLst>
              <a:gd name="adj1" fmla="val -4442"/>
              <a:gd name="adj2" fmla="val 472664"/>
              <a:gd name="adj3" fmla="val 104442"/>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箭头: 上下 128">
            <a:extLst>
              <a:ext uri="{FF2B5EF4-FFF2-40B4-BE49-F238E27FC236}">
                <a16:creationId xmlns:a16="http://schemas.microsoft.com/office/drawing/2014/main" id="{722F1438-9C01-00D5-542E-79872177FD96}"/>
              </a:ext>
            </a:extLst>
          </p:cNvPr>
          <p:cNvSpPr/>
          <p:nvPr/>
        </p:nvSpPr>
        <p:spPr>
          <a:xfrm rot="16200000" flipH="1">
            <a:off x="7556701" y="3424830"/>
            <a:ext cx="265905" cy="485213"/>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5" name="矩形: 圆角 45">
            <a:extLst>
              <a:ext uri="{FF2B5EF4-FFF2-40B4-BE49-F238E27FC236}">
                <a16:creationId xmlns:a16="http://schemas.microsoft.com/office/drawing/2014/main" id="{B5ACBE59-60B3-A0BD-A341-A8BAB722FA9F}"/>
              </a:ext>
            </a:extLst>
          </p:cNvPr>
          <p:cNvSpPr/>
          <p:nvPr/>
        </p:nvSpPr>
        <p:spPr>
          <a:xfrm>
            <a:off x="5599089" y="3436737"/>
            <a:ext cx="1652164" cy="49228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Syscall</a:t>
            </a:r>
            <a:r>
              <a:rPr lang="en-US" altLang="zh-CN"/>
              <a:t> Interposition</a:t>
            </a:r>
            <a:endParaRPr lang="zh-CN" altLang="en-US"/>
          </a:p>
        </p:txBody>
      </p:sp>
      <p:sp>
        <p:nvSpPr>
          <p:cNvPr id="255" name="矩形: 圆角 47">
            <a:extLst>
              <a:ext uri="{FF2B5EF4-FFF2-40B4-BE49-F238E27FC236}">
                <a16:creationId xmlns:a16="http://schemas.microsoft.com/office/drawing/2014/main" id="{3CC59C74-63D0-EB77-787D-BD30DE1A3F66}"/>
              </a:ext>
            </a:extLst>
          </p:cNvPr>
          <p:cNvSpPr/>
          <p:nvPr/>
        </p:nvSpPr>
        <p:spPr>
          <a:xfrm>
            <a:off x="5675862" y="1769391"/>
            <a:ext cx="1475515" cy="544452"/>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Binary</a:t>
            </a:r>
            <a:br>
              <a:rPr lang="en-US" altLang="zh-CN">
                <a:ea typeface="等线"/>
              </a:rPr>
            </a:br>
            <a:r>
              <a:rPr lang="en-US" altLang="zh-CN">
                <a:ea typeface="等线"/>
              </a:rPr>
              <a:t>Rewriter</a:t>
            </a:r>
          </a:p>
        </p:txBody>
      </p:sp>
      <p:sp>
        <p:nvSpPr>
          <p:cNvPr id="3" name="矩形 20">
            <a:extLst>
              <a:ext uri="{FF2B5EF4-FFF2-40B4-BE49-F238E27FC236}">
                <a16:creationId xmlns:a16="http://schemas.microsoft.com/office/drawing/2014/main" id="{EAC2DB81-761E-7E43-6977-AFFB09C60B9E}"/>
              </a:ext>
            </a:extLst>
          </p:cNvPr>
          <p:cNvSpPr/>
          <p:nvPr/>
        </p:nvSpPr>
        <p:spPr>
          <a:xfrm>
            <a:off x="3939620" y="2491423"/>
            <a:ext cx="1329034" cy="47794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5" name="直接箭头连接符 24">
            <a:extLst>
              <a:ext uri="{FF2B5EF4-FFF2-40B4-BE49-F238E27FC236}">
                <a16:creationId xmlns:a16="http://schemas.microsoft.com/office/drawing/2014/main" id="{D7A2B3E0-59FA-263C-63F9-78C39BF6A24C}"/>
              </a:ext>
            </a:extLst>
          </p:cNvPr>
          <p:cNvCxnSpPr>
            <a:cxnSpLocks/>
          </p:cNvCxnSpPr>
          <p:nvPr/>
        </p:nvCxnSpPr>
        <p:spPr>
          <a:xfrm>
            <a:off x="5198627" y="2995646"/>
            <a:ext cx="380757" cy="680667"/>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05377E81-6DB8-FE55-3CD0-E86E7302A5A0}"/>
              </a:ext>
            </a:extLst>
          </p:cNvPr>
          <p:cNvSpPr>
            <a:spLocks noGrp="1"/>
          </p:cNvSpPr>
          <p:nvPr>
            <p:ph type="sldNum" sz="quarter" idx="12"/>
          </p:nvPr>
        </p:nvSpPr>
        <p:spPr/>
        <p:txBody>
          <a:bodyPr/>
          <a:lstStyle/>
          <a:p>
            <a:fld id="{079CB688-378F-4534-BFFE-AF122467FDB7}" type="slidenum">
              <a:rPr lang="zh-CN" altLang="en-US" smtClean="0"/>
              <a:t>36</a:t>
            </a:fld>
            <a:endParaRPr lang="en-US"/>
          </a:p>
        </p:txBody>
      </p:sp>
    </p:spTree>
    <p:extLst>
      <p:ext uri="{BB962C8B-B14F-4D97-AF65-F5344CB8AC3E}">
        <p14:creationId xmlns:p14="http://schemas.microsoft.com/office/powerpoint/2010/main" val="1058937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25E06-B471-9254-4FD0-C6BC4BAFC9FE}"/>
            </a:ext>
          </a:extLst>
        </p:cNvPr>
        <p:cNvGrpSpPr/>
        <p:nvPr/>
      </p:nvGrpSpPr>
      <p:grpSpPr>
        <a:xfrm>
          <a:off x="0" y="0"/>
          <a:ext cx="0" cy="0"/>
          <a:chOff x="0" y="0"/>
          <a:chExt cx="0" cy="0"/>
        </a:xfrm>
      </p:grpSpPr>
      <p:cxnSp>
        <p:nvCxnSpPr>
          <p:cNvPr id="15" name="直接连接符 14">
            <a:extLst>
              <a:ext uri="{FF2B5EF4-FFF2-40B4-BE49-F238E27FC236}">
                <a16:creationId xmlns:a16="http://schemas.microsoft.com/office/drawing/2014/main" id="{965825A5-9784-7222-BEEE-15D9E5713F39}"/>
              </a:ext>
            </a:extLst>
          </p:cNvPr>
          <p:cNvCxnSpPr>
            <a:cxnSpLocks/>
          </p:cNvCxnSpPr>
          <p:nvPr/>
        </p:nvCxnSpPr>
        <p:spPr>
          <a:xfrm>
            <a:off x="4419884" y="3647107"/>
            <a:ext cx="6883116" cy="18435"/>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1" name="流程图: 磁盘 30">
            <a:extLst>
              <a:ext uri="{FF2B5EF4-FFF2-40B4-BE49-F238E27FC236}">
                <a16:creationId xmlns:a16="http://schemas.microsoft.com/office/drawing/2014/main" id="{5972E95C-E375-8E54-B526-E809FC2077B0}"/>
              </a:ext>
            </a:extLst>
          </p:cNvPr>
          <p:cNvSpPr/>
          <p:nvPr/>
        </p:nvSpPr>
        <p:spPr>
          <a:xfrm>
            <a:off x="7964078" y="3370502"/>
            <a:ext cx="1559447" cy="614660"/>
          </a:xfrm>
          <a:prstGeom prst="flowChartMagneticDisk">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等线"/>
              </a:rPr>
              <a:t>bpftime</a:t>
            </a:r>
            <a:r>
              <a:rPr lang="en-US" altLang="zh-CN">
                <a:ea typeface="等线"/>
              </a:rPr>
              <a:t> maps</a:t>
            </a:r>
          </a:p>
        </p:txBody>
      </p:sp>
      <p:sp>
        <p:nvSpPr>
          <p:cNvPr id="33" name="矩形: 对角圆角 32">
            <a:extLst>
              <a:ext uri="{FF2B5EF4-FFF2-40B4-BE49-F238E27FC236}">
                <a16:creationId xmlns:a16="http://schemas.microsoft.com/office/drawing/2014/main" id="{BBB1CC25-4EF1-7C11-78C4-4C7128E2B5D5}"/>
              </a:ext>
            </a:extLst>
          </p:cNvPr>
          <p:cNvSpPr/>
          <p:nvPr/>
        </p:nvSpPr>
        <p:spPr>
          <a:xfrm>
            <a:off x="5454180" y="1292468"/>
            <a:ext cx="1930387" cy="2691009"/>
          </a:xfrm>
          <a:prstGeom prst="round2DiagRect">
            <a:avLst>
              <a:gd name="adj1" fmla="val 16667"/>
              <a:gd name="adj2" fmla="val 19295"/>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54" name="流程图: 多文档 53">
            <a:extLst>
              <a:ext uri="{FF2B5EF4-FFF2-40B4-BE49-F238E27FC236}">
                <a16:creationId xmlns:a16="http://schemas.microsoft.com/office/drawing/2014/main" id="{6D5D71E3-916A-2D7A-F853-98B45F5CBF8E}"/>
              </a:ext>
            </a:extLst>
          </p:cNvPr>
          <p:cNvSpPr/>
          <p:nvPr/>
        </p:nvSpPr>
        <p:spPr>
          <a:xfrm>
            <a:off x="8105008" y="888022"/>
            <a:ext cx="3197992" cy="2468959"/>
          </a:xfrm>
          <a:prstGeom prst="flowChartMultidocumen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a:ea typeface="等线"/>
              </a:rPr>
              <a:t>Target process    </a:t>
            </a:r>
            <a:endParaRPr lang="zh-CN" altLang="en-US"/>
          </a:p>
        </p:txBody>
      </p:sp>
      <p:sp>
        <p:nvSpPr>
          <p:cNvPr id="55" name="矩形: 圆角 54">
            <a:extLst>
              <a:ext uri="{FF2B5EF4-FFF2-40B4-BE49-F238E27FC236}">
                <a16:creationId xmlns:a16="http://schemas.microsoft.com/office/drawing/2014/main" id="{17A747A3-76F7-1190-C50D-6D12FD59B6AC}"/>
              </a:ext>
            </a:extLst>
          </p:cNvPr>
          <p:cNvSpPr/>
          <p:nvPr/>
        </p:nvSpPr>
        <p:spPr>
          <a:xfrm>
            <a:off x="9556736" y="1595791"/>
            <a:ext cx="1265572" cy="726806"/>
          </a:xfrm>
          <a:prstGeom prst="roundRect">
            <a:avLst/>
          </a:prstGeom>
          <a:solidFill>
            <a:srgbClr val="F3CDA0"/>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User </a:t>
            </a:r>
            <a:r>
              <a:rPr lang="en-US" altLang="zh-CN" err="1">
                <a:ea typeface="宋体"/>
              </a:rPr>
              <a:t>ext</a:t>
            </a:r>
            <a:endParaRPr lang="zh-CN" altLang="en-US" err="1">
              <a:ea typeface="宋体" panose="02010600030101010101" pitchFamily="2" charset="-122"/>
            </a:endParaRPr>
          </a:p>
          <a:p>
            <a:pPr algn="ctr"/>
            <a:r>
              <a:rPr lang="en-US" altLang="zh-CN">
                <a:ea typeface="宋体"/>
              </a:rPr>
              <a:t>Entry </a:t>
            </a:r>
          </a:p>
        </p:txBody>
      </p:sp>
      <p:sp>
        <p:nvSpPr>
          <p:cNvPr id="105" name="文本框 104">
            <a:extLst>
              <a:ext uri="{FF2B5EF4-FFF2-40B4-BE49-F238E27FC236}">
                <a16:creationId xmlns:a16="http://schemas.microsoft.com/office/drawing/2014/main" id="{FB74C831-CA14-9A78-F15A-E5C651C177F5}"/>
              </a:ext>
            </a:extLst>
          </p:cNvPr>
          <p:cNvSpPr txBox="1"/>
          <p:nvPr/>
        </p:nvSpPr>
        <p:spPr>
          <a:xfrm flipH="1">
            <a:off x="3812667" y="3002079"/>
            <a:ext cx="1350411" cy="369332"/>
          </a:xfrm>
          <a:prstGeom prst="rect">
            <a:avLst/>
          </a:prstGeom>
          <a:noFill/>
        </p:spPr>
        <p:txBody>
          <a:bodyPr wrap="square" rtlCol="0">
            <a:spAutoFit/>
          </a:bodyPr>
          <a:lstStyle/>
          <a:p>
            <a:r>
              <a:rPr lang="en-US" altLang="zh-CN" b="1" err="1"/>
              <a:t>Userspace</a:t>
            </a:r>
            <a:endParaRPr lang="zh-CN" altLang="en-US" b="1"/>
          </a:p>
        </p:txBody>
      </p:sp>
      <p:sp>
        <p:nvSpPr>
          <p:cNvPr id="106" name="文本框 105">
            <a:extLst>
              <a:ext uri="{FF2B5EF4-FFF2-40B4-BE49-F238E27FC236}">
                <a16:creationId xmlns:a16="http://schemas.microsoft.com/office/drawing/2014/main" id="{F0038F78-6BEB-2A84-0595-5B3A827AA0C1}"/>
              </a:ext>
            </a:extLst>
          </p:cNvPr>
          <p:cNvSpPr txBox="1"/>
          <p:nvPr/>
        </p:nvSpPr>
        <p:spPr>
          <a:xfrm flipH="1">
            <a:off x="3929425" y="3836926"/>
            <a:ext cx="1671747" cy="369332"/>
          </a:xfrm>
          <a:prstGeom prst="rect">
            <a:avLst/>
          </a:prstGeom>
          <a:noFill/>
        </p:spPr>
        <p:txBody>
          <a:bodyPr wrap="square" rtlCol="0">
            <a:spAutoFit/>
          </a:bodyPr>
          <a:lstStyle/>
          <a:p>
            <a:r>
              <a:rPr lang="en-US" altLang="zh-CN" b="1"/>
              <a:t>Kernel</a:t>
            </a:r>
            <a:endParaRPr lang="zh-CN" altLang="en-US" b="1"/>
          </a:p>
        </p:txBody>
      </p:sp>
      <p:sp>
        <p:nvSpPr>
          <p:cNvPr id="82" name="箭头: 上下 128">
            <a:extLst>
              <a:ext uri="{FF2B5EF4-FFF2-40B4-BE49-F238E27FC236}">
                <a16:creationId xmlns:a16="http://schemas.microsoft.com/office/drawing/2014/main" id="{E554FD56-07B1-B120-7E61-348EF945D628}"/>
              </a:ext>
            </a:extLst>
          </p:cNvPr>
          <p:cNvSpPr/>
          <p:nvPr/>
        </p:nvSpPr>
        <p:spPr>
          <a:xfrm rot="10800000">
            <a:off x="8616003" y="2961838"/>
            <a:ext cx="188944" cy="377137"/>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5F35851-A71B-BCC9-78FE-9BD221896325}"/>
              </a:ext>
            </a:extLst>
          </p:cNvPr>
          <p:cNvSpPr/>
          <p:nvPr/>
        </p:nvSpPr>
        <p:spPr>
          <a:xfrm>
            <a:off x="8224679" y="1821320"/>
            <a:ext cx="972061" cy="1085580"/>
          </a:xfrm>
          <a:prstGeom prst="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bpftime</a:t>
            </a:r>
          </a:p>
          <a:p>
            <a:pPr algn="ctr"/>
            <a:r>
              <a:rPr lang="en-US" altLang="zh-CN">
                <a:ea typeface="等线"/>
              </a:rPr>
              <a:t>runtime</a:t>
            </a:r>
            <a:endParaRPr lang="zh-CN" altLang="en-US"/>
          </a:p>
        </p:txBody>
      </p:sp>
      <p:cxnSp>
        <p:nvCxnSpPr>
          <p:cNvPr id="20" name="直接箭头连接符 19">
            <a:extLst>
              <a:ext uri="{FF2B5EF4-FFF2-40B4-BE49-F238E27FC236}">
                <a16:creationId xmlns:a16="http://schemas.microsoft.com/office/drawing/2014/main" id="{909D6F9D-DD91-A809-C720-854D3D93AB5F}"/>
              </a:ext>
            </a:extLst>
          </p:cNvPr>
          <p:cNvCxnSpPr>
            <a:cxnSpLocks/>
          </p:cNvCxnSpPr>
          <p:nvPr/>
        </p:nvCxnSpPr>
        <p:spPr>
          <a:xfrm>
            <a:off x="9303774" y="2021343"/>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71B23D71-CD1D-FB99-40E4-F119B0FF8919}"/>
              </a:ext>
            </a:extLst>
          </p:cNvPr>
          <p:cNvCxnSpPr>
            <a:cxnSpLocks/>
          </p:cNvCxnSpPr>
          <p:nvPr/>
        </p:nvCxnSpPr>
        <p:spPr>
          <a:xfrm flipH="1">
            <a:off x="9262806" y="213388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 name="矩形: 圆角 45">
            <a:extLst>
              <a:ext uri="{FF2B5EF4-FFF2-40B4-BE49-F238E27FC236}">
                <a16:creationId xmlns:a16="http://schemas.microsoft.com/office/drawing/2014/main" id="{F2659AA2-02B2-B468-61BD-DF4934CF447D}"/>
              </a:ext>
            </a:extLst>
          </p:cNvPr>
          <p:cNvSpPr/>
          <p:nvPr/>
        </p:nvSpPr>
        <p:spPr>
          <a:xfrm>
            <a:off x="5677286" y="2974722"/>
            <a:ext cx="1475515" cy="27185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48" name="矩形: 圆角 47">
            <a:extLst>
              <a:ext uri="{FF2B5EF4-FFF2-40B4-BE49-F238E27FC236}">
                <a16:creationId xmlns:a16="http://schemas.microsoft.com/office/drawing/2014/main" id="{FFF4C9A4-ADE5-82FF-3159-07A316B8025F}"/>
              </a:ext>
            </a:extLst>
          </p:cNvPr>
          <p:cNvSpPr/>
          <p:nvPr/>
        </p:nvSpPr>
        <p:spPr>
          <a:xfrm>
            <a:off x="5677286" y="2530125"/>
            <a:ext cx="1475515" cy="265904"/>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JIT compiler</a:t>
            </a:r>
            <a:endParaRPr lang="zh-CN" altLang="en-US"/>
          </a:p>
        </p:txBody>
      </p:sp>
      <p:cxnSp>
        <p:nvCxnSpPr>
          <p:cNvPr id="94" name="直接箭头连接符 36">
            <a:extLst>
              <a:ext uri="{FF2B5EF4-FFF2-40B4-BE49-F238E27FC236}">
                <a16:creationId xmlns:a16="http://schemas.microsoft.com/office/drawing/2014/main" id="{15DF9FB8-29EA-8168-AA37-9FDB889AEE4B}"/>
              </a:ext>
            </a:extLst>
          </p:cNvPr>
          <p:cNvCxnSpPr>
            <a:cxnSpLocks/>
            <a:stCxn id="185" idx="0"/>
            <a:endCxn id="46" idx="2"/>
          </p:cNvCxnSpPr>
          <p:nvPr/>
        </p:nvCxnSpPr>
        <p:spPr>
          <a:xfrm flipH="1" flipV="1">
            <a:off x="6415044" y="3246579"/>
            <a:ext cx="10127" cy="190158"/>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直接箭头连接符 36">
            <a:extLst>
              <a:ext uri="{FF2B5EF4-FFF2-40B4-BE49-F238E27FC236}">
                <a16:creationId xmlns:a16="http://schemas.microsoft.com/office/drawing/2014/main" id="{BA9F1EEE-F7CA-42A9-6941-0B1AE7EA3FCD}"/>
              </a:ext>
            </a:extLst>
          </p:cNvPr>
          <p:cNvCxnSpPr>
            <a:cxnSpLocks/>
            <a:stCxn id="46" idx="0"/>
            <a:endCxn id="48" idx="2"/>
          </p:cNvCxnSpPr>
          <p:nvPr/>
        </p:nvCxnSpPr>
        <p:spPr>
          <a:xfrm flipV="1">
            <a:off x="6415044" y="2796029"/>
            <a:ext cx="0" cy="17869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直接箭头连接符 36">
            <a:extLst>
              <a:ext uri="{FF2B5EF4-FFF2-40B4-BE49-F238E27FC236}">
                <a16:creationId xmlns:a16="http://schemas.microsoft.com/office/drawing/2014/main" id="{A6756792-FDDF-F553-6F19-914D3200E528}"/>
              </a:ext>
            </a:extLst>
          </p:cNvPr>
          <p:cNvCxnSpPr>
            <a:cxnSpLocks/>
            <a:stCxn id="48" idx="0"/>
            <a:endCxn id="255" idx="2"/>
          </p:cNvCxnSpPr>
          <p:nvPr/>
        </p:nvCxnSpPr>
        <p:spPr>
          <a:xfrm flipH="1" flipV="1">
            <a:off x="6413620" y="2313843"/>
            <a:ext cx="1424" cy="216282"/>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Elbow Connector 116">
            <a:extLst>
              <a:ext uri="{FF2B5EF4-FFF2-40B4-BE49-F238E27FC236}">
                <a16:creationId xmlns:a16="http://schemas.microsoft.com/office/drawing/2014/main" id="{F7D1B72E-C3F0-5743-E83C-F5EAA91C2394}"/>
              </a:ext>
            </a:extLst>
          </p:cNvPr>
          <p:cNvCxnSpPr>
            <a:cxnSpLocks/>
            <a:stCxn id="255" idx="1"/>
            <a:endCxn id="55" idx="3"/>
          </p:cNvCxnSpPr>
          <p:nvPr/>
        </p:nvCxnSpPr>
        <p:spPr>
          <a:xfrm rot="10800000" flipH="1">
            <a:off x="5675862" y="1959195"/>
            <a:ext cx="5146446" cy="82423"/>
          </a:xfrm>
          <a:prstGeom prst="bentConnector5">
            <a:avLst>
              <a:gd name="adj1" fmla="val -4442"/>
              <a:gd name="adj2" fmla="val 818250"/>
              <a:gd name="adj3" fmla="val 104442"/>
            </a:avLst>
          </a:prstGeom>
          <a:ln w="444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箭头: 上下 128">
            <a:extLst>
              <a:ext uri="{FF2B5EF4-FFF2-40B4-BE49-F238E27FC236}">
                <a16:creationId xmlns:a16="http://schemas.microsoft.com/office/drawing/2014/main" id="{452D8ED1-7B46-EE6E-5D26-0E449D0C5DCF}"/>
              </a:ext>
            </a:extLst>
          </p:cNvPr>
          <p:cNvSpPr/>
          <p:nvPr/>
        </p:nvSpPr>
        <p:spPr>
          <a:xfrm rot="16200000" flipH="1">
            <a:off x="7556701" y="3424830"/>
            <a:ext cx="265905" cy="485213"/>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5" name="矩形: 圆角 45">
            <a:extLst>
              <a:ext uri="{FF2B5EF4-FFF2-40B4-BE49-F238E27FC236}">
                <a16:creationId xmlns:a16="http://schemas.microsoft.com/office/drawing/2014/main" id="{88BC1CB2-6767-B310-9023-500A44F00E36}"/>
              </a:ext>
            </a:extLst>
          </p:cNvPr>
          <p:cNvSpPr/>
          <p:nvPr/>
        </p:nvSpPr>
        <p:spPr>
          <a:xfrm>
            <a:off x="5599089" y="3436737"/>
            <a:ext cx="1652164" cy="49228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err="1"/>
              <a:t>Syscall</a:t>
            </a:r>
            <a:r>
              <a:rPr lang="en-US" altLang="zh-CN"/>
              <a:t> Interposition</a:t>
            </a:r>
            <a:endParaRPr lang="zh-CN" altLang="en-US"/>
          </a:p>
        </p:txBody>
      </p:sp>
      <p:sp>
        <p:nvSpPr>
          <p:cNvPr id="255" name="矩形: 圆角 47">
            <a:extLst>
              <a:ext uri="{FF2B5EF4-FFF2-40B4-BE49-F238E27FC236}">
                <a16:creationId xmlns:a16="http://schemas.microsoft.com/office/drawing/2014/main" id="{DF262397-FF36-D3CA-7A2D-72D0551E1CC8}"/>
              </a:ext>
            </a:extLst>
          </p:cNvPr>
          <p:cNvSpPr/>
          <p:nvPr/>
        </p:nvSpPr>
        <p:spPr>
          <a:xfrm>
            <a:off x="5675862" y="1769391"/>
            <a:ext cx="1475515" cy="544452"/>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等线"/>
              </a:rPr>
              <a:t>Binary</a:t>
            </a:r>
            <a:br>
              <a:rPr lang="en-US" altLang="zh-CN">
                <a:ea typeface="等线"/>
              </a:rPr>
            </a:br>
            <a:r>
              <a:rPr lang="en-US" altLang="zh-CN">
                <a:ea typeface="等线"/>
              </a:rPr>
              <a:t>Rewriter</a:t>
            </a:r>
          </a:p>
        </p:txBody>
      </p:sp>
      <p:sp>
        <p:nvSpPr>
          <p:cNvPr id="3" name="矩形 20">
            <a:extLst>
              <a:ext uri="{FF2B5EF4-FFF2-40B4-BE49-F238E27FC236}">
                <a16:creationId xmlns:a16="http://schemas.microsoft.com/office/drawing/2014/main" id="{442EE188-750E-BEBB-2D6D-5C91622CE9F6}"/>
              </a:ext>
            </a:extLst>
          </p:cNvPr>
          <p:cNvSpPr/>
          <p:nvPr/>
        </p:nvSpPr>
        <p:spPr>
          <a:xfrm>
            <a:off x="3939620" y="2491423"/>
            <a:ext cx="1329034" cy="477947"/>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5" name="直接箭头连接符 24">
            <a:extLst>
              <a:ext uri="{FF2B5EF4-FFF2-40B4-BE49-F238E27FC236}">
                <a16:creationId xmlns:a16="http://schemas.microsoft.com/office/drawing/2014/main" id="{A4F2EEF5-78E5-1AA3-D4C3-C0900F917A49}"/>
              </a:ext>
            </a:extLst>
          </p:cNvPr>
          <p:cNvCxnSpPr>
            <a:cxnSpLocks/>
          </p:cNvCxnSpPr>
          <p:nvPr/>
        </p:nvCxnSpPr>
        <p:spPr>
          <a:xfrm>
            <a:off x="5198627" y="2995646"/>
            <a:ext cx="380757" cy="680667"/>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1571C979-DEC1-5D4E-3381-BBC70BB7B28B}"/>
              </a:ext>
            </a:extLst>
          </p:cNvPr>
          <p:cNvSpPr>
            <a:spLocks noGrp="1"/>
          </p:cNvSpPr>
          <p:nvPr>
            <p:ph type="sldNum" sz="quarter" idx="12"/>
          </p:nvPr>
        </p:nvSpPr>
        <p:spPr/>
        <p:txBody>
          <a:bodyPr/>
          <a:lstStyle/>
          <a:p>
            <a:fld id="{079CB688-378F-4534-BFFE-AF122467FDB7}" type="slidenum">
              <a:rPr lang="zh-CN" altLang="en-US" smtClean="0"/>
              <a:t>37</a:t>
            </a:fld>
            <a:endParaRPr lang="en-US"/>
          </a:p>
        </p:txBody>
      </p:sp>
    </p:spTree>
    <p:extLst>
      <p:ext uri="{BB962C8B-B14F-4D97-AF65-F5344CB8AC3E}">
        <p14:creationId xmlns:p14="http://schemas.microsoft.com/office/powerpoint/2010/main" val="2002828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490B5-6520-C05C-DD2B-AFECDBED5AC7}"/>
            </a:ext>
          </a:extLst>
        </p:cNvPr>
        <p:cNvGrpSpPr/>
        <p:nvPr/>
      </p:nvGrpSpPr>
      <p:grpSpPr>
        <a:xfrm>
          <a:off x="0" y="0"/>
          <a:ext cx="0" cy="0"/>
          <a:chOff x="0" y="0"/>
          <a:chExt cx="0" cy="0"/>
        </a:xfrm>
      </p:grpSpPr>
      <p:pic>
        <p:nvPicPr>
          <p:cNvPr id="6" name="Picture 5" descr="A diagram of a computer&#10;&#10;AI-generated content may be incorrect.">
            <a:extLst>
              <a:ext uri="{FF2B5EF4-FFF2-40B4-BE49-F238E27FC236}">
                <a16:creationId xmlns:a16="http://schemas.microsoft.com/office/drawing/2014/main" id="{9F53118D-DB96-4509-609F-74FC761EE13A}"/>
              </a:ext>
            </a:extLst>
          </p:cNvPr>
          <p:cNvPicPr>
            <a:picLocks noChangeAspect="1"/>
          </p:cNvPicPr>
          <p:nvPr/>
        </p:nvPicPr>
        <p:blipFill>
          <a:blip r:embed="rId3"/>
          <a:stretch>
            <a:fillRect/>
          </a:stretch>
        </p:blipFill>
        <p:spPr>
          <a:xfrm>
            <a:off x="251186" y="1286998"/>
            <a:ext cx="6248400" cy="2219325"/>
          </a:xfrm>
          <a:prstGeom prst="rect">
            <a:avLst/>
          </a:prstGeom>
        </p:spPr>
      </p:pic>
      <p:sp>
        <p:nvSpPr>
          <p:cNvPr id="33" name="矩形: 对角圆角 32">
            <a:extLst>
              <a:ext uri="{FF2B5EF4-FFF2-40B4-BE49-F238E27FC236}">
                <a16:creationId xmlns:a16="http://schemas.microsoft.com/office/drawing/2014/main" id="{997D663C-3BA3-4AA9-9F2D-AA5474DAE717}"/>
              </a:ext>
            </a:extLst>
          </p:cNvPr>
          <p:cNvSpPr/>
          <p:nvPr/>
        </p:nvSpPr>
        <p:spPr>
          <a:xfrm>
            <a:off x="7374196" y="2037992"/>
            <a:ext cx="2022350" cy="1048767"/>
          </a:xfrm>
          <a:prstGeom prst="round2DiagRect">
            <a:avLst>
              <a:gd name="adj1" fmla="val 16667"/>
              <a:gd name="adj2" fmla="val 19295"/>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54" name="流程图: 多文档 53">
            <a:extLst>
              <a:ext uri="{FF2B5EF4-FFF2-40B4-BE49-F238E27FC236}">
                <a16:creationId xmlns:a16="http://schemas.microsoft.com/office/drawing/2014/main" id="{E50ED664-7299-6CFB-D3A1-E02E26B70196}"/>
              </a:ext>
            </a:extLst>
          </p:cNvPr>
          <p:cNvSpPr/>
          <p:nvPr/>
        </p:nvSpPr>
        <p:spPr>
          <a:xfrm>
            <a:off x="1936437" y="4250498"/>
            <a:ext cx="3542121" cy="2462814"/>
          </a:xfrm>
          <a:prstGeom prst="flowChartMultidocumen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endParaRPr lang="en-US" altLang="zh-CN">
              <a:ea typeface="等线"/>
            </a:endParaRPr>
          </a:p>
          <a:p>
            <a:pPr algn="ctr"/>
            <a:endParaRPr lang="en-US" altLang="zh-CN">
              <a:ea typeface="等线"/>
            </a:endParaRPr>
          </a:p>
          <a:p>
            <a:pPr algn="ctr"/>
            <a:endParaRPr lang="en-US" altLang="zh-CN">
              <a:ea typeface="等线"/>
            </a:endParaRPr>
          </a:p>
          <a:p>
            <a:pPr algn="ctr"/>
            <a:endParaRPr lang="en-US" altLang="zh-CN">
              <a:ea typeface="等线"/>
            </a:endParaRPr>
          </a:p>
          <a:p>
            <a:pPr algn="ctr"/>
            <a:r>
              <a:rPr lang="en-US" altLang="zh-CN">
                <a:ea typeface="等线"/>
              </a:rPr>
              <a:t>                Target process </a:t>
            </a:r>
          </a:p>
        </p:txBody>
      </p:sp>
      <p:sp>
        <p:nvSpPr>
          <p:cNvPr id="55" name="矩形: 圆角 54">
            <a:extLst>
              <a:ext uri="{FF2B5EF4-FFF2-40B4-BE49-F238E27FC236}">
                <a16:creationId xmlns:a16="http://schemas.microsoft.com/office/drawing/2014/main" id="{7BC5620D-964D-0CE6-C5A7-A802E7BFD140}"/>
              </a:ext>
            </a:extLst>
          </p:cNvPr>
          <p:cNvSpPr/>
          <p:nvPr/>
        </p:nvSpPr>
        <p:spPr>
          <a:xfrm>
            <a:off x="3369730" y="4749332"/>
            <a:ext cx="1284007" cy="935741"/>
          </a:xfrm>
          <a:prstGeom prst="roundRect">
            <a:avLst/>
          </a:prstGeom>
          <a:solidFill>
            <a:srgbClr val="F3CDA0"/>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Conceal</a:t>
            </a:r>
            <a:endParaRPr lang="en-US" altLang="zh-CN">
              <a:ea typeface="宋体" panose="02010600030101010101" pitchFamily="2" charset="-122"/>
            </a:endParaRPr>
          </a:p>
          <a:p>
            <a:pPr algn="ctr"/>
            <a:r>
              <a:rPr lang="en-US" altLang="zh-CN">
                <a:ea typeface="宋体"/>
              </a:rPr>
              <a:t>Entry (</a:t>
            </a:r>
            <a:r>
              <a:rPr lang="en-US" altLang="zh-CN" err="1">
                <a:ea typeface="宋体"/>
              </a:rPr>
              <a:t>Uprobe</a:t>
            </a:r>
            <a:r>
              <a:rPr lang="en-US" altLang="zh-CN">
                <a:ea typeface="宋体"/>
              </a:rPr>
              <a:t>..) </a:t>
            </a:r>
          </a:p>
        </p:txBody>
      </p:sp>
      <p:sp>
        <p:nvSpPr>
          <p:cNvPr id="12" name="矩形 11">
            <a:extLst>
              <a:ext uri="{FF2B5EF4-FFF2-40B4-BE49-F238E27FC236}">
                <a16:creationId xmlns:a16="http://schemas.microsoft.com/office/drawing/2014/main" id="{A86BB2F8-F394-9585-7564-42FD7274798D}"/>
              </a:ext>
            </a:extLst>
          </p:cNvPr>
          <p:cNvSpPr/>
          <p:nvPr/>
        </p:nvSpPr>
        <p:spPr>
          <a:xfrm>
            <a:off x="2068398" y="5159216"/>
            <a:ext cx="1033512" cy="1097870"/>
          </a:xfrm>
          <a:prstGeom prst="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bpftime</a:t>
            </a:r>
            <a:endParaRPr lang="en-US" altLang="zh-CN">
              <a:ea typeface="宋体"/>
            </a:endParaRPr>
          </a:p>
          <a:p>
            <a:pPr algn="ctr"/>
            <a:r>
              <a:rPr lang="en-US" altLang="zh-CN">
                <a:ea typeface="等线"/>
              </a:rPr>
              <a:t>Runtime</a:t>
            </a:r>
            <a:endParaRPr lang="zh-CN" altLang="en-US">
              <a:ea typeface="宋体" panose="02010600030101010101" pitchFamily="2" charset="-122"/>
            </a:endParaRPr>
          </a:p>
          <a:p>
            <a:pPr algn="ctr"/>
            <a:r>
              <a:rPr lang="en-US" altLang="zh-CN">
                <a:ea typeface="等线"/>
              </a:rPr>
              <a:t>(</a:t>
            </a:r>
            <a:r>
              <a:rPr lang="en-US" altLang="zh-CN" err="1">
                <a:ea typeface="等线"/>
              </a:rPr>
              <a:t>mpk</a:t>
            </a:r>
            <a:r>
              <a:rPr lang="en-US" altLang="zh-CN">
                <a:ea typeface="等线"/>
              </a:rPr>
              <a:t>)</a:t>
            </a:r>
          </a:p>
        </p:txBody>
      </p:sp>
      <p:cxnSp>
        <p:nvCxnSpPr>
          <p:cNvPr id="20" name="直接箭头连接符 19">
            <a:extLst>
              <a:ext uri="{FF2B5EF4-FFF2-40B4-BE49-F238E27FC236}">
                <a16:creationId xmlns:a16="http://schemas.microsoft.com/office/drawing/2014/main" id="{6EC29F6A-6725-4953-851C-A477BD16CACF}"/>
              </a:ext>
            </a:extLst>
          </p:cNvPr>
          <p:cNvCxnSpPr>
            <a:cxnSpLocks/>
          </p:cNvCxnSpPr>
          <p:nvPr/>
        </p:nvCxnSpPr>
        <p:spPr>
          <a:xfrm>
            <a:off x="3135203" y="5383819"/>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D39F072C-8864-78BE-E7E8-EED23E75914B}"/>
              </a:ext>
            </a:extLst>
          </p:cNvPr>
          <p:cNvCxnSpPr>
            <a:cxnSpLocks/>
          </p:cNvCxnSpPr>
          <p:nvPr/>
        </p:nvCxnSpPr>
        <p:spPr>
          <a:xfrm flipH="1">
            <a:off x="3094235" y="5496356"/>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 name="矩形: 圆角 45">
            <a:extLst>
              <a:ext uri="{FF2B5EF4-FFF2-40B4-BE49-F238E27FC236}">
                <a16:creationId xmlns:a16="http://schemas.microsoft.com/office/drawing/2014/main" id="{507804B4-C207-4D48-7A09-04505B5F45A8}"/>
              </a:ext>
            </a:extLst>
          </p:cNvPr>
          <p:cNvSpPr/>
          <p:nvPr/>
        </p:nvSpPr>
        <p:spPr>
          <a:xfrm>
            <a:off x="7656421" y="2557540"/>
            <a:ext cx="1475515" cy="27185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59" name="箭头: 上下 128">
            <a:extLst>
              <a:ext uri="{FF2B5EF4-FFF2-40B4-BE49-F238E27FC236}">
                <a16:creationId xmlns:a16="http://schemas.microsoft.com/office/drawing/2014/main" id="{C3EC6C0B-7B67-FE17-690D-36AF7EC33229}"/>
              </a:ext>
            </a:extLst>
          </p:cNvPr>
          <p:cNvSpPr/>
          <p:nvPr/>
        </p:nvSpPr>
        <p:spPr>
          <a:xfrm rot="16200000" flipH="1">
            <a:off x="6525739" y="2235378"/>
            <a:ext cx="422100" cy="1048996"/>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矩形 20">
            <a:extLst>
              <a:ext uri="{FF2B5EF4-FFF2-40B4-BE49-F238E27FC236}">
                <a16:creationId xmlns:a16="http://schemas.microsoft.com/office/drawing/2014/main" id="{AF09FB77-CB21-488C-F3F0-F9B2A7EB2427}"/>
              </a:ext>
            </a:extLst>
          </p:cNvPr>
          <p:cNvSpPr/>
          <p:nvPr/>
        </p:nvSpPr>
        <p:spPr>
          <a:xfrm>
            <a:off x="7377066" y="1115172"/>
            <a:ext cx="1315897" cy="44510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5" name="直接箭头连接符 24">
            <a:extLst>
              <a:ext uri="{FF2B5EF4-FFF2-40B4-BE49-F238E27FC236}">
                <a16:creationId xmlns:a16="http://schemas.microsoft.com/office/drawing/2014/main" id="{F1D7DBAE-E1E3-3CE0-D2E8-72C327308E26}"/>
              </a:ext>
            </a:extLst>
          </p:cNvPr>
          <p:cNvCxnSpPr>
            <a:cxnSpLocks/>
          </p:cNvCxnSpPr>
          <p:nvPr/>
        </p:nvCxnSpPr>
        <p:spPr>
          <a:xfrm>
            <a:off x="8064573" y="1560275"/>
            <a:ext cx="301929" cy="45732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78F9B1F-C35F-3F4C-133C-7F9853B023D3}"/>
              </a:ext>
            </a:extLst>
          </p:cNvPr>
          <p:cNvSpPr txBox="1"/>
          <p:nvPr/>
        </p:nvSpPr>
        <p:spPr>
          <a:xfrm>
            <a:off x="1664305" y="11200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Target process ​</a:t>
            </a:r>
          </a:p>
        </p:txBody>
      </p:sp>
      <p:sp>
        <p:nvSpPr>
          <p:cNvPr id="2" name="Slide Number Placeholder 1">
            <a:extLst>
              <a:ext uri="{FF2B5EF4-FFF2-40B4-BE49-F238E27FC236}">
                <a16:creationId xmlns:a16="http://schemas.microsoft.com/office/drawing/2014/main" id="{521E0DA1-899A-9F76-CB0D-B9D97D02FE45}"/>
              </a:ext>
            </a:extLst>
          </p:cNvPr>
          <p:cNvSpPr>
            <a:spLocks noGrp="1"/>
          </p:cNvSpPr>
          <p:nvPr>
            <p:ph type="sldNum" sz="quarter" idx="12"/>
          </p:nvPr>
        </p:nvSpPr>
        <p:spPr/>
        <p:txBody>
          <a:bodyPr/>
          <a:lstStyle/>
          <a:p>
            <a:fld id="{079CB688-378F-4534-BFFE-AF122467FDB7}" type="slidenum">
              <a:rPr lang="zh-CN" altLang="en-US" smtClean="0"/>
              <a:t>38</a:t>
            </a:fld>
            <a:endParaRPr lang="en-US"/>
          </a:p>
        </p:txBody>
      </p:sp>
    </p:spTree>
    <p:extLst>
      <p:ext uri="{BB962C8B-B14F-4D97-AF65-F5344CB8AC3E}">
        <p14:creationId xmlns:p14="http://schemas.microsoft.com/office/powerpoint/2010/main" val="4257177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D76C8-58ED-67BF-69F7-071AA1CADDAE}"/>
            </a:ext>
          </a:extLst>
        </p:cNvPr>
        <p:cNvGrpSpPr/>
        <p:nvPr/>
      </p:nvGrpSpPr>
      <p:grpSpPr>
        <a:xfrm>
          <a:off x="0" y="0"/>
          <a:ext cx="0" cy="0"/>
          <a:chOff x="0" y="0"/>
          <a:chExt cx="0" cy="0"/>
        </a:xfrm>
      </p:grpSpPr>
      <p:sp>
        <p:nvSpPr>
          <p:cNvPr id="33" name="矩形: 对角圆角 32">
            <a:extLst>
              <a:ext uri="{FF2B5EF4-FFF2-40B4-BE49-F238E27FC236}">
                <a16:creationId xmlns:a16="http://schemas.microsoft.com/office/drawing/2014/main" id="{0EC51B3A-531B-1AC7-C087-766DAABC20A8}"/>
              </a:ext>
            </a:extLst>
          </p:cNvPr>
          <p:cNvSpPr/>
          <p:nvPr/>
        </p:nvSpPr>
        <p:spPr>
          <a:xfrm>
            <a:off x="5414767" y="2304087"/>
            <a:ext cx="2022350" cy="1048767"/>
          </a:xfrm>
          <a:prstGeom prst="round2DiagRect">
            <a:avLst>
              <a:gd name="adj1" fmla="val 16667"/>
              <a:gd name="adj2" fmla="val 19295"/>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55" name="矩形: 圆角 54">
            <a:extLst>
              <a:ext uri="{FF2B5EF4-FFF2-40B4-BE49-F238E27FC236}">
                <a16:creationId xmlns:a16="http://schemas.microsoft.com/office/drawing/2014/main" id="{2A4967F4-1212-CB1C-30D2-6E0FEA0162E6}"/>
              </a:ext>
            </a:extLst>
          </p:cNvPr>
          <p:cNvSpPr/>
          <p:nvPr/>
        </p:nvSpPr>
        <p:spPr>
          <a:xfrm>
            <a:off x="9538301" y="1386856"/>
            <a:ext cx="1284007" cy="935741"/>
          </a:xfrm>
          <a:prstGeom prst="roundRect">
            <a:avLst/>
          </a:prstGeom>
          <a:solidFill>
            <a:srgbClr val="F3CDA0"/>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a:ea typeface="宋体"/>
              </a:rPr>
              <a:t>Conceal</a:t>
            </a:r>
            <a:endParaRPr lang="en-US" altLang="zh-CN">
              <a:ea typeface="宋体" panose="02010600030101010101" pitchFamily="2" charset="-122"/>
            </a:endParaRPr>
          </a:p>
          <a:p>
            <a:pPr algn="ctr"/>
            <a:r>
              <a:rPr lang="en-US" altLang="zh-CN">
                <a:ea typeface="宋体"/>
              </a:rPr>
              <a:t>Entry (</a:t>
            </a:r>
            <a:r>
              <a:rPr lang="en-US" altLang="zh-CN" err="1">
                <a:ea typeface="宋体"/>
              </a:rPr>
              <a:t>Uprobe</a:t>
            </a:r>
            <a:r>
              <a:rPr lang="en-US" altLang="zh-CN">
                <a:ea typeface="宋体"/>
              </a:rPr>
              <a:t>..) </a:t>
            </a:r>
          </a:p>
        </p:txBody>
      </p:sp>
      <p:sp>
        <p:nvSpPr>
          <p:cNvPr id="12" name="矩形 11">
            <a:extLst>
              <a:ext uri="{FF2B5EF4-FFF2-40B4-BE49-F238E27FC236}">
                <a16:creationId xmlns:a16="http://schemas.microsoft.com/office/drawing/2014/main" id="{BF3FFCD1-C4D2-BE7B-91A9-7A4F2025DE75}"/>
              </a:ext>
            </a:extLst>
          </p:cNvPr>
          <p:cNvSpPr/>
          <p:nvPr/>
        </p:nvSpPr>
        <p:spPr>
          <a:xfrm>
            <a:off x="8236969" y="1796740"/>
            <a:ext cx="1033512" cy="1097870"/>
          </a:xfrm>
          <a:prstGeom prst="rect">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altLang="zh-CN" err="1">
                <a:ea typeface="宋体"/>
              </a:rPr>
              <a:t>bpftime</a:t>
            </a:r>
            <a:endParaRPr lang="en-US" altLang="zh-CN">
              <a:ea typeface="宋体"/>
            </a:endParaRPr>
          </a:p>
          <a:p>
            <a:pPr algn="ctr"/>
            <a:r>
              <a:rPr lang="en-US" altLang="zh-CN">
                <a:ea typeface="等线"/>
              </a:rPr>
              <a:t>Runtime</a:t>
            </a:r>
            <a:endParaRPr lang="zh-CN" altLang="en-US">
              <a:ea typeface="宋体" panose="02010600030101010101" pitchFamily="2" charset="-122"/>
            </a:endParaRPr>
          </a:p>
          <a:p>
            <a:pPr algn="ctr"/>
            <a:r>
              <a:rPr lang="en-US" altLang="zh-CN">
                <a:ea typeface="等线"/>
              </a:rPr>
              <a:t>(</a:t>
            </a:r>
            <a:r>
              <a:rPr lang="en-US" altLang="zh-CN" err="1">
                <a:ea typeface="等线"/>
              </a:rPr>
              <a:t>mpk</a:t>
            </a:r>
            <a:r>
              <a:rPr lang="en-US" altLang="zh-CN">
                <a:ea typeface="等线"/>
              </a:rPr>
              <a:t>)</a:t>
            </a:r>
          </a:p>
        </p:txBody>
      </p:sp>
      <p:cxnSp>
        <p:nvCxnSpPr>
          <p:cNvPr id="20" name="直接箭头连接符 19">
            <a:extLst>
              <a:ext uri="{FF2B5EF4-FFF2-40B4-BE49-F238E27FC236}">
                <a16:creationId xmlns:a16="http://schemas.microsoft.com/office/drawing/2014/main" id="{58602A33-B84B-B10D-E05C-0F61789BE4B1}"/>
              </a:ext>
            </a:extLst>
          </p:cNvPr>
          <p:cNvCxnSpPr>
            <a:cxnSpLocks/>
          </p:cNvCxnSpPr>
          <p:nvPr/>
        </p:nvCxnSpPr>
        <p:spPr>
          <a:xfrm>
            <a:off x="9303774" y="2021343"/>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8D8159FA-7169-ED5F-564F-3D14984E846C}"/>
              </a:ext>
            </a:extLst>
          </p:cNvPr>
          <p:cNvCxnSpPr>
            <a:cxnSpLocks/>
          </p:cNvCxnSpPr>
          <p:nvPr/>
        </p:nvCxnSpPr>
        <p:spPr>
          <a:xfrm flipH="1">
            <a:off x="9262806" y="2133880"/>
            <a:ext cx="182880" cy="0"/>
          </a:xfrm>
          <a:prstGeom prst="straightConnector1">
            <a:avLst/>
          </a:prstGeom>
          <a:ln w="444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 name="矩形: 圆角 45">
            <a:extLst>
              <a:ext uri="{FF2B5EF4-FFF2-40B4-BE49-F238E27FC236}">
                <a16:creationId xmlns:a16="http://schemas.microsoft.com/office/drawing/2014/main" id="{22298B4B-61B7-D7AA-306B-31F84382EBB5}"/>
              </a:ext>
            </a:extLst>
          </p:cNvPr>
          <p:cNvSpPr/>
          <p:nvPr/>
        </p:nvSpPr>
        <p:spPr>
          <a:xfrm>
            <a:off x="5696993" y="2823635"/>
            <a:ext cx="1475515" cy="271857"/>
          </a:xfrm>
          <a:prstGeom prst="roundRect">
            <a:avLst>
              <a:gd name="adj" fmla="val 21440"/>
            </a:avLst>
          </a:prstGeom>
          <a:solidFill>
            <a:srgbClr val="FFCC99"/>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59" name="箭头: 上下 128">
            <a:extLst>
              <a:ext uri="{FF2B5EF4-FFF2-40B4-BE49-F238E27FC236}">
                <a16:creationId xmlns:a16="http://schemas.microsoft.com/office/drawing/2014/main" id="{F38F8408-A017-F62F-106C-440C7D96FD3A}"/>
              </a:ext>
            </a:extLst>
          </p:cNvPr>
          <p:cNvSpPr/>
          <p:nvPr/>
        </p:nvSpPr>
        <p:spPr>
          <a:xfrm rot="16200000" flipH="1">
            <a:off x="7711070" y="2344236"/>
            <a:ext cx="252768" cy="807091"/>
          </a:xfrm>
          <a:prstGeom prst="upDownArrow">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矩形 20">
            <a:extLst>
              <a:ext uri="{FF2B5EF4-FFF2-40B4-BE49-F238E27FC236}">
                <a16:creationId xmlns:a16="http://schemas.microsoft.com/office/drawing/2014/main" id="{C8AE7D03-7F8D-6DBD-5537-22F59F73F7BD}"/>
              </a:ext>
            </a:extLst>
          </p:cNvPr>
          <p:cNvSpPr/>
          <p:nvPr/>
        </p:nvSpPr>
        <p:spPr>
          <a:xfrm>
            <a:off x="5417637" y="1381267"/>
            <a:ext cx="1315897" cy="44510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5" name="直接箭头连接符 24">
            <a:extLst>
              <a:ext uri="{FF2B5EF4-FFF2-40B4-BE49-F238E27FC236}">
                <a16:creationId xmlns:a16="http://schemas.microsoft.com/office/drawing/2014/main" id="{A9741B86-B79B-6CC0-A071-78FAF38A188E}"/>
              </a:ext>
            </a:extLst>
          </p:cNvPr>
          <p:cNvCxnSpPr>
            <a:cxnSpLocks/>
          </p:cNvCxnSpPr>
          <p:nvPr/>
        </p:nvCxnSpPr>
        <p:spPr>
          <a:xfrm>
            <a:off x="6105144" y="1826370"/>
            <a:ext cx="301929" cy="457323"/>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F5E2DE0E-8672-4C80-61F1-DCCD23273945}"/>
              </a:ext>
            </a:extLst>
          </p:cNvPr>
          <p:cNvSpPr/>
          <p:nvPr/>
        </p:nvSpPr>
        <p:spPr>
          <a:xfrm>
            <a:off x="2391103" y="4348655"/>
            <a:ext cx="2128344" cy="13926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流程图: 多文档 53">
            <a:extLst>
              <a:ext uri="{FF2B5EF4-FFF2-40B4-BE49-F238E27FC236}">
                <a16:creationId xmlns:a16="http://schemas.microsoft.com/office/drawing/2014/main" id="{CF6507F5-B968-AE84-17ED-1A546F02D585}"/>
              </a:ext>
            </a:extLst>
          </p:cNvPr>
          <p:cNvSpPr/>
          <p:nvPr/>
        </p:nvSpPr>
        <p:spPr>
          <a:xfrm>
            <a:off x="8105008" y="888022"/>
            <a:ext cx="3542121" cy="2462814"/>
          </a:xfrm>
          <a:prstGeom prst="flowChartMultidocumen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endParaRPr lang="en-US" altLang="zh-CN">
              <a:ea typeface="等线"/>
            </a:endParaRPr>
          </a:p>
          <a:p>
            <a:pPr algn="ctr"/>
            <a:endParaRPr lang="en-US" altLang="zh-CN">
              <a:ea typeface="等线"/>
            </a:endParaRPr>
          </a:p>
          <a:p>
            <a:pPr algn="ctr"/>
            <a:endParaRPr lang="en-US" altLang="zh-CN">
              <a:ea typeface="等线"/>
            </a:endParaRPr>
          </a:p>
          <a:p>
            <a:pPr algn="ctr"/>
            <a:endParaRPr lang="en-US" altLang="zh-CN">
              <a:ea typeface="等线"/>
            </a:endParaRPr>
          </a:p>
          <a:p>
            <a:pPr algn="ctr"/>
            <a:r>
              <a:rPr lang="en-US" altLang="zh-CN">
                <a:ea typeface="等线"/>
              </a:rPr>
              <a:t>                Target process    </a:t>
            </a:r>
            <a:endParaRPr lang="zh-CN" altLang="en-US">
              <a:ea typeface="宋体"/>
            </a:endParaRPr>
          </a:p>
        </p:txBody>
      </p:sp>
      <p:sp>
        <p:nvSpPr>
          <p:cNvPr id="2" name="Slide Number Placeholder 1">
            <a:extLst>
              <a:ext uri="{FF2B5EF4-FFF2-40B4-BE49-F238E27FC236}">
                <a16:creationId xmlns:a16="http://schemas.microsoft.com/office/drawing/2014/main" id="{5B1EDBFC-A374-6A48-6B82-06D7C2365272}"/>
              </a:ext>
            </a:extLst>
          </p:cNvPr>
          <p:cNvSpPr>
            <a:spLocks noGrp="1"/>
          </p:cNvSpPr>
          <p:nvPr>
            <p:ph type="sldNum" sz="quarter" idx="12"/>
          </p:nvPr>
        </p:nvSpPr>
        <p:spPr/>
        <p:txBody>
          <a:bodyPr/>
          <a:lstStyle/>
          <a:p>
            <a:fld id="{079CB688-378F-4534-BFFE-AF122467FDB7}" type="slidenum">
              <a:rPr lang="zh-CN" altLang="en-US" smtClean="0"/>
              <a:t>39</a:t>
            </a:fld>
            <a:endParaRPr lang="en-US"/>
          </a:p>
        </p:txBody>
      </p:sp>
    </p:spTree>
    <p:extLst>
      <p:ext uri="{BB962C8B-B14F-4D97-AF65-F5344CB8AC3E}">
        <p14:creationId xmlns:p14="http://schemas.microsoft.com/office/powerpoint/2010/main" val="162149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A7C89-C1FB-1679-856B-2B0A6B1A2E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16274-5EC7-A077-4341-AAFDF38DAEF1}"/>
              </a:ext>
            </a:extLst>
          </p:cNvPr>
          <p:cNvSpPr>
            <a:spLocks noGrp="1"/>
          </p:cNvSpPr>
          <p:nvPr>
            <p:ph type="title"/>
          </p:nvPr>
        </p:nvSpPr>
        <p:spPr/>
        <p:txBody>
          <a:bodyPr/>
          <a:lstStyle/>
          <a:p>
            <a:r>
              <a:rPr lang="en-US" altLang="zh-CN" err="1">
                <a:solidFill>
                  <a:srgbClr val="000000"/>
                </a:solidFill>
                <a:ea typeface="+mj-lt"/>
                <a:cs typeface="+mj-lt"/>
              </a:rPr>
              <a:t>Exte</a:t>
            </a:r>
            <a:r>
              <a:rPr lang="zh-CN">
                <a:solidFill>
                  <a:srgbClr val="000000"/>
                </a:solidFill>
                <a:ea typeface="+mj-lt"/>
                <a:cs typeface="+mj-lt"/>
              </a:rPr>
              <a:t>n</a:t>
            </a:r>
            <a:r>
              <a:rPr lang="en-US" altLang="zh-CN" err="1">
                <a:solidFill>
                  <a:srgbClr val="000000"/>
                </a:solidFill>
                <a:ea typeface="+mj-lt"/>
                <a:cs typeface="+mj-lt"/>
              </a:rPr>
              <a:t>si</a:t>
            </a:r>
            <a:r>
              <a:rPr lang="zh-CN">
                <a:solidFill>
                  <a:srgbClr val="000000"/>
                </a:solidFill>
                <a:ea typeface="+mj-lt"/>
                <a:cs typeface="+mj-lt"/>
              </a:rPr>
              <a:t>on </a:t>
            </a:r>
            <a:r>
              <a:rPr lang="en-US" altLang="zh-CN">
                <a:solidFill>
                  <a:srgbClr val="000000"/>
                </a:solidFill>
                <a:ea typeface="+mj-lt"/>
                <a:cs typeface="+mj-lt"/>
              </a:rPr>
              <a:t>Problems &amp; requirements</a:t>
            </a:r>
            <a:endParaRPr lang="zh-CN" altLang="en-US"/>
          </a:p>
        </p:txBody>
      </p:sp>
      <p:sp>
        <p:nvSpPr>
          <p:cNvPr id="8" name="Content Placeholder 2">
            <a:extLst>
              <a:ext uri="{FF2B5EF4-FFF2-40B4-BE49-F238E27FC236}">
                <a16:creationId xmlns:a16="http://schemas.microsoft.com/office/drawing/2014/main" id="{7E3FF910-80B1-4175-E0CD-4D570C79D328}"/>
              </a:ext>
            </a:extLst>
          </p:cNvPr>
          <p:cNvSpPr txBox="1">
            <a:spLocks/>
          </p:cNvSpPr>
          <p:nvPr/>
        </p:nvSpPr>
        <p:spPr>
          <a:xfrm>
            <a:off x="437535" y="1685105"/>
            <a:ext cx="4493431" cy="48434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ea typeface="+mn-lt"/>
                <a:cs typeface="+mn-lt"/>
              </a:rPr>
              <a:t>Real-world safety violations:</a:t>
            </a:r>
            <a:r>
              <a:rPr lang="en-US">
                <a:ea typeface="+mn-lt"/>
                <a:cs typeface="+mn-lt"/>
              </a:rPr>
              <a:t> </a:t>
            </a:r>
            <a:endParaRPr lang="en-US"/>
          </a:p>
          <a:p>
            <a:r>
              <a:rPr lang="en-US" sz="2400" err="1">
                <a:ea typeface="+mn-lt"/>
                <a:cs typeface="+mn-lt"/>
              </a:rPr>
              <a:t>Bilibili</a:t>
            </a:r>
            <a:r>
              <a:rPr lang="en-US" sz="2400">
                <a:ea typeface="+mn-lt"/>
                <a:cs typeface="+mn-lt"/>
              </a:rPr>
              <a:t> CDN outage, Apache buffer overflow, Redis RCE</a:t>
            </a:r>
            <a:endParaRPr lang="en-US" sz="2400"/>
          </a:p>
          <a:p>
            <a:pPr marL="0" indent="0">
              <a:buNone/>
            </a:pPr>
            <a:r>
              <a:rPr lang="en-US" b="1">
                <a:ea typeface="+mn-lt"/>
                <a:cs typeface="+mn-lt"/>
              </a:rPr>
              <a:t>Performance penalty</a:t>
            </a:r>
            <a:r>
              <a:rPr lang="en-US">
                <a:ea typeface="+mn-lt"/>
                <a:cs typeface="+mn-lt"/>
              </a:rPr>
              <a:t>: </a:t>
            </a:r>
          </a:p>
          <a:p>
            <a:r>
              <a:rPr lang="en-US" sz="2400" err="1">
                <a:ea typeface="+mn-lt"/>
                <a:cs typeface="+mn-lt"/>
              </a:rPr>
              <a:t>WebAssembly</a:t>
            </a:r>
            <a:r>
              <a:rPr lang="en-US" sz="2400">
                <a:ea typeface="+mn-lt"/>
                <a:cs typeface="+mn-lt"/>
              </a:rPr>
              <a:t>/Lua impose 10-15% overhead</a:t>
            </a:r>
            <a:endParaRPr lang="en-US" sz="2400"/>
          </a:p>
          <a:p>
            <a:pPr marL="0" indent="0">
              <a:buNone/>
            </a:pPr>
            <a:r>
              <a:rPr lang="en-US" b="1">
                <a:ea typeface="+mn-lt"/>
                <a:cs typeface="+mn-lt"/>
              </a:rPr>
              <a:t>Requirements</a:t>
            </a:r>
            <a:r>
              <a:rPr lang="en-US">
                <a:ea typeface="+mn-lt"/>
                <a:cs typeface="+mn-lt"/>
              </a:rPr>
              <a:t>:</a:t>
            </a:r>
          </a:p>
          <a:p>
            <a:pPr>
              <a:buFont typeface="Arial"/>
              <a:buChar char="•"/>
            </a:pPr>
            <a:r>
              <a:rPr lang="en-US" sz="2400">
                <a:ea typeface="+mn-lt"/>
                <a:cs typeface="+mn-lt"/>
              </a:rPr>
              <a:t>Fine-grained safety and interconnectedness trade-offs</a:t>
            </a:r>
          </a:p>
          <a:p>
            <a:pPr>
              <a:buFont typeface="Arial"/>
              <a:buChar char="•"/>
            </a:pPr>
            <a:r>
              <a:rPr lang="en-US" sz="2400">
                <a:ea typeface="+mn-lt"/>
                <a:cs typeface="+mn-lt"/>
              </a:rPr>
              <a:t>Isolation</a:t>
            </a:r>
          </a:p>
          <a:p>
            <a:pPr>
              <a:buFont typeface="Arial"/>
              <a:buChar char="•"/>
            </a:pPr>
            <a:r>
              <a:rPr lang="en-US" sz="2400">
                <a:ea typeface="+mn-lt"/>
                <a:cs typeface="+mn-lt"/>
              </a:rPr>
              <a:t>Efficiency</a:t>
            </a:r>
          </a:p>
          <a:p>
            <a:pPr marL="0" indent="0">
              <a:buNone/>
            </a:pPr>
            <a:endParaRPr lang="en-US">
              <a:ea typeface="+mn-lt"/>
              <a:cs typeface="+mn-lt"/>
            </a:endParaRPr>
          </a:p>
          <a:p>
            <a:pPr>
              <a:buFont typeface="Arial"/>
              <a:buChar char="•"/>
            </a:pPr>
            <a:endParaRPr lang="en-US">
              <a:ea typeface="+mn-lt"/>
              <a:cs typeface="+mn-lt"/>
            </a:endParaRPr>
          </a:p>
          <a:p>
            <a:pPr marL="0" indent="0">
              <a:buNone/>
            </a:pPr>
            <a:endParaRPr lang="en-US">
              <a:ea typeface="+mn-lt"/>
              <a:cs typeface="+mn-lt"/>
            </a:endParaRPr>
          </a:p>
        </p:txBody>
      </p:sp>
      <p:sp>
        <p:nvSpPr>
          <p:cNvPr id="4" name="Slide Number Placeholder 3">
            <a:extLst>
              <a:ext uri="{FF2B5EF4-FFF2-40B4-BE49-F238E27FC236}">
                <a16:creationId xmlns:a16="http://schemas.microsoft.com/office/drawing/2014/main" id="{6B043067-87BF-E663-AE53-1B24EC224655}"/>
              </a:ext>
            </a:extLst>
          </p:cNvPr>
          <p:cNvSpPr>
            <a:spLocks noGrp="1"/>
          </p:cNvSpPr>
          <p:nvPr>
            <p:ph type="sldNum" sz="quarter" idx="12"/>
          </p:nvPr>
        </p:nvSpPr>
        <p:spPr/>
        <p:txBody>
          <a:bodyPr/>
          <a:lstStyle/>
          <a:p>
            <a:fld id="{079CB688-378F-4534-BFFE-AF122467FDB7}" type="slidenum">
              <a:rPr lang="zh-CN" altLang="en-US" smtClean="0"/>
              <a:t>4</a:t>
            </a:fld>
            <a:endParaRPr lang="en-US"/>
          </a:p>
        </p:txBody>
      </p:sp>
      <p:sp>
        <p:nvSpPr>
          <p:cNvPr id="5" name="TextBox 4">
            <a:extLst>
              <a:ext uri="{FF2B5EF4-FFF2-40B4-BE49-F238E27FC236}">
                <a16:creationId xmlns:a16="http://schemas.microsoft.com/office/drawing/2014/main" id="{9F598A32-4B6B-6DDC-7944-F1443CF295C1}"/>
              </a:ext>
            </a:extLst>
          </p:cNvPr>
          <p:cNvSpPr txBox="1"/>
          <p:nvPr/>
        </p:nvSpPr>
        <p:spPr>
          <a:xfrm>
            <a:off x="6447270" y="3272753"/>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7" name="TextBox 6">
            <a:extLst>
              <a:ext uri="{FF2B5EF4-FFF2-40B4-BE49-F238E27FC236}">
                <a16:creationId xmlns:a16="http://schemas.microsoft.com/office/drawing/2014/main" id="{508A2729-8C2A-F065-19D3-85E20E4CC957}"/>
              </a:ext>
            </a:extLst>
          </p:cNvPr>
          <p:cNvSpPr txBox="1"/>
          <p:nvPr/>
        </p:nvSpPr>
        <p:spPr>
          <a:xfrm>
            <a:off x="8418093" y="3272753"/>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10" name="TextBox 9">
            <a:extLst>
              <a:ext uri="{FF2B5EF4-FFF2-40B4-BE49-F238E27FC236}">
                <a16:creationId xmlns:a16="http://schemas.microsoft.com/office/drawing/2014/main" id="{0E3738D4-8620-27AA-C011-767487E81860}"/>
              </a:ext>
            </a:extLst>
          </p:cNvPr>
          <p:cNvSpPr txBox="1"/>
          <p:nvPr/>
        </p:nvSpPr>
        <p:spPr>
          <a:xfrm>
            <a:off x="6815131" y="3877096"/>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12" name="TextBox 11">
            <a:extLst>
              <a:ext uri="{FF2B5EF4-FFF2-40B4-BE49-F238E27FC236}">
                <a16:creationId xmlns:a16="http://schemas.microsoft.com/office/drawing/2014/main" id="{704919EF-186A-FA41-3FB3-09D78F8D9148}"/>
              </a:ext>
            </a:extLst>
          </p:cNvPr>
          <p:cNvSpPr txBox="1"/>
          <p:nvPr/>
        </p:nvSpPr>
        <p:spPr>
          <a:xfrm>
            <a:off x="8536200" y="3877096"/>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4" name="Arrow: Left-Right 13">
            <a:extLst>
              <a:ext uri="{FF2B5EF4-FFF2-40B4-BE49-F238E27FC236}">
                <a16:creationId xmlns:a16="http://schemas.microsoft.com/office/drawing/2014/main" id="{BA498447-6441-367F-8598-490CCB4CD5AF}"/>
              </a:ext>
            </a:extLst>
          </p:cNvPr>
          <p:cNvSpPr/>
          <p:nvPr/>
        </p:nvSpPr>
        <p:spPr>
          <a:xfrm>
            <a:off x="7884813" y="4040193"/>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Rectangle with Corners Rounded 22">
            <a:extLst>
              <a:ext uri="{FF2B5EF4-FFF2-40B4-BE49-F238E27FC236}">
                <a16:creationId xmlns:a16="http://schemas.microsoft.com/office/drawing/2014/main" id="{6DD6F004-AA7F-A1B5-0490-2A138A2C8D01}"/>
              </a:ext>
            </a:extLst>
          </p:cNvPr>
          <p:cNvSpPr/>
          <p:nvPr/>
        </p:nvSpPr>
        <p:spPr>
          <a:xfrm rot="10800000">
            <a:off x="5446301" y="4820246"/>
            <a:ext cx="2497644" cy="1500076"/>
          </a:xfrm>
          <a:prstGeom prst="wedgeRoundRectCallout">
            <a:avLst/>
          </a:prstGeom>
          <a:solidFill>
            <a:schemeClr val="accent3">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endParaRPr>
          </a:p>
        </p:txBody>
      </p:sp>
      <p:sp>
        <p:nvSpPr>
          <p:cNvPr id="25" name="Speech Bubble: Rectangle with Corners Rounded 24">
            <a:extLst>
              <a:ext uri="{FF2B5EF4-FFF2-40B4-BE49-F238E27FC236}">
                <a16:creationId xmlns:a16="http://schemas.microsoft.com/office/drawing/2014/main" id="{5BA39537-6114-2A32-3BCA-210398F1F361}"/>
              </a:ext>
            </a:extLst>
          </p:cNvPr>
          <p:cNvSpPr/>
          <p:nvPr/>
        </p:nvSpPr>
        <p:spPr>
          <a:xfrm>
            <a:off x="9114745" y="2139604"/>
            <a:ext cx="2002872" cy="901685"/>
          </a:xfrm>
          <a:prstGeom prst="wedgeRoundRectCallout">
            <a:avLst/>
          </a:prstGeom>
          <a:solidFill>
            <a:schemeClr val="accent3">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mn-lt"/>
                <a:cs typeface="+mn-lt"/>
              </a:rPr>
              <a:t>Efficiency </a:t>
            </a:r>
            <a:r>
              <a:rPr lang="en-US">
                <a:solidFill>
                  <a:srgbClr val="FF0000"/>
                </a:solidFill>
                <a:ea typeface="+mn-lt"/>
                <a:cs typeface="+mn-lt"/>
              </a:rPr>
              <a:t>(Performance penalty)</a:t>
            </a:r>
            <a:endParaRPr lang="en-US">
              <a:solidFill>
                <a:srgbClr val="FF0000"/>
              </a:solidFill>
            </a:endParaRPr>
          </a:p>
        </p:txBody>
      </p:sp>
      <p:sp>
        <p:nvSpPr>
          <p:cNvPr id="27" name="Speech Bubble: Rectangle with Corners Rounded 26">
            <a:extLst>
              <a:ext uri="{FF2B5EF4-FFF2-40B4-BE49-F238E27FC236}">
                <a16:creationId xmlns:a16="http://schemas.microsoft.com/office/drawing/2014/main" id="{C857C91D-A278-E150-0627-B8879FA9937A}"/>
              </a:ext>
            </a:extLst>
          </p:cNvPr>
          <p:cNvSpPr/>
          <p:nvPr/>
        </p:nvSpPr>
        <p:spPr>
          <a:xfrm rot="10800000">
            <a:off x="8645312" y="4719279"/>
            <a:ext cx="2859995" cy="568192"/>
          </a:xfrm>
          <a:prstGeom prst="wedgeRoundRectCallout">
            <a:avLst/>
          </a:prstGeom>
          <a:solidFill>
            <a:schemeClr val="accent3">
              <a:lumMod val="20000"/>
              <a:lumOff val="80000"/>
            </a:schemeClr>
          </a:solidFill>
          <a:ln>
            <a:solidFill>
              <a:schemeClr val="accent3">
                <a:lumMod val="20000"/>
                <a:lumOff val="8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endParaRPr>
          </a:p>
        </p:txBody>
      </p:sp>
      <p:sp>
        <p:nvSpPr>
          <p:cNvPr id="29" name="TextBox 28">
            <a:extLst>
              <a:ext uri="{FF2B5EF4-FFF2-40B4-BE49-F238E27FC236}">
                <a16:creationId xmlns:a16="http://schemas.microsoft.com/office/drawing/2014/main" id="{6D935E16-EE46-C039-B6E2-639FA4C963CF}"/>
              </a:ext>
            </a:extLst>
          </p:cNvPr>
          <p:cNvSpPr txBox="1"/>
          <p:nvPr/>
        </p:nvSpPr>
        <p:spPr>
          <a:xfrm>
            <a:off x="8727017" y="4835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Isolation</a:t>
            </a:r>
            <a:r>
              <a:rPr lang="en-US">
                <a:solidFill>
                  <a:srgbClr val="000000"/>
                </a:solidFill>
              </a:rPr>
              <a:t> </a:t>
            </a:r>
            <a:r>
              <a:rPr lang="en-US">
                <a:solidFill>
                  <a:srgbClr val="FF0000"/>
                </a:solidFill>
              </a:rPr>
              <a:t>(Safety violation)</a:t>
            </a:r>
            <a:endParaRPr lang="en-US"/>
          </a:p>
        </p:txBody>
      </p:sp>
      <p:sp>
        <p:nvSpPr>
          <p:cNvPr id="31" name="TextBox 30">
            <a:extLst>
              <a:ext uri="{FF2B5EF4-FFF2-40B4-BE49-F238E27FC236}">
                <a16:creationId xmlns:a16="http://schemas.microsoft.com/office/drawing/2014/main" id="{70188A79-9D42-5A90-7945-0990865AFC65}"/>
              </a:ext>
            </a:extLst>
          </p:cNvPr>
          <p:cNvSpPr txBox="1"/>
          <p:nvPr/>
        </p:nvSpPr>
        <p:spPr>
          <a:xfrm>
            <a:off x="5461002" y="4836133"/>
            <a:ext cx="241776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fine-grained safety/interconnectedness </a:t>
            </a:r>
            <a:br>
              <a:rPr lang="en-US"/>
            </a:br>
            <a:r>
              <a:rPr lang="en-US"/>
              <a:t>tradeoffs</a:t>
            </a:r>
            <a:r>
              <a:rPr lang="en-US">
                <a:solidFill>
                  <a:srgbClr val="000000"/>
                </a:solidFill>
              </a:rPr>
              <a:t> </a:t>
            </a:r>
            <a:r>
              <a:rPr lang="en-US">
                <a:solidFill>
                  <a:srgbClr val="FF0000"/>
                </a:solidFill>
              </a:rPr>
              <a:t>(Safety violation)</a:t>
            </a:r>
          </a:p>
          <a:p>
            <a:pPr algn="l"/>
            <a:endParaRPr lang="en-US"/>
          </a:p>
        </p:txBody>
      </p:sp>
    </p:spTree>
    <p:extLst>
      <p:ext uri="{BB962C8B-B14F-4D97-AF65-F5344CB8AC3E}">
        <p14:creationId xmlns:p14="http://schemas.microsoft.com/office/powerpoint/2010/main" val="1011512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303F1-7BE7-356E-F939-732A43983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0F1E6-526A-479E-93DA-8B234D7F3A10}"/>
              </a:ext>
            </a:extLst>
          </p:cNvPr>
          <p:cNvSpPr>
            <a:spLocks noGrp="1"/>
          </p:cNvSpPr>
          <p:nvPr>
            <p:ph type="title"/>
          </p:nvPr>
        </p:nvSpPr>
        <p:spPr/>
        <p:txBody>
          <a:bodyPr/>
          <a:lstStyle/>
          <a:p>
            <a:r>
              <a:rPr lang="en-US">
                <a:ea typeface="+mj-lt"/>
                <a:cs typeface="+mj-lt"/>
              </a:rPr>
              <a:t>Nginx firewall example</a:t>
            </a:r>
            <a:endParaRPr lang="en-US"/>
          </a:p>
        </p:txBody>
      </p:sp>
      <p:sp>
        <p:nvSpPr>
          <p:cNvPr id="3" name="Content Placeholder 2">
            <a:extLst>
              <a:ext uri="{FF2B5EF4-FFF2-40B4-BE49-F238E27FC236}">
                <a16:creationId xmlns:a16="http://schemas.microsoft.com/office/drawing/2014/main" id="{9CF00335-D1C3-A4EF-C9AC-607878BC00CF}"/>
              </a:ext>
            </a:extLst>
          </p:cNvPr>
          <p:cNvSpPr>
            <a:spLocks noGrp="1"/>
          </p:cNvSpPr>
          <p:nvPr>
            <p:ph idx="1"/>
          </p:nvPr>
        </p:nvSpPr>
        <p:spPr>
          <a:xfrm>
            <a:off x="838200" y="1530657"/>
            <a:ext cx="10601633" cy="4351338"/>
          </a:xfrm>
        </p:spPr>
        <p:txBody>
          <a:bodyPr vert="horz" lIns="91440" tIns="45720" rIns="91440" bIns="45720" rtlCol="0" anchor="t">
            <a:normAutofit lnSpcReduction="10000"/>
          </a:bodyPr>
          <a:lstStyle/>
          <a:p>
            <a:pPr>
              <a:buNone/>
            </a:pPr>
            <a:r>
              <a:rPr lang="en-US">
                <a:ea typeface="+mn-lt"/>
                <a:cs typeface="+mn-lt"/>
              </a:rPr>
              <a:t>User wants to have a firewall to block malicious requests</a:t>
            </a:r>
            <a:endParaRPr lang="en-US"/>
          </a:p>
          <a:p>
            <a:pPr marL="0" indent="0">
              <a:buNone/>
            </a:pPr>
            <a:endParaRPr lang="en-US">
              <a:ea typeface="+mn-lt"/>
              <a:cs typeface="+mn-lt"/>
            </a:endParaRPr>
          </a:p>
          <a:p>
            <a:pPr marL="0" indent="0">
              <a:buNone/>
            </a:pPr>
            <a:r>
              <a:rPr lang="en-US">
                <a:ea typeface="+mn-lt"/>
                <a:cs typeface="+mn-lt"/>
              </a:rPr>
              <a:t>User write custom firewall logic using nginx helper functions</a:t>
            </a:r>
          </a:p>
          <a:p>
            <a:pPr marL="0" indent="0">
              <a:buNone/>
            </a:pPr>
            <a:r>
              <a:rPr lang="en-US">
                <a:ea typeface="+mn-lt"/>
                <a:cs typeface="+mn-lt"/>
              </a:rPr>
              <a:t>Load their extension at an extension entry for request pr</a:t>
            </a:r>
          </a:p>
          <a:p>
            <a:pPr marL="0" indent="0">
              <a:buNone/>
            </a:pPr>
            <a:endParaRPr lang="en-US">
              <a:ea typeface="+mn-lt"/>
              <a:cs typeface="+mn-lt"/>
            </a:endParaRPr>
          </a:p>
          <a:p>
            <a:pPr marL="0" indent="0">
              <a:buNone/>
            </a:pPr>
            <a:endParaRPr lang="en-US">
              <a:ea typeface="+mn-lt"/>
              <a:cs typeface="+mn-lt"/>
            </a:endParaRPr>
          </a:p>
          <a:p>
            <a:pPr marL="0" indent="0">
              <a:buNone/>
            </a:pPr>
            <a:endParaRPr lang="en-US" b="1">
              <a:ea typeface="+mn-lt"/>
              <a:cs typeface="+mn-lt"/>
            </a:endParaRPr>
          </a:p>
          <a:p>
            <a:pPr marL="0" indent="0">
              <a:buNone/>
            </a:pPr>
            <a:r>
              <a:rPr lang="en-US" b="1">
                <a:ea typeface="+mn-lt"/>
                <a:cs typeface="+mn-lt"/>
              </a:rPr>
              <a:t>Extension execution model:</a:t>
            </a:r>
            <a:r>
              <a:rPr lang="en-US">
                <a:ea typeface="+mn-lt"/>
                <a:cs typeface="+mn-lt"/>
              </a:rPr>
              <a:t> Thread → Extension entry → Jump to extension → Execute by extension runtime → Return to host</a:t>
            </a:r>
            <a:endParaRPr lang="en-US"/>
          </a:p>
          <a:p>
            <a:pPr marL="0" indent="0">
              <a:buNone/>
            </a:pPr>
            <a:endParaRPr lang="en-US"/>
          </a:p>
        </p:txBody>
      </p:sp>
      <p:pic>
        <p:nvPicPr>
          <p:cNvPr id="4" name="Picture 3" descr="A diagram of a computer&#10;&#10;AI-generated content may be incorrect.">
            <a:extLst>
              <a:ext uri="{FF2B5EF4-FFF2-40B4-BE49-F238E27FC236}">
                <a16:creationId xmlns:a16="http://schemas.microsoft.com/office/drawing/2014/main" id="{8466DCAD-D59F-B9B1-6253-089DDB105F73}"/>
              </a:ext>
            </a:extLst>
          </p:cNvPr>
          <p:cNvPicPr>
            <a:picLocks noChangeAspect="1"/>
          </p:cNvPicPr>
          <p:nvPr/>
        </p:nvPicPr>
        <p:blipFill>
          <a:blip r:embed="rId3"/>
          <a:stretch>
            <a:fillRect/>
          </a:stretch>
        </p:blipFill>
        <p:spPr>
          <a:xfrm>
            <a:off x="4847377" y="5871094"/>
            <a:ext cx="6248400" cy="2219325"/>
          </a:xfrm>
          <a:prstGeom prst="rect">
            <a:avLst/>
          </a:prstGeom>
        </p:spPr>
      </p:pic>
      <p:sp>
        <p:nvSpPr>
          <p:cNvPr id="5" name="Slide Number Placeholder 4">
            <a:extLst>
              <a:ext uri="{FF2B5EF4-FFF2-40B4-BE49-F238E27FC236}">
                <a16:creationId xmlns:a16="http://schemas.microsoft.com/office/drawing/2014/main" id="{D52366E3-36AA-EABB-587C-4A749663CA89}"/>
              </a:ext>
            </a:extLst>
          </p:cNvPr>
          <p:cNvSpPr>
            <a:spLocks noGrp="1"/>
          </p:cNvSpPr>
          <p:nvPr>
            <p:ph type="sldNum" sz="quarter" idx="12"/>
          </p:nvPr>
        </p:nvSpPr>
        <p:spPr/>
        <p:txBody>
          <a:bodyPr/>
          <a:lstStyle/>
          <a:p>
            <a:fld id="{079CB688-378F-4534-BFFE-AF122467FDB7}" type="slidenum">
              <a:rPr lang="zh-CN" altLang="en-US" smtClean="0"/>
              <a:t>40</a:t>
            </a:fld>
            <a:endParaRPr lang="en-US"/>
          </a:p>
        </p:txBody>
      </p:sp>
    </p:spTree>
    <p:extLst>
      <p:ext uri="{BB962C8B-B14F-4D97-AF65-F5344CB8AC3E}">
        <p14:creationId xmlns:p14="http://schemas.microsoft.com/office/powerpoint/2010/main" val="1354760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59122-F0E5-8F31-F519-F9CAA45E3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DD5F5A-D890-6881-B4F3-5141BF6CB946}"/>
              </a:ext>
            </a:extLst>
          </p:cNvPr>
          <p:cNvSpPr>
            <a:spLocks noGrp="1"/>
          </p:cNvSpPr>
          <p:nvPr>
            <p:ph type="title"/>
          </p:nvPr>
        </p:nvSpPr>
        <p:spPr/>
        <p:txBody>
          <a:bodyPr/>
          <a:lstStyle/>
          <a:p>
            <a:r>
              <a:rPr lang="en-US"/>
              <a:t>EIM: Extension Interface Model</a:t>
            </a:r>
          </a:p>
        </p:txBody>
      </p:sp>
      <p:sp>
        <p:nvSpPr>
          <p:cNvPr id="3" name="Content Placeholder 2">
            <a:extLst>
              <a:ext uri="{FF2B5EF4-FFF2-40B4-BE49-F238E27FC236}">
                <a16:creationId xmlns:a16="http://schemas.microsoft.com/office/drawing/2014/main" id="{1B7030BC-9750-6003-DE08-B30F7D45780D}"/>
              </a:ext>
            </a:extLst>
          </p:cNvPr>
          <p:cNvSpPr>
            <a:spLocks noGrp="1"/>
          </p:cNvSpPr>
          <p:nvPr>
            <p:ph idx="1"/>
          </p:nvPr>
        </p:nvSpPr>
        <p:spPr>
          <a:xfrm>
            <a:off x="838200" y="1742498"/>
            <a:ext cx="4724400" cy="4337484"/>
          </a:xfrm>
        </p:spPr>
        <p:txBody>
          <a:bodyPr vert="horz" lIns="91440" tIns="45720" rIns="91440" bIns="45720" rtlCol="0" anchor="t">
            <a:normAutofit/>
          </a:bodyPr>
          <a:lstStyle/>
          <a:p>
            <a:r>
              <a:rPr lang="en-US">
                <a:ea typeface="+mn-lt"/>
                <a:cs typeface="+mn-lt"/>
              </a:rPr>
              <a:t>Solution to nav fine-grained safety-interconnectedness trade-offs</a:t>
            </a:r>
          </a:p>
          <a:p>
            <a:r>
              <a:rPr lang="en-US">
                <a:ea typeface="+mn-lt"/>
                <a:cs typeface="+mn-lt"/>
              </a:rPr>
              <a:t>Two-Phase Specification</a:t>
            </a:r>
            <a:endParaRPr lang="en-US"/>
          </a:p>
          <a:p>
            <a:pPr lvl="1">
              <a:buFont typeface="Courier New" panose="020B0604020202020204" pitchFamily="34" charset="0"/>
              <a:buChar char="o"/>
            </a:pPr>
            <a:r>
              <a:rPr lang="en-US">
                <a:ea typeface="+mn-lt"/>
                <a:cs typeface="+mn-lt"/>
              </a:rPr>
              <a:t>Development-Time (by Developer)</a:t>
            </a:r>
          </a:p>
          <a:p>
            <a:pPr lvl="1">
              <a:buFont typeface="Courier New" panose="020B0604020202020204" pitchFamily="34" charset="0"/>
              <a:buChar char="o"/>
            </a:pPr>
            <a:r>
              <a:rPr lang="en-US">
                <a:ea typeface="+mn-lt"/>
                <a:cs typeface="+mn-lt"/>
              </a:rPr>
              <a:t>Deployment-Time (by Manager)</a:t>
            </a:r>
          </a:p>
          <a:p>
            <a:r>
              <a:rPr lang="en-US"/>
              <a:t>Capabilities as Resources</a:t>
            </a:r>
          </a:p>
          <a:p>
            <a:endParaRPr lang="en-US"/>
          </a:p>
          <a:p>
            <a:endParaRPr lang="en-US"/>
          </a:p>
        </p:txBody>
      </p:sp>
      <p:pic>
        <p:nvPicPr>
          <p:cNvPr id="5" name="Content Placeholder 3" descr="图示&#10;&#10;AI 生成的内容可能不正确。">
            <a:extLst>
              <a:ext uri="{FF2B5EF4-FFF2-40B4-BE49-F238E27FC236}">
                <a16:creationId xmlns:a16="http://schemas.microsoft.com/office/drawing/2014/main" id="{EBA30E37-4071-ADCF-A7BD-FD0373B4AC31}"/>
              </a:ext>
            </a:extLst>
          </p:cNvPr>
          <p:cNvPicPr>
            <a:picLocks noChangeAspect="1"/>
          </p:cNvPicPr>
          <p:nvPr/>
        </p:nvPicPr>
        <p:blipFill>
          <a:blip r:embed="rId3"/>
          <a:stretch>
            <a:fillRect/>
          </a:stretch>
        </p:blipFill>
        <p:spPr>
          <a:xfrm>
            <a:off x="6096878" y="1698359"/>
            <a:ext cx="5230460" cy="4351338"/>
          </a:xfrm>
          <a:prstGeom prst="rect">
            <a:avLst/>
          </a:prstGeom>
        </p:spPr>
      </p:pic>
      <p:sp>
        <p:nvSpPr>
          <p:cNvPr id="4" name="Slide Number Placeholder 3">
            <a:extLst>
              <a:ext uri="{FF2B5EF4-FFF2-40B4-BE49-F238E27FC236}">
                <a16:creationId xmlns:a16="http://schemas.microsoft.com/office/drawing/2014/main" id="{8DF1DE72-175D-9E40-ED50-59E87D7364F8}"/>
              </a:ext>
            </a:extLst>
          </p:cNvPr>
          <p:cNvSpPr>
            <a:spLocks noGrp="1"/>
          </p:cNvSpPr>
          <p:nvPr>
            <p:ph type="sldNum" sz="quarter" idx="12"/>
          </p:nvPr>
        </p:nvSpPr>
        <p:spPr/>
        <p:txBody>
          <a:bodyPr/>
          <a:lstStyle/>
          <a:p>
            <a:fld id="{079CB688-378F-4534-BFFE-AF122467FDB7}" type="slidenum">
              <a:rPr lang="zh-CN" altLang="en-US" smtClean="0"/>
              <a:t>41</a:t>
            </a:fld>
            <a:endParaRPr lang="en-US"/>
          </a:p>
        </p:txBody>
      </p:sp>
    </p:spTree>
    <p:extLst>
      <p:ext uri="{BB962C8B-B14F-4D97-AF65-F5344CB8AC3E}">
        <p14:creationId xmlns:p14="http://schemas.microsoft.com/office/powerpoint/2010/main" val="1150409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5AC1F-137D-80A2-81E6-B344AE0DB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0E8FC-EFC0-5948-1ACB-7B90C44B3680}"/>
              </a:ext>
            </a:extLst>
          </p:cNvPr>
          <p:cNvSpPr>
            <a:spLocks noGrp="1"/>
          </p:cNvSpPr>
          <p:nvPr>
            <p:ph type="title"/>
          </p:nvPr>
        </p:nvSpPr>
        <p:spPr/>
        <p:txBody>
          <a:bodyPr/>
          <a:lstStyle/>
          <a:p>
            <a:r>
              <a:rPr lang="en-US" altLang="zh-CN">
                <a:ea typeface="+mj-lt"/>
                <a:cs typeface="+mj-lt"/>
              </a:rPr>
              <a:t>EIM:</a:t>
            </a:r>
            <a:r>
              <a:rPr lang="zh-CN">
                <a:ea typeface="+mj-lt"/>
                <a:cs typeface="+mj-lt"/>
              </a:rPr>
              <a:t> </a:t>
            </a:r>
            <a:r>
              <a:rPr lang="en-US" altLang="zh-CN">
                <a:ea typeface="+mj-lt"/>
                <a:cs typeface="+mj-lt"/>
              </a:rPr>
              <a:t>Development-Time</a:t>
            </a:r>
            <a:r>
              <a:rPr lang="zh-CN">
                <a:ea typeface="+mj-lt"/>
                <a:cs typeface="+mj-lt"/>
              </a:rPr>
              <a:t> </a:t>
            </a:r>
            <a:r>
              <a:rPr lang="en-US" altLang="zh-CN">
                <a:ea typeface="+mj-lt"/>
                <a:cs typeface="+mj-lt"/>
              </a:rPr>
              <a:t>Specification</a:t>
            </a:r>
            <a:endParaRPr lang="zh-CN" altLang="en-US">
              <a:ea typeface="+mj-lt"/>
              <a:cs typeface="+mj-lt"/>
            </a:endParaRPr>
          </a:p>
        </p:txBody>
      </p:sp>
      <p:sp>
        <p:nvSpPr>
          <p:cNvPr id="3" name="Content Placeholder 2">
            <a:extLst>
              <a:ext uri="{FF2B5EF4-FFF2-40B4-BE49-F238E27FC236}">
                <a16:creationId xmlns:a16="http://schemas.microsoft.com/office/drawing/2014/main" id="{7750B9DF-869D-723C-E63A-D741187D0AD2}"/>
              </a:ext>
            </a:extLst>
          </p:cNvPr>
          <p:cNvSpPr>
            <a:spLocks noGrp="1"/>
          </p:cNvSpPr>
          <p:nvPr>
            <p:ph idx="1"/>
          </p:nvPr>
        </p:nvSpPr>
        <p:spPr>
          <a:xfrm>
            <a:off x="838200" y="1825625"/>
            <a:ext cx="9493916" cy="4351338"/>
          </a:xfrm>
        </p:spPr>
        <p:txBody>
          <a:bodyPr vert="horz" lIns="91440" tIns="45720" rIns="91440" bIns="45720" rtlCol="0" anchor="t">
            <a:normAutofit/>
          </a:bodyPr>
          <a:lstStyle/>
          <a:p>
            <a:r>
              <a:rPr lang="en-US" altLang="zh-CN">
                <a:ea typeface="+mn-lt"/>
                <a:cs typeface="+mn-lt"/>
              </a:rPr>
              <a:t>D</a:t>
            </a:r>
            <a:r>
              <a:rPr lang="zh-CN">
                <a:ea typeface="+mn-lt"/>
                <a:cs typeface="+mn-lt"/>
              </a:rPr>
              <a:t>evelopers annotate code fo</a:t>
            </a:r>
            <a:r>
              <a:rPr lang="en-US" altLang="zh-CN">
                <a:ea typeface="+mn-lt"/>
                <a:cs typeface="+mn-lt"/>
              </a:rPr>
              <a:t>r capabilities</a:t>
            </a:r>
            <a:endParaRPr lang="en-US" sz="1100">
              <a:ea typeface="+mn-lt"/>
              <a:cs typeface="+mn-lt"/>
            </a:endParaRPr>
          </a:p>
          <a:p>
            <a:r>
              <a:rPr lang="zh-CN">
                <a:ea typeface="+mn-lt"/>
                <a:cs typeface="+mn-lt"/>
              </a:rPr>
              <a:t>Automatically extracted into capability manifest</a:t>
            </a:r>
            <a:endParaRPr lang="zh-CN" altLang="en-US">
              <a:ea typeface="+mn-lt"/>
              <a:cs typeface="+mn-lt"/>
            </a:endParaRPr>
          </a:p>
          <a:p>
            <a:endParaRPr lang="zh-CN" altLang="en-US">
              <a:ea typeface="宋体"/>
            </a:endParaRPr>
          </a:p>
          <a:p>
            <a:endParaRPr lang="zh-CN" altLang="en-US">
              <a:ea typeface="宋体"/>
            </a:endParaRPr>
          </a:p>
        </p:txBody>
      </p:sp>
      <p:pic>
        <p:nvPicPr>
          <p:cNvPr id="4" name="Picture 3" descr="A diagram of a application&#10;&#10;AI-generated content may be incorrect.">
            <a:extLst>
              <a:ext uri="{FF2B5EF4-FFF2-40B4-BE49-F238E27FC236}">
                <a16:creationId xmlns:a16="http://schemas.microsoft.com/office/drawing/2014/main" id="{AEAAE371-EE3E-4A41-A1C0-44C0B5C8DBD4}"/>
              </a:ext>
            </a:extLst>
          </p:cNvPr>
          <p:cNvPicPr>
            <a:picLocks noChangeAspect="1"/>
          </p:cNvPicPr>
          <p:nvPr/>
        </p:nvPicPr>
        <p:blipFill>
          <a:blip r:embed="rId3"/>
          <a:stretch>
            <a:fillRect/>
          </a:stretch>
        </p:blipFill>
        <p:spPr>
          <a:xfrm>
            <a:off x="1391250" y="3179279"/>
            <a:ext cx="4544485" cy="2613987"/>
          </a:xfrm>
          <a:prstGeom prst="rect">
            <a:avLst/>
          </a:prstGeom>
        </p:spPr>
      </p:pic>
      <p:pic>
        <p:nvPicPr>
          <p:cNvPr id="6" name="Picture 5" descr="A screen shot of a computer program&#10;&#10;AI-generated content may be incorrect.">
            <a:extLst>
              <a:ext uri="{FF2B5EF4-FFF2-40B4-BE49-F238E27FC236}">
                <a16:creationId xmlns:a16="http://schemas.microsoft.com/office/drawing/2014/main" id="{BD17C62C-CB26-BA6A-DB99-E154BAA14261}"/>
              </a:ext>
            </a:extLst>
          </p:cNvPr>
          <p:cNvPicPr>
            <a:picLocks noChangeAspect="1"/>
          </p:cNvPicPr>
          <p:nvPr/>
        </p:nvPicPr>
        <p:blipFill>
          <a:blip r:embed="rId4"/>
          <a:srcRect r="-1375" b="34793"/>
          <a:stretch>
            <a:fillRect/>
          </a:stretch>
        </p:blipFill>
        <p:spPr>
          <a:xfrm>
            <a:off x="6521209" y="2948950"/>
            <a:ext cx="4297586" cy="2843885"/>
          </a:xfrm>
          <a:prstGeom prst="rect">
            <a:avLst/>
          </a:prstGeom>
        </p:spPr>
      </p:pic>
      <p:sp>
        <p:nvSpPr>
          <p:cNvPr id="5" name="Slide Number Placeholder 4">
            <a:extLst>
              <a:ext uri="{FF2B5EF4-FFF2-40B4-BE49-F238E27FC236}">
                <a16:creationId xmlns:a16="http://schemas.microsoft.com/office/drawing/2014/main" id="{6596969A-B566-47D3-57AC-05479407E115}"/>
              </a:ext>
            </a:extLst>
          </p:cNvPr>
          <p:cNvSpPr>
            <a:spLocks noGrp="1"/>
          </p:cNvSpPr>
          <p:nvPr>
            <p:ph type="sldNum" sz="quarter" idx="12"/>
          </p:nvPr>
        </p:nvSpPr>
        <p:spPr/>
        <p:txBody>
          <a:bodyPr/>
          <a:lstStyle/>
          <a:p>
            <a:fld id="{079CB688-378F-4534-BFFE-AF122467FDB7}" type="slidenum">
              <a:rPr lang="zh-CN" altLang="en-US" smtClean="0"/>
              <a:t>42</a:t>
            </a:fld>
            <a:endParaRPr lang="en-US"/>
          </a:p>
        </p:txBody>
      </p:sp>
    </p:spTree>
    <p:extLst>
      <p:ext uri="{BB962C8B-B14F-4D97-AF65-F5344CB8AC3E}">
        <p14:creationId xmlns:p14="http://schemas.microsoft.com/office/powerpoint/2010/main" val="1813103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2FEE3-4C10-2483-F241-22E520C61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D95EA-D423-2671-D5D4-F60B832D2860}"/>
              </a:ext>
            </a:extLst>
          </p:cNvPr>
          <p:cNvSpPr>
            <a:spLocks noGrp="1"/>
          </p:cNvSpPr>
          <p:nvPr>
            <p:ph type="title"/>
          </p:nvPr>
        </p:nvSpPr>
        <p:spPr/>
        <p:txBody>
          <a:bodyPr/>
          <a:lstStyle/>
          <a:p>
            <a:r>
              <a:rPr lang="en-US"/>
              <a:t>EIM: Extension Interface Model</a:t>
            </a:r>
          </a:p>
        </p:txBody>
      </p:sp>
      <p:sp>
        <p:nvSpPr>
          <p:cNvPr id="3" name="Content Placeholder 2">
            <a:extLst>
              <a:ext uri="{FF2B5EF4-FFF2-40B4-BE49-F238E27FC236}">
                <a16:creationId xmlns:a16="http://schemas.microsoft.com/office/drawing/2014/main" id="{87BCE912-948A-6A48-4CA6-DEC3973D401D}"/>
              </a:ext>
            </a:extLst>
          </p:cNvPr>
          <p:cNvSpPr>
            <a:spLocks noGrp="1"/>
          </p:cNvSpPr>
          <p:nvPr>
            <p:ph idx="1"/>
          </p:nvPr>
        </p:nvSpPr>
        <p:spPr>
          <a:xfrm>
            <a:off x="838200" y="1742498"/>
            <a:ext cx="4724400" cy="4337484"/>
          </a:xfrm>
        </p:spPr>
        <p:txBody>
          <a:bodyPr vert="horz" lIns="91440" tIns="45720" rIns="91440" bIns="45720" rtlCol="0" anchor="t">
            <a:normAutofit/>
          </a:bodyPr>
          <a:lstStyle/>
          <a:p>
            <a:r>
              <a:rPr lang="en-US">
                <a:ea typeface="+mn-lt"/>
                <a:cs typeface="+mn-lt"/>
              </a:rPr>
              <a:t>Solution to nav fine-grained safety-interconnectedness trade-offs</a:t>
            </a:r>
          </a:p>
          <a:p>
            <a:r>
              <a:rPr lang="en-US">
                <a:ea typeface="+mn-lt"/>
                <a:cs typeface="+mn-lt"/>
              </a:rPr>
              <a:t>Two-Phase Specification</a:t>
            </a:r>
            <a:endParaRPr lang="en-US"/>
          </a:p>
          <a:p>
            <a:pPr lvl="1">
              <a:buFont typeface="Courier New" panose="020B0604020202020204" pitchFamily="34" charset="0"/>
              <a:buChar char="o"/>
            </a:pPr>
            <a:r>
              <a:rPr lang="en-US">
                <a:ea typeface="+mn-lt"/>
                <a:cs typeface="+mn-lt"/>
              </a:rPr>
              <a:t>Development-Time (by Developer)</a:t>
            </a:r>
          </a:p>
          <a:p>
            <a:pPr lvl="1">
              <a:buFont typeface="Courier New" panose="020B0604020202020204" pitchFamily="34" charset="0"/>
              <a:buChar char="o"/>
            </a:pPr>
            <a:r>
              <a:rPr lang="en-US">
                <a:ea typeface="+mn-lt"/>
                <a:cs typeface="+mn-lt"/>
              </a:rPr>
              <a:t>Deployment-Time (by Manager)</a:t>
            </a:r>
          </a:p>
          <a:p>
            <a:r>
              <a:rPr lang="en-US"/>
              <a:t>Capabilities as Resources</a:t>
            </a:r>
          </a:p>
          <a:p>
            <a:endParaRPr lang="en-US"/>
          </a:p>
          <a:p>
            <a:endParaRPr lang="en-US"/>
          </a:p>
        </p:txBody>
      </p:sp>
      <p:pic>
        <p:nvPicPr>
          <p:cNvPr id="5" name="Content Placeholder 3" descr="图示&#10;&#10;AI 生成的内容可能不正确。">
            <a:extLst>
              <a:ext uri="{FF2B5EF4-FFF2-40B4-BE49-F238E27FC236}">
                <a16:creationId xmlns:a16="http://schemas.microsoft.com/office/drawing/2014/main" id="{E30D67A3-82B4-982A-1AED-73180B5F8D5A}"/>
              </a:ext>
            </a:extLst>
          </p:cNvPr>
          <p:cNvPicPr>
            <a:picLocks noChangeAspect="1"/>
          </p:cNvPicPr>
          <p:nvPr/>
        </p:nvPicPr>
        <p:blipFill>
          <a:blip r:embed="rId3"/>
          <a:stretch>
            <a:fillRect/>
          </a:stretch>
        </p:blipFill>
        <p:spPr>
          <a:xfrm>
            <a:off x="4180333" y="1709904"/>
            <a:ext cx="7158550" cy="5933065"/>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9700F32-C7F9-D860-0A6C-F0629D47E270}"/>
                  </a:ext>
                </a:extLst>
              </p14:cNvPr>
              <p14:cNvContentPartPr/>
              <p14:nvPr/>
            </p14:nvContentPartPr>
            <p14:xfrm>
              <a:off x="5091545" y="4237181"/>
              <a:ext cx="3073886" cy="4135043"/>
            </p14:xfrm>
          </p:contentPart>
        </mc:Choice>
        <mc:Fallback xmlns="">
          <p:pic>
            <p:nvPicPr>
              <p:cNvPr id="7" name="Ink 6">
                <a:extLst>
                  <a:ext uri="{FF2B5EF4-FFF2-40B4-BE49-F238E27FC236}">
                    <a16:creationId xmlns:a16="http://schemas.microsoft.com/office/drawing/2014/main" id="{C9700F32-C7F9-D860-0A6C-F0629D47E270}"/>
                  </a:ext>
                </a:extLst>
              </p:cNvPr>
              <p:cNvPicPr/>
              <p:nvPr/>
            </p:nvPicPr>
            <p:blipFill>
              <a:blip r:embed="rId5"/>
              <a:stretch>
                <a:fillRect/>
              </a:stretch>
            </p:blipFill>
            <p:spPr>
              <a:xfrm>
                <a:off x="5073548" y="4219182"/>
                <a:ext cx="3109520" cy="417068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E691381-E451-495D-6F38-0A43D50F6F3A}"/>
                  </a:ext>
                </a:extLst>
              </p14:cNvPr>
              <p14:cNvContentPartPr/>
              <p14:nvPr/>
            </p14:nvContentPartPr>
            <p14:xfrm>
              <a:off x="5320849" y="3485385"/>
              <a:ext cx="995236" cy="1191830"/>
            </p14:xfrm>
          </p:contentPart>
        </mc:Choice>
        <mc:Fallback xmlns="">
          <p:pic>
            <p:nvPicPr>
              <p:cNvPr id="8" name="Ink 7">
                <a:extLst>
                  <a:ext uri="{FF2B5EF4-FFF2-40B4-BE49-F238E27FC236}">
                    <a16:creationId xmlns:a16="http://schemas.microsoft.com/office/drawing/2014/main" id="{CE691381-E451-495D-6F38-0A43D50F6F3A}"/>
                  </a:ext>
                </a:extLst>
              </p:cNvPr>
              <p:cNvPicPr/>
              <p:nvPr/>
            </p:nvPicPr>
            <p:blipFill>
              <a:blip r:embed="rId7"/>
              <a:stretch>
                <a:fillRect/>
              </a:stretch>
            </p:blipFill>
            <p:spPr>
              <a:xfrm>
                <a:off x="5302858" y="3467392"/>
                <a:ext cx="1030857" cy="122745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020C2C9-C6F4-3FF7-858E-68846478536D}"/>
                  </a:ext>
                </a:extLst>
              </p14:cNvPr>
              <p14:cNvContentPartPr/>
              <p14:nvPr/>
            </p14:nvContentPartPr>
            <p14:xfrm>
              <a:off x="5772727" y="3590636"/>
              <a:ext cx="23090" cy="638686"/>
            </p14:xfrm>
          </p:contentPart>
        </mc:Choice>
        <mc:Fallback xmlns="">
          <p:pic>
            <p:nvPicPr>
              <p:cNvPr id="9" name="Ink 8">
                <a:extLst>
                  <a:ext uri="{FF2B5EF4-FFF2-40B4-BE49-F238E27FC236}">
                    <a16:creationId xmlns:a16="http://schemas.microsoft.com/office/drawing/2014/main" id="{4020C2C9-C6F4-3FF7-858E-68846478536D}"/>
                  </a:ext>
                </a:extLst>
              </p:cNvPr>
              <p:cNvPicPr/>
              <p:nvPr/>
            </p:nvPicPr>
            <p:blipFill>
              <a:blip r:embed="rId9"/>
              <a:stretch>
                <a:fillRect/>
              </a:stretch>
            </p:blipFill>
            <p:spPr>
              <a:xfrm>
                <a:off x="5737742" y="3572645"/>
                <a:ext cx="92360" cy="67430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8475FF1-8C0C-157E-9E29-920F9718F979}"/>
                  </a:ext>
                </a:extLst>
              </p14:cNvPr>
              <p14:cNvContentPartPr/>
              <p14:nvPr/>
            </p14:nvContentPartPr>
            <p14:xfrm>
              <a:off x="7137598" y="6315364"/>
              <a:ext cx="264806" cy="358746"/>
            </p14:xfrm>
          </p:contentPart>
        </mc:Choice>
        <mc:Fallback xmlns="">
          <p:pic>
            <p:nvPicPr>
              <p:cNvPr id="10" name="Ink 9">
                <a:extLst>
                  <a:ext uri="{FF2B5EF4-FFF2-40B4-BE49-F238E27FC236}">
                    <a16:creationId xmlns:a16="http://schemas.microsoft.com/office/drawing/2014/main" id="{78475FF1-8C0C-157E-9E29-920F9718F979}"/>
                  </a:ext>
                </a:extLst>
              </p:cNvPr>
              <p:cNvPicPr/>
              <p:nvPr/>
            </p:nvPicPr>
            <p:blipFill>
              <a:blip r:embed="rId11"/>
              <a:stretch>
                <a:fillRect/>
              </a:stretch>
            </p:blipFill>
            <p:spPr>
              <a:xfrm>
                <a:off x="7119608" y="6297391"/>
                <a:ext cx="300425" cy="39433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2A5E915E-7B3C-D105-9EE0-355F9BB6F6C7}"/>
                  </a:ext>
                </a:extLst>
              </p14:cNvPr>
              <p14:cNvContentPartPr/>
              <p14:nvPr/>
            </p14:nvContentPartPr>
            <p14:xfrm>
              <a:off x="7228265" y="6176817"/>
              <a:ext cx="114643" cy="71735"/>
            </p14:xfrm>
          </p:contentPart>
        </mc:Choice>
        <mc:Fallback xmlns="">
          <p:pic>
            <p:nvPicPr>
              <p:cNvPr id="11" name="Ink 10">
                <a:extLst>
                  <a:ext uri="{FF2B5EF4-FFF2-40B4-BE49-F238E27FC236}">
                    <a16:creationId xmlns:a16="http://schemas.microsoft.com/office/drawing/2014/main" id="{2A5E915E-7B3C-D105-9EE0-355F9BB6F6C7}"/>
                  </a:ext>
                </a:extLst>
              </p:cNvPr>
              <p:cNvPicPr/>
              <p:nvPr/>
            </p:nvPicPr>
            <p:blipFill>
              <a:blip r:embed="rId13"/>
              <a:stretch>
                <a:fillRect/>
              </a:stretch>
            </p:blipFill>
            <p:spPr>
              <a:xfrm>
                <a:off x="7210296" y="6158972"/>
                <a:ext cx="150222" cy="10706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F33CE7C3-64F1-72EC-D4D8-D2312272075D}"/>
                  </a:ext>
                </a:extLst>
              </p14:cNvPr>
              <p14:cNvContentPartPr/>
              <p14:nvPr/>
            </p14:nvContentPartPr>
            <p14:xfrm>
              <a:off x="4264280" y="3636818"/>
              <a:ext cx="746446" cy="23698"/>
            </p14:xfrm>
          </p:contentPart>
        </mc:Choice>
        <mc:Fallback xmlns="">
          <p:pic>
            <p:nvPicPr>
              <p:cNvPr id="12" name="Ink 11">
                <a:extLst>
                  <a:ext uri="{FF2B5EF4-FFF2-40B4-BE49-F238E27FC236}">
                    <a16:creationId xmlns:a16="http://schemas.microsoft.com/office/drawing/2014/main" id="{F33CE7C3-64F1-72EC-D4D8-D2312272075D}"/>
                  </a:ext>
                </a:extLst>
              </p:cNvPr>
              <p:cNvPicPr/>
              <p:nvPr/>
            </p:nvPicPr>
            <p:blipFill>
              <a:blip r:embed="rId15"/>
              <a:stretch>
                <a:fillRect/>
              </a:stretch>
            </p:blipFill>
            <p:spPr>
              <a:xfrm>
                <a:off x="4246293" y="3619133"/>
                <a:ext cx="782060" cy="5871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598E74B5-3AE3-2921-EB70-FBD783787EA8}"/>
                  </a:ext>
                </a:extLst>
              </p14:cNvPr>
              <p14:cNvContentPartPr/>
              <p14:nvPr/>
            </p14:nvContentPartPr>
            <p14:xfrm>
              <a:off x="4270459" y="3382818"/>
              <a:ext cx="208186" cy="415852"/>
            </p14:xfrm>
          </p:contentPart>
        </mc:Choice>
        <mc:Fallback xmlns="">
          <p:pic>
            <p:nvPicPr>
              <p:cNvPr id="13" name="Ink 12">
                <a:extLst>
                  <a:ext uri="{FF2B5EF4-FFF2-40B4-BE49-F238E27FC236}">
                    <a16:creationId xmlns:a16="http://schemas.microsoft.com/office/drawing/2014/main" id="{598E74B5-3AE3-2921-EB70-FBD783787EA8}"/>
                  </a:ext>
                </a:extLst>
              </p:cNvPr>
              <p:cNvPicPr/>
              <p:nvPr/>
            </p:nvPicPr>
            <p:blipFill>
              <a:blip r:embed="rId17"/>
              <a:stretch>
                <a:fillRect/>
              </a:stretch>
            </p:blipFill>
            <p:spPr>
              <a:xfrm>
                <a:off x="4252512" y="3364831"/>
                <a:ext cx="243721" cy="45146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4C078D2D-FE5E-C590-41C3-187F0A067CEF}"/>
                  </a:ext>
                </a:extLst>
              </p14:cNvPr>
              <p14:cNvContentPartPr/>
              <p14:nvPr/>
            </p14:nvContentPartPr>
            <p14:xfrm>
              <a:off x="4825999" y="2401454"/>
              <a:ext cx="628027" cy="6182789"/>
            </p14:xfrm>
          </p:contentPart>
        </mc:Choice>
        <mc:Fallback xmlns="">
          <p:pic>
            <p:nvPicPr>
              <p:cNvPr id="14" name="Ink 13">
                <a:extLst>
                  <a:ext uri="{FF2B5EF4-FFF2-40B4-BE49-F238E27FC236}">
                    <a16:creationId xmlns:a16="http://schemas.microsoft.com/office/drawing/2014/main" id="{4C078D2D-FE5E-C590-41C3-187F0A067CEF}"/>
                  </a:ext>
                </a:extLst>
              </p:cNvPr>
              <p:cNvPicPr/>
              <p:nvPr/>
            </p:nvPicPr>
            <p:blipFill>
              <a:blip r:embed="rId19"/>
              <a:stretch>
                <a:fillRect/>
              </a:stretch>
            </p:blipFill>
            <p:spPr>
              <a:xfrm>
                <a:off x="4808014" y="2383456"/>
                <a:ext cx="663637" cy="621842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E827F0B1-178C-D01A-4B8C-812925F26516}"/>
                  </a:ext>
                </a:extLst>
              </p14:cNvPr>
              <p14:cNvContentPartPr/>
              <p14:nvPr/>
            </p14:nvContentPartPr>
            <p14:xfrm>
              <a:off x="5195454" y="2251363"/>
              <a:ext cx="6490489" cy="6454371"/>
            </p14:xfrm>
          </p:contentPart>
        </mc:Choice>
        <mc:Fallback xmlns="">
          <p:pic>
            <p:nvPicPr>
              <p:cNvPr id="15" name="Ink 14">
                <a:extLst>
                  <a:ext uri="{FF2B5EF4-FFF2-40B4-BE49-F238E27FC236}">
                    <a16:creationId xmlns:a16="http://schemas.microsoft.com/office/drawing/2014/main" id="{E827F0B1-178C-D01A-4B8C-812925F26516}"/>
                  </a:ext>
                </a:extLst>
              </p:cNvPr>
              <p:cNvPicPr/>
              <p:nvPr/>
            </p:nvPicPr>
            <p:blipFill>
              <a:blip r:embed="rId21"/>
              <a:stretch>
                <a:fillRect/>
              </a:stretch>
            </p:blipFill>
            <p:spPr>
              <a:xfrm>
                <a:off x="5177455" y="2233364"/>
                <a:ext cx="6526127" cy="6490009"/>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5AE77564-F0BF-2586-AD25-99D0714D4CB7}"/>
                  </a:ext>
                </a:extLst>
              </p14:cNvPr>
              <p14:cNvContentPartPr/>
              <p14:nvPr/>
            </p14:nvContentPartPr>
            <p14:xfrm>
              <a:off x="10055413" y="1430268"/>
              <a:ext cx="1202147" cy="1364913"/>
            </p14:xfrm>
          </p:contentPart>
        </mc:Choice>
        <mc:Fallback xmlns="">
          <p:pic>
            <p:nvPicPr>
              <p:cNvPr id="16" name="Ink 15">
                <a:extLst>
                  <a:ext uri="{FF2B5EF4-FFF2-40B4-BE49-F238E27FC236}">
                    <a16:creationId xmlns:a16="http://schemas.microsoft.com/office/drawing/2014/main" id="{5AE77564-F0BF-2586-AD25-99D0714D4CB7}"/>
                  </a:ext>
                </a:extLst>
              </p:cNvPr>
              <p:cNvPicPr/>
              <p:nvPr/>
            </p:nvPicPr>
            <p:blipFill>
              <a:blip r:embed="rId23"/>
              <a:stretch>
                <a:fillRect/>
              </a:stretch>
            </p:blipFill>
            <p:spPr>
              <a:xfrm>
                <a:off x="10037417" y="1412271"/>
                <a:ext cx="1237780" cy="140054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CBB54212-5C5B-35F6-F742-4B53E2BF4BB4}"/>
                  </a:ext>
                </a:extLst>
              </p14:cNvPr>
              <p14:cNvContentPartPr/>
              <p14:nvPr/>
            </p14:nvContentPartPr>
            <p14:xfrm>
              <a:off x="10379363" y="1639454"/>
              <a:ext cx="537469" cy="770689"/>
            </p14:xfrm>
          </p:contentPart>
        </mc:Choice>
        <mc:Fallback xmlns="">
          <p:pic>
            <p:nvPicPr>
              <p:cNvPr id="17" name="Ink 16">
                <a:extLst>
                  <a:ext uri="{FF2B5EF4-FFF2-40B4-BE49-F238E27FC236}">
                    <a16:creationId xmlns:a16="http://schemas.microsoft.com/office/drawing/2014/main" id="{CBB54212-5C5B-35F6-F742-4B53E2BF4BB4}"/>
                  </a:ext>
                </a:extLst>
              </p:cNvPr>
              <p:cNvPicPr/>
              <p:nvPr/>
            </p:nvPicPr>
            <p:blipFill>
              <a:blip r:embed="rId25"/>
              <a:stretch>
                <a:fillRect/>
              </a:stretch>
            </p:blipFill>
            <p:spPr>
              <a:xfrm>
                <a:off x="10361375" y="1621464"/>
                <a:ext cx="573084" cy="806309"/>
              </a:xfrm>
              <a:prstGeom prst="rect">
                <a:avLst/>
              </a:prstGeom>
            </p:spPr>
          </p:pic>
        </mc:Fallback>
      </mc:AlternateContent>
      <p:sp>
        <p:nvSpPr>
          <p:cNvPr id="4" name="Slide Number Placeholder 3">
            <a:extLst>
              <a:ext uri="{FF2B5EF4-FFF2-40B4-BE49-F238E27FC236}">
                <a16:creationId xmlns:a16="http://schemas.microsoft.com/office/drawing/2014/main" id="{F7E5E48A-1C5D-850C-A2E3-E7BFE0838B36}"/>
              </a:ext>
            </a:extLst>
          </p:cNvPr>
          <p:cNvSpPr>
            <a:spLocks noGrp="1"/>
          </p:cNvSpPr>
          <p:nvPr>
            <p:ph type="sldNum" sz="quarter" idx="12"/>
          </p:nvPr>
        </p:nvSpPr>
        <p:spPr/>
        <p:txBody>
          <a:bodyPr/>
          <a:lstStyle/>
          <a:p>
            <a:fld id="{079CB688-378F-4534-BFFE-AF122467FDB7}" type="slidenum">
              <a:rPr lang="zh-CN" altLang="en-US" smtClean="0"/>
              <a:t>43</a:t>
            </a:fld>
            <a:endParaRPr lang="en-US"/>
          </a:p>
        </p:txBody>
      </p:sp>
    </p:spTree>
    <p:extLst>
      <p:ext uri="{BB962C8B-B14F-4D97-AF65-F5344CB8AC3E}">
        <p14:creationId xmlns:p14="http://schemas.microsoft.com/office/powerpoint/2010/main" val="1984785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EF2B1-8BC7-1367-823F-B26392FD5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DD2AD-290D-9830-8894-CAC736246CA7}"/>
              </a:ext>
            </a:extLst>
          </p:cNvPr>
          <p:cNvSpPr>
            <a:spLocks noGrp="1"/>
          </p:cNvSpPr>
          <p:nvPr>
            <p:ph type="title"/>
          </p:nvPr>
        </p:nvSpPr>
        <p:spPr>
          <a:xfrm>
            <a:off x="838200" y="365125"/>
            <a:ext cx="10896599" cy="1337853"/>
          </a:xfrm>
        </p:spPr>
        <p:txBody>
          <a:bodyPr/>
          <a:lstStyle/>
          <a:p>
            <a:r>
              <a:rPr lang="en-US" err="1">
                <a:solidFill>
                  <a:srgbClr val="000000"/>
                </a:solidFill>
                <a:ea typeface="+mj-lt"/>
                <a:cs typeface="+mj-lt"/>
              </a:rPr>
              <a:t>bpftime</a:t>
            </a:r>
            <a:r>
              <a:rPr lang="en-US">
                <a:solidFill>
                  <a:srgbClr val="000000"/>
                </a:solidFill>
                <a:ea typeface="+mj-lt"/>
                <a:cs typeface="+mj-lt"/>
              </a:rPr>
              <a:t>: </a:t>
            </a:r>
            <a:r>
              <a:rPr lang="en-US" err="1">
                <a:solidFill>
                  <a:srgbClr val="000000"/>
                </a:solidFill>
                <a:ea typeface="+mj-lt"/>
                <a:cs typeface="+mj-lt"/>
              </a:rPr>
              <a:t>userspace</a:t>
            </a:r>
            <a:r>
              <a:rPr lang="en-US">
                <a:solidFill>
                  <a:srgbClr val="000000"/>
                </a:solidFill>
                <a:ea typeface="+mj-lt"/>
                <a:cs typeface="+mj-lt"/>
              </a:rPr>
              <a:t> </a:t>
            </a:r>
            <a:r>
              <a:rPr lang="en-US" err="1">
                <a:solidFill>
                  <a:srgbClr val="000000"/>
                </a:solidFill>
                <a:ea typeface="+mj-lt"/>
                <a:cs typeface="+mj-lt"/>
              </a:rPr>
              <a:t>eBPF</a:t>
            </a:r>
            <a:r>
              <a:rPr lang="en-US">
                <a:solidFill>
                  <a:srgbClr val="000000"/>
                </a:solidFill>
                <a:ea typeface="+mj-lt"/>
                <a:cs typeface="+mj-lt"/>
              </a:rPr>
              <a:t> extension framework</a:t>
            </a:r>
            <a:endParaRPr lang="en-US">
              <a:ea typeface="+mj-lt"/>
              <a:cs typeface="+mj-lt"/>
            </a:endParaRPr>
          </a:p>
          <a:p>
            <a:endParaRPr lang="zh-CN" altLang="en-US">
              <a:latin typeface="Aptos"/>
              <a:ea typeface="宋体"/>
              <a:cs typeface="+mj-lt"/>
            </a:endParaRPr>
          </a:p>
        </p:txBody>
      </p:sp>
      <p:sp>
        <p:nvSpPr>
          <p:cNvPr id="3" name="TextBox 2">
            <a:extLst>
              <a:ext uri="{FF2B5EF4-FFF2-40B4-BE49-F238E27FC236}">
                <a16:creationId xmlns:a16="http://schemas.microsoft.com/office/drawing/2014/main" id="{7BE17B13-CA6C-0979-583A-E9B53922A154}"/>
              </a:ext>
            </a:extLst>
          </p:cNvPr>
          <p:cNvSpPr txBox="1"/>
          <p:nvPr/>
        </p:nvSpPr>
        <p:spPr>
          <a:xfrm>
            <a:off x="668593" y="1406013"/>
            <a:ext cx="4149806"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cs typeface="Arial"/>
            </a:endParaRPr>
          </a:p>
          <a:p>
            <a:pPr marL="457200" indent="-457200">
              <a:buFont typeface="Arial"/>
              <a:buChar char="•"/>
            </a:pPr>
            <a:r>
              <a:rPr lang="en-US" sz="2800">
                <a:cs typeface="Arial"/>
              </a:rPr>
              <a:t>Challenge for </a:t>
            </a:r>
            <a:r>
              <a:rPr lang="en-US" sz="2800">
                <a:ea typeface="+mn-lt"/>
                <a:cs typeface="+mn-lt"/>
              </a:rPr>
              <a:t>compatibility </a:t>
            </a:r>
            <a:r>
              <a:rPr lang="en-US" sz="2800">
                <a:cs typeface="Arial"/>
              </a:rPr>
              <a:t>and efficiency:</a:t>
            </a:r>
            <a:endParaRPr lang="en-US">
              <a:cs typeface="Arial"/>
            </a:endParaRPr>
          </a:p>
          <a:p>
            <a:pPr marL="914400" lvl="1" indent="-457200">
              <a:buFont typeface="Courier New,monospace"/>
              <a:buChar char="o"/>
            </a:pPr>
            <a:r>
              <a:rPr lang="en-US" sz="2400" err="1">
                <a:cs typeface="Arial"/>
              </a:rPr>
              <a:t>eBPF</a:t>
            </a:r>
            <a:r>
              <a:rPr lang="en-US" sz="2400">
                <a:cs typeface="Arial"/>
              </a:rPr>
              <a:t>: </a:t>
            </a:r>
            <a:r>
              <a:rPr lang="en-US" sz="2400"/>
              <a:t>tightly coupled components</a:t>
            </a:r>
          </a:p>
          <a:p>
            <a:pPr marL="914400" lvl="1" indent="-457200">
              <a:buFont typeface="Courier New,monospace"/>
              <a:buChar char="o"/>
            </a:pPr>
            <a:r>
              <a:rPr lang="en-US" sz="2400" err="1"/>
              <a:t>Bpftime</a:t>
            </a:r>
            <a:r>
              <a:rPr lang="en-US" sz="2400"/>
              <a:t>: Intercept </a:t>
            </a:r>
            <a:r>
              <a:rPr lang="en-US" sz="2400" err="1"/>
              <a:t>syscalls</a:t>
            </a:r>
            <a:r>
              <a:rPr lang="en-US" sz="2400"/>
              <a:t> &amp; Share memory maps</a:t>
            </a:r>
            <a:endParaRPr lang="en-US"/>
          </a:p>
          <a:p>
            <a:pPr marL="914400" lvl="1"/>
            <a:endParaRPr lang="en-US" sz="2400">
              <a:cs typeface="Arial"/>
            </a:endParaRPr>
          </a:p>
          <a:p>
            <a:pPr marL="914400" lvl="1" indent="-457200">
              <a:buFont typeface="Courier New,monospace"/>
              <a:buChar char="o"/>
            </a:pPr>
            <a:endParaRPr lang="en-US" sz="2400">
              <a:cs typeface="Arial"/>
            </a:endParaRPr>
          </a:p>
          <a:p>
            <a:pPr marL="1371600" lvl="1" indent="-457200">
              <a:buFont typeface="Arial"/>
              <a:buChar char="•"/>
            </a:pPr>
            <a:endParaRPr lang="en-US" sz="2400">
              <a:cs typeface="Arial"/>
            </a:endParaRPr>
          </a:p>
          <a:p>
            <a:pPr marL="914400" lvl="1" indent="-457200">
              <a:buFont typeface="Courier New,monospace"/>
              <a:buChar char="o"/>
            </a:pPr>
            <a:endParaRPr lang="en-US" sz="2400">
              <a:cs typeface="Arial"/>
            </a:endParaRPr>
          </a:p>
          <a:p>
            <a:pPr marL="228600" indent="-228600">
              <a:buFont typeface=""/>
              <a:buChar char="•"/>
            </a:pPr>
            <a:endParaRPr lang="en-US" sz="2800">
              <a:cs typeface="Arial"/>
            </a:endParaRPr>
          </a:p>
        </p:txBody>
      </p:sp>
      <p:pic>
        <p:nvPicPr>
          <p:cNvPr id="5" name="Picture 4" descr="A diagram of a machine&#10;&#10;AI-generated content may be incorrect.">
            <a:extLst>
              <a:ext uri="{FF2B5EF4-FFF2-40B4-BE49-F238E27FC236}">
                <a16:creationId xmlns:a16="http://schemas.microsoft.com/office/drawing/2014/main" id="{D88479A9-2C40-22A6-B47D-47E7C2571479}"/>
              </a:ext>
            </a:extLst>
          </p:cNvPr>
          <p:cNvPicPr>
            <a:picLocks noChangeAspect="1"/>
          </p:cNvPicPr>
          <p:nvPr/>
        </p:nvPicPr>
        <p:blipFill>
          <a:blip r:embed="rId3"/>
          <a:stretch>
            <a:fillRect/>
          </a:stretch>
        </p:blipFill>
        <p:spPr>
          <a:xfrm>
            <a:off x="4852988" y="1403399"/>
            <a:ext cx="7134995" cy="3235325"/>
          </a:xfrm>
          <a:prstGeom prst="rect">
            <a:avLst/>
          </a:prstGeom>
        </p:spPr>
      </p:pic>
      <p:sp>
        <p:nvSpPr>
          <p:cNvPr id="4" name="Slide Number Placeholder 3">
            <a:extLst>
              <a:ext uri="{FF2B5EF4-FFF2-40B4-BE49-F238E27FC236}">
                <a16:creationId xmlns:a16="http://schemas.microsoft.com/office/drawing/2014/main" id="{54C04203-1BDB-7FB2-7235-00647B488C32}"/>
              </a:ext>
            </a:extLst>
          </p:cNvPr>
          <p:cNvSpPr>
            <a:spLocks noGrp="1"/>
          </p:cNvSpPr>
          <p:nvPr>
            <p:ph type="sldNum" sz="quarter" idx="12"/>
          </p:nvPr>
        </p:nvSpPr>
        <p:spPr/>
        <p:txBody>
          <a:bodyPr/>
          <a:lstStyle/>
          <a:p>
            <a:fld id="{079CB688-378F-4534-BFFE-AF122467FDB7}" type="slidenum">
              <a:rPr lang="zh-CN" altLang="en-US" smtClean="0"/>
              <a:t>44</a:t>
            </a:fld>
            <a:endParaRPr lang="en-US"/>
          </a:p>
        </p:txBody>
      </p:sp>
    </p:spTree>
    <p:extLst>
      <p:ext uri="{BB962C8B-B14F-4D97-AF65-F5344CB8AC3E}">
        <p14:creationId xmlns:p14="http://schemas.microsoft.com/office/powerpoint/2010/main" val="554810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uter&#10;&#10;AI-generated content may be incorrect.">
            <a:extLst>
              <a:ext uri="{FF2B5EF4-FFF2-40B4-BE49-F238E27FC236}">
                <a16:creationId xmlns:a16="http://schemas.microsoft.com/office/drawing/2014/main" id="{70A4D75B-7209-89DE-DAD4-A60E45763AD8}"/>
              </a:ext>
            </a:extLst>
          </p:cNvPr>
          <p:cNvPicPr>
            <a:picLocks noChangeAspect="1"/>
          </p:cNvPicPr>
          <p:nvPr/>
        </p:nvPicPr>
        <p:blipFill>
          <a:blip r:embed="rId2"/>
          <a:stretch>
            <a:fillRect/>
          </a:stretch>
        </p:blipFill>
        <p:spPr>
          <a:xfrm>
            <a:off x="2271708" y="604478"/>
            <a:ext cx="6248400" cy="2219325"/>
          </a:xfrm>
          <a:prstGeom prst="rect">
            <a:avLst/>
          </a:prstGeom>
        </p:spPr>
      </p:pic>
      <p:sp>
        <p:nvSpPr>
          <p:cNvPr id="6" name="TextBox 5">
            <a:extLst>
              <a:ext uri="{FF2B5EF4-FFF2-40B4-BE49-F238E27FC236}">
                <a16:creationId xmlns:a16="http://schemas.microsoft.com/office/drawing/2014/main" id="{F6BF8D4B-DF09-64C4-4647-B5C8FFFC27B6}"/>
              </a:ext>
            </a:extLst>
          </p:cNvPr>
          <p:cNvSpPr txBox="1"/>
          <p:nvPr/>
        </p:nvSpPr>
        <p:spPr>
          <a:xfrm>
            <a:off x="2786303"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7" name="TextBox 6">
            <a:extLst>
              <a:ext uri="{FF2B5EF4-FFF2-40B4-BE49-F238E27FC236}">
                <a16:creationId xmlns:a16="http://schemas.microsoft.com/office/drawing/2014/main" id="{C95A09FB-6DDB-0014-9A72-6EDFE3EA7534}"/>
              </a:ext>
            </a:extLst>
          </p:cNvPr>
          <p:cNvSpPr txBox="1"/>
          <p:nvPr/>
        </p:nvSpPr>
        <p:spPr>
          <a:xfrm>
            <a:off x="4757125"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8" name="TextBox 7">
            <a:extLst>
              <a:ext uri="{FF2B5EF4-FFF2-40B4-BE49-F238E27FC236}">
                <a16:creationId xmlns:a16="http://schemas.microsoft.com/office/drawing/2014/main" id="{3FEFDB5A-30C8-AF6A-F10A-363B01F954E3}"/>
              </a:ext>
            </a:extLst>
          </p:cNvPr>
          <p:cNvSpPr txBox="1"/>
          <p:nvPr/>
        </p:nvSpPr>
        <p:spPr>
          <a:xfrm>
            <a:off x="3154164" y="442203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9" name="TextBox 8">
            <a:extLst>
              <a:ext uri="{FF2B5EF4-FFF2-40B4-BE49-F238E27FC236}">
                <a16:creationId xmlns:a16="http://schemas.microsoft.com/office/drawing/2014/main" id="{749A4EFC-C704-91BF-6160-C75E212D5010}"/>
              </a:ext>
            </a:extLst>
          </p:cNvPr>
          <p:cNvSpPr txBox="1"/>
          <p:nvPr/>
        </p:nvSpPr>
        <p:spPr>
          <a:xfrm>
            <a:off x="4875233" y="4422039"/>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1" name="Arrow: Left-Right 10">
            <a:extLst>
              <a:ext uri="{FF2B5EF4-FFF2-40B4-BE49-F238E27FC236}">
                <a16:creationId xmlns:a16="http://schemas.microsoft.com/office/drawing/2014/main" id="{BCF05974-B99B-D2DD-DDEE-5FDA6483CD83}"/>
              </a:ext>
            </a:extLst>
          </p:cNvPr>
          <p:cNvSpPr/>
          <p:nvPr/>
        </p:nvSpPr>
        <p:spPr>
          <a:xfrm>
            <a:off x="4223846" y="4585136"/>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081B410-FD53-A420-8119-E82F0CFEFE7D}"/>
              </a:ext>
            </a:extLst>
          </p:cNvPr>
          <p:cNvSpPr>
            <a:spLocks noGrp="1"/>
          </p:cNvSpPr>
          <p:nvPr>
            <p:ph type="sldNum" sz="quarter" idx="12"/>
          </p:nvPr>
        </p:nvSpPr>
        <p:spPr/>
        <p:txBody>
          <a:bodyPr/>
          <a:lstStyle/>
          <a:p>
            <a:fld id="{079CB688-378F-4534-BFFE-AF122467FDB7}" type="slidenum">
              <a:rPr lang="zh-CN" altLang="en-US" smtClean="0"/>
              <a:t>45</a:t>
            </a:fld>
            <a:endParaRPr lang="en-US"/>
          </a:p>
        </p:txBody>
      </p:sp>
    </p:spTree>
    <p:extLst>
      <p:ext uri="{BB962C8B-B14F-4D97-AF65-F5344CB8AC3E}">
        <p14:creationId xmlns:p14="http://schemas.microsoft.com/office/powerpoint/2010/main" val="3432145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A7ED6-81DF-C3F7-D744-A8F388A66C7E}"/>
            </a:ext>
          </a:extLst>
        </p:cNvPr>
        <p:cNvGrpSpPr/>
        <p:nvPr/>
      </p:nvGrpSpPr>
      <p:grpSpPr>
        <a:xfrm>
          <a:off x="0" y="0"/>
          <a:ext cx="0" cy="0"/>
          <a:chOff x="0" y="0"/>
          <a:chExt cx="0" cy="0"/>
        </a:xfrm>
      </p:grpSpPr>
      <p:pic>
        <p:nvPicPr>
          <p:cNvPr id="5" name="Picture 4" descr="A diagram of a computer&#10;&#10;AI-generated content may be incorrect.">
            <a:extLst>
              <a:ext uri="{FF2B5EF4-FFF2-40B4-BE49-F238E27FC236}">
                <a16:creationId xmlns:a16="http://schemas.microsoft.com/office/drawing/2014/main" id="{19B6EA77-BC2F-A522-CB04-27BC761FEA74}"/>
              </a:ext>
            </a:extLst>
          </p:cNvPr>
          <p:cNvPicPr>
            <a:picLocks noChangeAspect="1"/>
          </p:cNvPicPr>
          <p:nvPr/>
        </p:nvPicPr>
        <p:blipFill>
          <a:blip r:embed="rId2"/>
          <a:stretch>
            <a:fillRect/>
          </a:stretch>
        </p:blipFill>
        <p:spPr>
          <a:xfrm>
            <a:off x="2271708" y="604478"/>
            <a:ext cx="6248400" cy="2219325"/>
          </a:xfrm>
          <a:prstGeom prst="rect">
            <a:avLst/>
          </a:prstGeom>
        </p:spPr>
      </p:pic>
      <p:sp>
        <p:nvSpPr>
          <p:cNvPr id="6" name="TextBox 5">
            <a:extLst>
              <a:ext uri="{FF2B5EF4-FFF2-40B4-BE49-F238E27FC236}">
                <a16:creationId xmlns:a16="http://schemas.microsoft.com/office/drawing/2014/main" id="{FFEBEF6E-D32E-92DA-E962-5917FB960573}"/>
              </a:ext>
            </a:extLst>
          </p:cNvPr>
          <p:cNvSpPr txBox="1"/>
          <p:nvPr/>
        </p:nvSpPr>
        <p:spPr>
          <a:xfrm>
            <a:off x="2786303"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7" name="TextBox 6">
            <a:extLst>
              <a:ext uri="{FF2B5EF4-FFF2-40B4-BE49-F238E27FC236}">
                <a16:creationId xmlns:a16="http://schemas.microsoft.com/office/drawing/2014/main" id="{7722301F-B78C-B153-0F7E-8EB055DA2699}"/>
              </a:ext>
            </a:extLst>
          </p:cNvPr>
          <p:cNvSpPr txBox="1"/>
          <p:nvPr/>
        </p:nvSpPr>
        <p:spPr>
          <a:xfrm>
            <a:off x="4757125"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8" name="TextBox 7">
            <a:extLst>
              <a:ext uri="{FF2B5EF4-FFF2-40B4-BE49-F238E27FC236}">
                <a16:creationId xmlns:a16="http://schemas.microsoft.com/office/drawing/2014/main" id="{3C8AB6F5-0F9A-2C4A-BB71-C6AFB11F478A}"/>
              </a:ext>
            </a:extLst>
          </p:cNvPr>
          <p:cNvSpPr txBox="1"/>
          <p:nvPr/>
        </p:nvSpPr>
        <p:spPr>
          <a:xfrm>
            <a:off x="3154164" y="442203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9" name="TextBox 8">
            <a:extLst>
              <a:ext uri="{FF2B5EF4-FFF2-40B4-BE49-F238E27FC236}">
                <a16:creationId xmlns:a16="http://schemas.microsoft.com/office/drawing/2014/main" id="{14FF3BDE-F705-1CAC-1800-46865376C367}"/>
              </a:ext>
            </a:extLst>
          </p:cNvPr>
          <p:cNvSpPr txBox="1"/>
          <p:nvPr/>
        </p:nvSpPr>
        <p:spPr>
          <a:xfrm>
            <a:off x="4875233" y="4422039"/>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1" name="Arrow: Left-Right 10">
            <a:extLst>
              <a:ext uri="{FF2B5EF4-FFF2-40B4-BE49-F238E27FC236}">
                <a16:creationId xmlns:a16="http://schemas.microsoft.com/office/drawing/2014/main" id="{D580461D-0E77-ACA0-20A6-91928672DC6D}"/>
              </a:ext>
            </a:extLst>
          </p:cNvPr>
          <p:cNvSpPr/>
          <p:nvPr/>
        </p:nvSpPr>
        <p:spPr>
          <a:xfrm>
            <a:off x="4223846" y="4585136"/>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C115A4C-9F26-BAA1-C56D-65BFE662E30A}"/>
              </a:ext>
            </a:extLst>
          </p:cNvPr>
          <p:cNvSpPr>
            <a:spLocks noGrp="1"/>
          </p:cNvSpPr>
          <p:nvPr>
            <p:ph type="sldNum" sz="quarter" idx="12"/>
          </p:nvPr>
        </p:nvSpPr>
        <p:spPr/>
        <p:txBody>
          <a:bodyPr/>
          <a:lstStyle/>
          <a:p>
            <a:fld id="{079CB688-378F-4534-BFFE-AF122467FDB7}" type="slidenum">
              <a:rPr lang="zh-CN" altLang="en-US" smtClean="0"/>
              <a:t>46</a:t>
            </a:fld>
            <a:endParaRPr lang="en-US"/>
          </a:p>
        </p:txBody>
      </p:sp>
    </p:spTree>
    <p:extLst>
      <p:ext uri="{BB962C8B-B14F-4D97-AF65-F5344CB8AC3E}">
        <p14:creationId xmlns:p14="http://schemas.microsoft.com/office/powerpoint/2010/main" val="1716840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6A67-28EE-4CFA-E5C4-4017C82D19B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67A779D-D84A-2054-78C7-09D79766D7A3}"/>
              </a:ext>
            </a:extLst>
          </p:cNvPr>
          <p:cNvSpPr txBox="1"/>
          <p:nvPr/>
        </p:nvSpPr>
        <p:spPr>
          <a:xfrm>
            <a:off x="2786303"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7" name="TextBox 6">
            <a:extLst>
              <a:ext uri="{FF2B5EF4-FFF2-40B4-BE49-F238E27FC236}">
                <a16:creationId xmlns:a16="http://schemas.microsoft.com/office/drawing/2014/main" id="{E2FE6CCB-AE7B-39AA-00E7-36AC5C108E74}"/>
              </a:ext>
            </a:extLst>
          </p:cNvPr>
          <p:cNvSpPr txBox="1"/>
          <p:nvPr/>
        </p:nvSpPr>
        <p:spPr>
          <a:xfrm>
            <a:off x="4757125"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8" name="TextBox 7">
            <a:extLst>
              <a:ext uri="{FF2B5EF4-FFF2-40B4-BE49-F238E27FC236}">
                <a16:creationId xmlns:a16="http://schemas.microsoft.com/office/drawing/2014/main" id="{987623B8-F6C2-3263-55A1-2758E4C73FC2}"/>
              </a:ext>
            </a:extLst>
          </p:cNvPr>
          <p:cNvSpPr txBox="1"/>
          <p:nvPr/>
        </p:nvSpPr>
        <p:spPr>
          <a:xfrm>
            <a:off x="3154164" y="442203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9" name="TextBox 8">
            <a:extLst>
              <a:ext uri="{FF2B5EF4-FFF2-40B4-BE49-F238E27FC236}">
                <a16:creationId xmlns:a16="http://schemas.microsoft.com/office/drawing/2014/main" id="{E15DC3B4-8383-B5C4-BE05-01655D588960}"/>
              </a:ext>
            </a:extLst>
          </p:cNvPr>
          <p:cNvSpPr txBox="1"/>
          <p:nvPr/>
        </p:nvSpPr>
        <p:spPr>
          <a:xfrm>
            <a:off x="4875233" y="4422039"/>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1" name="Arrow: Left-Right 10">
            <a:extLst>
              <a:ext uri="{FF2B5EF4-FFF2-40B4-BE49-F238E27FC236}">
                <a16:creationId xmlns:a16="http://schemas.microsoft.com/office/drawing/2014/main" id="{CAFB7865-4815-3527-662B-EB87C9B69010}"/>
              </a:ext>
            </a:extLst>
          </p:cNvPr>
          <p:cNvSpPr/>
          <p:nvPr/>
        </p:nvSpPr>
        <p:spPr>
          <a:xfrm>
            <a:off x="4223846" y="4585136"/>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Rectangle with Corners Rounded 2">
            <a:extLst>
              <a:ext uri="{FF2B5EF4-FFF2-40B4-BE49-F238E27FC236}">
                <a16:creationId xmlns:a16="http://schemas.microsoft.com/office/drawing/2014/main" id="{72CB615F-98CB-9456-4C21-83BB6465E02A}"/>
              </a:ext>
            </a:extLst>
          </p:cNvPr>
          <p:cNvSpPr/>
          <p:nvPr/>
        </p:nvSpPr>
        <p:spPr>
          <a:xfrm>
            <a:off x="2936326" y="2870635"/>
            <a:ext cx="1136430" cy="74229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rPr>
              <a:t>Safety violation</a:t>
            </a:r>
          </a:p>
        </p:txBody>
      </p:sp>
      <p:sp>
        <p:nvSpPr>
          <p:cNvPr id="4" name="Speech Bubble: Rectangle with Corners Rounded 3">
            <a:extLst>
              <a:ext uri="{FF2B5EF4-FFF2-40B4-BE49-F238E27FC236}">
                <a16:creationId xmlns:a16="http://schemas.microsoft.com/office/drawing/2014/main" id="{35F64DB9-F2D0-019B-AD82-BAD108325731}"/>
              </a:ext>
            </a:extLst>
          </p:cNvPr>
          <p:cNvSpPr/>
          <p:nvPr/>
        </p:nvSpPr>
        <p:spPr>
          <a:xfrm>
            <a:off x="5143498" y="2870635"/>
            <a:ext cx="1701361" cy="74229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Performance penalty</a:t>
            </a:r>
          </a:p>
        </p:txBody>
      </p:sp>
      <p:pic>
        <p:nvPicPr>
          <p:cNvPr id="5" name="Picture 4" descr="A diagram of a safety rules&#10;&#10;AI-generated content may be incorrect.">
            <a:extLst>
              <a:ext uri="{FF2B5EF4-FFF2-40B4-BE49-F238E27FC236}">
                <a16:creationId xmlns:a16="http://schemas.microsoft.com/office/drawing/2014/main" id="{8A5CFB2C-6CB0-D8EF-F875-9F848ED6A63A}"/>
              </a:ext>
            </a:extLst>
          </p:cNvPr>
          <p:cNvPicPr>
            <a:picLocks noChangeAspect="1"/>
          </p:cNvPicPr>
          <p:nvPr/>
        </p:nvPicPr>
        <p:blipFill>
          <a:blip r:embed="rId2"/>
          <a:stretch>
            <a:fillRect/>
          </a:stretch>
        </p:blipFill>
        <p:spPr>
          <a:xfrm>
            <a:off x="7294037" y="761687"/>
            <a:ext cx="6562725" cy="3438525"/>
          </a:xfrm>
          <a:prstGeom prst="rect">
            <a:avLst/>
          </a:prstGeom>
        </p:spPr>
      </p:pic>
      <p:sp>
        <p:nvSpPr>
          <p:cNvPr id="2" name="Slide Number Placeholder 1">
            <a:extLst>
              <a:ext uri="{FF2B5EF4-FFF2-40B4-BE49-F238E27FC236}">
                <a16:creationId xmlns:a16="http://schemas.microsoft.com/office/drawing/2014/main" id="{F095C443-939F-979C-7B7D-D161F9FE2308}"/>
              </a:ext>
            </a:extLst>
          </p:cNvPr>
          <p:cNvSpPr>
            <a:spLocks noGrp="1"/>
          </p:cNvSpPr>
          <p:nvPr>
            <p:ph type="sldNum" sz="quarter" idx="12"/>
          </p:nvPr>
        </p:nvSpPr>
        <p:spPr/>
        <p:txBody>
          <a:bodyPr/>
          <a:lstStyle/>
          <a:p>
            <a:fld id="{079CB688-378F-4534-BFFE-AF122467FDB7}" type="slidenum">
              <a:rPr lang="zh-CN" altLang="en-US" smtClean="0"/>
              <a:t>47</a:t>
            </a:fld>
            <a:endParaRPr lang="en-US"/>
          </a:p>
        </p:txBody>
      </p:sp>
    </p:spTree>
    <p:extLst>
      <p:ext uri="{BB962C8B-B14F-4D97-AF65-F5344CB8AC3E}">
        <p14:creationId xmlns:p14="http://schemas.microsoft.com/office/powerpoint/2010/main" val="84194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DF5DF-F95A-4932-FB4D-C1F25F3D514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07AF77D-BAF1-F25E-B8C2-B1CBA2EF0F97}"/>
              </a:ext>
            </a:extLst>
          </p:cNvPr>
          <p:cNvSpPr txBox="1"/>
          <p:nvPr/>
        </p:nvSpPr>
        <p:spPr>
          <a:xfrm>
            <a:off x="2786303"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7" name="TextBox 6">
            <a:extLst>
              <a:ext uri="{FF2B5EF4-FFF2-40B4-BE49-F238E27FC236}">
                <a16:creationId xmlns:a16="http://schemas.microsoft.com/office/drawing/2014/main" id="{4401706F-46E2-1654-016E-1FBC19D7BC9A}"/>
              </a:ext>
            </a:extLst>
          </p:cNvPr>
          <p:cNvSpPr txBox="1"/>
          <p:nvPr/>
        </p:nvSpPr>
        <p:spPr>
          <a:xfrm>
            <a:off x="4757125"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8" name="TextBox 7">
            <a:extLst>
              <a:ext uri="{FF2B5EF4-FFF2-40B4-BE49-F238E27FC236}">
                <a16:creationId xmlns:a16="http://schemas.microsoft.com/office/drawing/2014/main" id="{77B8F6E5-44E3-6E51-2513-078E10E5B3EC}"/>
              </a:ext>
            </a:extLst>
          </p:cNvPr>
          <p:cNvSpPr txBox="1"/>
          <p:nvPr/>
        </p:nvSpPr>
        <p:spPr>
          <a:xfrm>
            <a:off x="3154164" y="442203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9" name="TextBox 8">
            <a:extLst>
              <a:ext uri="{FF2B5EF4-FFF2-40B4-BE49-F238E27FC236}">
                <a16:creationId xmlns:a16="http://schemas.microsoft.com/office/drawing/2014/main" id="{DDEDB4A2-E0C2-C110-38D2-00776BC77A80}"/>
              </a:ext>
            </a:extLst>
          </p:cNvPr>
          <p:cNvSpPr txBox="1"/>
          <p:nvPr/>
        </p:nvSpPr>
        <p:spPr>
          <a:xfrm>
            <a:off x="4875233" y="4422039"/>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1" name="Arrow: Left-Right 10">
            <a:extLst>
              <a:ext uri="{FF2B5EF4-FFF2-40B4-BE49-F238E27FC236}">
                <a16:creationId xmlns:a16="http://schemas.microsoft.com/office/drawing/2014/main" id="{F68B0502-DBA8-4FA5-387C-9B8EFAA4E99A}"/>
              </a:ext>
            </a:extLst>
          </p:cNvPr>
          <p:cNvSpPr/>
          <p:nvPr/>
        </p:nvSpPr>
        <p:spPr>
          <a:xfrm>
            <a:off x="4223846" y="4585136"/>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Rectangle with Corners Rounded 2">
            <a:extLst>
              <a:ext uri="{FF2B5EF4-FFF2-40B4-BE49-F238E27FC236}">
                <a16:creationId xmlns:a16="http://schemas.microsoft.com/office/drawing/2014/main" id="{0BE84155-192C-1BB9-2BBE-7FB8C9F42F9A}"/>
              </a:ext>
            </a:extLst>
          </p:cNvPr>
          <p:cNvSpPr/>
          <p:nvPr/>
        </p:nvSpPr>
        <p:spPr>
          <a:xfrm>
            <a:off x="1123293" y="2896910"/>
            <a:ext cx="4348652" cy="735727"/>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rgbClr val="000000"/>
                </a:solidFill>
              </a:rPr>
              <a:t>fine-grained safety and interconnectedness trade-offs</a:t>
            </a:r>
          </a:p>
        </p:txBody>
      </p:sp>
      <p:sp>
        <p:nvSpPr>
          <p:cNvPr id="4" name="Speech Bubble: Rectangle with Corners Rounded 3">
            <a:extLst>
              <a:ext uri="{FF2B5EF4-FFF2-40B4-BE49-F238E27FC236}">
                <a16:creationId xmlns:a16="http://schemas.microsoft.com/office/drawing/2014/main" id="{253B0E5D-6D15-ED84-A719-E784CD46BDF3}"/>
              </a:ext>
            </a:extLst>
          </p:cNvPr>
          <p:cNvSpPr/>
          <p:nvPr/>
        </p:nvSpPr>
        <p:spPr>
          <a:xfrm>
            <a:off x="5655877" y="2890342"/>
            <a:ext cx="2108635" cy="74229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rgbClr val="000000"/>
                </a:solidFill>
                <a:ea typeface="+mn-lt"/>
                <a:cs typeface="+mn-lt"/>
              </a:rPr>
              <a:t>efficiency</a:t>
            </a:r>
            <a:endParaRPr lang="en-US"/>
          </a:p>
        </p:txBody>
      </p:sp>
      <p:pic>
        <p:nvPicPr>
          <p:cNvPr id="10" name="Picture 9" descr="A diagram of a computer&#10;&#10;AI-generated content may be incorrect.">
            <a:extLst>
              <a:ext uri="{FF2B5EF4-FFF2-40B4-BE49-F238E27FC236}">
                <a16:creationId xmlns:a16="http://schemas.microsoft.com/office/drawing/2014/main" id="{654450DB-70A0-90F6-BCDE-02E9B38F3347}"/>
              </a:ext>
            </a:extLst>
          </p:cNvPr>
          <p:cNvPicPr>
            <a:picLocks noChangeAspect="1"/>
          </p:cNvPicPr>
          <p:nvPr/>
        </p:nvPicPr>
        <p:blipFill>
          <a:blip r:embed="rId2"/>
          <a:stretch>
            <a:fillRect/>
          </a:stretch>
        </p:blipFill>
        <p:spPr>
          <a:xfrm>
            <a:off x="6709962" y="193"/>
            <a:ext cx="5751130" cy="2357274"/>
          </a:xfrm>
          <a:prstGeom prst="rect">
            <a:avLst/>
          </a:prstGeom>
        </p:spPr>
      </p:pic>
      <p:sp>
        <p:nvSpPr>
          <p:cNvPr id="12" name="Speech Bubble: Rectangle with Corners Rounded 11">
            <a:extLst>
              <a:ext uri="{FF2B5EF4-FFF2-40B4-BE49-F238E27FC236}">
                <a16:creationId xmlns:a16="http://schemas.microsoft.com/office/drawing/2014/main" id="{59AB5424-54D2-A3B0-47FF-F2A15802145E}"/>
              </a:ext>
            </a:extLst>
          </p:cNvPr>
          <p:cNvSpPr/>
          <p:nvPr/>
        </p:nvSpPr>
        <p:spPr>
          <a:xfrm>
            <a:off x="3678619" y="5274877"/>
            <a:ext cx="1701361" cy="74229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rgbClr val="000000"/>
                </a:solidFill>
                <a:ea typeface="+mn-lt"/>
                <a:cs typeface="+mn-lt"/>
              </a:rPr>
              <a:t>Isolation</a:t>
            </a:r>
            <a:endParaRPr lang="en-US" sz="2800">
              <a:solidFill>
                <a:srgbClr val="000000"/>
              </a:solidFill>
            </a:endParaRPr>
          </a:p>
        </p:txBody>
      </p:sp>
      <p:sp>
        <p:nvSpPr>
          <p:cNvPr id="2" name="Slide Number Placeholder 1">
            <a:extLst>
              <a:ext uri="{FF2B5EF4-FFF2-40B4-BE49-F238E27FC236}">
                <a16:creationId xmlns:a16="http://schemas.microsoft.com/office/drawing/2014/main" id="{8C3702E2-3683-8043-54D3-B9F90F21F192}"/>
              </a:ext>
            </a:extLst>
          </p:cNvPr>
          <p:cNvSpPr>
            <a:spLocks noGrp="1"/>
          </p:cNvSpPr>
          <p:nvPr>
            <p:ph type="sldNum" sz="quarter" idx="12"/>
          </p:nvPr>
        </p:nvSpPr>
        <p:spPr/>
        <p:txBody>
          <a:bodyPr/>
          <a:lstStyle/>
          <a:p>
            <a:fld id="{079CB688-378F-4534-BFFE-AF122467FDB7}" type="slidenum">
              <a:rPr lang="zh-CN" altLang="en-US" smtClean="0"/>
              <a:t>48</a:t>
            </a:fld>
            <a:endParaRPr lang="en-US"/>
          </a:p>
        </p:txBody>
      </p:sp>
    </p:spTree>
    <p:extLst>
      <p:ext uri="{BB962C8B-B14F-4D97-AF65-F5344CB8AC3E}">
        <p14:creationId xmlns:p14="http://schemas.microsoft.com/office/powerpoint/2010/main" val="3019678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671FB-680F-ACE3-E3EF-968A0662D7C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48D7FB0-4EA4-2515-7721-8F284DB5E2D9}"/>
              </a:ext>
            </a:extLst>
          </p:cNvPr>
          <p:cNvSpPr txBox="1"/>
          <p:nvPr/>
        </p:nvSpPr>
        <p:spPr>
          <a:xfrm>
            <a:off x="2103131" y="3817696"/>
            <a:ext cx="2272861" cy="175432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a:p>
            <a:endParaRPr lang="en-US"/>
          </a:p>
          <a:p>
            <a:endParaRPr lang="en-US"/>
          </a:p>
        </p:txBody>
      </p:sp>
      <p:sp>
        <p:nvSpPr>
          <p:cNvPr id="8" name="TextBox 7">
            <a:extLst>
              <a:ext uri="{FF2B5EF4-FFF2-40B4-BE49-F238E27FC236}">
                <a16:creationId xmlns:a16="http://schemas.microsoft.com/office/drawing/2014/main" id="{20A03F4F-7FB0-4CCF-8816-319282BE2177}"/>
              </a:ext>
            </a:extLst>
          </p:cNvPr>
          <p:cNvSpPr txBox="1"/>
          <p:nvPr/>
        </p:nvSpPr>
        <p:spPr>
          <a:xfrm>
            <a:off x="3232992" y="4172418"/>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5" name="TextBox 4">
            <a:extLst>
              <a:ext uri="{FF2B5EF4-FFF2-40B4-BE49-F238E27FC236}">
                <a16:creationId xmlns:a16="http://schemas.microsoft.com/office/drawing/2014/main" id="{C7CE4019-EAD9-28E2-F7FC-8E744E7111B3}"/>
              </a:ext>
            </a:extLst>
          </p:cNvPr>
          <p:cNvSpPr txBox="1"/>
          <p:nvPr/>
        </p:nvSpPr>
        <p:spPr>
          <a:xfrm>
            <a:off x="1878724" y="29297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Stage 1: Development</a:t>
            </a:r>
          </a:p>
        </p:txBody>
      </p:sp>
      <p:pic>
        <p:nvPicPr>
          <p:cNvPr id="10" name="Picture 9" descr="A person with a arrow pointing to the top of a person&amp;#39;s head&#10;&#10;AI-generated content may be incorrect.">
            <a:extLst>
              <a:ext uri="{FF2B5EF4-FFF2-40B4-BE49-F238E27FC236}">
                <a16:creationId xmlns:a16="http://schemas.microsoft.com/office/drawing/2014/main" id="{608F565E-D297-9664-3364-CCAB50F6B7CF}"/>
              </a:ext>
            </a:extLst>
          </p:cNvPr>
          <p:cNvPicPr>
            <a:picLocks noChangeAspect="1"/>
          </p:cNvPicPr>
          <p:nvPr/>
        </p:nvPicPr>
        <p:blipFill>
          <a:blip r:embed="rId2"/>
          <a:stretch>
            <a:fillRect/>
          </a:stretch>
        </p:blipFill>
        <p:spPr>
          <a:xfrm>
            <a:off x="3075917" y="5359781"/>
            <a:ext cx="949217" cy="1084865"/>
          </a:xfrm>
          <a:prstGeom prst="rect">
            <a:avLst/>
          </a:prstGeom>
        </p:spPr>
      </p:pic>
      <p:sp>
        <p:nvSpPr>
          <p:cNvPr id="12" name="Rectangle 11">
            <a:extLst>
              <a:ext uri="{FF2B5EF4-FFF2-40B4-BE49-F238E27FC236}">
                <a16:creationId xmlns:a16="http://schemas.microsoft.com/office/drawing/2014/main" id="{F2B7BB37-AAE1-DA1A-3D06-21D47C74B6D4}"/>
              </a:ext>
            </a:extLst>
          </p:cNvPr>
          <p:cNvSpPr/>
          <p:nvPr/>
        </p:nvSpPr>
        <p:spPr>
          <a:xfrm>
            <a:off x="2207172" y="4696811"/>
            <a:ext cx="2069223" cy="65689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Development time</a:t>
            </a:r>
          </a:p>
          <a:p>
            <a:pPr algn="ctr"/>
            <a:r>
              <a:rPr lang="en-US"/>
              <a:t>EIM Spec</a:t>
            </a:r>
          </a:p>
        </p:txBody>
      </p:sp>
      <p:cxnSp>
        <p:nvCxnSpPr>
          <p:cNvPr id="14" name="Straight Arrow Connector 13">
            <a:extLst>
              <a:ext uri="{FF2B5EF4-FFF2-40B4-BE49-F238E27FC236}">
                <a16:creationId xmlns:a16="http://schemas.microsoft.com/office/drawing/2014/main" id="{E905A27F-A13D-BCDA-BC3B-ABF3A390655C}"/>
              </a:ext>
            </a:extLst>
          </p:cNvPr>
          <p:cNvCxnSpPr/>
          <p:nvPr/>
        </p:nvCxnSpPr>
        <p:spPr>
          <a:xfrm>
            <a:off x="4887310" y="2548759"/>
            <a:ext cx="91965" cy="3626068"/>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49046F81-31F6-9C69-5EBD-56D161C9D810}"/>
                  </a:ext>
                </a:extLst>
              </p14:cNvPr>
              <p14:cNvContentPartPr/>
              <p14:nvPr/>
            </p14:nvContentPartPr>
            <p14:xfrm>
              <a:off x="6207672" y="6017172"/>
              <a:ext cx="13137" cy="13137"/>
            </p14:xfrm>
          </p:contentPart>
        </mc:Choice>
        <mc:Fallback xmlns="">
          <p:pic>
            <p:nvPicPr>
              <p:cNvPr id="15" name="Ink 14">
                <a:extLst>
                  <a:ext uri="{FF2B5EF4-FFF2-40B4-BE49-F238E27FC236}">
                    <a16:creationId xmlns:a16="http://schemas.microsoft.com/office/drawing/2014/main" id="{49046F81-31F6-9C69-5EBD-56D161C9D810}"/>
                  </a:ext>
                </a:extLst>
              </p:cNvPr>
              <p:cNvPicPr/>
              <p:nvPr/>
            </p:nvPicPr>
            <p:blipFill>
              <a:blip r:embed="rId4"/>
              <a:stretch>
                <a:fillRect/>
              </a:stretch>
            </p:blipFill>
            <p:spPr>
              <a:xfrm>
                <a:off x="5550822" y="5360322"/>
                <a:ext cx="1313700" cy="1313700"/>
              </a:xfrm>
              <a:prstGeom prst="rect">
                <a:avLst/>
              </a:prstGeom>
            </p:spPr>
          </p:pic>
        </mc:Fallback>
      </mc:AlternateContent>
      <p:sp>
        <p:nvSpPr>
          <p:cNvPr id="17" name="TextBox 16">
            <a:extLst>
              <a:ext uri="{FF2B5EF4-FFF2-40B4-BE49-F238E27FC236}">
                <a16:creationId xmlns:a16="http://schemas.microsoft.com/office/drawing/2014/main" id="{BC199D31-6102-2038-1E4F-31649953F5EB}"/>
              </a:ext>
            </a:extLst>
          </p:cNvPr>
          <p:cNvSpPr txBox="1"/>
          <p:nvPr/>
        </p:nvSpPr>
        <p:spPr>
          <a:xfrm>
            <a:off x="5295648" y="3843972"/>
            <a:ext cx="2272861" cy="175432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a:p>
            <a:endParaRPr lang="en-US"/>
          </a:p>
          <a:p>
            <a:endParaRPr lang="en-US"/>
          </a:p>
        </p:txBody>
      </p:sp>
      <p:sp>
        <p:nvSpPr>
          <p:cNvPr id="18" name="TextBox 17">
            <a:extLst>
              <a:ext uri="{FF2B5EF4-FFF2-40B4-BE49-F238E27FC236}">
                <a16:creationId xmlns:a16="http://schemas.microsoft.com/office/drawing/2014/main" id="{9CC8C1BA-7BD0-6455-D262-415A8E65F021}"/>
              </a:ext>
            </a:extLst>
          </p:cNvPr>
          <p:cNvSpPr txBox="1"/>
          <p:nvPr/>
        </p:nvSpPr>
        <p:spPr>
          <a:xfrm>
            <a:off x="6425509" y="4198694"/>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20" name="Rectangle 19">
            <a:extLst>
              <a:ext uri="{FF2B5EF4-FFF2-40B4-BE49-F238E27FC236}">
                <a16:creationId xmlns:a16="http://schemas.microsoft.com/office/drawing/2014/main" id="{4D95257E-46A4-BD01-4BA4-E30834A3CC9C}"/>
              </a:ext>
            </a:extLst>
          </p:cNvPr>
          <p:cNvSpPr/>
          <p:nvPr/>
        </p:nvSpPr>
        <p:spPr>
          <a:xfrm>
            <a:off x="5399689" y="4723087"/>
            <a:ext cx="2069223" cy="65689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t>Development time</a:t>
            </a:r>
          </a:p>
          <a:p>
            <a:pPr algn="ctr"/>
            <a:r>
              <a:rPr lang="en-US"/>
              <a:t>EIM Spec</a:t>
            </a:r>
          </a:p>
        </p:txBody>
      </p:sp>
      <p:sp>
        <p:nvSpPr>
          <p:cNvPr id="22" name="TextBox 21">
            <a:extLst>
              <a:ext uri="{FF2B5EF4-FFF2-40B4-BE49-F238E27FC236}">
                <a16:creationId xmlns:a16="http://schemas.microsoft.com/office/drawing/2014/main" id="{D5986157-D567-A7C9-317A-E21F96598A5E}"/>
              </a:ext>
            </a:extLst>
          </p:cNvPr>
          <p:cNvSpPr txBox="1"/>
          <p:nvPr/>
        </p:nvSpPr>
        <p:spPr>
          <a:xfrm>
            <a:off x="8054746" y="3843972"/>
            <a:ext cx="2233447" cy="175432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a:p>
            <a:endParaRPr lang="en-US"/>
          </a:p>
          <a:p>
            <a:endParaRPr lang="en-US"/>
          </a:p>
          <a:p>
            <a:endParaRPr lang="en-US"/>
          </a:p>
        </p:txBody>
      </p:sp>
      <p:sp>
        <p:nvSpPr>
          <p:cNvPr id="24" name="TextBox 23">
            <a:extLst>
              <a:ext uri="{FF2B5EF4-FFF2-40B4-BE49-F238E27FC236}">
                <a16:creationId xmlns:a16="http://schemas.microsoft.com/office/drawing/2014/main" id="{4F47D034-A535-AD26-08FE-ADC277526DCA}"/>
              </a:ext>
            </a:extLst>
          </p:cNvPr>
          <p:cNvSpPr txBox="1"/>
          <p:nvPr/>
        </p:nvSpPr>
        <p:spPr>
          <a:xfrm>
            <a:off x="8159716" y="4172418"/>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26" name="Arrow: Left-Right 25">
            <a:extLst>
              <a:ext uri="{FF2B5EF4-FFF2-40B4-BE49-F238E27FC236}">
                <a16:creationId xmlns:a16="http://schemas.microsoft.com/office/drawing/2014/main" id="{6CB7158F-11E9-E998-93D0-762768A79BB7}"/>
              </a:ext>
            </a:extLst>
          </p:cNvPr>
          <p:cNvSpPr/>
          <p:nvPr/>
        </p:nvSpPr>
        <p:spPr>
          <a:xfrm>
            <a:off x="7508329" y="4335515"/>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1B4961A-B075-782C-9576-0952C681622B}"/>
              </a:ext>
            </a:extLst>
          </p:cNvPr>
          <p:cNvSpPr txBox="1"/>
          <p:nvPr/>
        </p:nvSpPr>
        <p:spPr>
          <a:xfrm>
            <a:off x="5414141" y="29310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Stage 2: Deployment​</a:t>
            </a:r>
          </a:p>
        </p:txBody>
      </p:sp>
      <p:sp>
        <p:nvSpPr>
          <p:cNvPr id="28" name="Rectangle 27">
            <a:extLst>
              <a:ext uri="{FF2B5EF4-FFF2-40B4-BE49-F238E27FC236}">
                <a16:creationId xmlns:a16="http://schemas.microsoft.com/office/drawing/2014/main" id="{15BC3596-1C45-4D20-6E6C-299145DADDF7}"/>
              </a:ext>
            </a:extLst>
          </p:cNvPr>
          <p:cNvSpPr/>
          <p:nvPr/>
        </p:nvSpPr>
        <p:spPr>
          <a:xfrm>
            <a:off x="8138947" y="4723087"/>
            <a:ext cx="2069223" cy="65689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t>Deployment time</a:t>
            </a:r>
          </a:p>
          <a:p>
            <a:pPr algn="ctr"/>
            <a:r>
              <a:rPr lang="en-US"/>
              <a:t>EIM Spec</a:t>
            </a:r>
          </a:p>
        </p:txBody>
      </p:sp>
      <p:pic>
        <p:nvPicPr>
          <p:cNvPr id="29" name="Picture 28" descr="A person with short hair and a yellow jacket&#10;&#10;AI-generated content may be incorrect.">
            <a:extLst>
              <a:ext uri="{FF2B5EF4-FFF2-40B4-BE49-F238E27FC236}">
                <a16:creationId xmlns:a16="http://schemas.microsoft.com/office/drawing/2014/main" id="{A11219EF-0405-F73E-DD61-48CC6186716E}"/>
              </a:ext>
            </a:extLst>
          </p:cNvPr>
          <p:cNvPicPr>
            <a:picLocks noChangeAspect="1"/>
          </p:cNvPicPr>
          <p:nvPr/>
        </p:nvPicPr>
        <p:blipFill>
          <a:blip r:embed="rId5"/>
          <a:stretch>
            <a:fillRect/>
          </a:stretch>
        </p:blipFill>
        <p:spPr>
          <a:xfrm>
            <a:off x="9168305" y="5583620"/>
            <a:ext cx="818494" cy="873674"/>
          </a:xfrm>
          <a:prstGeom prst="rect">
            <a:avLst/>
          </a:prstGeom>
        </p:spPr>
      </p:pic>
      <p:cxnSp>
        <p:nvCxnSpPr>
          <p:cNvPr id="30" name="Straight Arrow Connector 29">
            <a:extLst>
              <a:ext uri="{FF2B5EF4-FFF2-40B4-BE49-F238E27FC236}">
                <a16:creationId xmlns:a16="http://schemas.microsoft.com/office/drawing/2014/main" id="{F4BDBFAD-F08B-4809-0945-B614C20C41E9}"/>
              </a:ext>
            </a:extLst>
          </p:cNvPr>
          <p:cNvCxnSpPr/>
          <p:nvPr/>
        </p:nvCxnSpPr>
        <p:spPr>
          <a:xfrm flipH="1" flipV="1">
            <a:off x="9610396" y="5353708"/>
            <a:ext cx="0" cy="321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FB1F002-65E5-8B98-047D-2400D4F2AF47}"/>
              </a:ext>
            </a:extLst>
          </p:cNvPr>
          <p:cNvSpPr txBox="1"/>
          <p:nvPr/>
        </p:nvSpPr>
        <p:spPr>
          <a:xfrm>
            <a:off x="9807465" y="5570482"/>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writes</a:t>
            </a:r>
          </a:p>
        </p:txBody>
      </p:sp>
      <p:sp>
        <p:nvSpPr>
          <p:cNvPr id="2" name="Slide Number Placeholder 1">
            <a:extLst>
              <a:ext uri="{FF2B5EF4-FFF2-40B4-BE49-F238E27FC236}">
                <a16:creationId xmlns:a16="http://schemas.microsoft.com/office/drawing/2014/main" id="{41AAF700-8BBF-F532-2822-9D11ABC16600}"/>
              </a:ext>
            </a:extLst>
          </p:cNvPr>
          <p:cNvSpPr>
            <a:spLocks noGrp="1"/>
          </p:cNvSpPr>
          <p:nvPr>
            <p:ph type="sldNum" sz="quarter" idx="12"/>
          </p:nvPr>
        </p:nvSpPr>
        <p:spPr/>
        <p:txBody>
          <a:bodyPr/>
          <a:lstStyle/>
          <a:p>
            <a:fld id="{079CB688-378F-4534-BFFE-AF122467FDB7}" type="slidenum">
              <a:rPr lang="zh-CN" altLang="en-US" smtClean="0"/>
              <a:t>49</a:t>
            </a:fld>
            <a:endParaRPr lang="en-US"/>
          </a:p>
        </p:txBody>
      </p:sp>
    </p:spTree>
    <p:extLst>
      <p:ext uri="{BB962C8B-B14F-4D97-AF65-F5344CB8AC3E}">
        <p14:creationId xmlns:p14="http://schemas.microsoft.com/office/powerpoint/2010/main" val="298419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55DBD-AFDD-C44E-DDE5-1C464AF01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3BC2D-81E6-5136-CE54-81F9F501776F}"/>
              </a:ext>
            </a:extLst>
          </p:cNvPr>
          <p:cNvSpPr>
            <a:spLocks noGrp="1"/>
          </p:cNvSpPr>
          <p:nvPr>
            <p:ph type="title"/>
          </p:nvPr>
        </p:nvSpPr>
        <p:spPr/>
        <p:txBody>
          <a:bodyPr/>
          <a:lstStyle/>
          <a:p>
            <a:r>
              <a:rPr lang="zh-CN">
                <a:solidFill>
                  <a:srgbClr val="000000"/>
                </a:solidFill>
                <a:ea typeface="+mj-lt"/>
                <a:cs typeface="+mj-lt"/>
              </a:rPr>
              <a:t>S</a:t>
            </a:r>
            <a:r>
              <a:rPr lang="en-US" altLang="zh-CN">
                <a:solidFill>
                  <a:srgbClr val="000000"/>
                </a:solidFill>
                <a:ea typeface="+mj-lt"/>
                <a:cs typeface="+mj-lt"/>
              </a:rPr>
              <a:t>t</a:t>
            </a:r>
            <a:r>
              <a:rPr lang="zh-CN">
                <a:solidFill>
                  <a:srgbClr val="000000"/>
                </a:solidFill>
                <a:ea typeface="+mj-lt"/>
                <a:cs typeface="+mj-lt"/>
              </a:rPr>
              <a:t>a</a:t>
            </a:r>
            <a:r>
              <a:rPr lang="en-US" altLang="zh-CN" err="1">
                <a:solidFill>
                  <a:srgbClr val="000000"/>
                </a:solidFill>
                <a:ea typeface="+mj-lt"/>
                <a:cs typeface="+mj-lt"/>
              </a:rPr>
              <a:t>te</a:t>
            </a:r>
            <a:r>
              <a:rPr lang="en-US" altLang="zh-CN">
                <a:solidFill>
                  <a:srgbClr val="000000"/>
                </a:solidFill>
                <a:ea typeface="+mj-lt"/>
                <a:cs typeface="+mj-lt"/>
              </a:rPr>
              <a:t>-o</a:t>
            </a:r>
            <a:r>
              <a:rPr lang="zh-CN">
                <a:solidFill>
                  <a:srgbClr val="000000"/>
                </a:solidFill>
                <a:ea typeface="+mj-lt"/>
                <a:cs typeface="+mj-lt"/>
              </a:rPr>
              <a:t>f</a:t>
            </a:r>
            <a:r>
              <a:rPr lang="en-US" altLang="zh-CN">
                <a:solidFill>
                  <a:srgbClr val="000000"/>
                </a:solidFill>
                <a:ea typeface="+mj-lt"/>
                <a:cs typeface="+mj-lt"/>
              </a:rPr>
              <a:t>-</a:t>
            </a:r>
            <a:r>
              <a:rPr lang="en-US" altLang="zh-CN" err="1">
                <a:solidFill>
                  <a:srgbClr val="000000"/>
                </a:solidFill>
                <a:ea typeface="+mj-lt"/>
                <a:cs typeface="+mj-lt"/>
              </a:rPr>
              <a:t>th</a:t>
            </a:r>
            <a:r>
              <a:rPr lang="zh-CN">
                <a:solidFill>
                  <a:srgbClr val="000000"/>
                </a:solidFill>
                <a:ea typeface="+mj-lt"/>
                <a:cs typeface="+mj-lt"/>
              </a:rPr>
              <a:t>e</a:t>
            </a:r>
            <a:r>
              <a:rPr lang="en-US" altLang="zh-CN">
                <a:solidFill>
                  <a:srgbClr val="000000"/>
                </a:solidFill>
                <a:ea typeface="+mj-lt"/>
                <a:cs typeface="+mj-lt"/>
              </a:rPr>
              <a:t>-</a:t>
            </a:r>
            <a:r>
              <a:rPr lang="en-US" altLang="zh-CN" err="1">
                <a:solidFill>
                  <a:srgbClr val="000000"/>
                </a:solidFill>
                <a:ea typeface="+mj-lt"/>
                <a:cs typeface="+mj-lt"/>
              </a:rPr>
              <a:t>Ar</a:t>
            </a:r>
            <a:r>
              <a:rPr lang="zh-CN">
                <a:solidFill>
                  <a:srgbClr val="000000"/>
                </a:solidFill>
                <a:ea typeface="+mj-lt"/>
                <a:cs typeface="+mj-lt"/>
              </a:rPr>
              <a:t>t </a:t>
            </a:r>
            <a:r>
              <a:rPr lang="en-US" altLang="zh-CN">
                <a:solidFill>
                  <a:srgbClr val="000000"/>
                </a:solidFill>
                <a:ea typeface="+mj-lt"/>
                <a:cs typeface="+mj-lt"/>
              </a:rPr>
              <a:t>F</a:t>
            </a:r>
            <a:r>
              <a:rPr lang="zh-CN">
                <a:solidFill>
                  <a:srgbClr val="000000"/>
                </a:solidFill>
                <a:ea typeface="+mj-lt"/>
                <a:cs typeface="+mj-lt"/>
              </a:rPr>
              <a:t>a</a:t>
            </a:r>
            <a:r>
              <a:rPr lang="en-US" altLang="zh-CN" err="1">
                <a:solidFill>
                  <a:srgbClr val="000000"/>
                </a:solidFill>
                <a:ea typeface="+mj-lt"/>
                <a:cs typeface="+mj-lt"/>
              </a:rPr>
              <a:t>lls</a:t>
            </a:r>
            <a:r>
              <a:rPr lang="zh-CN">
                <a:solidFill>
                  <a:srgbClr val="000000"/>
                </a:solidFill>
                <a:ea typeface="+mj-lt"/>
                <a:cs typeface="+mj-lt"/>
              </a:rPr>
              <a:t> </a:t>
            </a:r>
            <a:r>
              <a:rPr lang="en-US" altLang="zh-CN" err="1">
                <a:solidFill>
                  <a:srgbClr val="000000"/>
                </a:solidFill>
                <a:ea typeface="+mj-lt"/>
                <a:cs typeface="+mj-lt"/>
              </a:rPr>
              <a:t>Sh</a:t>
            </a:r>
            <a:r>
              <a:rPr lang="zh-CN">
                <a:solidFill>
                  <a:srgbClr val="000000"/>
                </a:solidFill>
                <a:ea typeface="+mj-lt"/>
                <a:cs typeface="+mj-lt"/>
              </a:rPr>
              <a:t>ort</a:t>
            </a:r>
            <a:endParaRPr lang="zh-CN">
              <a:ea typeface="+mj-lt"/>
              <a:cs typeface="+mj-lt"/>
            </a:endParaRPr>
          </a:p>
        </p:txBody>
      </p:sp>
      <p:sp>
        <p:nvSpPr>
          <p:cNvPr id="3" name="Content Placeholder 2">
            <a:extLst>
              <a:ext uri="{FF2B5EF4-FFF2-40B4-BE49-F238E27FC236}">
                <a16:creationId xmlns:a16="http://schemas.microsoft.com/office/drawing/2014/main" id="{441BEB62-3318-CEBE-5B6A-62C5EB2B7C24}"/>
              </a:ext>
            </a:extLst>
          </p:cNvPr>
          <p:cNvSpPr>
            <a:spLocks noGrp="1"/>
          </p:cNvSpPr>
          <p:nvPr>
            <p:ph idx="1"/>
          </p:nvPr>
        </p:nvSpPr>
        <p:spPr/>
        <p:txBody>
          <a:bodyPr vert="horz" lIns="91440" tIns="45720" rIns="91440" bIns="45720" rtlCol="0" anchor="t">
            <a:noAutofit/>
          </a:bodyPr>
          <a:lstStyle/>
          <a:p>
            <a:pPr>
              <a:buFont typeface="Arial"/>
              <a:buChar char="•"/>
            </a:pPr>
            <a:endParaRPr lang="zh-CN">
              <a:ea typeface="+mn-lt"/>
              <a:cs typeface="+mn-lt"/>
            </a:endParaRPr>
          </a:p>
          <a:p>
            <a:pPr marL="0" indent="0">
              <a:buNone/>
            </a:pPr>
            <a:endParaRPr lang="zh-CN" altLang="en-US">
              <a:ea typeface="宋体"/>
            </a:endParaRPr>
          </a:p>
        </p:txBody>
      </p:sp>
      <p:sp>
        <p:nvSpPr>
          <p:cNvPr id="7" name="TextBox 6">
            <a:extLst>
              <a:ext uri="{FF2B5EF4-FFF2-40B4-BE49-F238E27FC236}">
                <a16:creationId xmlns:a16="http://schemas.microsoft.com/office/drawing/2014/main" id="{E8FFCB9F-E673-1CEB-34CE-F88D79792D89}"/>
              </a:ext>
            </a:extLst>
          </p:cNvPr>
          <p:cNvSpPr txBox="1"/>
          <p:nvPr/>
        </p:nvSpPr>
        <p:spPr>
          <a:xfrm>
            <a:off x="840586" y="1689413"/>
            <a:ext cx="10520154" cy="18490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371600" lvl="1" indent="-457200">
              <a:buFont typeface="Courier New"/>
              <a:buChar char="o"/>
            </a:pPr>
            <a:r>
              <a:rPr lang="en-US" sz="2800">
                <a:ea typeface="+mn-lt"/>
                <a:cs typeface="+mn-lt"/>
              </a:rPr>
              <a:t>Dynamic loading: </a:t>
            </a:r>
            <a:r>
              <a:rPr lang="en-US" sz="2800">
                <a:solidFill>
                  <a:srgbClr val="000000"/>
                </a:solidFill>
                <a:latin typeface="Aptos"/>
                <a:ea typeface="+mn-lt"/>
                <a:cs typeface="+mn-lt"/>
              </a:rPr>
              <a:t>efficiency but no isolation or fine-grained </a:t>
            </a:r>
            <a:r>
              <a:rPr lang="en-US" sz="2800">
                <a:solidFill>
                  <a:srgbClr val="000000"/>
                </a:solidFill>
                <a:ea typeface="+mn-lt"/>
                <a:cs typeface="+mn-lt"/>
              </a:rPr>
              <a:t>safety-interconnectedness policies </a:t>
            </a:r>
            <a:r>
              <a:rPr lang="en-US" sz="1600">
                <a:solidFill>
                  <a:srgbClr val="000000"/>
                </a:solidFill>
                <a:ea typeface="+mn-lt"/>
                <a:cs typeface="+mn-lt"/>
              </a:rPr>
              <a:t>(LD_PRELOAD, DBI tools)</a:t>
            </a:r>
            <a:endParaRPr lang="en-US" sz="1600">
              <a:solidFill>
                <a:srgbClr val="000000"/>
              </a:solidFill>
              <a:latin typeface="Aptos"/>
            </a:endParaRPr>
          </a:p>
          <a:p>
            <a:pPr marL="914400" lvl="1" indent="-457200">
              <a:buFont typeface="Courier New"/>
              <a:buChar char="o"/>
            </a:pPr>
            <a:endParaRPr lang="en-US" sz="1600">
              <a:ea typeface="+mn-lt"/>
              <a:cs typeface="+mn-lt"/>
            </a:endParaRPr>
          </a:p>
          <a:p>
            <a:pPr lvl="1"/>
            <a:endParaRPr lang="en-US" sz="2800">
              <a:ea typeface="+mn-lt"/>
              <a:cs typeface="+mn-lt"/>
            </a:endParaRPr>
          </a:p>
          <a:p>
            <a:pPr>
              <a:lnSpc>
                <a:spcPts val="1575"/>
              </a:lnSpc>
            </a:pPr>
            <a:endParaRPr lang="en-US"/>
          </a:p>
        </p:txBody>
      </p:sp>
      <p:sp>
        <p:nvSpPr>
          <p:cNvPr id="4" name="TextBox 3">
            <a:extLst>
              <a:ext uri="{FF2B5EF4-FFF2-40B4-BE49-F238E27FC236}">
                <a16:creationId xmlns:a16="http://schemas.microsoft.com/office/drawing/2014/main" id="{90E0FE3B-806C-E7AD-EB3A-6941F3EDF659}"/>
              </a:ext>
            </a:extLst>
          </p:cNvPr>
          <p:cNvSpPr txBox="1"/>
          <p:nvPr/>
        </p:nvSpPr>
        <p:spPr>
          <a:xfrm>
            <a:off x="845129" y="2717043"/>
            <a:ext cx="10525702"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371600" indent="-457200">
              <a:buFont typeface="Courier New"/>
              <a:buChar char="o"/>
            </a:pPr>
            <a:r>
              <a:rPr lang="en-US" sz="2800">
                <a:cs typeface="Arial"/>
              </a:rPr>
              <a:t>Software Fault Isolation: </a:t>
            </a:r>
            <a:r>
              <a:rPr lang="en-US" sz="2800">
                <a:ea typeface="+mn-lt"/>
                <a:cs typeface="Arial"/>
              </a:rPr>
              <a:t>safety with 10–15 % performance penalty​ </a:t>
            </a:r>
            <a:r>
              <a:rPr lang="en-US" sz="1600">
                <a:ea typeface="+mn-lt"/>
                <a:cs typeface="Arial"/>
              </a:rPr>
              <a:t>(XFI [OSDI 06], </a:t>
            </a:r>
            <a:r>
              <a:rPr lang="en-US" sz="1600" err="1">
                <a:ea typeface="+mn-lt"/>
                <a:cs typeface="Arial"/>
              </a:rPr>
              <a:t>NaCL</a:t>
            </a:r>
            <a:r>
              <a:rPr lang="en-US" sz="1600">
                <a:ea typeface="+mn-lt"/>
                <a:cs typeface="Arial"/>
              </a:rPr>
              <a:t> [SOSP 09], RL-Box [</a:t>
            </a:r>
            <a:r>
              <a:rPr lang="en-US" sz="1600">
                <a:ea typeface="+mn-lt"/>
                <a:cs typeface="+mn-lt"/>
              </a:rPr>
              <a:t>USENIX Security 20</a:t>
            </a:r>
            <a:r>
              <a:rPr lang="en-US" sz="1600">
                <a:ea typeface="+mn-lt"/>
                <a:cs typeface="Arial"/>
              </a:rPr>
              <a:t>], </a:t>
            </a:r>
            <a:r>
              <a:rPr lang="en-US" sz="1600" err="1">
                <a:ea typeface="+mn-lt"/>
                <a:cs typeface="Arial"/>
              </a:rPr>
              <a:t>Wasm</a:t>
            </a:r>
            <a:r>
              <a:rPr lang="en-US" sz="1600">
                <a:ea typeface="+mn-lt"/>
                <a:cs typeface="Arial"/>
              </a:rPr>
              <a:t> and Lua)</a:t>
            </a:r>
            <a:endParaRPr lang="en-US" sz="1600">
              <a:cs typeface="Arial"/>
            </a:endParaRPr>
          </a:p>
          <a:p>
            <a:pPr marL="228600" indent="-228600">
              <a:buFont typeface="Calibri,Sans-Serif"/>
              <a:buChar char="-"/>
            </a:pPr>
            <a:endParaRPr lang="en-US">
              <a:latin typeface="Arial"/>
              <a:cs typeface="Arial"/>
            </a:endParaRPr>
          </a:p>
        </p:txBody>
      </p:sp>
      <p:sp>
        <p:nvSpPr>
          <p:cNvPr id="5" name="TextBox 4">
            <a:extLst>
              <a:ext uri="{FF2B5EF4-FFF2-40B4-BE49-F238E27FC236}">
                <a16:creationId xmlns:a16="http://schemas.microsoft.com/office/drawing/2014/main" id="{074821DD-8016-1E8C-1D3C-A11451EDCAFC}"/>
              </a:ext>
            </a:extLst>
          </p:cNvPr>
          <p:cNvSpPr txBox="1"/>
          <p:nvPr/>
        </p:nvSpPr>
        <p:spPr>
          <a:xfrm>
            <a:off x="846681" y="3749987"/>
            <a:ext cx="105131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371600" lvl="2" indent="-457200">
              <a:buFont typeface="Courier New"/>
              <a:buChar char="o"/>
            </a:pPr>
            <a:r>
              <a:rPr lang="en-US" sz="2800">
                <a:cs typeface="Arial"/>
              </a:rPr>
              <a:t>Subprocess: strong isolation but high IPC overhead </a:t>
            </a:r>
            <a:r>
              <a:rPr lang="en-US" sz="1600">
                <a:ea typeface="+mn-lt"/>
                <a:cs typeface="Arial"/>
              </a:rPr>
              <a:t>（Wedge [NSDI 08], Shreds [IEEE SP 16], </a:t>
            </a:r>
            <a:r>
              <a:rPr lang="en-US" sz="1600" err="1">
                <a:ea typeface="+mn-lt"/>
                <a:cs typeface="Arial"/>
              </a:rPr>
              <a:t>lwC</a:t>
            </a:r>
            <a:r>
              <a:rPr lang="en-US" sz="1600">
                <a:ea typeface="+mn-lt"/>
                <a:cs typeface="Arial"/>
              </a:rPr>
              <a:t> [OSDI 16], and Orbit [OSDI 22])</a:t>
            </a:r>
            <a:endParaRPr lang="en-US" sz="1600">
              <a:cs typeface="Arial"/>
            </a:endParaRPr>
          </a:p>
          <a:p>
            <a:pPr lvl="1"/>
            <a:endParaRPr lang="en-US" sz="2800">
              <a:cs typeface="Arial"/>
            </a:endParaRPr>
          </a:p>
        </p:txBody>
      </p:sp>
      <p:sp>
        <p:nvSpPr>
          <p:cNvPr id="6" name="TextBox 5">
            <a:extLst>
              <a:ext uri="{FF2B5EF4-FFF2-40B4-BE49-F238E27FC236}">
                <a16:creationId xmlns:a16="http://schemas.microsoft.com/office/drawing/2014/main" id="{05CDEE42-5DA5-26A0-762E-6FA70869F974}"/>
              </a:ext>
            </a:extLst>
          </p:cNvPr>
          <p:cNvSpPr txBox="1"/>
          <p:nvPr/>
        </p:nvSpPr>
        <p:spPr>
          <a:xfrm>
            <a:off x="1245370" y="4730608"/>
            <a:ext cx="10131855" cy="9786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Courier New"/>
              <a:buChar char="o"/>
            </a:pPr>
            <a:r>
              <a:rPr lang="en-US" sz="2800">
                <a:cs typeface="Arial"/>
              </a:rPr>
              <a:t>Kernel </a:t>
            </a:r>
            <a:r>
              <a:rPr lang="en-US" sz="2800" err="1">
                <a:cs typeface="Arial"/>
              </a:rPr>
              <a:t>eBPF</a:t>
            </a:r>
            <a:r>
              <a:rPr lang="en-US" sz="2800">
                <a:cs typeface="Arial"/>
              </a:rPr>
              <a:t> </a:t>
            </a:r>
            <a:r>
              <a:rPr lang="en-US" sz="2800" err="1">
                <a:cs typeface="Arial"/>
              </a:rPr>
              <a:t>uprobes</a:t>
            </a:r>
            <a:r>
              <a:rPr lang="en-US" sz="2800">
                <a:cs typeface="Arial"/>
              </a:rPr>
              <a:t>: isolation at micro second-level trap cost​, low efficiency</a:t>
            </a:r>
            <a:endParaRPr lang="en-US"/>
          </a:p>
        </p:txBody>
      </p:sp>
      <p:sp>
        <p:nvSpPr>
          <p:cNvPr id="8" name="Slide Number Placeholder 7">
            <a:extLst>
              <a:ext uri="{FF2B5EF4-FFF2-40B4-BE49-F238E27FC236}">
                <a16:creationId xmlns:a16="http://schemas.microsoft.com/office/drawing/2014/main" id="{BED8AEAA-D308-6513-CD04-BC20062D4E0D}"/>
              </a:ext>
            </a:extLst>
          </p:cNvPr>
          <p:cNvSpPr>
            <a:spLocks noGrp="1"/>
          </p:cNvSpPr>
          <p:nvPr>
            <p:ph type="sldNum" sz="quarter" idx="12"/>
          </p:nvPr>
        </p:nvSpPr>
        <p:spPr/>
        <p:txBody>
          <a:bodyPr/>
          <a:lstStyle/>
          <a:p>
            <a:fld id="{079CB688-378F-4534-BFFE-AF122467FDB7}" type="slidenum">
              <a:rPr lang="zh-CN" altLang="en-US" smtClean="0"/>
              <a:t>5</a:t>
            </a:fld>
            <a:endParaRPr lang="en-US"/>
          </a:p>
        </p:txBody>
      </p:sp>
    </p:spTree>
    <p:extLst>
      <p:ext uri="{BB962C8B-B14F-4D97-AF65-F5344CB8AC3E}">
        <p14:creationId xmlns:p14="http://schemas.microsoft.com/office/powerpoint/2010/main" val="20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A5A02E82-15E2-8C57-B9C1-FD34DA4CCFC6}"/>
              </a:ext>
            </a:extLst>
          </p:cNvPr>
          <p:cNvSpPr txBox="1"/>
          <p:nvPr/>
        </p:nvSpPr>
        <p:spPr>
          <a:xfrm>
            <a:off x="2476500" y="3297621"/>
            <a:ext cx="4138448" cy="203132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Process</a:t>
            </a:r>
          </a:p>
          <a:p>
            <a:endParaRPr lang="en-US"/>
          </a:p>
          <a:p>
            <a:endParaRPr lang="en-US"/>
          </a:p>
          <a:p>
            <a:endParaRPr lang="en-US"/>
          </a:p>
          <a:p>
            <a:endParaRPr lang="en-US"/>
          </a:p>
          <a:p>
            <a:endParaRPr lang="en-US"/>
          </a:p>
          <a:p>
            <a:endParaRPr lang="en-US"/>
          </a:p>
        </p:txBody>
      </p:sp>
      <p:sp>
        <p:nvSpPr>
          <p:cNvPr id="5" name="TextBox 4">
            <a:extLst>
              <a:ext uri="{FF2B5EF4-FFF2-40B4-BE49-F238E27FC236}">
                <a16:creationId xmlns:a16="http://schemas.microsoft.com/office/drawing/2014/main" id="{011AD171-6D9D-49C4-39E9-42A40C4A885F}"/>
              </a:ext>
            </a:extLst>
          </p:cNvPr>
          <p:cNvSpPr txBox="1"/>
          <p:nvPr/>
        </p:nvSpPr>
        <p:spPr>
          <a:xfrm>
            <a:off x="2786303"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7" name="TextBox 6">
            <a:extLst>
              <a:ext uri="{FF2B5EF4-FFF2-40B4-BE49-F238E27FC236}">
                <a16:creationId xmlns:a16="http://schemas.microsoft.com/office/drawing/2014/main" id="{C947D88F-B6F3-9E43-B8ED-698046DAB5B6}"/>
              </a:ext>
            </a:extLst>
          </p:cNvPr>
          <p:cNvSpPr txBox="1"/>
          <p:nvPr/>
        </p:nvSpPr>
        <p:spPr>
          <a:xfrm>
            <a:off x="4757125" y="381769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Bpftime</a:t>
            </a:r>
          </a:p>
          <a:p>
            <a:r>
              <a:rPr lang="en-US"/>
              <a:t>Runtime</a:t>
            </a:r>
          </a:p>
          <a:p>
            <a:endParaRPr lang="en-US"/>
          </a:p>
          <a:p>
            <a:endParaRPr lang="en-US"/>
          </a:p>
        </p:txBody>
      </p:sp>
      <p:sp>
        <p:nvSpPr>
          <p:cNvPr id="9" name="TextBox 8">
            <a:extLst>
              <a:ext uri="{FF2B5EF4-FFF2-40B4-BE49-F238E27FC236}">
                <a16:creationId xmlns:a16="http://schemas.microsoft.com/office/drawing/2014/main" id="{31EF8A19-79F1-6651-5F5C-E20EDC5D57CA}"/>
              </a:ext>
            </a:extLst>
          </p:cNvPr>
          <p:cNvSpPr txBox="1"/>
          <p:nvPr/>
        </p:nvSpPr>
        <p:spPr>
          <a:xfrm>
            <a:off x="3154164" y="4422039"/>
            <a:ext cx="1044465"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Entry</a:t>
            </a:r>
            <a:endParaRPr lang="en-US"/>
          </a:p>
        </p:txBody>
      </p:sp>
      <p:sp>
        <p:nvSpPr>
          <p:cNvPr id="11" name="TextBox 10">
            <a:extLst>
              <a:ext uri="{FF2B5EF4-FFF2-40B4-BE49-F238E27FC236}">
                <a16:creationId xmlns:a16="http://schemas.microsoft.com/office/drawing/2014/main" id="{AAE0CA4A-9E4D-ED2E-93D5-E73482B0DFE4}"/>
              </a:ext>
            </a:extLst>
          </p:cNvPr>
          <p:cNvSpPr txBox="1"/>
          <p:nvPr/>
        </p:nvSpPr>
        <p:spPr>
          <a:xfrm>
            <a:off x="4875233" y="4422039"/>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3" name="Arrow: Left-Right 12">
            <a:extLst>
              <a:ext uri="{FF2B5EF4-FFF2-40B4-BE49-F238E27FC236}">
                <a16:creationId xmlns:a16="http://schemas.microsoft.com/office/drawing/2014/main" id="{3385781D-77B0-887C-80E4-AB01FC4F4C7F}"/>
              </a:ext>
            </a:extLst>
          </p:cNvPr>
          <p:cNvSpPr/>
          <p:nvPr/>
        </p:nvSpPr>
        <p:spPr>
          <a:xfrm>
            <a:off x="4223846" y="4585136"/>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对角圆角 32">
            <a:extLst>
              <a:ext uri="{FF2B5EF4-FFF2-40B4-BE49-F238E27FC236}">
                <a16:creationId xmlns:a16="http://schemas.microsoft.com/office/drawing/2014/main" id="{C6BDD579-3237-4BD3-7C68-6F0BAF1985CA}"/>
              </a:ext>
            </a:extLst>
          </p:cNvPr>
          <p:cNvSpPr/>
          <p:nvPr/>
        </p:nvSpPr>
        <p:spPr>
          <a:xfrm>
            <a:off x="6879647" y="3867501"/>
            <a:ext cx="2022350" cy="1048767"/>
          </a:xfrm>
          <a:prstGeom prst="round2DiagRect">
            <a:avLst>
              <a:gd name="adj1" fmla="val 16667"/>
              <a:gd name="adj2" fmla="val 19295"/>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altLang="zh-CN" err="1">
                <a:ea typeface="等线"/>
              </a:rPr>
              <a:t>bpftime</a:t>
            </a:r>
            <a:r>
              <a:rPr lang="en-US" altLang="zh-CN">
                <a:ea typeface="等线"/>
              </a:rPr>
              <a:t> Loader</a:t>
            </a:r>
            <a:endParaRPr lang="zh-CN" altLang="en-US">
              <a:ea typeface="宋体"/>
            </a:endParaRPr>
          </a:p>
        </p:txBody>
      </p:sp>
      <p:sp>
        <p:nvSpPr>
          <p:cNvPr id="17" name="矩形: 圆角 45">
            <a:extLst>
              <a:ext uri="{FF2B5EF4-FFF2-40B4-BE49-F238E27FC236}">
                <a16:creationId xmlns:a16="http://schemas.microsoft.com/office/drawing/2014/main" id="{16CAEE94-A71C-114E-860A-3EC2959953EC}"/>
              </a:ext>
            </a:extLst>
          </p:cNvPr>
          <p:cNvSpPr/>
          <p:nvPr/>
        </p:nvSpPr>
        <p:spPr>
          <a:xfrm>
            <a:off x="7155303" y="4387049"/>
            <a:ext cx="1475515" cy="271857"/>
          </a:xfrm>
          <a:prstGeom prst="roundRect">
            <a:avLst>
              <a:gd name="adj" fmla="val 21440"/>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verifier</a:t>
            </a:r>
            <a:endParaRPr lang="zh-CN" altLang="en-US"/>
          </a:p>
        </p:txBody>
      </p:sp>
      <p:sp>
        <p:nvSpPr>
          <p:cNvPr id="21" name="矩形 20">
            <a:extLst>
              <a:ext uri="{FF2B5EF4-FFF2-40B4-BE49-F238E27FC236}">
                <a16:creationId xmlns:a16="http://schemas.microsoft.com/office/drawing/2014/main" id="{ACD22FAE-885F-EFC8-D86C-61D18839269B}"/>
              </a:ext>
            </a:extLst>
          </p:cNvPr>
          <p:cNvSpPr/>
          <p:nvPr/>
        </p:nvSpPr>
        <p:spPr>
          <a:xfrm>
            <a:off x="7158414" y="2924974"/>
            <a:ext cx="1315897" cy="44510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nchorCtr="0"/>
          <a:lstStyle/>
          <a:p>
            <a:pPr algn="ctr"/>
            <a:r>
              <a:rPr lang="en-US" altLang="zh-CN" err="1">
                <a:ea typeface="宋体"/>
              </a:rPr>
              <a:t>eBPF</a:t>
            </a:r>
            <a:r>
              <a:rPr lang="en-US" altLang="zh-CN">
                <a:ea typeface="宋体"/>
              </a:rPr>
              <a:t> app</a:t>
            </a:r>
            <a:endParaRPr lang="zh-CN" altLang="en-US"/>
          </a:p>
        </p:txBody>
      </p:sp>
      <p:cxnSp>
        <p:nvCxnSpPr>
          <p:cNvPr id="23" name="直接箭头连接符 24">
            <a:extLst>
              <a:ext uri="{FF2B5EF4-FFF2-40B4-BE49-F238E27FC236}">
                <a16:creationId xmlns:a16="http://schemas.microsoft.com/office/drawing/2014/main" id="{0B0A7513-8F10-0E76-CC4C-A656A5BD9262}"/>
              </a:ext>
            </a:extLst>
          </p:cNvPr>
          <p:cNvCxnSpPr>
            <a:cxnSpLocks/>
          </p:cNvCxnSpPr>
          <p:nvPr/>
        </p:nvCxnSpPr>
        <p:spPr>
          <a:xfrm>
            <a:off x="7839350" y="3416058"/>
            <a:ext cx="6328" cy="444185"/>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4">
            <a:extLst>
              <a:ext uri="{FF2B5EF4-FFF2-40B4-BE49-F238E27FC236}">
                <a16:creationId xmlns:a16="http://schemas.microsoft.com/office/drawing/2014/main" id="{4053132C-4DA2-61FC-4E2E-32EB6A8A163C}"/>
              </a:ext>
            </a:extLst>
          </p:cNvPr>
          <p:cNvCxnSpPr>
            <a:cxnSpLocks/>
          </p:cNvCxnSpPr>
          <p:nvPr/>
        </p:nvCxnSpPr>
        <p:spPr>
          <a:xfrm flipH="1">
            <a:off x="6065488" y="4539350"/>
            <a:ext cx="1116966" cy="43480"/>
          </a:xfrm>
          <a:prstGeom prst="straightConnector1">
            <a:avLst/>
          </a:prstGeom>
          <a:ln w="444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7" name="Speech Bubble: Rectangle with Corners Rounded 26">
            <a:extLst>
              <a:ext uri="{FF2B5EF4-FFF2-40B4-BE49-F238E27FC236}">
                <a16:creationId xmlns:a16="http://schemas.microsoft.com/office/drawing/2014/main" id="{340E74BF-DB28-22F6-4547-888E652CBA8C}"/>
              </a:ext>
            </a:extLst>
          </p:cNvPr>
          <p:cNvSpPr/>
          <p:nvPr/>
        </p:nvSpPr>
        <p:spPr>
          <a:xfrm>
            <a:off x="2272863" y="1714500"/>
            <a:ext cx="2042947" cy="130722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ea typeface="+mn-lt"/>
                <a:cs typeface="+mn-lt"/>
              </a:rPr>
              <a:t>Execution extension runtime in the same process for efficiency</a:t>
            </a:r>
          </a:p>
        </p:txBody>
      </p:sp>
      <p:sp>
        <p:nvSpPr>
          <p:cNvPr id="28" name="Speech Bubble: Rectangle with Corners Rounded 27">
            <a:extLst>
              <a:ext uri="{FF2B5EF4-FFF2-40B4-BE49-F238E27FC236}">
                <a16:creationId xmlns:a16="http://schemas.microsoft.com/office/drawing/2014/main" id="{B79B24B9-6B29-7C25-07A9-E4226DA7A76B}"/>
              </a:ext>
            </a:extLst>
          </p:cNvPr>
          <p:cNvSpPr/>
          <p:nvPr/>
        </p:nvSpPr>
        <p:spPr>
          <a:xfrm>
            <a:off x="7429499" y="1773620"/>
            <a:ext cx="1471447" cy="893380"/>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rPr>
              <a:t>Compatible with </a:t>
            </a:r>
            <a:r>
              <a:rPr lang="en-US" err="1">
                <a:solidFill>
                  <a:schemeClr val="tx1">
                    <a:lumMod val="95000"/>
                    <a:lumOff val="5000"/>
                  </a:schemeClr>
                </a:solidFill>
              </a:rPr>
              <a:t>eBPF</a:t>
            </a:r>
          </a:p>
        </p:txBody>
      </p:sp>
      <p:sp>
        <p:nvSpPr>
          <p:cNvPr id="29" name="Speech Bubble: Rectangle with Corners Rounded 28">
            <a:extLst>
              <a:ext uri="{FF2B5EF4-FFF2-40B4-BE49-F238E27FC236}">
                <a16:creationId xmlns:a16="http://schemas.microsoft.com/office/drawing/2014/main" id="{DB832C25-8105-3B80-3923-79260D9AA2A6}"/>
              </a:ext>
            </a:extLst>
          </p:cNvPr>
          <p:cNvSpPr/>
          <p:nvPr/>
        </p:nvSpPr>
        <p:spPr>
          <a:xfrm>
            <a:off x="9111154" y="3823137"/>
            <a:ext cx="1241534" cy="972207"/>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EIM: no runtime cost</a:t>
            </a:r>
          </a:p>
        </p:txBody>
      </p:sp>
      <p:sp>
        <p:nvSpPr>
          <p:cNvPr id="30" name="Speech Bubble: Rectangle with Corners Rounded 29">
            <a:extLst>
              <a:ext uri="{FF2B5EF4-FFF2-40B4-BE49-F238E27FC236}">
                <a16:creationId xmlns:a16="http://schemas.microsoft.com/office/drawing/2014/main" id="{ED899849-A467-0F56-51C3-AD4D125E43BD}"/>
              </a:ext>
            </a:extLst>
          </p:cNvPr>
          <p:cNvSpPr/>
          <p:nvPr/>
        </p:nvSpPr>
        <p:spPr>
          <a:xfrm>
            <a:off x="-330704" y="3251967"/>
            <a:ext cx="2601770" cy="2074003"/>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Conceal extension entry for efficiency: using binary rewriting to remove unused extension entries</a:t>
            </a:r>
            <a:endParaRPr lang="en-US">
              <a:solidFill>
                <a:schemeClr val="tx1">
                  <a:lumMod val="95000"/>
                  <a:lumOff val="5000"/>
                </a:schemeClr>
              </a:solidFill>
            </a:endParaRPr>
          </a:p>
        </p:txBody>
      </p:sp>
      <p:sp>
        <p:nvSpPr>
          <p:cNvPr id="2" name="Speech Bubble: Rectangle with Corners Rounded 1">
            <a:extLst>
              <a:ext uri="{FF2B5EF4-FFF2-40B4-BE49-F238E27FC236}">
                <a16:creationId xmlns:a16="http://schemas.microsoft.com/office/drawing/2014/main" id="{19522B53-BF0A-6D16-258C-D667787CD0AC}"/>
              </a:ext>
            </a:extLst>
          </p:cNvPr>
          <p:cNvSpPr/>
          <p:nvPr/>
        </p:nvSpPr>
        <p:spPr>
          <a:xfrm>
            <a:off x="4546851" y="5570349"/>
            <a:ext cx="2480745" cy="972207"/>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Hardware features for efficient isolation</a:t>
            </a:r>
          </a:p>
        </p:txBody>
      </p:sp>
      <p:sp>
        <p:nvSpPr>
          <p:cNvPr id="3" name="Slide Number Placeholder 2">
            <a:extLst>
              <a:ext uri="{FF2B5EF4-FFF2-40B4-BE49-F238E27FC236}">
                <a16:creationId xmlns:a16="http://schemas.microsoft.com/office/drawing/2014/main" id="{1290D030-B7E4-AFC0-5F74-20DAE261C802}"/>
              </a:ext>
            </a:extLst>
          </p:cNvPr>
          <p:cNvSpPr>
            <a:spLocks noGrp="1"/>
          </p:cNvSpPr>
          <p:nvPr>
            <p:ph type="sldNum" sz="quarter" idx="12"/>
          </p:nvPr>
        </p:nvSpPr>
        <p:spPr/>
        <p:txBody>
          <a:bodyPr/>
          <a:lstStyle/>
          <a:p>
            <a:fld id="{079CB688-378F-4534-BFFE-AF122467FDB7}" type="slidenum">
              <a:rPr lang="zh-CN" altLang="en-US" smtClean="0"/>
              <a:t>50</a:t>
            </a:fld>
            <a:endParaRPr lang="en-US"/>
          </a:p>
        </p:txBody>
      </p:sp>
    </p:spTree>
    <p:extLst>
      <p:ext uri="{BB962C8B-B14F-4D97-AF65-F5344CB8AC3E}">
        <p14:creationId xmlns:p14="http://schemas.microsoft.com/office/powerpoint/2010/main" val="4076096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4963B-D108-554A-5A1C-20B78D333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CDE8C3-B7FE-1FBB-C67A-ECC581C67A41}"/>
              </a:ext>
            </a:extLst>
          </p:cNvPr>
          <p:cNvSpPr>
            <a:spLocks noGrp="1"/>
          </p:cNvSpPr>
          <p:nvPr>
            <p:ph type="title"/>
          </p:nvPr>
        </p:nvSpPr>
        <p:spPr>
          <a:xfrm>
            <a:off x="838200" y="365125"/>
            <a:ext cx="10896599" cy="1337853"/>
          </a:xfrm>
        </p:spPr>
        <p:txBody>
          <a:bodyPr/>
          <a:lstStyle/>
          <a:p>
            <a:r>
              <a:rPr lang="en-US" err="1">
                <a:solidFill>
                  <a:srgbClr val="000000"/>
                </a:solidFill>
                <a:ea typeface="+mj-lt"/>
                <a:cs typeface="+mj-lt"/>
              </a:rPr>
              <a:t>bpftime</a:t>
            </a:r>
            <a:r>
              <a:rPr lang="en-US">
                <a:solidFill>
                  <a:srgbClr val="000000"/>
                </a:solidFill>
                <a:ea typeface="+mj-lt"/>
                <a:cs typeface="+mj-lt"/>
              </a:rPr>
              <a:t>: </a:t>
            </a:r>
            <a:r>
              <a:rPr lang="en-US" err="1">
                <a:solidFill>
                  <a:srgbClr val="000000"/>
                </a:solidFill>
                <a:ea typeface="+mj-lt"/>
                <a:cs typeface="+mj-lt"/>
              </a:rPr>
              <a:t>userspace</a:t>
            </a:r>
            <a:r>
              <a:rPr lang="en-US">
                <a:solidFill>
                  <a:srgbClr val="000000"/>
                </a:solidFill>
                <a:ea typeface="+mj-lt"/>
                <a:cs typeface="+mj-lt"/>
              </a:rPr>
              <a:t> </a:t>
            </a:r>
            <a:r>
              <a:rPr lang="en-US" err="1">
                <a:solidFill>
                  <a:srgbClr val="000000"/>
                </a:solidFill>
                <a:ea typeface="+mj-lt"/>
                <a:cs typeface="+mj-lt"/>
              </a:rPr>
              <a:t>eBPF</a:t>
            </a:r>
            <a:r>
              <a:rPr lang="en-US">
                <a:solidFill>
                  <a:srgbClr val="000000"/>
                </a:solidFill>
                <a:ea typeface="+mj-lt"/>
                <a:cs typeface="+mj-lt"/>
              </a:rPr>
              <a:t> extension framework</a:t>
            </a:r>
            <a:endParaRPr lang="en-US">
              <a:ea typeface="+mj-lt"/>
              <a:cs typeface="+mj-lt"/>
            </a:endParaRPr>
          </a:p>
          <a:p>
            <a:endParaRPr lang="zh-CN" altLang="en-US">
              <a:latin typeface="Aptos"/>
              <a:ea typeface="宋体"/>
              <a:cs typeface="+mj-lt"/>
            </a:endParaRPr>
          </a:p>
        </p:txBody>
      </p:sp>
      <p:sp>
        <p:nvSpPr>
          <p:cNvPr id="3" name="TextBox 2">
            <a:extLst>
              <a:ext uri="{FF2B5EF4-FFF2-40B4-BE49-F238E27FC236}">
                <a16:creationId xmlns:a16="http://schemas.microsoft.com/office/drawing/2014/main" id="{4B1ECAC0-B1E1-EBC0-1F34-5C0DF925162C}"/>
              </a:ext>
            </a:extLst>
          </p:cNvPr>
          <p:cNvSpPr txBox="1"/>
          <p:nvPr/>
        </p:nvSpPr>
        <p:spPr>
          <a:xfrm>
            <a:off x="487164" y="1031061"/>
            <a:ext cx="4815878" cy="85254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00000"/>
                </a:solidFill>
                <a:ea typeface="+mn-lt"/>
                <a:cs typeface="+mn-lt"/>
              </a:rPr>
              <a:t>Provide efficient solution to enforce EIM and isolation </a:t>
            </a:r>
            <a:endParaRPr lang="en-US"/>
          </a:p>
          <a:p>
            <a:pPr marL="914400" lvl="1" indent="-457200">
              <a:buFont typeface="Courier New,monospace"/>
              <a:buChar char="o"/>
            </a:pPr>
            <a:r>
              <a:rPr lang="en-US" sz="2400">
                <a:solidFill>
                  <a:srgbClr val="000000"/>
                </a:solidFill>
                <a:ea typeface="+mn-lt"/>
                <a:cs typeface="Arial"/>
              </a:rPr>
              <a:t>Verification: EIM: no runtime cost</a:t>
            </a:r>
            <a:endParaRPr lang="en-US">
              <a:solidFill>
                <a:srgbClr val="000000"/>
              </a:solidFill>
              <a:ea typeface="+mn-lt"/>
              <a:cs typeface="Arial"/>
            </a:endParaRPr>
          </a:p>
          <a:p>
            <a:pPr marL="914400" lvl="1" indent="-457200">
              <a:buFont typeface="Courier New,monospace"/>
              <a:buChar char="o"/>
            </a:pPr>
            <a:r>
              <a:rPr lang="en-US" sz="2400">
                <a:solidFill>
                  <a:srgbClr val="000000"/>
                </a:solidFill>
                <a:ea typeface="+mn-lt"/>
                <a:cs typeface="+mn-lt"/>
              </a:rPr>
              <a:t>Execution extension runtime in </a:t>
            </a:r>
            <a:r>
              <a:rPr lang="en-US" sz="2400" err="1">
                <a:solidFill>
                  <a:srgbClr val="000000"/>
                </a:solidFill>
                <a:ea typeface="+mn-lt"/>
                <a:cs typeface="+mn-lt"/>
              </a:rPr>
              <a:t>thesame</a:t>
            </a:r>
            <a:r>
              <a:rPr lang="en-US" sz="2400">
                <a:solidFill>
                  <a:srgbClr val="000000"/>
                </a:solidFill>
                <a:ea typeface="+mn-lt"/>
                <a:cs typeface="+mn-lt"/>
              </a:rPr>
              <a:t> process </a:t>
            </a:r>
            <a:r>
              <a:rPr lang="en-US" sz="2400" err="1">
                <a:solidFill>
                  <a:srgbClr val="000000"/>
                </a:solidFill>
                <a:ea typeface="+mn-lt"/>
                <a:cs typeface="+mn-lt"/>
              </a:rPr>
              <a:t>forefficiency</a:t>
            </a:r>
          </a:p>
          <a:p>
            <a:pPr marL="914400" lvl="1" indent="-457200">
              <a:buFont typeface="Courier New,monospace"/>
              <a:buChar char="o"/>
            </a:pPr>
            <a:r>
              <a:rPr lang="en-US" sz="2400">
                <a:solidFill>
                  <a:srgbClr val="000000"/>
                </a:solidFill>
                <a:ea typeface="+mn-lt"/>
                <a:cs typeface="Arial"/>
              </a:rPr>
              <a:t>Conceal</a:t>
            </a:r>
            <a:r>
              <a:rPr lang="en-US" sz="2400">
                <a:cs typeface="Arial"/>
              </a:rPr>
              <a:t> extension entry for efficiency: using binary rewriting to remove unused extension entries</a:t>
            </a:r>
            <a:endParaRPr lang="en-US">
              <a:cs typeface="Arial"/>
            </a:endParaRPr>
          </a:p>
          <a:p>
            <a:pPr marL="914400" lvl="1" indent="-457200">
              <a:buFont typeface="Courier New,monospace"/>
              <a:buChar char="o"/>
            </a:pPr>
            <a:r>
              <a:rPr lang="en-US" sz="2400">
                <a:cs typeface="Arial"/>
              </a:rPr>
              <a:t>Hardware features for efficient isolation</a:t>
            </a:r>
            <a:endParaRPr lang="en-US">
              <a:cs typeface="Arial"/>
            </a:endParaRPr>
          </a:p>
          <a:p>
            <a:pPr marL="914400" lvl="1" indent="-457200">
              <a:buFont typeface="Courier New,monospace"/>
              <a:buChar char="o"/>
            </a:pPr>
            <a:r>
              <a:rPr lang="en-US" sz="2400">
                <a:cs typeface="Arial"/>
              </a:rPr>
              <a:t>Compatibility</a:t>
            </a:r>
          </a:p>
          <a:p>
            <a:pPr marL="914400" lvl="1" indent="-457200">
              <a:buFont typeface="Courier New,monospace"/>
              <a:buChar char="o"/>
            </a:pPr>
            <a:r>
              <a:rPr lang="en-US" sz="2400">
                <a:cs typeface="Arial"/>
              </a:rPr>
              <a:t>Interact with kernel</a:t>
            </a:r>
          </a:p>
          <a:p>
            <a:endParaRPr lang="en-US" sz="2800">
              <a:cs typeface="Arial"/>
            </a:endParaRPr>
          </a:p>
          <a:p>
            <a:pPr marL="914400" lvl="1"/>
            <a:endParaRPr lang="en-US" sz="2400">
              <a:cs typeface="Arial"/>
            </a:endParaRPr>
          </a:p>
          <a:p>
            <a:pPr marL="914400" lvl="1" indent="-457200">
              <a:buFont typeface="Courier New,monospace"/>
              <a:buChar char="o"/>
            </a:pPr>
            <a:endParaRPr lang="en-US" sz="2400">
              <a:cs typeface="Arial"/>
            </a:endParaRPr>
          </a:p>
          <a:p>
            <a:pPr marL="1371600" lvl="1" indent="-457200">
              <a:buFont typeface="Arial"/>
              <a:buChar char="•"/>
            </a:pPr>
            <a:endParaRPr lang="en-US" sz="2400">
              <a:cs typeface="Arial"/>
            </a:endParaRPr>
          </a:p>
          <a:p>
            <a:pPr marL="914400" lvl="1" indent="-457200">
              <a:buFont typeface="Courier New,monospace"/>
              <a:buChar char="o"/>
            </a:pPr>
            <a:endParaRPr lang="en-US" sz="2400">
              <a:cs typeface="Arial"/>
            </a:endParaRPr>
          </a:p>
          <a:p>
            <a:pPr marL="228600" indent="-228600">
              <a:buFont typeface=""/>
              <a:buChar char="•"/>
            </a:pPr>
            <a:endParaRPr lang="en-US" sz="2800">
              <a:cs typeface="Arial"/>
            </a:endParaRPr>
          </a:p>
        </p:txBody>
      </p:sp>
      <p:pic>
        <p:nvPicPr>
          <p:cNvPr id="5" name="Picture 4" descr="A diagram of a computer network&#10;&#10;AI-generated content may be incorrect.">
            <a:extLst>
              <a:ext uri="{FF2B5EF4-FFF2-40B4-BE49-F238E27FC236}">
                <a16:creationId xmlns:a16="http://schemas.microsoft.com/office/drawing/2014/main" id="{81CC1D3B-40EF-4196-2001-671C21BF8A19}"/>
              </a:ext>
            </a:extLst>
          </p:cNvPr>
          <p:cNvPicPr>
            <a:picLocks noChangeAspect="1"/>
          </p:cNvPicPr>
          <p:nvPr/>
        </p:nvPicPr>
        <p:blipFill>
          <a:blip r:embed="rId3"/>
          <a:stretch>
            <a:fillRect/>
          </a:stretch>
        </p:blipFill>
        <p:spPr>
          <a:xfrm>
            <a:off x="5786108" y="3423413"/>
            <a:ext cx="6413404" cy="273809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1B8DEC8-F180-AA4E-7848-417F483D285D}"/>
                  </a:ext>
                </a:extLst>
              </p14:cNvPr>
              <p14:cNvContentPartPr/>
              <p14:nvPr/>
            </p14:nvContentPartPr>
            <p14:xfrm>
              <a:off x="4006273" y="1939636"/>
              <a:ext cx="23090" cy="23090"/>
            </p14:xfrm>
          </p:contentPart>
        </mc:Choice>
        <mc:Fallback xmlns="">
          <p:pic>
            <p:nvPicPr>
              <p:cNvPr id="4" name="Ink 3">
                <a:extLst>
                  <a:ext uri="{FF2B5EF4-FFF2-40B4-BE49-F238E27FC236}">
                    <a16:creationId xmlns:a16="http://schemas.microsoft.com/office/drawing/2014/main" id="{71B8DEC8-F180-AA4E-7848-417F483D285D}"/>
                  </a:ext>
                </a:extLst>
              </p:cNvPr>
              <p:cNvPicPr/>
              <p:nvPr/>
            </p:nvPicPr>
            <p:blipFill>
              <a:blip r:embed="rId5"/>
              <a:stretch>
                <a:fillRect/>
              </a:stretch>
            </p:blipFill>
            <p:spPr>
              <a:xfrm>
                <a:off x="2851773" y="785136"/>
                <a:ext cx="2309000" cy="230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C20F590-6766-7C89-27BC-907D194A2927}"/>
                  </a:ext>
                </a:extLst>
              </p14:cNvPr>
              <p14:cNvContentPartPr/>
              <p14:nvPr/>
            </p14:nvContentPartPr>
            <p14:xfrm>
              <a:off x="4006273" y="1939636"/>
              <a:ext cx="23090" cy="23090"/>
            </p14:xfrm>
          </p:contentPart>
        </mc:Choice>
        <mc:Fallback xmlns="">
          <p:pic>
            <p:nvPicPr>
              <p:cNvPr id="6" name="Ink 5">
                <a:extLst>
                  <a:ext uri="{FF2B5EF4-FFF2-40B4-BE49-F238E27FC236}">
                    <a16:creationId xmlns:a16="http://schemas.microsoft.com/office/drawing/2014/main" id="{7C20F590-6766-7C89-27BC-907D194A2927}"/>
                  </a:ext>
                </a:extLst>
              </p:cNvPr>
              <p:cNvPicPr/>
              <p:nvPr/>
            </p:nvPicPr>
            <p:blipFill>
              <a:blip r:embed="rId5"/>
              <a:stretch>
                <a:fillRect/>
              </a:stretch>
            </p:blipFill>
            <p:spPr>
              <a:xfrm>
                <a:off x="2851773" y="785136"/>
                <a:ext cx="2309000" cy="230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01C4855-C240-52F6-3E75-60ACA652ABA5}"/>
                  </a:ext>
                </a:extLst>
              </p14:cNvPr>
              <p14:cNvContentPartPr/>
              <p14:nvPr/>
            </p14:nvContentPartPr>
            <p14:xfrm>
              <a:off x="3625273" y="2078182"/>
              <a:ext cx="23090" cy="23090"/>
            </p14:xfrm>
          </p:contentPart>
        </mc:Choice>
        <mc:Fallback xmlns="">
          <p:pic>
            <p:nvPicPr>
              <p:cNvPr id="7" name="Ink 6">
                <a:extLst>
                  <a:ext uri="{FF2B5EF4-FFF2-40B4-BE49-F238E27FC236}">
                    <a16:creationId xmlns:a16="http://schemas.microsoft.com/office/drawing/2014/main" id="{101C4855-C240-52F6-3E75-60ACA652ABA5}"/>
                  </a:ext>
                </a:extLst>
              </p:cNvPr>
              <p:cNvPicPr/>
              <p:nvPr/>
            </p:nvPicPr>
            <p:blipFill>
              <a:blip r:embed="rId5"/>
              <a:stretch>
                <a:fillRect/>
              </a:stretch>
            </p:blipFill>
            <p:spPr>
              <a:xfrm>
                <a:off x="2470773" y="923682"/>
                <a:ext cx="2309000" cy="230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8CD3AB3-AD6D-607B-4EED-9500A38CA9FB}"/>
                  </a:ext>
                </a:extLst>
              </p14:cNvPr>
              <p14:cNvContentPartPr/>
              <p14:nvPr/>
            </p14:nvContentPartPr>
            <p14:xfrm>
              <a:off x="2805545" y="1801091"/>
              <a:ext cx="23090" cy="23090"/>
            </p14:xfrm>
          </p:contentPart>
        </mc:Choice>
        <mc:Fallback xmlns="">
          <p:pic>
            <p:nvPicPr>
              <p:cNvPr id="9" name="Ink 8">
                <a:extLst>
                  <a:ext uri="{FF2B5EF4-FFF2-40B4-BE49-F238E27FC236}">
                    <a16:creationId xmlns:a16="http://schemas.microsoft.com/office/drawing/2014/main" id="{98CD3AB3-AD6D-607B-4EED-9500A38CA9FB}"/>
                  </a:ext>
                </a:extLst>
              </p:cNvPr>
              <p:cNvPicPr/>
              <p:nvPr/>
            </p:nvPicPr>
            <p:blipFill>
              <a:blip r:embed="rId5"/>
              <a:stretch>
                <a:fillRect/>
              </a:stretch>
            </p:blipFill>
            <p:spPr>
              <a:xfrm>
                <a:off x="1651045" y="646591"/>
                <a:ext cx="2309000" cy="2309000"/>
              </a:xfrm>
              <a:prstGeom prst="rect">
                <a:avLst/>
              </a:prstGeom>
            </p:spPr>
          </p:pic>
        </mc:Fallback>
      </mc:AlternateContent>
      <p:pic>
        <p:nvPicPr>
          <p:cNvPr id="10" name="Picture 9" descr="A diagram of a computer&#10;&#10;AI-generated content may be incorrect.">
            <a:extLst>
              <a:ext uri="{FF2B5EF4-FFF2-40B4-BE49-F238E27FC236}">
                <a16:creationId xmlns:a16="http://schemas.microsoft.com/office/drawing/2014/main" id="{095CB3B5-C32B-E526-C109-38CC082F37E2}"/>
              </a:ext>
            </a:extLst>
          </p:cNvPr>
          <p:cNvPicPr>
            <a:picLocks noChangeAspect="1"/>
          </p:cNvPicPr>
          <p:nvPr/>
        </p:nvPicPr>
        <p:blipFill>
          <a:blip r:embed="rId9"/>
          <a:stretch>
            <a:fillRect/>
          </a:stretch>
        </p:blipFill>
        <p:spPr>
          <a:xfrm>
            <a:off x="5318605" y="850692"/>
            <a:ext cx="6248400" cy="2219325"/>
          </a:xfrm>
          <a:prstGeom prst="rect">
            <a:avLst/>
          </a:prstGeom>
        </p:spPr>
      </p:pic>
      <p:sp>
        <p:nvSpPr>
          <p:cNvPr id="8" name="Slide Number Placeholder 7">
            <a:extLst>
              <a:ext uri="{FF2B5EF4-FFF2-40B4-BE49-F238E27FC236}">
                <a16:creationId xmlns:a16="http://schemas.microsoft.com/office/drawing/2014/main" id="{3D769D87-193A-4344-8281-F38393E85039}"/>
              </a:ext>
            </a:extLst>
          </p:cNvPr>
          <p:cNvSpPr>
            <a:spLocks noGrp="1"/>
          </p:cNvSpPr>
          <p:nvPr>
            <p:ph type="sldNum" sz="quarter" idx="12"/>
          </p:nvPr>
        </p:nvSpPr>
        <p:spPr/>
        <p:txBody>
          <a:bodyPr/>
          <a:lstStyle/>
          <a:p>
            <a:fld id="{079CB688-378F-4534-BFFE-AF122467FDB7}" type="slidenum">
              <a:rPr lang="zh-CN" altLang="en-US" smtClean="0"/>
              <a:t>51</a:t>
            </a:fld>
            <a:endParaRPr lang="en-US"/>
          </a:p>
        </p:txBody>
      </p:sp>
    </p:spTree>
    <p:extLst>
      <p:ext uri="{BB962C8B-B14F-4D97-AF65-F5344CB8AC3E}">
        <p14:creationId xmlns:p14="http://schemas.microsoft.com/office/powerpoint/2010/main" val="1817347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89375-C9B5-DFD9-2D5D-3B183324E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10C60D-960C-58B8-73FC-5846AAF195C8}"/>
              </a:ext>
            </a:extLst>
          </p:cNvPr>
          <p:cNvSpPr>
            <a:spLocks noGrp="1"/>
          </p:cNvSpPr>
          <p:nvPr>
            <p:ph type="title"/>
          </p:nvPr>
        </p:nvSpPr>
        <p:spPr/>
        <p:txBody>
          <a:bodyPr/>
          <a:lstStyle/>
          <a:p>
            <a:r>
              <a:rPr lang="en-US" altLang="zh-CN">
                <a:ea typeface="+mj-lt"/>
                <a:cs typeface="+mj-lt"/>
              </a:rPr>
              <a:t>EIM:</a:t>
            </a:r>
            <a:r>
              <a:rPr lang="zh-CN">
                <a:ea typeface="+mj-lt"/>
                <a:cs typeface="+mj-lt"/>
              </a:rPr>
              <a:t> </a:t>
            </a:r>
            <a:r>
              <a:rPr lang="en-US" altLang="zh-CN">
                <a:ea typeface="+mj-lt"/>
                <a:cs typeface="+mj-lt"/>
              </a:rPr>
              <a:t>Development-Time</a:t>
            </a:r>
            <a:r>
              <a:rPr lang="zh-CN">
                <a:ea typeface="+mj-lt"/>
                <a:cs typeface="+mj-lt"/>
              </a:rPr>
              <a:t> </a:t>
            </a:r>
            <a:r>
              <a:rPr lang="en-US" altLang="zh-CN">
                <a:ea typeface="+mj-lt"/>
                <a:cs typeface="+mj-lt"/>
              </a:rPr>
              <a:t>Specification</a:t>
            </a:r>
            <a:endParaRPr lang="zh-CN" altLang="en-US">
              <a:ea typeface="+mj-lt"/>
              <a:cs typeface="+mj-lt"/>
            </a:endParaRPr>
          </a:p>
        </p:txBody>
      </p:sp>
      <p:sp>
        <p:nvSpPr>
          <p:cNvPr id="3" name="Content Placeholder 2">
            <a:extLst>
              <a:ext uri="{FF2B5EF4-FFF2-40B4-BE49-F238E27FC236}">
                <a16:creationId xmlns:a16="http://schemas.microsoft.com/office/drawing/2014/main" id="{4405911F-8EA7-CDDA-48BC-C07ECA9B8657}"/>
              </a:ext>
            </a:extLst>
          </p:cNvPr>
          <p:cNvSpPr>
            <a:spLocks noGrp="1"/>
          </p:cNvSpPr>
          <p:nvPr>
            <p:ph idx="1"/>
          </p:nvPr>
        </p:nvSpPr>
        <p:spPr>
          <a:xfrm>
            <a:off x="838200" y="1825625"/>
            <a:ext cx="9493916" cy="4351338"/>
          </a:xfrm>
        </p:spPr>
        <p:txBody>
          <a:bodyPr vert="horz" lIns="91440" tIns="45720" rIns="91440" bIns="45720" rtlCol="0" anchor="t">
            <a:normAutofit/>
          </a:bodyPr>
          <a:lstStyle/>
          <a:p>
            <a:r>
              <a:rPr lang="en-US" altLang="zh-CN">
                <a:ea typeface="+mn-lt"/>
                <a:cs typeface="+mn-lt"/>
              </a:rPr>
              <a:t>D</a:t>
            </a:r>
            <a:r>
              <a:rPr lang="zh-CN">
                <a:ea typeface="+mn-lt"/>
                <a:cs typeface="+mn-lt"/>
              </a:rPr>
              <a:t>evelopers annotate code fo</a:t>
            </a:r>
            <a:r>
              <a:rPr lang="en-US" altLang="zh-CN">
                <a:ea typeface="+mn-lt"/>
                <a:cs typeface="+mn-lt"/>
              </a:rPr>
              <a:t>r capabilities</a:t>
            </a:r>
            <a:endParaRPr lang="en-US" sz="1100">
              <a:ea typeface="+mn-lt"/>
              <a:cs typeface="+mn-lt"/>
            </a:endParaRPr>
          </a:p>
          <a:p>
            <a:r>
              <a:rPr lang="zh-CN">
                <a:ea typeface="+mn-lt"/>
                <a:cs typeface="+mn-lt"/>
              </a:rPr>
              <a:t>Automatically extracted into capability manifest</a:t>
            </a:r>
            <a:endParaRPr lang="zh-CN" altLang="en-US">
              <a:ea typeface="+mn-lt"/>
              <a:cs typeface="+mn-lt"/>
            </a:endParaRPr>
          </a:p>
          <a:p>
            <a:endParaRPr lang="zh-CN" altLang="en-US">
              <a:ea typeface="宋体"/>
            </a:endParaRPr>
          </a:p>
          <a:p>
            <a:endParaRPr lang="zh-CN" altLang="en-US">
              <a:ea typeface="宋体"/>
            </a:endParaRPr>
          </a:p>
        </p:txBody>
      </p:sp>
      <p:pic>
        <p:nvPicPr>
          <p:cNvPr id="4" name="Picture 3" descr="A diagram of a application&#10;&#10;AI-generated content may be incorrect.">
            <a:extLst>
              <a:ext uri="{FF2B5EF4-FFF2-40B4-BE49-F238E27FC236}">
                <a16:creationId xmlns:a16="http://schemas.microsoft.com/office/drawing/2014/main" id="{0F2DB580-8A86-1302-D073-F1FB2CA76D21}"/>
              </a:ext>
            </a:extLst>
          </p:cNvPr>
          <p:cNvPicPr>
            <a:picLocks noChangeAspect="1"/>
          </p:cNvPicPr>
          <p:nvPr/>
        </p:nvPicPr>
        <p:blipFill>
          <a:blip r:embed="rId3"/>
          <a:srcRect r="52538" b="-442"/>
          <a:stretch>
            <a:fillRect/>
          </a:stretch>
        </p:blipFill>
        <p:spPr>
          <a:xfrm>
            <a:off x="1391250" y="3179279"/>
            <a:ext cx="2156904" cy="2625553"/>
          </a:xfrm>
          <a:prstGeom prst="rect">
            <a:avLst/>
          </a:prstGeom>
        </p:spPr>
      </p:pic>
      <p:pic>
        <p:nvPicPr>
          <p:cNvPr id="6" name="Picture 5" descr="A screen shot of a computer program&#10;&#10;AI-generated content may be incorrect.">
            <a:extLst>
              <a:ext uri="{FF2B5EF4-FFF2-40B4-BE49-F238E27FC236}">
                <a16:creationId xmlns:a16="http://schemas.microsoft.com/office/drawing/2014/main" id="{298EC1FD-8C06-1D98-9A13-AB826E8C62DC}"/>
              </a:ext>
            </a:extLst>
          </p:cNvPr>
          <p:cNvPicPr>
            <a:picLocks noChangeAspect="1"/>
          </p:cNvPicPr>
          <p:nvPr/>
        </p:nvPicPr>
        <p:blipFill>
          <a:blip r:embed="rId4"/>
          <a:srcRect r="-1375" b="34793"/>
          <a:stretch>
            <a:fillRect/>
          </a:stretch>
        </p:blipFill>
        <p:spPr>
          <a:xfrm>
            <a:off x="6521209" y="2948950"/>
            <a:ext cx="4297586" cy="2843885"/>
          </a:xfrm>
          <a:prstGeom prst="rect">
            <a:avLst/>
          </a:prstGeom>
        </p:spPr>
      </p:pic>
      <p:sp>
        <p:nvSpPr>
          <p:cNvPr id="5" name="Slide Number Placeholder 4">
            <a:extLst>
              <a:ext uri="{FF2B5EF4-FFF2-40B4-BE49-F238E27FC236}">
                <a16:creationId xmlns:a16="http://schemas.microsoft.com/office/drawing/2014/main" id="{3E9CADAF-FFDD-2E3E-3E7A-24DDD08DB681}"/>
              </a:ext>
            </a:extLst>
          </p:cNvPr>
          <p:cNvSpPr>
            <a:spLocks noGrp="1"/>
          </p:cNvSpPr>
          <p:nvPr>
            <p:ph type="sldNum" sz="quarter" idx="12"/>
          </p:nvPr>
        </p:nvSpPr>
        <p:spPr/>
        <p:txBody>
          <a:bodyPr/>
          <a:lstStyle/>
          <a:p>
            <a:fld id="{079CB688-378F-4534-BFFE-AF122467FDB7}" type="slidenum">
              <a:rPr lang="zh-CN" altLang="en-US" smtClean="0"/>
              <a:t>52</a:t>
            </a:fld>
            <a:endParaRPr lang="en-US"/>
          </a:p>
        </p:txBody>
      </p:sp>
    </p:spTree>
    <p:extLst>
      <p:ext uri="{BB962C8B-B14F-4D97-AF65-F5344CB8AC3E}">
        <p14:creationId xmlns:p14="http://schemas.microsoft.com/office/powerpoint/2010/main" val="102397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AF71C-74F3-EB25-6798-7E1A50FA23C7}"/>
            </a:ext>
          </a:extLst>
        </p:cNvPr>
        <p:cNvGrpSpPr/>
        <p:nvPr/>
      </p:nvGrpSpPr>
      <p:grpSpPr>
        <a:xfrm>
          <a:off x="0" y="0"/>
          <a:ext cx="0" cy="0"/>
          <a:chOff x="0" y="0"/>
          <a:chExt cx="0" cy="0"/>
        </a:xfrm>
      </p:grpSpPr>
      <p:pic>
        <p:nvPicPr>
          <p:cNvPr id="4" name="图片 3" descr="文本&#10;&#10;AI 生成的内容可能不正确。">
            <a:extLst>
              <a:ext uri="{FF2B5EF4-FFF2-40B4-BE49-F238E27FC236}">
                <a16:creationId xmlns:a16="http://schemas.microsoft.com/office/drawing/2014/main" id="{782DAE55-AA9C-6245-89F7-0FFD20053029}"/>
              </a:ext>
            </a:extLst>
          </p:cNvPr>
          <p:cNvPicPr>
            <a:picLocks noChangeAspect="1"/>
          </p:cNvPicPr>
          <p:nvPr/>
        </p:nvPicPr>
        <p:blipFill>
          <a:blip r:embed="rId2"/>
          <a:srcRect r="-2119" b="22772"/>
          <a:stretch>
            <a:fillRect/>
          </a:stretch>
        </p:blipFill>
        <p:spPr>
          <a:xfrm>
            <a:off x="444937" y="3428034"/>
            <a:ext cx="6045393" cy="2942156"/>
          </a:xfrm>
          <a:prstGeom prst="rect">
            <a:avLst/>
          </a:prstGeom>
        </p:spPr>
      </p:pic>
      <p:sp>
        <p:nvSpPr>
          <p:cNvPr id="2" name="Title 1">
            <a:extLst>
              <a:ext uri="{FF2B5EF4-FFF2-40B4-BE49-F238E27FC236}">
                <a16:creationId xmlns:a16="http://schemas.microsoft.com/office/drawing/2014/main" id="{A08D72B5-3AAA-74A5-8F5C-4DC9948E22D4}"/>
              </a:ext>
            </a:extLst>
          </p:cNvPr>
          <p:cNvSpPr>
            <a:spLocks noGrp="1"/>
          </p:cNvSpPr>
          <p:nvPr>
            <p:ph type="title"/>
          </p:nvPr>
        </p:nvSpPr>
        <p:spPr/>
        <p:txBody>
          <a:bodyPr/>
          <a:lstStyle/>
          <a:p>
            <a:r>
              <a:rPr lang="en-US" altLang="zh-CN">
                <a:ea typeface="+mj-lt"/>
                <a:cs typeface="+mj-lt"/>
              </a:rPr>
              <a:t>EIM:</a:t>
            </a:r>
            <a:r>
              <a:rPr lang="zh-CN">
                <a:ea typeface="+mj-lt"/>
                <a:cs typeface="+mj-lt"/>
              </a:rPr>
              <a:t> </a:t>
            </a:r>
            <a:r>
              <a:rPr lang="en-US" altLang="zh-CN">
                <a:ea typeface="+mj-lt"/>
                <a:cs typeface="+mj-lt"/>
              </a:rPr>
              <a:t>Deployment-Time</a:t>
            </a:r>
            <a:r>
              <a:rPr lang="zh-CN">
                <a:ea typeface="+mj-lt"/>
                <a:cs typeface="+mj-lt"/>
              </a:rPr>
              <a:t> </a:t>
            </a:r>
            <a:r>
              <a:rPr lang="en-US" altLang="zh-CN">
                <a:ea typeface="+mj-lt"/>
                <a:cs typeface="+mj-lt"/>
              </a:rPr>
              <a:t>Specification</a:t>
            </a:r>
            <a:endParaRPr lang="zh-CN" altLang="en-US">
              <a:ea typeface="+mj-lt"/>
              <a:cs typeface="+mj-lt"/>
            </a:endParaRPr>
          </a:p>
        </p:txBody>
      </p:sp>
      <p:sp>
        <p:nvSpPr>
          <p:cNvPr id="3" name="Content Placeholder 2">
            <a:extLst>
              <a:ext uri="{FF2B5EF4-FFF2-40B4-BE49-F238E27FC236}">
                <a16:creationId xmlns:a16="http://schemas.microsoft.com/office/drawing/2014/main" id="{B645ED29-5B55-4D0A-679D-1C084138E8C4}"/>
              </a:ext>
            </a:extLst>
          </p:cNvPr>
          <p:cNvSpPr>
            <a:spLocks noGrp="1"/>
          </p:cNvSpPr>
          <p:nvPr>
            <p:ph idx="1"/>
          </p:nvPr>
        </p:nvSpPr>
        <p:spPr>
          <a:xfrm>
            <a:off x="851339" y="1700814"/>
            <a:ext cx="5083903" cy="4338201"/>
          </a:xfrm>
        </p:spPr>
        <p:txBody>
          <a:bodyPr vert="horz" lIns="91440" tIns="45720" rIns="91440" bIns="45720" rtlCol="0" anchor="t">
            <a:normAutofit/>
          </a:bodyPr>
          <a:lstStyle/>
          <a:p>
            <a:r>
              <a:rPr lang="en-US">
                <a:solidFill>
                  <a:srgbClr val="000000"/>
                </a:solidFill>
                <a:ea typeface="+mn-lt"/>
                <a:cs typeface="+mn-lt"/>
              </a:rPr>
              <a:t>Extension Manager write simple YAML policies</a:t>
            </a:r>
            <a:r>
              <a:rPr lang="en-US">
                <a:ea typeface="+mn-lt"/>
                <a:cs typeface="+mn-lt"/>
              </a:rPr>
              <a:t> to explore</a:t>
            </a:r>
            <a:r>
              <a:rPr lang="zh-CN">
                <a:ea typeface="+mn-lt"/>
                <a:cs typeface="+mn-lt"/>
              </a:rPr>
              <a:t> interconnectedness/safety trade-offs</a:t>
            </a:r>
            <a:r>
              <a:rPr lang="zh-CN" altLang="en-US">
                <a:ea typeface="+mn-lt"/>
                <a:cs typeface="+mn-lt"/>
              </a:rPr>
              <a:t> </a:t>
            </a:r>
            <a:r>
              <a:rPr lang="en-US" altLang="zh-CN">
                <a:ea typeface="+mn-lt"/>
                <a:cs typeface="+mn-lt"/>
              </a:rPr>
              <a:t>without</a:t>
            </a:r>
            <a:r>
              <a:rPr lang="zh-CN">
                <a:ea typeface="+mn-lt"/>
                <a:cs typeface="+mn-lt"/>
              </a:rPr>
              <a:t> </a:t>
            </a:r>
            <a:r>
              <a:rPr lang="en-US" altLang="zh-CN">
                <a:ea typeface="+mn-lt"/>
                <a:cs typeface="+mn-lt"/>
              </a:rPr>
              <a:t>recompiling</a:t>
            </a:r>
            <a:endParaRPr lang="zh-CN" altLang="en-US">
              <a:ea typeface="+mn-lt"/>
              <a:cs typeface="+mn-lt"/>
            </a:endParaRPr>
          </a:p>
          <a:p>
            <a:pPr marL="0" indent="0">
              <a:buNone/>
            </a:pPr>
            <a:br>
              <a:rPr lang="en-US"/>
            </a:br>
            <a:endParaRPr lang="en-US"/>
          </a:p>
          <a:p>
            <a:endParaRPr lang="zh-CN">
              <a:ea typeface="宋体"/>
            </a:endParaRPr>
          </a:p>
        </p:txBody>
      </p:sp>
      <p:pic>
        <p:nvPicPr>
          <p:cNvPr id="5" name="Picture 4" descr="A diagram of a computer application&#10;&#10;AI-generated content may be incorrect.">
            <a:extLst>
              <a:ext uri="{FF2B5EF4-FFF2-40B4-BE49-F238E27FC236}">
                <a16:creationId xmlns:a16="http://schemas.microsoft.com/office/drawing/2014/main" id="{7729EB95-730E-D46C-EF2D-EAC53AF0BDA9}"/>
              </a:ext>
            </a:extLst>
          </p:cNvPr>
          <p:cNvPicPr>
            <a:picLocks noChangeAspect="1"/>
          </p:cNvPicPr>
          <p:nvPr/>
        </p:nvPicPr>
        <p:blipFill>
          <a:blip r:embed="rId3"/>
          <a:stretch>
            <a:fillRect/>
          </a:stretch>
        </p:blipFill>
        <p:spPr>
          <a:xfrm>
            <a:off x="6091813" y="1933039"/>
            <a:ext cx="6022757" cy="4106589"/>
          </a:xfrm>
          <a:prstGeom prst="rect">
            <a:avLst/>
          </a:prstGeom>
        </p:spPr>
      </p:pic>
      <p:sp>
        <p:nvSpPr>
          <p:cNvPr id="6" name="Slide Number Placeholder 5">
            <a:extLst>
              <a:ext uri="{FF2B5EF4-FFF2-40B4-BE49-F238E27FC236}">
                <a16:creationId xmlns:a16="http://schemas.microsoft.com/office/drawing/2014/main" id="{94A735AD-51EF-D43B-8E1D-77E7EF8DB617}"/>
              </a:ext>
            </a:extLst>
          </p:cNvPr>
          <p:cNvSpPr>
            <a:spLocks noGrp="1"/>
          </p:cNvSpPr>
          <p:nvPr>
            <p:ph type="sldNum" sz="quarter" idx="12"/>
          </p:nvPr>
        </p:nvSpPr>
        <p:spPr/>
        <p:txBody>
          <a:bodyPr/>
          <a:lstStyle/>
          <a:p>
            <a:fld id="{079CB688-378F-4534-BFFE-AF122467FDB7}" type="slidenum">
              <a:rPr lang="zh-CN" altLang="en-US" smtClean="0"/>
              <a:t>53</a:t>
            </a:fld>
            <a:endParaRPr lang="en-US"/>
          </a:p>
        </p:txBody>
      </p:sp>
    </p:spTree>
    <p:extLst>
      <p:ext uri="{BB962C8B-B14F-4D97-AF65-F5344CB8AC3E}">
        <p14:creationId xmlns:p14="http://schemas.microsoft.com/office/powerpoint/2010/main" val="3440911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07472-0E7D-1C87-4685-DD63659B3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0D09B-8CD0-AEB8-BA48-CBBBC9386A8A}"/>
              </a:ext>
            </a:extLst>
          </p:cNvPr>
          <p:cNvSpPr>
            <a:spLocks noGrp="1"/>
          </p:cNvSpPr>
          <p:nvPr>
            <p:ph type="title"/>
          </p:nvPr>
        </p:nvSpPr>
        <p:spPr/>
        <p:txBody>
          <a:bodyPr/>
          <a:lstStyle/>
          <a:p>
            <a:r>
              <a:rPr lang="en-US" altLang="zh-CN">
                <a:ea typeface="+mj-lt"/>
              </a:rPr>
              <a:t>contribution</a:t>
            </a:r>
            <a:endParaRPr lang="en-US"/>
          </a:p>
        </p:txBody>
      </p:sp>
      <p:sp>
        <p:nvSpPr>
          <p:cNvPr id="3" name="Content Placeholder 2">
            <a:extLst>
              <a:ext uri="{FF2B5EF4-FFF2-40B4-BE49-F238E27FC236}">
                <a16:creationId xmlns:a16="http://schemas.microsoft.com/office/drawing/2014/main" id="{EFA6CA40-3E35-A31F-6351-5885CBA1BB69}"/>
              </a:ext>
            </a:extLst>
          </p:cNvPr>
          <p:cNvSpPr>
            <a:spLocks noGrp="1"/>
          </p:cNvSpPr>
          <p:nvPr>
            <p:ph idx="1"/>
          </p:nvPr>
        </p:nvSpPr>
        <p:spPr>
          <a:xfrm>
            <a:off x="838200" y="1771837"/>
            <a:ext cx="10963835" cy="4405126"/>
          </a:xfrm>
        </p:spPr>
        <p:txBody>
          <a:bodyPr vert="horz" lIns="91440" tIns="45720" rIns="91440" bIns="45720" rtlCol="0" anchor="t">
            <a:normAutofit/>
          </a:bodyPr>
          <a:lstStyle/>
          <a:p>
            <a:pPr>
              <a:buFont typeface="Arial"/>
              <a:buChar char="•"/>
            </a:pPr>
            <a:r>
              <a:rPr lang="en-US" altLang="zh-CN">
                <a:ea typeface="+mn-lt"/>
                <a:cs typeface="+mn-lt"/>
              </a:rPr>
              <a:t>Background &amp; motivation</a:t>
            </a:r>
            <a:r>
              <a:rPr lang="en-US">
                <a:ea typeface="+mn-lt"/>
                <a:cs typeface="+mn-lt"/>
              </a:rPr>
              <a:t>: Extensions</a:t>
            </a:r>
            <a:endParaRPr lang="en-US" altLang="zh-CN">
              <a:ea typeface="+mn-lt"/>
              <a:cs typeface="+mn-lt"/>
            </a:endParaRPr>
          </a:p>
          <a:p>
            <a:pPr>
              <a:buFont typeface="Arial"/>
              <a:buChar char="•"/>
            </a:pPr>
            <a:r>
              <a:rPr lang="en-US" altLang="zh-CN">
                <a:ea typeface="+mn-lt"/>
                <a:cs typeface="+mn-lt"/>
              </a:rPr>
              <a:t>Extension</a:t>
            </a:r>
            <a:r>
              <a:rPr lang="zh-CN">
                <a:ea typeface="+mn-lt"/>
                <a:cs typeface="+mn-lt"/>
              </a:rPr>
              <a:t> </a:t>
            </a:r>
            <a:r>
              <a:rPr lang="en-US" altLang="zh-CN">
                <a:ea typeface="+mn-lt"/>
                <a:cs typeface="+mn-lt"/>
              </a:rPr>
              <a:t>Interface</a:t>
            </a:r>
            <a:r>
              <a:rPr lang="zh-CN">
                <a:ea typeface="+mn-lt"/>
                <a:cs typeface="+mn-lt"/>
              </a:rPr>
              <a:t> </a:t>
            </a:r>
            <a:r>
              <a:rPr lang="en-US" altLang="zh-CN">
                <a:ea typeface="+mn-lt"/>
                <a:cs typeface="+mn-lt"/>
              </a:rPr>
              <a:t>Model</a:t>
            </a:r>
            <a:r>
              <a:rPr lang="zh-CN">
                <a:ea typeface="+mn-lt"/>
                <a:cs typeface="+mn-lt"/>
              </a:rPr>
              <a:t> </a:t>
            </a:r>
            <a:r>
              <a:rPr lang="en-US" altLang="zh-CN">
                <a:ea typeface="+mn-lt"/>
                <a:cs typeface="+mn-lt"/>
              </a:rPr>
              <a:t>(EIM): </a:t>
            </a:r>
            <a:r>
              <a:rPr lang="en-US" altLang="zh-CN">
                <a:solidFill>
                  <a:srgbClr val="000000"/>
                </a:solidFill>
                <a:latin typeface="Aptos"/>
                <a:ea typeface="+mn-lt"/>
                <a:cs typeface="+mn-lt"/>
              </a:rPr>
              <a:t>Fine-grained Interface</a:t>
            </a:r>
          </a:p>
          <a:p>
            <a:pPr>
              <a:buFont typeface="Arial"/>
              <a:buChar char="•"/>
            </a:pPr>
            <a:r>
              <a:rPr lang="en-US" altLang="zh-CN" err="1">
                <a:ea typeface="+mn-lt"/>
                <a:cs typeface="+mn-lt"/>
              </a:rPr>
              <a:t>bpftime</a:t>
            </a:r>
            <a:r>
              <a:rPr lang="zh-CN">
                <a:ea typeface="+mn-lt"/>
                <a:cs typeface="+mn-lt"/>
              </a:rPr>
              <a:t> </a:t>
            </a:r>
            <a:r>
              <a:rPr lang="en-US" altLang="zh-CN">
                <a:ea typeface="+mn-lt"/>
                <a:cs typeface="+mn-lt"/>
              </a:rPr>
              <a:t>Runtime: safety &amp; performance</a:t>
            </a:r>
          </a:p>
          <a:p>
            <a:pPr>
              <a:buFont typeface="Arial"/>
              <a:buChar char="•"/>
            </a:pPr>
            <a:r>
              <a:rPr lang="en-US" altLang="zh-CN">
                <a:ea typeface="宋体"/>
              </a:rPr>
              <a:t>Evaluation</a:t>
            </a:r>
          </a:p>
          <a:p>
            <a:pPr>
              <a:buFont typeface="Arial"/>
              <a:buChar char="•"/>
            </a:pPr>
            <a:r>
              <a:rPr lang="en-US" altLang="zh-CN">
                <a:latin typeface="Aptos"/>
                <a:ea typeface="宋体"/>
              </a:rPr>
              <a:t>….. add more and make it a contribution</a:t>
            </a:r>
          </a:p>
          <a:p>
            <a:pPr marL="0" indent="0">
              <a:buNone/>
            </a:pPr>
            <a:r>
              <a:rPr lang="zh-CN" sz="4400">
                <a:latin typeface="Aptos Display"/>
                <a:ea typeface="宋体"/>
              </a:rPr>
              <a:t>Q &amp; A</a:t>
            </a:r>
            <a:r>
              <a:rPr lang="en-US" altLang="zh-CN" sz="4400">
                <a:latin typeface="Aptos Display"/>
                <a:ea typeface="宋体"/>
              </a:rPr>
              <a:t>?</a:t>
            </a:r>
          </a:p>
          <a:p>
            <a:pPr>
              <a:buFont typeface="Arial"/>
              <a:buChar char="•"/>
            </a:pPr>
            <a:r>
              <a:rPr lang="en-US" altLang="zh-CN">
                <a:latin typeface="Aptos"/>
                <a:ea typeface="宋体"/>
              </a:rPr>
              <a:t>GitHub</a:t>
            </a:r>
            <a:r>
              <a:rPr lang="zh-CN" altLang="en-US">
                <a:latin typeface="Aptos"/>
                <a:ea typeface="宋体"/>
              </a:rPr>
              <a:t> </a:t>
            </a:r>
            <a:r>
              <a:rPr lang="en-US" altLang="zh-CN">
                <a:latin typeface="Aptos"/>
                <a:ea typeface="宋体"/>
              </a:rPr>
              <a:t>repo:</a:t>
            </a:r>
            <a:r>
              <a:rPr lang="zh-CN" altLang="en-US">
                <a:latin typeface="Aptos"/>
                <a:ea typeface="宋体"/>
              </a:rPr>
              <a:t> </a:t>
            </a:r>
            <a:r>
              <a:rPr lang="en-US" altLang="zh-CN">
                <a:latin typeface="Aptos"/>
                <a:ea typeface="宋体"/>
                <a:hlinkClick r:id="rId3"/>
              </a:rPr>
              <a:t>https://github.com/eunomia-bpf/bpftime</a:t>
            </a:r>
            <a:endParaRPr lang="zh-CN" altLang="en-US">
              <a:latin typeface="Aptos"/>
              <a:ea typeface="宋体"/>
            </a:endParaRPr>
          </a:p>
          <a:p>
            <a:pPr>
              <a:buFont typeface="Arial"/>
              <a:buChar char="•"/>
            </a:pPr>
            <a:r>
              <a:rPr lang="en-US">
                <a:latin typeface="Aptos"/>
                <a:ea typeface="宋体"/>
              </a:rPr>
              <a:t>Get started:</a:t>
            </a:r>
            <a:endParaRPr lang="en-US" altLang="zh-CN">
              <a:latin typeface="Aptos"/>
              <a:ea typeface="宋体"/>
            </a:endParaRPr>
          </a:p>
          <a:p>
            <a:pPr marL="0" indent="0">
              <a:buNone/>
            </a:pPr>
            <a:endParaRPr lang="en-US" altLang="zh-CN" sz="4400">
              <a:latin typeface="Aptos Display"/>
              <a:ea typeface="宋体"/>
            </a:endParaRPr>
          </a:p>
        </p:txBody>
      </p:sp>
      <p:pic>
        <p:nvPicPr>
          <p:cNvPr id="5" name="Picture 4" descr="A black background with white text&#10;&#10;AI-generated content may be incorrect.">
            <a:extLst>
              <a:ext uri="{FF2B5EF4-FFF2-40B4-BE49-F238E27FC236}">
                <a16:creationId xmlns:a16="http://schemas.microsoft.com/office/drawing/2014/main" id="{F77CD230-0011-F859-B823-595AA133DB15}"/>
              </a:ext>
            </a:extLst>
          </p:cNvPr>
          <p:cNvPicPr>
            <a:picLocks noChangeAspect="1"/>
          </p:cNvPicPr>
          <p:nvPr/>
        </p:nvPicPr>
        <p:blipFill>
          <a:blip r:embed="rId4"/>
          <a:stretch>
            <a:fillRect/>
          </a:stretch>
        </p:blipFill>
        <p:spPr>
          <a:xfrm>
            <a:off x="3172669" y="5192738"/>
            <a:ext cx="6629400" cy="1371600"/>
          </a:xfrm>
          <a:prstGeom prst="rect">
            <a:avLst/>
          </a:prstGeom>
        </p:spPr>
      </p:pic>
      <p:pic>
        <p:nvPicPr>
          <p:cNvPr id="7" name="图片 7" descr="A qr code with black dots&#10;&#10;AI-generated content may be incorrect.">
            <a:extLst>
              <a:ext uri="{FF2B5EF4-FFF2-40B4-BE49-F238E27FC236}">
                <a16:creationId xmlns:a16="http://schemas.microsoft.com/office/drawing/2014/main" id="{7D6262CB-2FA7-15A7-ED3C-76AC459BC808}"/>
              </a:ext>
            </a:extLst>
          </p:cNvPr>
          <p:cNvPicPr>
            <a:picLocks noChangeAspect="1"/>
          </p:cNvPicPr>
          <p:nvPr/>
        </p:nvPicPr>
        <p:blipFill>
          <a:blip r:embed="rId5"/>
          <a:stretch>
            <a:fillRect/>
          </a:stretch>
        </p:blipFill>
        <p:spPr>
          <a:xfrm>
            <a:off x="10340748" y="4700799"/>
            <a:ext cx="1000878" cy="982392"/>
          </a:xfrm>
          <a:prstGeom prst="rect">
            <a:avLst/>
          </a:prstGeom>
        </p:spPr>
      </p:pic>
      <p:sp>
        <p:nvSpPr>
          <p:cNvPr id="4" name="Slide Number Placeholder 3">
            <a:extLst>
              <a:ext uri="{FF2B5EF4-FFF2-40B4-BE49-F238E27FC236}">
                <a16:creationId xmlns:a16="http://schemas.microsoft.com/office/drawing/2014/main" id="{EA907D92-83FF-1628-1050-DC658A1279FB}"/>
              </a:ext>
            </a:extLst>
          </p:cNvPr>
          <p:cNvSpPr>
            <a:spLocks noGrp="1"/>
          </p:cNvSpPr>
          <p:nvPr>
            <p:ph type="sldNum" sz="quarter" idx="12"/>
          </p:nvPr>
        </p:nvSpPr>
        <p:spPr/>
        <p:txBody>
          <a:bodyPr/>
          <a:lstStyle/>
          <a:p>
            <a:fld id="{079CB688-378F-4534-BFFE-AF122467FDB7}" type="slidenum">
              <a:rPr lang="zh-CN" altLang="en-US" smtClean="0"/>
              <a:t>54</a:t>
            </a:fld>
            <a:endParaRPr lang="en-US"/>
          </a:p>
        </p:txBody>
      </p:sp>
    </p:spTree>
    <p:extLst>
      <p:ext uri="{BB962C8B-B14F-4D97-AF65-F5344CB8AC3E}">
        <p14:creationId xmlns:p14="http://schemas.microsoft.com/office/powerpoint/2010/main" val="3965980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4794-DA1C-9BCF-14CC-470253B58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46335-9671-AA3F-685D-105F94BBEC28}"/>
              </a:ext>
            </a:extLst>
          </p:cNvPr>
          <p:cNvSpPr>
            <a:spLocks noGrp="1"/>
          </p:cNvSpPr>
          <p:nvPr>
            <p:ph type="title"/>
          </p:nvPr>
        </p:nvSpPr>
        <p:spPr/>
        <p:txBody>
          <a:bodyPr/>
          <a:lstStyle/>
          <a:p>
            <a:r>
              <a:rPr lang="en-US" altLang="zh-CN">
                <a:ea typeface="+mj-lt"/>
              </a:rPr>
              <a:t>Contribution</a:t>
            </a:r>
            <a:endParaRPr lang="zh-CN">
              <a:ea typeface="宋体"/>
            </a:endParaRPr>
          </a:p>
        </p:txBody>
      </p:sp>
      <p:sp>
        <p:nvSpPr>
          <p:cNvPr id="3" name="Content Placeholder 2">
            <a:extLst>
              <a:ext uri="{FF2B5EF4-FFF2-40B4-BE49-F238E27FC236}">
                <a16:creationId xmlns:a16="http://schemas.microsoft.com/office/drawing/2014/main" id="{B45E9F6C-1AAE-AFE9-8CDD-215FDBF08E9A}"/>
              </a:ext>
            </a:extLst>
          </p:cNvPr>
          <p:cNvSpPr>
            <a:spLocks noGrp="1"/>
          </p:cNvSpPr>
          <p:nvPr>
            <p:ph idx="1"/>
          </p:nvPr>
        </p:nvSpPr>
        <p:spPr>
          <a:xfrm>
            <a:off x="838200" y="1747257"/>
            <a:ext cx="5900223" cy="4429706"/>
          </a:xfrm>
        </p:spPr>
        <p:txBody>
          <a:bodyPr vert="horz" lIns="91440" tIns="45720" rIns="91440" bIns="45720" rtlCol="0" anchor="t">
            <a:normAutofit/>
          </a:bodyPr>
          <a:lstStyle/>
          <a:p>
            <a:pPr>
              <a:buFont typeface="Arial"/>
              <a:buChar char="•"/>
            </a:pPr>
            <a:r>
              <a:rPr lang="en-US" altLang="zh-CN" b="1">
                <a:ea typeface="+mn-lt"/>
                <a:cs typeface="+mn-lt"/>
              </a:rPr>
              <a:t>Extension</a:t>
            </a:r>
            <a:r>
              <a:rPr lang="zh-CN" b="1">
                <a:ea typeface="+mn-lt"/>
                <a:cs typeface="+mn-lt"/>
              </a:rPr>
              <a:t> </a:t>
            </a:r>
            <a:r>
              <a:rPr lang="en-US" altLang="zh-CN" b="1">
                <a:ea typeface="+mn-lt"/>
                <a:cs typeface="+mn-lt"/>
              </a:rPr>
              <a:t>Interface</a:t>
            </a:r>
            <a:r>
              <a:rPr lang="zh-CN" b="1">
                <a:ea typeface="+mn-lt"/>
                <a:cs typeface="+mn-lt"/>
              </a:rPr>
              <a:t> </a:t>
            </a:r>
            <a:r>
              <a:rPr lang="en-US" altLang="zh-CN" b="1">
                <a:ea typeface="+mn-lt"/>
                <a:cs typeface="+mn-lt"/>
              </a:rPr>
              <a:t>Model</a:t>
            </a:r>
            <a:r>
              <a:rPr lang="zh-CN" b="1">
                <a:ea typeface="+mn-lt"/>
                <a:cs typeface="+mn-lt"/>
              </a:rPr>
              <a:t> </a:t>
            </a:r>
            <a:r>
              <a:rPr lang="en-US" altLang="zh-CN" b="1">
                <a:ea typeface="+mn-lt"/>
                <a:cs typeface="+mn-lt"/>
              </a:rPr>
              <a:t>(EIM)</a:t>
            </a:r>
            <a:r>
              <a:rPr lang="en-US" altLang="zh-CN">
                <a:ea typeface="+mn-lt"/>
                <a:cs typeface="+mn-lt"/>
              </a:rPr>
              <a:t>:</a:t>
            </a:r>
            <a:r>
              <a:rPr lang="zh-CN">
                <a:ea typeface="+mn-lt"/>
                <a:cs typeface="+mn-lt"/>
              </a:rPr>
              <a:t> </a:t>
            </a:r>
            <a:r>
              <a:rPr lang="en-US">
                <a:ea typeface="+mn-lt"/>
                <a:cs typeface="+mn-lt"/>
              </a:rPr>
              <a:t>Solution to navigate fine-grained safety-interconnectedness trade-off &amp; Two-Phase Specification: Development-Time (by Developer) Deployment-Time (by Manager)</a:t>
            </a:r>
          </a:p>
          <a:p>
            <a:pPr marL="0" indent="0">
              <a:buNone/>
            </a:pPr>
            <a:endParaRPr lang="zh-CN" altLang="en-US">
              <a:ea typeface="宋体"/>
            </a:endParaRPr>
          </a:p>
        </p:txBody>
      </p:sp>
      <p:sp>
        <p:nvSpPr>
          <p:cNvPr id="7" name="Content Placeholder 2">
            <a:extLst>
              <a:ext uri="{FF2B5EF4-FFF2-40B4-BE49-F238E27FC236}">
                <a16:creationId xmlns:a16="http://schemas.microsoft.com/office/drawing/2014/main" id="{957BB781-18B0-CCCA-13A9-EB43F1E808A5}"/>
              </a:ext>
            </a:extLst>
          </p:cNvPr>
          <p:cNvSpPr txBox="1">
            <a:spLocks/>
          </p:cNvSpPr>
          <p:nvPr/>
        </p:nvSpPr>
        <p:spPr>
          <a:xfrm>
            <a:off x="6945260" y="1223688"/>
            <a:ext cx="5101352" cy="44051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ea typeface="+mn-lt"/>
              <a:cs typeface="+mn-lt"/>
            </a:endParaRPr>
          </a:p>
          <a:p>
            <a:pPr>
              <a:buFont typeface="Arial"/>
              <a:buChar char="•"/>
            </a:pPr>
            <a:r>
              <a:rPr lang="en-US" altLang="zh-CN" b="1" err="1">
                <a:ea typeface="宋体"/>
                <a:cs typeface="+mn-lt"/>
              </a:rPr>
              <a:t>bpftime</a:t>
            </a:r>
            <a:r>
              <a:rPr lang="zh-CN" altLang="en-US" b="1">
                <a:ea typeface="宋体"/>
                <a:cs typeface="+mn-lt"/>
              </a:rPr>
              <a:t> </a:t>
            </a:r>
            <a:r>
              <a:rPr lang="en-US" altLang="zh-CN" b="1">
                <a:ea typeface="宋体"/>
                <a:cs typeface="+mn-lt"/>
              </a:rPr>
              <a:t>Runtime</a:t>
            </a:r>
            <a:r>
              <a:rPr lang="en-US" altLang="zh-CN">
                <a:ea typeface="宋体"/>
                <a:cs typeface="+mn-lt"/>
              </a:rPr>
              <a:t>:</a:t>
            </a:r>
            <a:r>
              <a:rPr lang="zh-CN" altLang="en-US">
                <a:ea typeface="宋体"/>
                <a:cs typeface="+mn-lt"/>
              </a:rPr>
              <a:t> </a:t>
            </a:r>
            <a:r>
              <a:rPr lang="en-US" altLang="zh-CN">
                <a:ea typeface="宋体"/>
                <a:cs typeface="+mn-lt"/>
              </a:rPr>
              <a:t>An </a:t>
            </a:r>
            <a:r>
              <a:rPr lang="en-US" altLang="zh-CN" err="1">
                <a:ea typeface="宋体"/>
                <a:cs typeface="+mn-lt"/>
              </a:rPr>
              <a:t>userspace</a:t>
            </a:r>
            <a:r>
              <a:rPr lang="en-US" altLang="zh-CN">
                <a:ea typeface="宋体"/>
                <a:cs typeface="+mn-lt"/>
              </a:rPr>
              <a:t> </a:t>
            </a:r>
            <a:r>
              <a:rPr lang="en-US" altLang="zh-CN" err="1">
                <a:ea typeface="宋体"/>
                <a:cs typeface="+mn-lt"/>
              </a:rPr>
              <a:t>eBPF</a:t>
            </a:r>
            <a:r>
              <a:rPr lang="en-US" altLang="zh-CN">
                <a:ea typeface="宋体"/>
                <a:cs typeface="+mn-lt"/>
              </a:rPr>
              <a:t> runtime</a:t>
            </a:r>
            <a:r>
              <a:rPr lang="zh-CN" altLang="en-US">
                <a:ea typeface="宋体"/>
                <a:cs typeface="+mn-lt"/>
              </a:rPr>
              <a:t> </a:t>
            </a:r>
            <a:r>
              <a:rPr lang="en-US" altLang="zh-CN">
                <a:ea typeface="宋体"/>
                <a:cs typeface="+mn-lt"/>
              </a:rPr>
              <a:t>implemented EIM with isolation and </a:t>
            </a:r>
            <a:r>
              <a:rPr lang="en-US">
                <a:ea typeface="宋体"/>
                <a:cs typeface="+mn-lt"/>
              </a:rPr>
              <a:t>efficiency</a:t>
            </a:r>
            <a:r>
              <a:rPr lang="en-US" altLang="zh-CN">
                <a:ea typeface="宋体"/>
                <a:cs typeface="+mn-lt"/>
              </a:rPr>
              <a:t> </a:t>
            </a:r>
          </a:p>
          <a:p>
            <a:pPr marL="0" indent="0">
              <a:buNone/>
            </a:pPr>
            <a:endParaRPr lang="en-US" altLang="zh-CN">
              <a:ea typeface="宋体"/>
              <a:cs typeface="+mn-lt"/>
            </a:endParaRPr>
          </a:p>
          <a:p>
            <a:pPr marL="0" indent="0">
              <a:buFont typeface="Arial" panose="020B0604020202020204" pitchFamily="34" charset="0"/>
              <a:buNone/>
            </a:pPr>
            <a:endParaRPr lang="zh-CN" altLang="en-US">
              <a:ea typeface="宋体"/>
            </a:endParaRPr>
          </a:p>
        </p:txBody>
      </p:sp>
      <p:sp>
        <p:nvSpPr>
          <p:cNvPr id="8" name="TextBox 7">
            <a:extLst>
              <a:ext uri="{FF2B5EF4-FFF2-40B4-BE49-F238E27FC236}">
                <a16:creationId xmlns:a16="http://schemas.microsoft.com/office/drawing/2014/main" id="{BB8B6394-F939-A925-41DD-826B2C714415}"/>
              </a:ext>
            </a:extLst>
          </p:cNvPr>
          <p:cNvSpPr txBox="1"/>
          <p:nvPr/>
        </p:nvSpPr>
        <p:spPr>
          <a:xfrm>
            <a:off x="1043449" y="5658465"/>
            <a:ext cx="92263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a:t>Evaluation: 6 usecases and Up to 6x less overhead</a:t>
            </a:r>
            <a:endParaRPr lang="en-US"/>
          </a:p>
        </p:txBody>
      </p:sp>
      <p:sp>
        <p:nvSpPr>
          <p:cNvPr id="4" name="Slide Number Placeholder 3">
            <a:extLst>
              <a:ext uri="{FF2B5EF4-FFF2-40B4-BE49-F238E27FC236}">
                <a16:creationId xmlns:a16="http://schemas.microsoft.com/office/drawing/2014/main" id="{CC8E4652-B566-5409-8672-D4EB764E78A0}"/>
              </a:ext>
            </a:extLst>
          </p:cNvPr>
          <p:cNvSpPr>
            <a:spLocks noGrp="1"/>
          </p:cNvSpPr>
          <p:nvPr>
            <p:ph type="sldNum" sz="quarter" idx="12"/>
          </p:nvPr>
        </p:nvSpPr>
        <p:spPr/>
        <p:txBody>
          <a:bodyPr/>
          <a:lstStyle/>
          <a:p>
            <a:fld id="{079CB688-378F-4534-BFFE-AF122467FDB7}" type="slidenum">
              <a:rPr lang="zh-CN" altLang="en-US" smtClean="0"/>
              <a:t>55</a:t>
            </a:fld>
            <a:endParaRPr lang="en-US"/>
          </a:p>
        </p:txBody>
      </p:sp>
    </p:spTree>
    <p:extLst>
      <p:ext uri="{BB962C8B-B14F-4D97-AF65-F5344CB8AC3E}">
        <p14:creationId xmlns:p14="http://schemas.microsoft.com/office/powerpoint/2010/main" val="1672625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B3B68-8DE5-C828-E060-3A91B3C4A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25ADF-6E61-3454-C825-9A7334689E4E}"/>
              </a:ext>
            </a:extLst>
          </p:cNvPr>
          <p:cNvSpPr>
            <a:spLocks noGrp="1"/>
          </p:cNvSpPr>
          <p:nvPr>
            <p:ph type="title"/>
          </p:nvPr>
        </p:nvSpPr>
        <p:spPr/>
        <p:txBody>
          <a:bodyPr/>
          <a:lstStyle/>
          <a:p>
            <a:r>
              <a:rPr lang="en-US">
                <a:ea typeface="+mj-lt"/>
                <a:cs typeface="+mj-lt"/>
              </a:rPr>
              <a:t>Nginx firewall example</a:t>
            </a:r>
            <a:endParaRPr lang="en-US"/>
          </a:p>
        </p:txBody>
      </p:sp>
      <p:sp>
        <p:nvSpPr>
          <p:cNvPr id="3" name="Content Placeholder 2">
            <a:extLst>
              <a:ext uri="{FF2B5EF4-FFF2-40B4-BE49-F238E27FC236}">
                <a16:creationId xmlns:a16="http://schemas.microsoft.com/office/drawing/2014/main" id="{6F75CFDE-BDED-61ED-E084-7F4A24DDFAD9}"/>
              </a:ext>
            </a:extLst>
          </p:cNvPr>
          <p:cNvSpPr>
            <a:spLocks noGrp="1"/>
          </p:cNvSpPr>
          <p:nvPr>
            <p:ph idx="1"/>
          </p:nvPr>
        </p:nvSpPr>
        <p:spPr>
          <a:xfrm>
            <a:off x="838200" y="1530657"/>
            <a:ext cx="6292392" cy="4351338"/>
          </a:xfrm>
        </p:spPr>
        <p:txBody>
          <a:bodyPr vert="horz" lIns="91440" tIns="45720" rIns="91440" bIns="45720" rtlCol="0" anchor="t">
            <a:normAutofit lnSpcReduction="10000"/>
          </a:bodyPr>
          <a:lstStyle/>
          <a:p>
            <a:pPr marL="0" indent="0">
              <a:buNone/>
            </a:pPr>
            <a:r>
              <a:rPr lang="en-US">
                <a:ea typeface="+mn-lt"/>
                <a:cs typeface="+mn-lt"/>
              </a:rPr>
              <a:t>Offline:</a:t>
            </a:r>
            <a:endParaRPr lang="en-US"/>
          </a:p>
          <a:p>
            <a:r>
              <a:rPr lang="en-US">
                <a:ea typeface="+mn-lt"/>
                <a:cs typeface="+mn-lt"/>
              </a:rPr>
              <a:t>Writes custom firewall logic using nginx helper functions</a:t>
            </a:r>
          </a:p>
          <a:p>
            <a:r>
              <a:rPr lang="en-US">
                <a:ea typeface="+mn-lt"/>
                <a:cs typeface="+mn-lt"/>
              </a:rPr>
              <a:t>Loads their extension at an extension entry for request processing</a:t>
            </a:r>
            <a:endParaRPr lang="en-US"/>
          </a:p>
          <a:p>
            <a:pPr marL="0" indent="0">
              <a:buNone/>
            </a:pPr>
            <a:r>
              <a:rPr lang="en-US">
                <a:ea typeface="+mn-lt"/>
                <a:cs typeface="+mn-lt"/>
              </a:rPr>
              <a:t>At runtime</a:t>
            </a:r>
          </a:p>
          <a:p>
            <a:r>
              <a:rPr lang="en-US">
                <a:ea typeface="+mn-lt"/>
                <a:cs typeface="+mn-lt"/>
              </a:rPr>
              <a:t> Nginx jumps to the extension runtime when reaches the extension entry</a:t>
            </a:r>
            <a:endParaRPr lang="en-US"/>
          </a:p>
          <a:p>
            <a:r>
              <a:rPr lang="en-US">
                <a:ea typeface="+mn-lt"/>
                <a:cs typeface="+mn-lt"/>
              </a:rPr>
              <a:t>Extension runtime execute the extension entry and return to Nginx</a:t>
            </a:r>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p:txBody>
      </p:sp>
      <p:sp>
        <p:nvSpPr>
          <p:cNvPr id="6" name="TextBox 5">
            <a:extLst>
              <a:ext uri="{FF2B5EF4-FFF2-40B4-BE49-F238E27FC236}">
                <a16:creationId xmlns:a16="http://schemas.microsoft.com/office/drawing/2014/main" id="{48078203-337D-1BE6-CB07-5124C2FDDB26}"/>
              </a:ext>
            </a:extLst>
          </p:cNvPr>
          <p:cNvSpPr txBox="1"/>
          <p:nvPr/>
        </p:nvSpPr>
        <p:spPr>
          <a:xfrm>
            <a:off x="7747399" y="3228878"/>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Nginx</a:t>
            </a:r>
          </a:p>
          <a:p>
            <a:endParaRPr lang="en-US"/>
          </a:p>
          <a:p>
            <a:endParaRPr lang="en-US"/>
          </a:p>
          <a:p>
            <a:endParaRPr lang="en-US"/>
          </a:p>
        </p:txBody>
      </p:sp>
      <p:sp>
        <p:nvSpPr>
          <p:cNvPr id="8" name="TextBox 7">
            <a:extLst>
              <a:ext uri="{FF2B5EF4-FFF2-40B4-BE49-F238E27FC236}">
                <a16:creationId xmlns:a16="http://schemas.microsoft.com/office/drawing/2014/main" id="{2342CD76-B202-A9BD-C10B-A12D577AE71D}"/>
              </a:ext>
            </a:extLst>
          </p:cNvPr>
          <p:cNvSpPr txBox="1"/>
          <p:nvPr/>
        </p:nvSpPr>
        <p:spPr>
          <a:xfrm>
            <a:off x="9539332" y="3228878"/>
            <a:ext cx="1531695"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10" name="TextBox 9">
            <a:extLst>
              <a:ext uri="{FF2B5EF4-FFF2-40B4-BE49-F238E27FC236}">
                <a16:creationId xmlns:a16="http://schemas.microsoft.com/office/drawing/2014/main" id="{F39CAD3E-2F21-0206-C402-E25961C6FC42}"/>
              </a:ext>
            </a:extLst>
          </p:cNvPr>
          <p:cNvSpPr txBox="1"/>
          <p:nvPr/>
        </p:nvSpPr>
        <p:spPr>
          <a:xfrm>
            <a:off x="7988923" y="3830832"/>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12" name="TextBox 11">
            <a:extLst>
              <a:ext uri="{FF2B5EF4-FFF2-40B4-BE49-F238E27FC236}">
                <a16:creationId xmlns:a16="http://schemas.microsoft.com/office/drawing/2014/main" id="{4E69B2EB-3831-CB2A-BCDB-58EB44F2E399}"/>
              </a:ext>
            </a:extLst>
          </p:cNvPr>
          <p:cNvSpPr txBox="1"/>
          <p:nvPr/>
        </p:nvSpPr>
        <p:spPr>
          <a:xfrm>
            <a:off x="9709992" y="3830832"/>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Firewall</a:t>
            </a:r>
          </a:p>
        </p:txBody>
      </p:sp>
      <p:sp>
        <p:nvSpPr>
          <p:cNvPr id="14" name="Arrow: Left-Right 13">
            <a:extLst>
              <a:ext uri="{FF2B5EF4-FFF2-40B4-BE49-F238E27FC236}">
                <a16:creationId xmlns:a16="http://schemas.microsoft.com/office/drawing/2014/main" id="{15154247-ADCF-6F79-5310-EDCCBECDC057}"/>
              </a:ext>
            </a:extLst>
          </p:cNvPr>
          <p:cNvSpPr/>
          <p:nvPr/>
        </p:nvSpPr>
        <p:spPr>
          <a:xfrm>
            <a:off x="9058605" y="3993929"/>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DE292B4-462C-6495-BEAE-88B3592EF92E}"/>
              </a:ext>
            </a:extLst>
          </p:cNvPr>
          <p:cNvSpPr>
            <a:spLocks noGrp="1"/>
          </p:cNvSpPr>
          <p:nvPr>
            <p:ph type="sldNum" sz="quarter" idx="12"/>
          </p:nvPr>
        </p:nvSpPr>
        <p:spPr/>
        <p:txBody>
          <a:bodyPr/>
          <a:lstStyle/>
          <a:p>
            <a:fld id="{079CB688-378F-4534-BFFE-AF122467FDB7}" type="slidenum">
              <a:rPr lang="zh-CN" altLang="en-US" smtClean="0"/>
              <a:t>56</a:t>
            </a:fld>
            <a:endParaRPr lang="en-US"/>
          </a:p>
        </p:txBody>
      </p:sp>
    </p:spTree>
    <p:extLst>
      <p:ext uri="{BB962C8B-B14F-4D97-AF65-F5344CB8AC3E}">
        <p14:creationId xmlns:p14="http://schemas.microsoft.com/office/powerpoint/2010/main" val="1869711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1328B-4791-4241-0102-46BBE80C7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ACDC3-FB88-08A7-15B3-B6A582CB94DD}"/>
              </a:ext>
            </a:extLst>
          </p:cNvPr>
          <p:cNvSpPr>
            <a:spLocks noGrp="1"/>
          </p:cNvSpPr>
          <p:nvPr>
            <p:ph type="title"/>
          </p:nvPr>
        </p:nvSpPr>
        <p:spPr/>
        <p:txBody>
          <a:bodyPr/>
          <a:lstStyle/>
          <a:p>
            <a:r>
              <a:rPr lang="en-US">
                <a:solidFill>
                  <a:srgbClr val="000000"/>
                </a:solidFill>
                <a:ea typeface="+mj-lt"/>
                <a:cs typeface="+mj-lt"/>
              </a:rPr>
              <a:t>Six Real-World Use Cases</a:t>
            </a:r>
            <a:endParaRPr lang="zh-CN">
              <a:ea typeface="+mj-lt"/>
              <a:cs typeface="+mj-lt"/>
            </a:endParaRPr>
          </a:p>
        </p:txBody>
      </p:sp>
      <p:sp>
        <p:nvSpPr>
          <p:cNvPr id="3" name="Content Placeholder 2">
            <a:extLst>
              <a:ext uri="{FF2B5EF4-FFF2-40B4-BE49-F238E27FC236}">
                <a16:creationId xmlns:a16="http://schemas.microsoft.com/office/drawing/2014/main" id="{7B296113-42AE-03A2-6F8C-E05367CEA379}"/>
              </a:ext>
            </a:extLst>
          </p:cNvPr>
          <p:cNvSpPr>
            <a:spLocks noGrp="1"/>
          </p:cNvSpPr>
          <p:nvPr>
            <p:ph idx="1"/>
          </p:nvPr>
        </p:nvSpPr>
        <p:spPr/>
        <p:txBody>
          <a:bodyPr vert="horz" lIns="91440" tIns="45720" rIns="91440" bIns="45720" rtlCol="0" anchor="t">
            <a:normAutofit/>
          </a:bodyPr>
          <a:lstStyle/>
          <a:p>
            <a:pPr>
              <a:buFont typeface="Arial"/>
              <a:buChar char="•"/>
            </a:pPr>
            <a:r>
              <a:rPr lang="zh-CN" b="1">
                <a:ea typeface="+mn-lt"/>
                <a:cs typeface="+mn-lt"/>
              </a:rPr>
              <a:t>Nginx Firewall</a:t>
            </a:r>
            <a:endParaRPr lang="zh-CN">
              <a:ea typeface="+mn-lt"/>
              <a:cs typeface="+mn-lt"/>
            </a:endParaRPr>
          </a:p>
          <a:p>
            <a:pPr>
              <a:buFont typeface="Arial"/>
              <a:buChar char="•"/>
            </a:pPr>
            <a:r>
              <a:rPr lang="zh-CN" b="1">
                <a:ea typeface="+mn-lt"/>
                <a:cs typeface="+mn-lt"/>
              </a:rPr>
              <a:t>Redis Durability</a:t>
            </a:r>
            <a:endParaRPr lang="zh-CN">
              <a:ea typeface="宋体"/>
            </a:endParaRPr>
          </a:p>
          <a:p>
            <a:pPr>
              <a:buFont typeface="Arial"/>
              <a:buChar char="•"/>
            </a:pPr>
            <a:r>
              <a:rPr lang="zh-CN" b="1">
                <a:ea typeface="+mn-lt"/>
                <a:cs typeface="+mn-lt"/>
              </a:rPr>
              <a:t>FUSE Metadata Cache</a:t>
            </a:r>
            <a:endParaRPr lang="zh-CN"/>
          </a:p>
          <a:p>
            <a:pPr>
              <a:buFont typeface="Arial"/>
              <a:buChar char="•"/>
            </a:pPr>
            <a:r>
              <a:rPr lang="zh-CN" b="1">
                <a:ea typeface="+mn-lt"/>
                <a:cs typeface="+mn-lt"/>
              </a:rPr>
              <a:t>DeepFlow</a:t>
            </a:r>
            <a:endParaRPr lang="zh-CN"/>
          </a:p>
          <a:p>
            <a:pPr>
              <a:buFont typeface="Arial"/>
              <a:buChar char="•"/>
            </a:pPr>
            <a:r>
              <a:rPr lang="en-US" altLang="zh-CN" b="1">
                <a:ea typeface="+mn-lt"/>
                <a:cs typeface="+mn-lt"/>
              </a:rPr>
              <a:t>S</a:t>
            </a:r>
            <a:r>
              <a:rPr lang="zh-CN" b="1">
                <a:ea typeface="+mn-lt"/>
                <a:cs typeface="+mn-lt"/>
              </a:rPr>
              <a:t>yscount</a:t>
            </a:r>
            <a:endParaRPr lang="zh-CN">
              <a:ea typeface="宋体" panose="02010600030101010101" pitchFamily="2" charset="-122"/>
              <a:cs typeface="+mn-lt"/>
            </a:endParaRPr>
          </a:p>
          <a:p>
            <a:pPr>
              <a:buFont typeface="Arial"/>
              <a:buChar char="•"/>
            </a:pPr>
            <a:r>
              <a:rPr lang="en-US" altLang="zh-CN" b="1">
                <a:ea typeface="+mn-lt"/>
                <a:cs typeface="+mn-lt"/>
              </a:rPr>
              <a:t>S</a:t>
            </a:r>
            <a:r>
              <a:rPr lang="zh-CN" b="1">
                <a:ea typeface="+mn-lt"/>
                <a:cs typeface="+mn-lt"/>
              </a:rPr>
              <a:t>slsniff</a:t>
            </a:r>
            <a:endParaRPr lang="zh-CN">
              <a:ea typeface="宋体"/>
              <a:cs typeface="+mn-lt"/>
            </a:endParaRPr>
          </a:p>
          <a:p>
            <a:pPr marL="0" indent="0">
              <a:buNone/>
            </a:pPr>
            <a:r>
              <a:rPr lang="en-US">
                <a:ea typeface="宋体"/>
              </a:rPr>
              <a:t>(</a:t>
            </a:r>
            <a:r>
              <a:rPr lang="en-US" err="1">
                <a:ea typeface="宋体"/>
              </a:rPr>
              <a:t>grounp</a:t>
            </a:r>
            <a:r>
              <a:rPr lang="en-US">
                <a:ea typeface="宋体"/>
              </a:rPr>
              <a:t> and </a:t>
            </a:r>
            <a:r>
              <a:rPr lang="en-US" err="1">
                <a:ea typeface="宋体"/>
              </a:rPr>
              <a:t>figture</a:t>
            </a:r>
            <a:r>
              <a:rPr lang="en-US">
                <a:ea typeface="宋体"/>
              </a:rPr>
              <a:t>?)</a:t>
            </a:r>
          </a:p>
          <a:p>
            <a:pPr marL="0" indent="0">
              <a:buNone/>
            </a:pPr>
            <a:r>
              <a:rPr lang="en-US">
                <a:ea typeface="宋体"/>
              </a:rPr>
              <a:t>GitHub:</a:t>
            </a:r>
            <a:r>
              <a:rPr lang="zh-CN" altLang="en-US">
                <a:ea typeface="宋体"/>
              </a:rPr>
              <a:t> </a:t>
            </a:r>
            <a:r>
              <a:rPr lang="en-US">
                <a:ea typeface="宋体"/>
                <a:hlinkClick r:id="rId3"/>
              </a:rPr>
              <a:t>https://github.com/eunomia-bpf/bpftime</a:t>
            </a:r>
            <a:endParaRPr lang="zh-CN" altLang="en-US">
              <a:ea typeface="宋体"/>
            </a:endParaRPr>
          </a:p>
          <a:p>
            <a:pPr marL="0" indent="0">
              <a:buNone/>
            </a:pPr>
            <a:endParaRPr lang="en-US" altLang="zh-CN" b="1">
              <a:ea typeface="宋体"/>
            </a:endParaRPr>
          </a:p>
          <a:p>
            <a:pPr marL="0" indent="0">
              <a:buNone/>
            </a:pPr>
            <a:endParaRPr lang="zh-CN" altLang="en-US">
              <a:ea typeface="宋体"/>
            </a:endParaRPr>
          </a:p>
        </p:txBody>
      </p:sp>
      <p:pic>
        <p:nvPicPr>
          <p:cNvPr id="5" name="Picture 4" descr="A black and white screen with white text&#10;&#10;AI-generated content may be incorrect.">
            <a:extLst>
              <a:ext uri="{FF2B5EF4-FFF2-40B4-BE49-F238E27FC236}">
                <a16:creationId xmlns:a16="http://schemas.microsoft.com/office/drawing/2014/main" id="{83D62EB3-D5E1-22DE-17F5-4859B1BE52EB}"/>
              </a:ext>
            </a:extLst>
          </p:cNvPr>
          <p:cNvPicPr>
            <a:picLocks noChangeAspect="1"/>
          </p:cNvPicPr>
          <p:nvPr/>
        </p:nvPicPr>
        <p:blipFill>
          <a:blip r:embed="rId4"/>
          <a:stretch>
            <a:fillRect/>
          </a:stretch>
        </p:blipFill>
        <p:spPr>
          <a:xfrm>
            <a:off x="6509334" y="3431492"/>
            <a:ext cx="8219515" cy="1630457"/>
          </a:xfrm>
          <a:prstGeom prst="rect">
            <a:avLst/>
          </a:prstGeom>
        </p:spPr>
      </p:pic>
      <p:sp>
        <p:nvSpPr>
          <p:cNvPr id="4" name="Slide Number Placeholder 3">
            <a:extLst>
              <a:ext uri="{FF2B5EF4-FFF2-40B4-BE49-F238E27FC236}">
                <a16:creationId xmlns:a16="http://schemas.microsoft.com/office/drawing/2014/main" id="{15724E4A-EC36-5E68-7910-5879255C2609}"/>
              </a:ext>
            </a:extLst>
          </p:cNvPr>
          <p:cNvSpPr>
            <a:spLocks noGrp="1"/>
          </p:cNvSpPr>
          <p:nvPr>
            <p:ph type="sldNum" sz="quarter" idx="12"/>
          </p:nvPr>
        </p:nvSpPr>
        <p:spPr/>
        <p:txBody>
          <a:bodyPr/>
          <a:lstStyle/>
          <a:p>
            <a:fld id="{079CB688-378F-4534-BFFE-AF122467FDB7}" type="slidenum">
              <a:rPr lang="zh-CN" altLang="en-US" smtClean="0"/>
              <a:t>57</a:t>
            </a:fld>
            <a:endParaRPr lang="en-US"/>
          </a:p>
        </p:txBody>
      </p:sp>
    </p:spTree>
    <p:extLst>
      <p:ext uri="{BB962C8B-B14F-4D97-AF65-F5344CB8AC3E}">
        <p14:creationId xmlns:p14="http://schemas.microsoft.com/office/powerpoint/2010/main" val="38775518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05FC0-CF9D-0B5F-5EA8-46B9DDF72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C8368-32E7-3A1C-380D-EA5C784E1108}"/>
              </a:ext>
            </a:extLst>
          </p:cNvPr>
          <p:cNvSpPr>
            <a:spLocks noGrp="1"/>
          </p:cNvSpPr>
          <p:nvPr>
            <p:ph type="title"/>
          </p:nvPr>
        </p:nvSpPr>
        <p:spPr/>
        <p:txBody>
          <a:bodyPr/>
          <a:lstStyle/>
          <a:p>
            <a:r>
              <a:rPr lang="en-US" altLang="zh-CN" err="1">
                <a:solidFill>
                  <a:srgbClr val="000000"/>
                </a:solidFill>
                <a:ea typeface="+mj-lt"/>
                <a:cs typeface="+mj-lt"/>
              </a:rPr>
              <a:t>Exte</a:t>
            </a:r>
            <a:r>
              <a:rPr lang="zh-CN">
                <a:solidFill>
                  <a:srgbClr val="000000"/>
                </a:solidFill>
                <a:ea typeface="+mj-lt"/>
                <a:cs typeface="+mj-lt"/>
              </a:rPr>
              <a:t>n</a:t>
            </a:r>
            <a:r>
              <a:rPr lang="en-US" altLang="zh-CN" err="1">
                <a:solidFill>
                  <a:srgbClr val="000000"/>
                </a:solidFill>
                <a:ea typeface="+mj-lt"/>
                <a:cs typeface="+mj-lt"/>
              </a:rPr>
              <a:t>si</a:t>
            </a:r>
            <a:r>
              <a:rPr lang="zh-CN">
                <a:solidFill>
                  <a:srgbClr val="000000"/>
                </a:solidFill>
                <a:ea typeface="+mj-lt"/>
                <a:cs typeface="+mj-lt"/>
              </a:rPr>
              <a:t>on </a:t>
            </a:r>
            <a:r>
              <a:rPr lang="en-US" altLang="zh-CN">
                <a:solidFill>
                  <a:srgbClr val="000000"/>
                </a:solidFill>
                <a:ea typeface="+mj-lt"/>
                <a:cs typeface="+mj-lt"/>
              </a:rPr>
              <a:t>Problems</a:t>
            </a:r>
            <a:endParaRPr lang="zh-CN" altLang="en-US"/>
          </a:p>
        </p:txBody>
      </p:sp>
      <p:sp>
        <p:nvSpPr>
          <p:cNvPr id="8" name="Content Placeholder 2">
            <a:extLst>
              <a:ext uri="{FF2B5EF4-FFF2-40B4-BE49-F238E27FC236}">
                <a16:creationId xmlns:a16="http://schemas.microsoft.com/office/drawing/2014/main" id="{BFBF7037-AB61-B35F-4EAC-850C0973587A}"/>
              </a:ext>
            </a:extLst>
          </p:cNvPr>
          <p:cNvSpPr txBox="1">
            <a:spLocks/>
          </p:cNvSpPr>
          <p:nvPr/>
        </p:nvSpPr>
        <p:spPr>
          <a:xfrm>
            <a:off x="437535" y="2193106"/>
            <a:ext cx="5144306"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b="1">
                <a:ea typeface="+mn-lt"/>
                <a:cs typeface="+mn-lt"/>
              </a:rPr>
              <a:t>Real-world safety violations:</a:t>
            </a:r>
            <a:r>
              <a:rPr lang="en-US">
                <a:ea typeface="+mn-lt"/>
                <a:cs typeface="+mn-lt"/>
              </a:rPr>
              <a:t> </a:t>
            </a:r>
            <a:endParaRPr lang="en-US"/>
          </a:p>
          <a:p>
            <a:pPr marL="0" indent="0">
              <a:buNone/>
            </a:pPr>
            <a:r>
              <a:rPr lang="en-US" err="1">
                <a:ea typeface="+mn-lt"/>
                <a:cs typeface="+mn-lt"/>
              </a:rPr>
              <a:t>Bilibili</a:t>
            </a:r>
            <a:r>
              <a:rPr lang="en-US">
                <a:ea typeface="+mn-lt"/>
                <a:cs typeface="+mn-lt"/>
              </a:rPr>
              <a:t> CDN outage, Apache buffer overflow, Redis RCE</a:t>
            </a:r>
            <a:endParaRPr lang="en-US"/>
          </a:p>
          <a:p>
            <a:pPr>
              <a:buFont typeface="Arial"/>
              <a:buChar char="•"/>
            </a:pPr>
            <a:r>
              <a:rPr lang="en-US" b="1">
                <a:ea typeface="+mn-lt"/>
                <a:cs typeface="+mn-lt"/>
              </a:rPr>
              <a:t>Performance penalty</a:t>
            </a:r>
            <a:r>
              <a:rPr lang="en-US">
                <a:ea typeface="+mn-lt"/>
                <a:cs typeface="+mn-lt"/>
              </a:rPr>
              <a:t>: </a:t>
            </a:r>
            <a:r>
              <a:rPr lang="en-US" err="1">
                <a:ea typeface="+mn-lt"/>
                <a:cs typeface="+mn-lt"/>
              </a:rPr>
              <a:t>WebAssembly</a:t>
            </a:r>
            <a:r>
              <a:rPr lang="en-US">
                <a:ea typeface="+mn-lt"/>
                <a:cs typeface="+mn-lt"/>
              </a:rPr>
              <a:t>/Lua impose 10-15% overhead</a:t>
            </a:r>
          </a:p>
          <a:p>
            <a:pPr marL="0" indent="0">
              <a:buNone/>
            </a:pPr>
            <a:endParaRPr lang="en-US">
              <a:ea typeface="+mn-lt"/>
              <a:cs typeface="+mn-lt"/>
            </a:endParaRPr>
          </a:p>
          <a:p>
            <a:pPr>
              <a:buFont typeface="Arial"/>
              <a:buChar char="•"/>
            </a:pPr>
            <a:endParaRPr lang="en-US">
              <a:ea typeface="+mn-lt"/>
              <a:cs typeface="+mn-lt"/>
            </a:endParaRPr>
          </a:p>
          <a:p>
            <a:pPr marL="0" indent="0">
              <a:buFont typeface="Arial" panose="020B0604020202020204" pitchFamily="34" charset="0"/>
              <a:buNone/>
            </a:pPr>
            <a:endParaRPr lang="en-US">
              <a:ea typeface="+mn-lt"/>
              <a:cs typeface="+mn-lt"/>
            </a:endParaRPr>
          </a:p>
        </p:txBody>
      </p:sp>
      <p:sp>
        <p:nvSpPr>
          <p:cNvPr id="6" name="TextBox 5">
            <a:extLst>
              <a:ext uri="{FF2B5EF4-FFF2-40B4-BE49-F238E27FC236}">
                <a16:creationId xmlns:a16="http://schemas.microsoft.com/office/drawing/2014/main" id="{B5BA9FB3-55E0-B2F8-EAEC-6ABEF8101B8E}"/>
              </a:ext>
            </a:extLst>
          </p:cNvPr>
          <p:cNvSpPr txBox="1"/>
          <p:nvPr/>
        </p:nvSpPr>
        <p:spPr>
          <a:xfrm>
            <a:off x="7272177" y="306912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9" name="TextBox 8">
            <a:extLst>
              <a:ext uri="{FF2B5EF4-FFF2-40B4-BE49-F238E27FC236}">
                <a16:creationId xmlns:a16="http://schemas.microsoft.com/office/drawing/2014/main" id="{C3AE00C2-1F4E-5FA7-6F50-8337F663B566}"/>
              </a:ext>
            </a:extLst>
          </p:cNvPr>
          <p:cNvSpPr txBox="1"/>
          <p:nvPr/>
        </p:nvSpPr>
        <p:spPr>
          <a:xfrm>
            <a:off x="9242999" y="3069126"/>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11" name="TextBox 10">
            <a:extLst>
              <a:ext uri="{FF2B5EF4-FFF2-40B4-BE49-F238E27FC236}">
                <a16:creationId xmlns:a16="http://schemas.microsoft.com/office/drawing/2014/main" id="{C157FB5A-04DB-41DF-B5D1-7FA5FDBA4E5D}"/>
              </a:ext>
            </a:extLst>
          </p:cNvPr>
          <p:cNvSpPr txBox="1"/>
          <p:nvPr/>
        </p:nvSpPr>
        <p:spPr>
          <a:xfrm>
            <a:off x="7640038" y="367346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13" name="TextBox 12">
            <a:extLst>
              <a:ext uri="{FF2B5EF4-FFF2-40B4-BE49-F238E27FC236}">
                <a16:creationId xmlns:a16="http://schemas.microsoft.com/office/drawing/2014/main" id="{CCC595E8-97DD-672E-DF4B-205FDEEFB562}"/>
              </a:ext>
            </a:extLst>
          </p:cNvPr>
          <p:cNvSpPr txBox="1"/>
          <p:nvPr/>
        </p:nvSpPr>
        <p:spPr>
          <a:xfrm>
            <a:off x="9361107" y="3673469"/>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5" name="Arrow: Left-Right 14">
            <a:extLst>
              <a:ext uri="{FF2B5EF4-FFF2-40B4-BE49-F238E27FC236}">
                <a16:creationId xmlns:a16="http://schemas.microsoft.com/office/drawing/2014/main" id="{025A87FF-CE84-C9AF-BECB-00412BC5C625}"/>
              </a:ext>
            </a:extLst>
          </p:cNvPr>
          <p:cNvSpPr/>
          <p:nvPr/>
        </p:nvSpPr>
        <p:spPr>
          <a:xfrm>
            <a:off x="8709720" y="3836566"/>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with Corners Rounded 16">
            <a:extLst>
              <a:ext uri="{FF2B5EF4-FFF2-40B4-BE49-F238E27FC236}">
                <a16:creationId xmlns:a16="http://schemas.microsoft.com/office/drawing/2014/main" id="{0A854DBC-569F-3DEA-344A-5E88F36A19B5}"/>
              </a:ext>
            </a:extLst>
          </p:cNvPr>
          <p:cNvSpPr/>
          <p:nvPr/>
        </p:nvSpPr>
        <p:spPr>
          <a:xfrm>
            <a:off x="7422200" y="2122065"/>
            <a:ext cx="1136430" cy="74229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rPr>
              <a:t>Safety violation</a:t>
            </a:r>
          </a:p>
        </p:txBody>
      </p:sp>
      <p:sp>
        <p:nvSpPr>
          <p:cNvPr id="19" name="Speech Bubble: Rectangle with Corners Rounded 18">
            <a:extLst>
              <a:ext uri="{FF2B5EF4-FFF2-40B4-BE49-F238E27FC236}">
                <a16:creationId xmlns:a16="http://schemas.microsoft.com/office/drawing/2014/main" id="{8172A095-050E-8FA3-4425-CFDE41CF78D3}"/>
              </a:ext>
            </a:extLst>
          </p:cNvPr>
          <p:cNvSpPr/>
          <p:nvPr/>
        </p:nvSpPr>
        <p:spPr>
          <a:xfrm>
            <a:off x="9629372" y="2122065"/>
            <a:ext cx="1701361" cy="742295"/>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Performance penalty</a:t>
            </a:r>
          </a:p>
        </p:txBody>
      </p:sp>
      <p:sp>
        <p:nvSpPr>
          <p:cNvPr id="4" name="Slide Number Placeholder 3">
            <a:extLst>
              <a:ext uri="{FF2B5EF4-FFF2-40B4-BE49-F238E27FC236}">
                <a16:creationId xmlns:a16="http://schemas.microsoft.com/office/drawing/2014/main" id="{F7DCBFF8-69AF-DD49-A712-0F953C0A61CA}"/>
              </a:ext>
            </a:extLst>
          </p:cNvPr>
          <p:cNvSpPr>
            <a:spLocks noGrp="1"/>
          </p:cNvSpPr>
          <p:nvPr>
            <p:ph type="sldNum" sz="quarter" idx="12"/>
          </p:nvPr>
        </p:nvSpPr>
        <p:spPr/>
        <p:txBody>
          <a:bodyPr/>
          <a:lstStyle/>
          <a:p>
            <a:fld id="{079CB688-378F-4534-BFFE-AF122467FDB7}" type="slidenum">
              <a:rPr lang="zh-CN" altLang="en-US" smtClean="0"/>
              <a:t>58</a:t>
            </a:fld>
            <a:endParaRPr lang="en-US"/>
          </a:p>
        </p:txBody>
      </p:sp>
    </p:spTree>
    <p:extLst>
      <p:ext uri="{BB962C8B-B14F-4D97-AF65-F5344CB8AC3E}">
        <p14:creationId xmlns:p14="http://schemas.microsoft.com/office/powerpoint/2010/main" val="1044410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06AD5-3764-8F9B-992A-2A5CB3C82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C835C-9ECF-9692-5047-55B0D0BDD342}"/>
              </a:ext>
            </a:extLst>
          </p:cNvPr>
          <p:cNvSpPr>
            <a:spLocks noGrp="1"/>
          </p:cNvSpPr>
          <p:nvPr>
            <p:ph type="title"/>
          </p:nvPr>
        </p:nvSpPr>
        <p:spPr/>
        <p:txBody>
          <a:bodyPr/>
          <a:lstStyle/>
          <a:p>
            <a:r>
              <a:rPr lang="en-US" altLang="zh-CN">
                <a:ea typeface="+mj-lt"/>
              </a:rPr>
              <a:t>contribution</a:t>
            </a:r>
            <a:endParaRPr lang="en-US"/>
          </a:p>
        </p:txBody>
      </p:sp>
      <p:sp>
        <p:nvSpPr>
          <p:cNvPr id="3" name="Content Placeholder 2">
            <a:extLst>
              <a:ext uri="{FF2B5EF4-FFF2-40B4-BE49-F238E27FC236}">
                <a16:creationId xmlns:a16="http://schemas.microsoft.com/office/drawing/2014/main" id="{54CCCEA3-B847-1057-98FC-D002E13C19E8}"/>
              </a:ext>
            </a:extLst>
          </p:cNvPr>
          <p:cNvSpPr>
            <a:spLocks noGrp="1"/>
          </p:cNvSpPr>
          <p:nvPr>
            <p:ph idx="1"/>
          </p:nvPr>
        </p:nvSpPr>
        <p:spPr>
          <a:xfrm>
            <a:off x="838200" y="1771837"/>
            <a:ext cx="10963835" cy="4405126"/>
          </a:xfrm>
        </p:spPr>
        <p:txBody>
          <a:bodyPr vert="horz" lIns="91440" tIns="45720" rIns="91440" bIns="45720" rtlCol="0" anchor="t">
            <a:normAutofit/>
          </a:bodyPr>
          <a:lstStyle/>
          <a:p>
            <a:pPr>
              <a:buFont typeface="Arial"/>
              <a:buChar char="•"/>
            </a:pPr>
            <a:r>
              <a:rPr lang="en-US" altLang="zh-CN">
                <a:ea typeface="+mn-lt"/>
                <a:cs typeface="+mn-lt"/>
              </a:rPr>
              <a:t>Background &amp; motivation</a:t>
            </a:r>
            <a:r>
              <a:rPr lang="en-US">
                <a:ea typeface="+mn-lt"/>
                <a:cs typeface="+mn-lt"/>
              </a:rPr>
              <a:t>: Extensions</a:t>
            </a:r>
            <a:endParaRPr lang="en-US" altLang="zh-CN">
              <a:ea typeface="+mn-lt"/>
              <a:cs typeface="+mn-lt"/>
            </a:endParaRPr>
          </a:p>
          <a:p>
            <a:pPr>
              <a:buFont typeface="Arial"/>
              <a:buChar char="•"/>
            </a:pPr>
            <a:r>
              <a:rPr lang="en-US" altLang="zh-CN">
                <a:ea typeface="+mn-lt"/>
                <a:cs typeface="+mn-lt"/>
              </a:rPr>
              <a:t>Extension</a:t>
            </a:r>
            <a:r>
              <a:rPr lang="zh-CN">
                <a:ea typeface="+mn-lt"/>
                <a:cs typeface="+mn-lt"/>
              </a:rPr>
              <a:t> </a:t>
            </a:r>
            <a:r>
              <a:rPr lang="en-US" altLang="zh-CN">
                <a:ea typeface="+mn-lt"/>
                <a:cs typeface="+mn-lt"/>
              </a:rPr>
              <a:t>Interface</a:t>
            </a:r>
            <a:r>
              <a:rPr lang="zh-CN">
                <a:ea typeface="+mn-lt"/>
                <a:cs typeface="+mn-lt"/>
              </a:rPr>
              <a:t> </a:t>
            </a:r>
            <a:r>
              <a:rPr lang="en-US" altLang="zh-CN">
                <a:ea typeface="+mn-lt"/>
                <a:cs typeface="+mn-lt"/>
              </a:rPr>
              <a:t>Model</a:t>
            </a:r>
            <a:r>
              <a:rPr lang="zh-CN">
                <a:ea typeface="+mn-lt"/>
                <a:cs typeface="+mn-lt"/>
              </a:rPr>
              <a:t> </a:t>
            </a:r>
            <a:r>
              <a:rPr lang="en-US" altLang="zh-CN">
                <a:ea typeface="+mn-lt"/>
                <a:cs typeface="+mn-lt"/>
              </a:rPr>
              <a:t>(EIM): </a:t>
            </a:r>
            <a:r>
              <a:rPr lang="en-US" altLang="zh-CN">
                <a:solidFill>
                  <a:srgbClr val="000000"/>
                </a:solidFill>
                <a:latin typeface="Aptos"/>
                <a:ea typeface="+mn-lt"/>
                <a:cs typeface="+mn-lt"/>
              </a:rPr>
              <a:t>Fine-grained Interface</a:t>
            </a:r>
          </a:p>
          <a:p>
            <a:pPr>
              <a:buFont typeface="Arial"/>
              <a:buChar char="•"/>
            </a:pPr>
            <a:r>
              <a:rPr lang="en-US" altLang="zh-CN" err="1">
                <a:ea typeface="+mn-lt"/>
                <a:cs typeface="+mn-lt"/>
              </a:rPr>
              <a:t>bpftime</a:t>
            </a:r>
            <a:r>
              <a:rPr lang="zh-CN">
                <a:ea typeface="+mn-lt"/>
                <a:cs typeface="+mn-lt"/>
              </a:rPr>
              <a:t> </a:t>
            </a:r>
            <a:r>
              <a:rPr lang="en-US" altLang="zh-CN">
                <a:ea typeface="+mn-lt"/>
                <a:cs typeface="+mn-lt"/>
              </a:rPr>
              <a:t>Runtime: safety &amp; performance</a:t>
            </a:r>
          </a:p>
          <a:p>
            <a:pPr>
              <a:buFont typeface="Arial"/>
              <a:buChar char="•"/>
            </a:pPr>
            <a:r>
              <a:rPr lang="en-US" altLang="zh-CN">
                <a:ea typeface="宋体"/>
              </a:rPr>
              <a:t>Evaluation</a:t>
            </a:r>
          </a:p>
          <a:p>
            <a:pPr>
              <a:buFont typeface="Arial"/>
              <a:buChar char="•"/>
            </a:pPr>
            <a:r>
              <a:rPr lang="en-US" altLang="zh-CN">
                <a:latin typeface="Aptos"/>
                <a:ea typeface="宋体"/>
              </a:rPr>
              <a:t>….. add more and make it a contribution</a:t>
            </a:r>
          </a:p>
          <a:p>
            <a:pPr marL="0" indent="0">
              <a:buNone/>
            </a:pPr>
            <a:r>
              <a:rPr lang="zh-CN" sz="4400">
                <a:latin typeface="Aptos Display"/>
                <a:ea typeface="宋体"/>
              </a:rPr>
              <a:t>Q &amp; A</a:t>
            </a:r>
            <a:r>
              <a:rPr lang="en-US" altLang="zh-CN" sz="4400">
                <a:latin typeface="Aptos Display"/>
                <a:ea typeface="宋体"/>
              </a:rPr>
              <a:t>?</a:t>
            </a:r>
          </a:p>
          <a:p>
            <a:pPr>
              <a:buFont typeface="Arial"/>
              <a:buChar char="•"/>
            </a:pPr>
            <a:r>
              <a:rPr lang="en-US" altLang="zh-CN">
                <a:latin typeface="Aptos"/>
                <a:ea typeface="宋体"/>
              </a:rPr>
              <a:t>GitHub</a:t>
            </a:r>
            <a:r>
              <a:rPr lang="zh-CN" altLang="en-US">
                <a:latin typeface="Aptos"/>
                <a:ea typeface="宋体"/>
              </a:rPr>
              <a:t> </a:t>
            </a:r>
            <a:r>
              <a:rPr lang="en-US" altLang="zh-CN">
                <a:latin typeface="Aptos"/>
                <a:ea typeface="宋体"/>
              </a:rPr>
              <a:t>repo:</a:t>
            </a:r>
            <a:r>
              <a:rPr lang="zh-CN" altLang="en-US">
                <a:latin typeface="Aptos"/>
                <a:ea typeface="宋体"/>
              </a:rPr>
              <a:t> </a:t>
            </a:r>
            <a:r>
              <a:rPr lang="en-US" altLang="zh-CN">
                <a:latin typeface="Aptos"/>
                <a:ea typeface="宋体"/>
                <a:hlinkClick r:id="rId3"/>
              </a:rPr>
              <a:t>https://github.com/eunomia-bpf/bpftime</a:t>
            </a:r>
            <a:endParaRPr lang="zh-CN" altLang="en-US">
              <a:latin typeface="Aptos"/>
              <a:ea typeface="宋体"/>
            </a:endParaRPr>
          </a:p>
          <a:p>
            <a:pPr>
              <a:buFont typeface="Arial"/>
              <a:buChar char="•"/>
            </a:pPr>
            <a:r>
              <a:rPr lang="en-US">
                <a:latin typeface="Aptos"/>
                <a:ea typeface="宋体"/>
              </a:rPr>
              <a:t>Get started:</a:t>
            </a:r>
            <a:endParaRPr lang="en-US" altLang="zh-CN">
              <a:latin typeface="Aptos"/>
              <a:ea typeface="宋体"/>
            </a:endParaRPr>
          </a:p>
          <a:p>
            <a:pPr marL="0" indent="0">
              <a:buNone/>
            </a:pPr>
            <a:endParaRPr lang="en-US" altLang="zh-CN" sz="4400">
              <a:latin typeface="Aptos Display"/>
              <a:ea typeface="宋体"/>
            </a:endParaRPr>
          </a:p>
        </p:txBody>
      </p:sp>
      <p:pic>
        <p:nvPicPr>
          <p:cNvPr id="5" name="Picture 4" descr="A black background with white text&#10;&#10;AI-generated content may be incorrect.">
            <a:extLst>
              <a:ext uri="{FF2B5EF4-FFF2-40B4-BE49-F238E27FC236}">
                <a16:creationId xmlns:a16="http://schemas.microsoft.com/office/drawing/2014/main" id="{1120F046-6659-728A-0712-0FB75C898F49}"/>
              </a:ext>
            </a:extLst>
          </p:cNvPr>
          <p:cNvPicPr>
            <a:picLocks noChangeAspect="1"/>
          </p:cNvPicPr>
          <p:nvPr/>
        </p:nvPicPr>
        <p:blipFill>
          <a:blip r:embed="rId4"/>
          <a:stretch>
            <a:fillRect/>
          </a:stretch>
        </p:blipFill>
        <p:spPr>
          <a:xfrm>
            <a:off x="3172669" y="5192738"/>
            <a:ext cx="6629400" cy="1371600"/>
          </a:xfrm>
          <a:prstGeom prst="rect">
            <a:avLst/>
          </a:prstGeom>
        </p:spPr>
      </p:pic>
      <p:pic>
        <p:nvPicPr>
          <p:cNvPr id="7" name="图片 7" descr="A qr code with black dots&#10;&#10;AI-generated content may be incorrect.">
            <a:extLst>
              <a:ext uri="{FF2B5EF4-FFF2-40B4-BE49-F238E27FC236}">
                <a16:creationId xmlns:a16="http://schemas.microsoft.com/office/drawing/2014/main" id="{DDB2C540-F170-DC6A-DC13-B295350F2039}"/>
              </a:ext>
            </a:extLst>
          </p:cNvPr>
          <p:cNvPicPr>
            <a:picLocks noChangeAspect="1"/>
          </p:cNvPicPr>
          <p:nvPr/>
        </p:nvPicPr>
        <p:blipFill>
          <a:blip r:embed="rId5"/>
          <a:stretch>
            <a:fillRect/>
          </a:stretch>
        </p:blipFill>
        <p:spPr>
          <a:xfrm>
            <a:off x="10340748" y="4700799"/>
            <a:ext cx="1000878" cy="982392"/>
          </a:xfrm>
          <a:prstGeom prst="rect">
            <a:avLst/>
          </a:prstGeom>
        </p:spPr>
      </p:pic>
      <p:sp>
        <p:nvSpPr>
          <p:cNvPr id="4" name="Slide Number Placeholder 3">
            <a:extLst>
              <a:ext uri="{FF2B5EF4-FFF2-40B4-BE49-F238E27FC236}">
                <a16:creationId xmlns:a16="http://schemas.microsoft.com/office/drawing/2014/main" id="{9345AE38-953E-0AF3-5E8A-2408CC34F868}"/>
              </a:ext>
            </a:extLst>
          </p:cNvPr>
          <p:cNvSpPr>
            <a:spLocks noGrp="1"/>
          </p:cNvSpPr>
          <p:nvPr>
            <p:ph type="sldNum" sz="quarter" idx="12"/>
          </p:nvPr>
        </p:nvSpPr>
        <p:spPr/>
        <p:txBody>
          <a:bodyPr/>
          <a:lstStyle/>
          <a:p>
            <a:fld id="{079CB688-378F-4534-BFFE-AF122467FDB7}" type="slidenum">
              <a:rPr lang="zh-CN" altLang="en-US" smtClean="0"/>
              <a:t>59</a:t>
            </a:fld>
            <a:endParaRPr lang="en-US"/>
          </a:p>
        </p:txBody>
      </p:sp>
    </p:spTree>
    <p:extLst>
      <p:ext uri="{BB962C8B-B14F-4D97-AF65-F5344CB8AC3E}">
        <p14:creationId xmlns:p14="http://schemas.microsoft.com/office/powerpoint/2010/main" val="164486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F5BCA-CAF3-2FA0-52B1-B5C063ABC4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297F3D-7005-86F7-F3BD-5152ABA74BDC}"/>
              </a:ext>
            </a:extLst>
          </p:cNvPr>
          <p:cNvSpPr>
            <a:spLocks noGrp="1"/>
          </p:cNvSpPr>
          <p:nvPr>
            <p:ph type="title"/>
          </p:nvPr>
        </p:nvSpPr>
        <p:spPr/>
        <p:txBody>
          <a:bodyPr/>
          <a:lstStyle/>
          <a:p>
            <a:r>
              <a:rPr lang="en-US" altLang="zh-CN">
                <a:ea typeface="+mj-lt"/>
              </a:rPr>
              <a:t>Contributions</a:t>
            </a:r>
            <a:endParaRPr lang="zh-CN">
              <a:ea typeface="宋体"/>
            </a:endParaRPr>
          </a:p>
        </p:txBody>
      </p:sp>
      <p:sp>
        <p:nvSpPr>
          <p:cNvPr id="8" name="TextBox 7">
            <a:extLst>
              <a:ext uri="{FF2B5EF4-FFF2-40B4-BE49-F238E27FC236}">
                <a16:creationId xmlns:a16="http://schemas.microsoft.com/office/drawing/2014/main" id="{3284E232-2A47-A2C5-E0E5-DDF04C00CEAC}"/>
              </a:ext>
            </a:extLst>
          </p:cNvPr>
          <p:cNvSpPr txBox="1"/>
          <p:nvPr/>
        </p:nvSpPr>
        <p:spPr>
          <a:xfrm>
            <a:off x="1043449" y="5658465"/>
            <a:ext cx="92263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Up to 6x less overhead than current state-of-the-art!</a:t>
            </a:r>
            <a:endParaRPr lang="en-US"/>
          </a:p>
        </p:txBody>
      </p:sp>
      <p:sp>
        <p:nvSpPr>
          <p:cNvPr id="5" name="Slide Number Placeholder 4">
            <a:extLst>
              <a:ext uri="{FF2B5EF4-FFF2-40B4-BE49-F238E27FC236}">
                <a16:creationId xmlns:a16="http://schemas.microsoft.com/office/drawing/2014/main" id="{85463073-76BC-7B7C-0DD0-FAEF247445AB}"/>
              </a:ext>
            </a:extLst>
          </p:cNvPr>
          <p:cNvSpPr>
            <a:spLocks noGrp="1"/>
          </p:cNvSpPr>
          <p:nvPr>
            <p:ph type="sldNum" sz="quarter" idx="12"/>
          </p:nvPr>
        </p:nvSpPr>
        <p:spPr/>
        <p:txBody>
          <a:bodyPr/>
          <a:lstStyle/>
          <a:p>
            <a:fld id="{079CB688-378F-4534-BFFE-AF122467FDB7}" type="slidenum">
              <a:rPr lang="zh-CN" altLang="en-US" smtClean="0"/>
              <a:t>6</a:t>
            </a:fld>
            <a:endParaRPr lang="en-US"/>
          </a:p>
        </p:txBody>
      </p:sp>
      <p:sp>
        <p:nvSpPr>
          <p:cNvPr id="11" name="Rectangle: Rounded Corners 10">
            <a:extLst>
              <a:ext uri="{FF2B5EF4-FFF2-40B4-BE49-F238E27FC236}">
                <a16:creationId xmlns:a16="http://schemas.microsoft.com/office/drawing/2014/main" id="{8C678937-4C70-369F-6BDD-3DC104C73319}"/>
              </a:ext>
            </a:extLst>
          </p:cNvPr>
          <p:cNvSpPr/>
          <p:nvPr/>
        </p:nvSpPr>
        <p:spPr>
          <a:xfrm>
            <a:off x="1681451" y="2456152"/>
            <a:ext cx="3606799" cy="1149008"/>
          </a:xfrm>
          <a:prstGeom prst="round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chemeClr val="tx1"/>
                </a:solidFill>
              </a:rPr>
              <a:t>Extension Interface model (EIM)</a:t>
            </a:r>
          </a:p>
        </p:txBody>
      </p:sp>
      <p:sp>
        <p:nvSpPr>
          <p:cNvPr id="12" name="Rectangle: Rounded Corners 11">
            <a:extLst>
              <a:ext uri="{FF2B5EF4-FFF2-40B4-BE49-F238E27FC236}">
                <a16:creationId xmlns:a16="http://schemas.microsoft.com/office/drawing/2014/main" id="{E7403D56-294C-D04E-9B68-B5886FB54E5A}"/>
              </a:ext>
            </a:extLst>
          </p:cNvPr>
          <p:cNvSpPr/>
          <p:nvPr/>
        </p:nvSpPr>
        <p:spPr>
          <a:xfrm>
            <a:off x="6609051" y="2457655"/>
            <a:ext cx="3625234" cy="1142862"/>
          </a:xfrm>
          <a:prstGeom prst="round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err="1">
                <a:solidFill>
                  <a:schemeClr val="tx1"/>
                </a:solidFill>
              </a:rPr>
              <a:t>Bpftime</a:t>
            </a:r>
            <a:endParaRPr lang="en-US" sz="2400" err="1">
              <a:solidFill>
                <a:schemeClr val="tx1"/>
              </a:solidFill>
            </a:endParaRPr>
          </a:p>
        </p:txBody>
      </p:sp>
      <p:sp>
        <p:nvSpPr>
          <p:cNvPr id="13" name="TextBox 12">
            <a:extLst>
              <a:ext uri="{FF2B5EF4-FFF2-40B4-BE49-F238E27FC236}">
                <a16:creationId xmlns:a16="http://schemas.microsoft.com/office/drawing/2014/main" id="{47472F84-2080-7059-EA3B-AE95982CA43E}"/>
              </a:ext>
            </a:extLst>
          </p:cNvPr>
          <p:cNvSpPr txBox="1"/>
          <p:nvPr/>
        </p:nvSpPr>
        <p:spPr>
          <a:xfrm>
            <a:off x="1088786" y="3704438"/>
            <a:ext cx="478366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ea typeface="+mn-lt"/>
                <a:cs typeface="+mn-lt"/>
              </a:rPr>
              <a:t>Navigate fine-grained safety/</a:t>
            </a:r>
            <a:r>
              <a:rPr lang="en-US" sz="2000" err="1">
                <a:ea typeface="+mn-lt"/>
                <a:cs typeface="+mn-lt"/>
              </a:rPr>
              <a:t>interconectedness</a:t>
            </a:r>
            <a:r>
              <a:rPr lang="en-US" sz="2000">
                <a:ea typeface="+mn-lt"/>
                <a:cs typeface="+mn-lt"/>
              </a:rPr>
              <a:t> trade-offs for extensions</a:t>
            </a:r>
            <a:endParaRPr lang="en-US" sz="2000"/>
          </a:p>
        </p:txBody>
      </p:sp>
      <p:sp>
        <p:nvSpPr>
          <p:cNvPr id="14" name="TextBox 13">
            <a:extLst>
              <a:ext uri="{FF2B5EF4-FFF2-40B4-BE49-F238E27FC236}">
                <a16:creationId xmlns:a16="http://schemas.microsoft.com/office/drawing/2014/main" id="{4426718C-B90F-9C25-A3D4-F2396A8F56DC}"/>
              </a:ext>
            </a:extLst>
          </p:cNvPr>
          <p:cNvSpPr txBox="1"/>
          <p:nvPr/>
        </p:nvSpPr>
        <p:spPr>
          <a:xfrm>
            <a:off x="6151853" y="3687505"/>
            <a:ext cx="47836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ea typeface="+mn-lt"/>
                <a:cs typeface="+mn-lt"/>
              </a:rPr>
              <a:t>Efficient support for EIM and isolation through </a:t>
            </a:r>
            <a:r>
              <a:rPr lang="en-US" sz="2000" err="1">
                <a:ea typeface="+mn-lt"/>
                <a:cs typeface="+mn-lt"/>
              </a:rPr>
              <a:t>userspace</a:t>
            </a:r>
            <a:r>
              <a:rPr lang="en-US" sz="2000">
                <a:ea typeface="+mn-lt"/>
                <a:cs typeface="+mn-lt"/>
              </a:rPr>
              <a:t> </a:t>
            </a:r>
            <a:r>
              <a:rPr lang="en-US" sz="2000" err="1">
                <a:ea typeface="+mn-lt"/>
                <a:cs typeface="+mn-lt"/>
              </a:rPr>
              <a:t>eBPF</a:t>
            </a:r>
            <a:r>
              <a:rPr lang="en-US" sz="2000">
                <a:ea typeface="+mn-lt"/>
                <a:cs typeface="+mn-lt"/>
              </a:rPr>
              <a:t> runtime</a:t>
            </a:r>
          </a:p>
        </p:txBody>
      </p:sp>
    </p:spTree>
    <p:extLst>
      <p:ext uri="{BB962C8B-B14F-4D97-AF65-F5344CB8AC3E}">
        <p14:creationId xmlns:p14="http://schemas.microsoft.com/office/powerpoint/2010/main" val="247723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AD59E-86C7-1C50-2C9E-C55DEE064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316FC-8165-38D9-775A-F7B67054FE57}"/>
              </a:ext>
            </a:extLst>
          </p:cNvPr>
          <p:cNvSpPr>
            <a:spLocks noGrp="1"/>
          </p:cNvSpPr>
          <p:nvPr>
            <p:ph type="title"/>
          </p:nvPr>
        </p:nvSpPr>
        <p:spPr/>
        <p:txBody>
          <a:bodyPr/>
          <a:lstStyle/>
          <a:p>
            <a:r>
              <a:rPr lang="en-US"/>
              <a:t>EIM: Extension Interface Model</a:t>
            </a:r>
          </a:p>
        </p:txBody>
      </p:sp>
      <p:sp>
        <p:nvSpPr>
          <p:cNvPr id="3" name="Content Placeholder 2">
            <a:extLst>
              <a:ext uri="{FF2B5EF4-FFF2-40B4-BE49-F238E27FC236}">
                <a16:creationId xmlns:a16="http://schemas.microsoft.com/office/drawing/2014/main" id="{1AAD416A-FD2E-011B-10D8-2122E9E641FE}"/>
              </a:ext>
            </a:extLst>
          </p:cNvPr>
          <p:cNvSpPr>
            <a:spLocks noGrp="1"/>
          </p:cNvSpPr>
          <p:nvPr>
            <p:ph idx="1"/>
          </p:nvPr>
        </p:nvSpPr>
        <p:spPr>
          <a:xfrm>
            <a:off x="843242" y="1692067"/>
            <a:ext cx="10727841" cy="2202101"/>
          </a:xfrm>
        </p:spPr>
        <p:txBody>
          <a:bodyPr vert="horz" lIns="91440" tIns="45720" rIns="91440" bIns="45720" rtlCol="0" anchor="t">
            <a:normAutofit lnSpcReduction="10000"/>
          </a:bodyPr>
          <a:lstStyle/>
          <a:p>
            <a:r>
              <a:rPr lang="en-US">
                <a:ea typeface="+mn-lt"/>
                <a:cs typeface="+mn-lt"/>
              </a:rPr>
              <a:t>Goal: enable fine-grained safety/interconnectedness trade-offs</a:t>
            </a:r>
          </a:p>
          <a:p>
            <a:r>
              <a:rPr lang="en-US">
                <a:ea typeface="+mn-lt"/>
                <a:cs typeface="+mn-lt"/>
              </a:rPr>
              <a:t>Challenge: supporting per deployment tradeoffs</a:t>
            </a:r>
          </a:p>
          <a:p>
            <a:r>
              <a:rPr lang="en-US">
                <a:ea typeface="+mn-lt"/>
                <a:cs typeface="+mn-lt"/>
              </a:rPr>
              <a:t>Solution: </a:t>
            </a:r>
          </a:p>
          <a:p>
            <a:pPr lvl="1">
              <a:buFont typeface="Courier New" panose="020B0604020202020204" pitchFamily="34" charset="0"/>
              <a:buChar char="o"/>
            </a:pPr>
            <a:r>
              <a:rPr lang="en-US">
                <a:ea typeface="+mn-lt"/>
                <a:cs typeface="+mn-lt"/>
              </a:rPr>
              <a:t>Two-Phase Specification (Development-Time  and deployment-Time)</a:t>
            </a:r>
          </a:p>
          <a:p>
            <a:pPr lvl="1">
              <a:buFont typeface="Courier New" panose="020B0604020202020204" pitchFamily="34" charset="0"/>
              <a:buChar char="o"/>
            </a:pPr>
            <a:r>
              <a:rPr lang="en-US"/>
              <a:t>Model all resources as capabilities</a:t>
            </a:r>
          </a:p>
          <a:p>
            <a:endParaRPr lang="en-US"/>
          </a:p>
        </p:txBody>
      </p:sp>
      <p:sp>
        <p:nvSpPr>
          <p:cNvPr id="5" name="TextBox 4">
            <a:extLst>
              <a:ext uri="{FF2B5EF4-FFF2-40B4-BE49-F238E27FC236}">
                <a16:creationId xmlns:a16="http://schemas.microsoft.com/office/drawing/2014/main" id="{BF2C3A61-F7CC-B5E5-1EA7-DFACECC6A31E}"/>
              </a:ext>
            </a:extLst>
          </p:cNvPr>
          <p:cNvSpPr txBox="1"/>
          <p:nvPr/>
        </p:nvSpPr>
        <p:spPr>
          <a:xfrm>
            <a:off x="142479" y="5090549"/>
            <a:ext cx="1108457"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p:txBody>
      </p:sp>
      <p:sp>
        <p:nvSpPr>
          <p:cNvPr id="9" name="TextBox 8">
            <a:extLst>
              <a:ext uri="{FF2B5EF4-FFF2-40B4-BE49-F238E27FC236}">
                <a16:creationId xmlns:a16="http://schemas.microsoft.com/office/drawing/2014/main" id="{4E136723-5A87-68BD-1B2C-4D16C0317559}"/>
              </a:ext>
            </a:extLst>
          </p:cNvPr>
          <p:cNvSpPr txBox="1"/>
          <p:nvPr/>
        </p:nvSpPr>
        <p:spPr>
          <a:xfrm>
            <a:off x="691285" y="6275790"/>
            <a:ext cx="23440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During Development</a:t>
            </a:r>
          </a:p>
        </p:txBody>
      </p:sp>
      <p:pic>
        <p:nvPicPr>
          <p:cNvPr id="11" name="Picture 10" descr="A person with a arrow pointing to the top of a person&amp;#39;s head&#10;&#10;AI-generated content may be incorrect.">
            <a:extLst>
              <a:ext uri="{FF2B5EF4-FFF2-40B4-BE49-F238E27FC236}">
                <a16:creationId xmlns:a16="http://schemas.microsoft.com/office/drawing/2014/main" id="{DA3FA1D3-931D-E374-786E-C25F73E35F54}"/>
              </a:ext>
            </a:extLst>
          </p:cNvPr>
          <p:cNvPicPr>
            <a:picLocks noChangeAspect="1"/>
          </p:cNvPicPr>
          <p:nvPr/>
        </p:nvPicPr>
        <p:blipFill>
          <a:blip r:embed="rId3"/>
          <a:stretch>
            <a:fillRect/>
          </a:stretch>
        </p:blipFill>
        <p:spPr>
          <a:xfrm>
            <a:off x="1389242" y="4734770"/>
            <a:ext cx="949217" cy="1084865"/>
          </a:xfrm>
          <a:prstGeom prst="rect">
            <a:avLst/>
          </a:prstGeom>
        </p:spPr>
      </p:pic>
      <p:grpSp>
        <p:nvGrpSpPr>
          <p:cNvPr id="8" name="Group 7">
            <a:extLst>
              <a:ext uri="{FF2B5EF4-FFF2-40B4-BE49-F238E27FC236}">
                <a16:creationId xmlns:a16="http://schemas.microsoft.com/office/drawing/2014/main" id="{1713F5F8-95BC-E2D6-FC98-057CB52AF845}"/>
              </a:ext>
            </a:extLst>
          </p:cNvPr>
          <p:cNvGrpSpPr/>
          <p:nvPr/>
        </p:nvGrpSpPr>
        <p:grpSpPr>
          <a:xfrm>
            <a:off x="7094924" y="4509042"/>
            <a:ext cx="2197651" cy="1538758"/>
            <a:chOff x="5408250" y="4526166"/>
            <a:chExt cx="2197651" cy="1538758"/>
          </a:xfrm>
        </p:grpSpPr>
        <p:sp>
          <p:nvSpPr>
            <p:cNvPr id="23" name="Rectangle 22">
              <a:extLst>
                <a:ext uri="{FF2B5EF4-FFF2-40B4-BE49-F238E27FC236}">
                  <a16:creationId xmlns:a16="http://schemas.microsoft.com/office/drawing/2014/main" id="{D99C242B-E4A2-40EB-50D0-8C2FC8011BCB}"/>
                </a:ext>
              </a:extLst>
            </p:cNvPr>
            <p:cNvSpPr/>
            <p:nvPr/>
          </p:nvSpPr>
          <p:spPr>
            <a:xfrm>
              <a:off x="5408250" y="4526166"/>
              <a:ext cx="2197651" cy="153875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Development time</a:t>
              </a:r>
            </a:p>
            <a:p>
              <a:pPr algn="ctr"/>
              <a:r>
                <a:rPr lang="en-US"/>
                <a:t>EIM Spec</a:t>
              </a:r>
            </a:p>
          </p:txBody>
        </p:sp>
        <p:sp>
          <p:nvSpPr>
            <p:cNvPr id="21" name="TextBox 20">
              <a:extLst>
                <a:ext uri="{FF2B5EF4-FFF2-40B4-BE49-F238E27FC236}">
                  <a16:creationId xmlns:a16="http://schemas.microsoft.com/office/drawing/2014/main" id="{906CB5FD-5CC7-063B-9D29-9FC84BD07890}"/>
                </a:ext>
              </a:extLst>
            </p:cNvPr>
            <p:cNvSpPr txBox="1"/>
            <p:nvPr/>
          </p:nvSpPr>
          <p:spPr>
            <a:xfrm>
              <a:off x="5569329" y="5157615"/>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grpSp>
      <p:sp>
        <p:nvSpPr>
          <p:cNvPr id="31" name="TextBox 30">
            <a:extLst>
              <a:ext uri="{FF2B5EF4-FFF2-40B4-BE49-F238E27FC236}">
                <a16:creationId xmlns:a16="http://schemas.microsoft.com/office/drawing/2014/main" id="{59CC7621-DD74-2DCE-65C3-65C367F2A2C8}"/>
              </a:ext>
            </a:extLst>
          </p:cNvPr>
          <p:cNvSpPr txBox="1"/>
          <p:nvPr/>
        </p:nvSpPr>
        <p:spPr>
          <a:xfrm>
            <a:off x="4727056" y="62771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Before Deployment​</a:t>
            </a:r>
          </a:p>
        </p:txBody>
      </p:sp>
      <p:pic>
        <p:nvPicPr>
          <p:cNvPr id="35" name="Picture 34" descr="A person with short hair and a yellow jacket&#10;&#10;AI-generated content may be incorrect.">
            <a:extLst>
              <a:ext uri="{FF2B5EF4-FFF2-40B4-BE49-F238E27FC236}">
                <a16:creationId xmlns:a16="http://schemas.microsoft.com/office/drawing/2014/main" id="{04D25483-8A9F-D26E-71CC-2344C51EF894}"/>
              </a:ext>
            </a:extLst>
          </p:cNvPr>
          <p:cNvPicPr>
            <a:picLocks noChangeAspect="1"/>
          </p:cNvPicPr>
          <p:nvPr/>
        </p:nvPicPr>
        <p:blipFill>
          <a:blip r:embed="rId4"/>
          <a:stretch>
            <a:fillRect/>
          </a:stretch>
        </p:blipFill>
        <p:spPr>
          <a:xfrm>
            <a:off x="5692216" y="4838744"/>
            <a:ext cx="818494" cy="873674"/>
          </a:xfrm>
          <a:prstGeom prst="rect">
            <a:avLst/>
          </a:prstGeom>
        </p:spPr>
      </p:pic>
      <p:grpSp>
        <p:nvGrpSpPr>
          <p:cNvPr id="6" name="Group 5">
            <a:extLst>
              <a:ext uri="{FF2B5EF4-FFF2-40B4-BE49-F238E27FC236}">
                <a16:creationId xmlns:a16="http://schemas.microsoft.com/office/drawing/2014/main" id="{E9122D39-3D05-9A67-4592-662AFDC85FA0}"/>
              </a:ext>
            </a:extLst>
          </p:cNvPr>
          <p:cNvGrpSpPr/>
          <p:nvPr/>
        </p:nvGrpSpPr>
        <p:grpSpPr>
          <a:xfrm>
            <a:off x="3046230" y="4499890"/>
            <a:ext cx="2017853" cy="1547320"/>
            <a:chOff x="3054791" y="3866317"/>
            <a:chExt cx="2017853" cy="1547320"/>
          </a:xfrm>
        </p:grpSpPr>
        <p:sp>
          <p:nvSpPr>
            <p:cNvPr id="13" name="Rectangle 12">
              <a:extLst>
                <a:ext uri="{FF2B5EF4-FFF2-40B4-BE49-F238E27FC236}">
                  <a16:creationId xmlns:a16="http://schemas.microsoft.com/office/drawing/2014/main" id="{A88E6607-6D39-42CB-64AA-E9F7CA2790BA}"/>
                </a:ext>
              </a:extLst>
            </p:cNvPr>
            <p:cNvSpPr/>
            <p:nvPr/>
          </p:nvSpPr>
          <p:spPr>
            <a:xfrm>
              <a:off x="3054791" y="3866317"/>
              <a:ext cx="2017853" cy="154732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Development time</a:t>
              </a:r>
            </a:p>
            <a:p>
              <a:pPr algn="ctr"/>
              <a:r>
                <a:rPr lang="en-US"/>
                <a:t>EIM Spec</a:t>
              </a:r>
            </a:p>
          </p:txBody>
        </p:sp>
        <p:sp>
          <p:nvSpPr>
            <p:cNvPr id="7" name="TextBox 6">
              <a:extLst>
                <a:ext uri="{FF2B5EF4-FFF2-40B4-BE49-F238E27FC236}">
                  <a16:creationId xmlns:a16="http://schemas.microsoft.com/office/drawing/2014/main" id="{A518E8BC-46E5-3FB6-185B-7D39282EC659}"/>
                </a:ext>
              </a:extLst>
            </p:cNvPr>
            <p:cNvSpPr txBox="1"/>
            <p:nvPr/>
          </p:nvSpPr>
          <p:spPr>
            <a:xfrm>
              <a:off x="3250116" y="455769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4" name="TextBox 3">
              <a:extLst>
                <a:ext uri="{FF2B5EF4-FFF2-40B4-BE49-F238E27FC236}">
                  <a16:creationId xmlns:a16="http://schemas.microsoft.com/office/drawing/2014/main" id="{37A6CAD3-EEA2-414D-272C-D67EBA18F067}"/>
                </a:ext>
              </a:extLst>
            </p:cNvPr>
            <p:cNvSpPr txBox="1"/>
            <p:nvPr/>
          </p:nvSpPr>
          <p:spPr>
            <a:xfrm>
              <a:off x="3250115" y="4985788"/>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grpSp>
      <p:sp>
        <p:nvSpPr>
          <p:cNvPr id="10" name="TextBox 9">
            <a:extLst>
              <a:ext uri="{FF2B5EF4-FFF2-40B4-BE49-F238E27FC236}">
                <a16:creationId xmlns:a16="http://schemas.microsoft.com/office/drawing/2014/main" id="{86D21D7B-EDA5-ADC1-5C2B-7A6A3536857D}"/>
              </a:ext>
            </a:extLst>
          </p:cNvPr>
          <p:cNvSpPr txBox="1"/>
          <p:nvPr/>
        </p:nvSpPr>
        <p:spPr>
          <a:xfrm>
            <a:off x="8819595" y="62771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At Deployment/Runtime​</a:t>
            </a:r>
          </a:p>
        </p:txBody>
      </p:sp>
      <p:sp>
        <p:nvSpPr>
          <p:cNvPr id="12" name="TextBox 11">
            <a:extLst>
              <a:ext uri="{FF2B5EF4-FFF2-40B4-BE49-F238E27FC236}">
                <a16:creationId xmlns:a16="http://schemas.microsoft.com/office/drawing/2014/main" id="{512F70D8-3D94-EC56-7BA9-C4E097CAEC3B}"/>
              </a:ext>
            </a:extLst>
          </p:cNvPr>
          <p:cNvSpPr txBox="1"/>
          <p:nvPr/>
        </p:nvSpPr>
        <p:spPr>
          <a:xfrm>
            <a:off x="8113513" y="3917583"/>
            <a:ext cx="1176951"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6" name="TextBox 15">
            <a:extLst>
              <a:ext uri="{FF2B5EF4-FFF2-40B4-BE49-F238E27FC236}">
                <a16:creationId xmlns:a16="http://schemas.microsoft.com/office/drawing/2014/main" id="{DBF4A502-B23A-B172-131E-57D73C31FCE6}"/>
              </a:ext>
            </a:extLst>
          </p:cNvPr>
          <p:cNvSpPr txBox="1"/>
          <p:nvPr/>
        </p:nvSpPr>
        <p:spPr>
          <a:xfrm>
            <a:off x="10043740" y="4672842"/>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14" name="Slide Number Placeholder 13">
            <a:extLst>
              <a:ext uri="{FF2B5EF4-FFF2-40B4-BE49-F238E27FC236}">
                <a16:creationId xmlns:a16="http://schemas.microsoft.com/office/drawing/2014/main" id="{642BCAD9-61D0-97AE-D9FE-C248D321EC4D}"/>
              </a:ext>
            </a:extLst>
          </p:cNvPr>
          <p:cNvSpPr>
            <a:spLocks noGrp="1"/>
          </p:cNvSpPr>
          <p:nvPr>
            <p:ph type="sldNum" sz="quarter" idx="12"/>
          </p:nvPr>
        </p:nvSpPr>
        <p:spPr/>
        <p:txBody>
          <a:bodyPr/>
          <a:lstStyle/>
          <a:p>
            <a:fld id="{079CB688-378F-4534-BFFE-AF122467FDB7}" type="slidenum">
              <a:rPr lang="zh-CN" altLang="en-US" smtClean="0"/>
              <a:t>60</a:t>
            </a:fld>
            <a:endParaRPr lang="en-US"/>
          </a:p>
        </p:txBody>
      </p:sp>
    </p:spTree>
    <p:extLst>
      <p:ext uri="{BB962C8B-B14F-4D97-AF65-F5344CB8AC3E}">
        <p14:creationId xmlns:p14="http://schemas.microsoft.com/office/powerpoint/2010/main" val="2297496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8BAA2-BA6E-A5DF-6991-91B9D2C17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FB291-3E7E-FCF4-520E-2E97CBA4F0CC}"/>
              </a:ext>
            </a:extLst>
          </p:cNvPr>
          <p:cNvSpPr>
            <a:spLocks noGrp="1"/>
          </p:cNvSpPr>
          <p:nvPr>
            <p:ph type="title"/>
          </p:nvPr>
        </p:nvSpPr>
        <p:spPr/>
        <p:txBody>
          <a:bodyPr/>
          <a:lstStyle/>
          <a:p>
            <a:r>
              <a:rPr lang="en-US" altLang="zh-CN">
                <a:ea typeface="+mj-lt"/>
              </a:rPr>
              <a:t>Contributions</a:t>
            </a:r>
            <a:endParaRPr lang="zh-CN">
              <a:ea typeface="宋体"/>
            </a:endParaRPr>
          </a:p>
        </p:txBody>
      </p:sp>
      <p:sp>
        <p:nvSpPr>
          <p:cNvPr id="3" name="Content Placeholder 2">
            <a:extLst>
              <a:ext uri="{FF2B5EF4-FFF2-40B4-BE49-F238E27FC236}">
                <a16:creationId xmlns:a16="http://schemas.microsoft.com/office/drawing/2014/main" id="{089DFF2C-8BF5-9CAD-24BB-8BA862F253C7}"/>
              </a:ext>
            </a:extLst>
          </p:cNvPr>
          <p:cNvSpPr>
            <a:spLocks noGrp="1"/>
          </p:cNvSpPr>
          <p:nvPr>
            <p:ph idx="1"/>
          </p:nvPr>
        </p:nvSpPr>
        <p:spPr>
          <a:xfrm>
            <a:off x="838200" y="1747257"/>
            <a:ext cx="5900223" cy="4429706"/>
          </a:xfrm>
        </p:spPr>
        <p:txBody>
          <a:bodyPr vert="horz" lIns="91440" tIns="45720" rIns="91440" bIns="45720" rtlCol="0" anchor="t">
            <a:normAutofit/>
          </a:bodyPr>
          <a:lstStyle/>
          <a:p>
            <a:pPr>
              <a:buFont typeface="Arial"/>
              <a:buChar char="•"/>
            </a:pPr>
            <a:r>
              <a:rPr lang="en-US" altLang="zh-CN" b="1">
                <a:ea typeface="+mn-lt"/>
                <a:cs typeface="+mn-lt"/>
              </a:rPr>
              <a:t>Extension</a:t>
            </a:r>
            <a:r>
              <a:rPr lang="zh-CN" b="1">
                <a:ea typeface="+mn-lt"/>
                <a:cs typeface="+mn-lt"/>
              </a:rPr>
              <a:t> </a:t>
            </a:r>
            <a:r>
              <a:rPr lang="en-US" altLang="zh-CN" b="1">
                <a:ea typeface="+mn-lt"/>
                <a:cs typeface="+mn-lt"/>
              </a:rPr>
              <a:t>Interface</a:t>
            </a:r>
            <a:r>
              <a:rPr lang="zh-CN" b="1">
                <a:ea typeface="+mn-lt"/>
                <a:cs typeface="+mn-lt"/>
              </a:rPr>
              <a:t> </a:t>
            </a:r>
            <a:r>
              <a:rPr lang="en-US" altLang="zh-CN" b="1">
                <a:ea typeface="+mn-lt"/>
                <a:cs typeface="+mn-lt"/>
              </a:rPr>
              <a:t>Model</a:t>
            </a:r>
            <a:r>
              <a:rPr lang="zh-CN" b="1">
                <a:ea typeface="+mn-lt"/>
                <a:cs typeface="+mn-lt"/>
              </a:rPr>
              <a:t> </a:t>
            </a:r>
            <a:r>
              <a:rPr lang="en-US" altLang="zh-CN" b="1">
                <a:ea typeface="+mn-lt"/>
                <a:cs typeface="+mn-lt"/>
              </a:rPr>
              <a:t>(EIM)</a:t>
            </a:r>
            <a:endParaRPr lang="en-US"/>
          </a:p>
          <a:p>
            <a:pPr marL="0" indent="0">
              <a:buNone/>
            </a:pPr>
            <a:endParaRPr lang="zh-CN" altLang="en-US">
              <a:ea typeface="宋体"/>
            </a:endParaRPr>
          </a:p>
        </p:txBody>
      </p:sp>
      <p:sp>
        <p:nvSpPr>
          <p:cNvPr id="7" name="Content Placeholder 2">
            <a:extLst>
              <a:ext uri="{FF2B5EF4-FFF2-40B4-BE49-F238E27FC236}">
                <a16:creationId xmlns:a16="http://schemas.microsoft.com/office/drawing/2014/main" id="{FD95795B-57A6-BEEF-B303-613CD080D14F}"/>
              </a:ext>
            </a:extLst>
          </p:cNvPr>
          <p:cNvSpPr txBox="1">
            <a:spLocks/>
          </p:cNvSpPr>
          <p:nvPr/>
        </p:nvSpPr>
        <p:spPr>
          <a:xfrm>
            <a:off x="6945260" y="1223688"/>
            <a:ext cx="5101352" cy="44051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ea typeface="+mn-lt"/>
              <a:cs typeface="+mn-lt"/>
            </a:endParaRPr>
          </a:p>
          <a:p>
            <a:pPr>
              <a:buFont typeface="Arial"/>
              <a:buChar char="•"/>
            </a:pPr>
            <a:r>
              <a:rPr lang="en-US" altLang="zh-CN" b="1" err="1">
                <a:ea typeface="宋体"/>
                <a:cs typeface="+mn-lt"/>
              </a:rPr>
              <a:t>bpftime</a:t>
            </a:r>
            <a:r>
              <a:rPr lang="en-US" altLang="zh-CN">
                <a:ea typeface="宋体"/>
                <a:cs typeface="+mn-lt"/>
              </a:rPr>
              <a:t> </a:t>
            </a:r>
          </a:p>
          <a:p>
            <a:pPr marL="0" indent="0">
              <a:buNone/>
            </a:pPr>
            <a:endParaRPr lang="en-US" altLang="zh-CN">
              <a:ea typeface="宋体"/>
              <a:cs typeface="+mn-lt"/>
            </a:endParaRPr>
          </a:p>
          <a:p>
            <a:pPr marL="0" indent="0">
              <a:buFont typeface="Arial" panose="020B0604020202020204" pitchFamily="34" charset="0"/>
              <a:buNone/>
            </a:pPr>
            <a:endParaRPr lang="zh-CN" altLang="en-US">
              <a:ea typeface="宋体"/>
            </a:endParaRPr>
          </a:p>
        </p:txBody>
      </p:sp>
      <p:sp>
        <p:nvSpPr>
          <p:cNvPr id="8" name="TextBox 7">
            <a:extLst>
              <a:ext uri="{FF2B5EF4-FFF2-40B4-BE49-F238E27FC236}">
                <a16:creationId xmlns:a16="http://schemas.microsoft.com/office/drawing/2014/main" id="{5F68F693-6126-9745-038D-01E2BE3402DF}"/>
              </a:ext>
            </a:extLst>
          </p:cNvPr>
          <p:cNvSpPr txBox="1"/>
          <p:nvPr/>
        </p:nvSpPr>
        <p:spPr>
          <a:xfrm>
            <a:off x="1043449" y="5658465"/>
            <a:ext cx="92263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a:t>Up to 6x less overhead than current state-of-the-art!</a:t>
            </a:r>
            <a:endParaRPr lang="en-US"/>
          </a:p>
        </p:txBody>
      </p:sp>
      <p:pic>
        <p:nvPicPr>
          <p:cNvPr id="6" name="Picture 5" descr="A diagram of a company&#10;&#10;AI-generated content may be incorrect.">
            <a:extLst>
              <a:ext uri="{FF2B5EF4-FFF2-40B4-BE49-F238E27FC236}">
                <a16:creationId xmlns:a16="http://schemas.microsoft.com/office/drawing/2014/main" id="{DEB23B92-B66F-4E83-969B-034CE9120CBF}"/>
              </a:ext>
            </a:extLst>
          </p:cNvPr>
          <p:cNvPicPr>
            <a:picLocks noChangeAspect="1"/>
          </p:cNvPicPr>
          <p:nvPr/>
        </p:nvPicPr>
        <p:blipFill>
          <a:blip r:embed="rId3"/>
          <a:stretch>
            <a:fillRect/>
          </a:stretch>
        </p:blipFill>
        <p:spPr>
          <a:xfrm>
            <a:off x="1369454" y="2319183"/>
            <a:ext cx="4455857" cy="3307327"/>
          </a:xfrm>
          <a:prstGeom prst="rect">
            <a:avLst/>
          </a:prstGeom>
        </p:spPr>
      </p:pic>
      <p:pic>
        <p:nvPicPr>
          <p:cNvPr id="4" name="Picture 3" descr="Generated image">
            <a:extLst>
              <a:ext uri="{FF2B5EF4-FFF2-40B4-BE49-F238E27FC236}">
                <a16:creationId xmlns:a16="http://schemas.microsoft.com/office/drawing/2014/main" id="{B0D91AE4-80FC-9952-E775-96AA0387D521}"/>
              </a:ext>
            </a:extLst>
          </p:cNvPr>
          <p:cNvPicPr>
            <a:picLocks noChangeAspect="1"/>
          </p:cNvPicPr>
          <p:nvPr/>
        </p:nvPicPr>
        <p:blipFill>
          <a:blip r:embed="rId4"/>
          <a:stretch>
            <a:fillRect/>
          </a:stretch>
        </p:blipFill>
        <p:spPr>
          <a:xfrm>
            <a:off x="6945874" y="2316726"/>
            <a:ext cx="3449894" cy="3177049"/>
          </a:xfrm>
          <a:prstGeom prst="rect">
            <a:avLst/>
          </a:prstGeom>
        </p:spPr>
      </p:pic>
      <p:sp>
        <p:nvSpPr>
          <p:cNvPr id="5" name="Slide Number Placeholder 4">
            <a:extLst>
              <a:ext uri="{FF2B5EF4-FFF2-40B4-BE49-F238E27FC236}">
                <a16:creationId xmlns:a16="http://schemas.microsoft.com/office/drawing/2014/main" id="{14344DC5-0F52-A3D8-7291-2429160B24A7}"/>
              </a:ext>
            </a:extLst>
          </p:cNvPr>
          <p:cNvSpPr>
            <a:spLocks noGrp="1"/>
          </p:cNvSpPr>
          <p:nvPr>
            <p:ph type="sldNum" sz="quarter" idx="12"/>
          </p:nvPr>
        </p:nvSpPr>
        <p:spPr/>
        <p:txBody>
          <a:bodyPr/>
          <a:lstStyle/>
          <a:p>
            <a:fld id="{079CB688-378F-4534-BFFE-AF122467FDB7}" type="slidenum">
              <a:rPr lang="zh-CN" altLang="en-US" smtClean="0"/>
              <a:t>61</a:t>
            </a:fld>
            <a:endParaRPr lang="en-US"/>
          </a:p>
        </p:txBody>
      </p:sp>
    </p:spTree>
    <p:extLst>
      <p:ext uri="{BB962C8B-B14F-4D97-AF65-F5344CB8AC3E}">
        <p14:creationId xmlns:p14="http://schemas.microsoft.com/office/powerpoint/2010/main" val="1477510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DB7A8-90F0-0CE3-B0D2-57D595904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252DE-8696-DD00-71D8-40082A830B5C}"/>
              </a:ext>
            </a:extLst>
          </p:cNvPr>
          <p:cNvSpPr>
            <a:spLocks noGrp="1"/>
          </p:cNvSpPr>
          <p:nvPr>
            <p:ph type="title"/>
          </p:nvPr>
        </p:nvSpPr>
        <p:spPr/>
        <p:txBody>
          <a:bodyPr/>
          <a:lstStyle/>
          <a:p>
            <a:r>
              <a:rPr lang="en-US" altLang="zh-CN">
                <a:ea typeface="+mj-lt"/>
              </a:rPr>
              <a:t>Contributions</a:t>
            </a:r>
            <a:endParaRPr lang="zh-CN">
              <a:ea typeface="宋体"/>
            </a:endParaRPr>
          </a:p>
        </p:txBody>
      </p:sp>
      <p:sp>
        <p:nvSpPr>
          <p:cNvPr id="8" name="TextBox 7">
            <a:extLst>
              <a:ext uri="{FF2B5EF4-FFF2-40B4-BE49-F238E27FC236}">
                <a16:creationId xmlns:a16="http://schemas.microsoft.com/office/drawing/2014/main" id="{39479526-7DC6-F063-E399-8381F4E1B9CC}"/>
              </a:ext>
            </a:extLst>
          </p:cNvPr>
          <p:cNvSpPr txBox="1"/>
          <p:nvPr/>
        </p:nvSpPr>
        <p:spPr>
          <a:xfrm>
            <a:off x="1043449" y="5658465"/>
            <a:ext cx="92263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a:t>Up to 6x less overhead than current state-of-the-art!</a:t>
            </a:r>
            <a:endParaRPr lang="en-US"/>
          </a:p>
        </p:txBody>
      </p:sp>
      <p:sp>
        <p:nvSpPr>
          <p:cNvPr id="5" name="Slide Number Placeholder 4">
            <a:extLst>
              <a:ext uri="{FF2B5EF4-FFF2-40B4-BE49-F238E27FC236}">
                <a16:creationId xmlns:a16="http://schemas.microsoft.com/office/drawing/2014/main" id="{5A83A17A-5F35-A8FE-EF90-BB7A02212C7A}"/>
              </a:ext>
            </a:extLst>
          </p:cNvPr>
          <p:cNvSpPr>
            <a:spLocks noGrp="1"/>
          </p:cNvSpPr>
          <p:nvPr>
            <p:ph type="sldNum" sz="quarter" idx="12"/>
          </p:nvPr>
        </p:nvSpPr>
        <p:spPr/>
        <p:txBody>
          <a:bodyPr/>
          <a:lstStyle/>
          <a:p>
            <a:fld id="{079CB688-378F-4534-BFFE-AF122467FDB7}" type="slidenum">
              <a:rPr lang="zh-CN" altLang="en-US" smtClean="0"/>
              <a:t>62</a:t>
            </a:fld>
            <a:endParaRPr lang="en-US"/>
          </a:p>
        </p:txBody>
      </p:sp>
      <p:sp>
        <p:nvSpPr>
          <p:cNvPr id="11" name="Rectangle: Rounded Corners 10">
            <a:extLst>
              <a:ext uri="{FF2B5EF4-FFF2-40B4-BE49-F238E27FC236}">
                <a16:creationId xmlns:a16="http://schemas.microsoft.com/office/drawing/2014/main" id="{01E97380-2CAC-8032-2BD2-EE6327BFC6B6}"/>
              </a:ext>
            </a:extLst>
          </p:cNvPr>
          <p:cNvSpPr/>
          <p:nvPr/>
        </p:nvSpPr>
        <p:spPr>
          <a:xfrm>
            <a:off x="1896532" y="1718733"/>
            <a:ext cx="3606799" cy="694266"/>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Extension Interface model (EIM)</a:t>
            </a:r>
          </a:p>
        </p:txBody>
      </p:sp>
      <p:sp>
        <p:nvSpPr>
          <p:cNvPr id="12" name="Rectangle: Rounded Corners 11">
            <a:extLst>
              <a:ext uri="{FF2B5EF4-FFF2-40B4-BE49-F238E27FC236}">
                <a16:creationId xmlns:a16="http://schemas.microsoft.com/office/drawing/2014/main" id="{986B9D0D-37D2-2F53-863A-31AB5CF6CFEB}"/>
              </a:ext>
            </a:extLst>
          </p:cNvPr>
          <p:cNvSpPr/>
          <p:nvPr/>
        </p:nvSpPr>
        <p:spPr>
          <a:xfrm>
            <a:off x="6824132" y="1701800"/>
            <a:ext cx="3606799" cy="694266"/>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err="1">
                <a:solidFill>
                  <a:schemeClr val="tx1"/>
                </a:solidFill>
              </a:rPr>
              <a:t>Bpftime</a:t>
            </a:r>
            <a:r>
              <a:rPr lang="en-US" b="1">
                <a:solidFill>
                  <a:schemeClr val="tx1"/>
                </a:solidFill>
              </a:rPr>
              <a:t> runtime</a:t>
            </a:r>
            <a:endParaRPr lang="en-US">
              <a:solidFill>
                <a:schemeClr val="tx1"/>
              </a:solidFill>
            </a:endParaRPr>
          </a:p>
        </p:txBody>
      </p:sp>
      <p:sp>
        <p:nvSpPr>
          <p:cNvPr id="13" name="TextBox 12">
            <a:extLst>
              <a:ext uri="{FF2B5EF4-FFF2-40B4-BE49-F238E27FC236}">
                <a16:creationId xmlns:a16="http://schemas.microsoft.com/office/drawing/2014/main" id="{8FDF93AC-027A-FC5F-0CB3-F4B09DBCD4DC}"/>
              </a:ext>
            </a:extLst>
          </p:cNvPr>
          <p:cNvSpPr txBox="1"/>
          <p:nvPr/>
        </p:nvSpPr>
        <p:spPr>
          <a:xfrm>
            <a:off x="1303867" y="2506132"/>
            <a:ext cx="47836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Navigate fine-grained safety/</a:t>
            </a:r>
            <a:r>
              <a:rPr lang="en-US" err="1">
                <a:ea typeface="+mn-lt"/>
                <a:cs typeface="+mn-lt"/>
              </a:rPr>
              <a:t>interconectedness</a:t>
            </a:r>
            <a:r>
              <a:rPr lang="en-US">
                <a:ea typeface="+mn-lt"/>
                <a:cs typeface="+mn-lt"/>
              </a:rPr>
              <a:t> trade-offs for extensions</a:t>
            </a:r>
            <a:endParaRPr lang="en-US"/>
          </a:p>
        </p:txBody>
      </p:sp>
      <p:sp>
        <p:nvSpPr>
          <p:cNvPr id="14" name="TextBox 13">
            <a:extLst>
              <a:ext uri="{FF2B5EF4-FFF2-40B4-BE49-F238E27FC236}">
                <a16:creationId xmlns:a16="http://schemas.microsoft.com/office/drawing/2014/main" id="{A5B593F2-A5FC-464D-260A-1CCC8CC0940C}"/>
              </a:ext>
            </a:extLst>
          </p:cNvPr>
          <p:cNvSpPr txBox="1"/>
          <p:nvPr/>
        </p:nvSpPr>
        <p:spPr>
          <a:xfrm>
            <a:off x="6366934" y="2489199"/>
            <a:ext cx="47836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Efficient support for EIM and isolation through </a:t>
            </a:r>
            <a:r>
              <a:rPr lang="en-US" err="1">
                <a:ea typeface="+mn-lt"/>
                <a:cs typeface="+mn-lt"/>
              </a:rPr>
              <a:t>userspace</a:t>
            </a:r>
            <a:r>
              <a:rPr lang="en-US">
                <a:ea typeface="+mn-lt"/>
                <a:cs typeface="+mn-lt"/>
              </a:rPr>
              <a:t> </a:t>
            </a:r>
            <a:r>
              <a:rPr lang="en-US" err="1">
                <a:ea typeface="+mn-lt"/>
                <a:cs typeface="+mn-lt"/>
              </a:rPr>
              <a:t>eBPF</a:t>
            </a:r>
            <a:r>
              <a:rPr lang="en-US">
                <a:ea typeface="+mn-lt"/>
                <a:cs typeface="+mn-lt"/>
              </a:rPr>
              <a:t> runtime</a:t>
            </a:r>
          </a:p>
        </p:txBody>
      </p:sp>
      <p:sp>
        <p:nvSpPr>
          <p:cNvPr id="15" name="Rectangle: Rounded Corners 14">
            <a:extLst>
              <a:ext uri="{FF2B5EF4-FFF2-40B4-BE49-F238E27FC236}">
                <a16:creationId xmlns:a16="http://schemas.microsoft.com/office/drawing/2014/main" id="{4CA8FB9C-D939-3452-A80D-75BAD5E60C8F}"/>
              </a:ext>
            </a:extLst>
          </p:cNvPr>
          <p:cNvSpPr/>
          <p:nvPr/>
        </p:nvSpPr>
        <p:spPr>
          <a:xfrm>
            <a:off x="1659467" y="3556000"/>
            <a:ext cx="1989666" cy="1490133"/>
          </a:xfrm>
          <a:prstGeom prst="roundRect">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Development time Spec</a:t>
            </a:r>
          </a:p>
          <a:p>
            <a:pPr algn="ctr"/>
            <a:r>
              <a:rPr lang="en-US" i="1">
                <a:solidFill>
                  <a:schemeClr val="tx1"/>
                </a:solidFill>
              </a:rPr>
              <a:t>Developer</a:t>
            </a:r>
          </a:p>
        </p:txBody>
      </p:sp>
      <p:sp>
        <p:nvSpPr>
          <p:cNvPr id="16" name="Rectangle: Rounded Corners 15">
            <a:extLst>
              <a:ext uri="{FF2B5EF4-FFF2-40B4-BE49-F238E27FC236}">
                <a16:creationId xmlns:a16="http://schemas.microsoft.com/office/drawing/2014/main" id="{466D6E61-9ABD-36E1-DDF2-C1D4248D5433}"/>
              </a:ext>
            </a:extLst>
          </p:cNvPr>
          <p:cNvSpPr/>
          <p:nvPr/>
        </p:nvSpPr>
        <p:spPr>
          <a:xfrm>
            <a:off x="3970867" y="3556000"/>
            <a:ext cx="1989666" cy="1490133"/>
          </a:xfrm>
          <a:prstGeom prst="roundRect">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Deployment time Spec</a:t>
            </a:r>
          </a:p>
          <a:p>
            <a:pPr algn="ctr"/>
            <a:r>
              <a:rPr lang="en-US" i="1">
                <a:solidFill>
                  <a:schemeClr val="tx1"/>
                </a:solidFill>
              </a:rPr>
              <a:t>Manager</a:t>
            </a:r>
          </a:p>
        </p:txBody>
      </p:sp>
      <p:sp>
        <p:nvSpPr>
          <p:cNvPr id="17" name="TextBox 16">
            <a:extLst>
              <a:ext uri="{FF2B5EF4-FFF2-40B4-BE49-F238E27FC236}">
                <a16:creationId xmlns:a16="http://schemas.microsoft.com/office/drawing/2014/main" id="{2638FA56-1455-0129-6194-B79F0F69747F}"/>
              </a:ext>
            </a:extLst>
          </p:cNvPr>
          <p:cNvSpPr txBox="1"/>
          <p:nvPr/>
        </p:nvSpPr>
        <p:spPr>
          <a:xfrm>
            <a:off x="1312333" y="5283198"/>
            <a:ext cx="4783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Two phase Specification</a:t>
            </a:r>
          </a:p>
        </p:txBody>
      </p:sp>
      <p:sp>
        <p:nvSpPr>
          <p:cNvPr id="18" name="Arrow: Right 17">
            <a:extLst>
              <a:ext uri="{FF2B5EF4-FFF2-40B4-BE49-F238E27FC236}">
                <a16:creationId xmlns:a16="http://schemas.microsoft.com/office/drawing/2014/main" id="{23377D68-AA99-30FC-818E-E0AC553C12B5}"/>
              </a:ext>
            </a:extLst>
          </p:cNvPr>
          <p:cNvSpPr/>
          <p:nvPr/>
        </p:nvSpPr>
        <p:spPr>
          <a:xfrm>
            <a:off x="3623733" y="4182533"/>
            <a:ext cx="372533" cy="203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C604EF6-3711-7DC5-6643-4F6B6646BDAC}"/>
              </a:ext>
            </a:extLst>
          </p:cNvPr>
          <p:cNvSpPr/>
          <p:nvPr/>
        </p:nvSpPr>
        <p:spPr>
          <a:xfrm>
            <a:off x="6366933" y="4148666"/>
            <a:ext cx="2006599" cy="880534"/>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Isolation</a:t>
            </a:r>
            <a:endParaRPr lang="en-US"/>
          </a:p>
        </p:txBody>
      </p:sp>
      <p:sp>
        <p:nvSpPr>
          <p:cNvPr id="20" name="Rectangle: Rounded Corners 19">
            <a:extLst>
              <a:ext uri="{FF2B5EF4-FFF2-40B4-BE49-F238E27FC236}">
                <a16:creationId xmlns:a16="http://schemas.microsoft.com/office/drawing/2014/main" id="{C371E6F6-F8F4-E5EB-6204-D282F61B04B4}"/>
              </a:ext>
            </a:extLst>
          </p:cNvPr>
          <p:cNvSpPr/>
          <p:nvPr/>
        </p:nvSpPr>
        <p:spPr>
          <a:xfrm>
            <a:off x="8754533" y="4148666"/>
            <a:ext cx="2006599" cy="880534"/>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rPr>
              <a:t>Efficiency</a:t>
            </a:r>
            <a:endParaRPr lang="en-US"/>
          </a:p>
        </p:txBody>
      </p:sp>
      <p:sp>
        <p:nvSpPr>
          <p:cNvPr id="21" name="Arrow: Down 20">
            <a:extLst>
              <a:ext uri="{FF2B5EF4-FFF2-40B4-BE49-F238E27FC236}">
                <a16:creationId xmlns:a16="http://schemas.microsoft.com/office/drawing/2014/main" id="{968E0377-6656-CDD2-5179-601E0AD5B5FA}"/>
              </a:ext>
            </a:extLst>
          </p:cNvPr>
          <p:cNvSpPr/>
          <p:nvPr/>
        </p:nvSpPr>
        <p:spPr>
          <a:xfrm>
            <a:off x="7179733" y="3471333"/>
            <a:ext cx="338666" cy="609600"/>
          </a:xfrm>
          <a:prstGeom prst="down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BA5E27BD-202A-E8A1-5AB5-273238C403ED}"/>
              </a:ext>
            </a:extLst>
          </p:cNvPr>
          <p:cNvSpPr/>
          <p:nvPr/>
        </p:nvSpPr>
        <p:spPr>
          <a:xfrm>
            <a:off x="9592733" y="3471333"/>
            <a:ext cx="338666" cy="609600"/>
          </a:xfrm>
          <a:prstGeom prst="down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25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P spid="13" grpId="0"/>
      <p:bldP spid="14" grpId="0"/>
      <p:bldP spid="15" grpId="0" animBg="1"/>
      <p:bldP spid="16" grpId="0" animBg="1"/>
      <p:bldP spid="17" grpId="0"/>
      <p:bldP spid="18" grpId="0" animBg="1"/>
      <p:bldP spid="19" grpId="0" animBg="1"/>
      <p:bldP spid="20" grpId="0" animBg="1"/>
      <p:bldP spid="21" grpId="0" animBg="1"/>
      <p:bldP spid="2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18631-4F6A-A97A-7528-B672D7A5B11F}"/>
            </a:ext>
          </a:extLst>
        </p:cNvPr>
        <p:cNvGrpSpPr/>
        <p:nvPr/>
      </p:nvGrpSpPr>
      <p:grpSpPr>
        <a:xfrm>
          <a:off x="0" y="0"/>
          <a:ext cx="0" cy="0"/>
          <a:chOff x="0" y="0"/>
          <a:chExt cx="0" cy="0"/>
        </a:xfrm>
      </p:grpSpPr>
      <p:sp>
        <p:nvSpPr>
          <p:cNvPr id="24" name="TextBox 23">
            <a:extLst>
              <a:ext uri="{FF2B5EF4-FFF2-40B4-BE49-F238E27FC236}">
                <a16:creationId xmlns:a16="http://schemas.microsoft.com/office/drawing/2014/main" id="{E7A4CD90-D7CE-0B67-C5AB-C55D3DC5C867}"/>
              </a:ext>
            </a:extLst>
          </p:cNvPr>
          <p:cNvSpPr txBox="1"/>
          <p:nvPr/>
        </p:nvSpPr>
        <p:spPr>
          <a:xfrm>
            <a:off x="588095" y="3902075"/>
            <a:ext cx="1999095" cy="37025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t>Host Application</a:t>
            </a:r>
          </a:p>
        </p:txBody>
      </p:sp>
      <p:sp>
        <p:nvSpPr>
          <p:cNvPr id="2" name="Title 1">
            <a:extLst>
              <a:ext uri="{FF2B5EF4-FFF2-40B4-BE49-F238E27FC236}">
                <a16:creationId xmlns:a16="http://schemas.microsoft.com/office/drawing/2014/main" id="{1CF514ED-0C38-A0AD-5318-1548C9B5E055}"/>
              </a:ext>
            </a:extLst>
          </p:cNvPr>
          <p:cNvSpPr>
            <a:spLocks noGrp="1"/>
          </p:cNvSpPr>
          <p:nvPr>
            <p:ph type="title"/>
          </p:nvPr>
        </p:nvSpPr>
        <p:spPr/>
        <p:txBody>
          <a:bodyPr/>
          <a:lstStyle/>
          <a:p>
            <a:r>
              <a:rPr lang="en-US"/>
              <a:t>EIM: Extension Interface Model</a:t>
            </a:r>
          </a:p>
        </p:txBody>
      </p:sp>
      <p:sp>
        <p:nvSpPr>
          <p:cNvPr id="3" name="Content Placeholder 2">
            <a:extLst>
              <a:ext uri="{FF2B5EF4-FFF2-40B4-BE49-F238E27FC236}">
                <a16:creationId xmlns:a16="http://schemas.microsoft.com/office/drawing/2014/main" id="{8F4EDB26-444F-676B-1B53-226A7646DACF}"/>
              </a:ext>
            </a:extLst>
          </p:cNvPr>
          <p:cNvSpPr>
            <a:spLocks noGrp="1"/>
          </p:cNvSpPr>
          <p:nvPr>
            <p:ph idx="1"/>
          </p:nvPr>
        </p:nvSpPr>
        <p:spPr>
          <a:xfrm>
            <a:off x="843242" y="1692067"/>
            <a:ext cx="10727841" cy="2202101"/>
          </a:xfrm>
        </p:spPr>
        <p:txBody>
          <a:bodyPr vert="horz" lIns="91440" tIns="45720" rIns="91440" bIns="45720" rtlCol="0" anchor="t">
            <a:normAutofit lnSpcReduction="10000"/>
          </a:bodyPr>
          <a:lstStyle/>
          <a:p>
            <a:r>
              <a:rPr lang="en-US">
                <a:ea typeface="+mn-lt"/>
                <a:cs typeface="+mn-lt"/>
              </a:rPr>
              <a:t>Goal: enable fine-grained safety/interconnectedness trade-offs</a:t>
            </a:r>
          </a:p>
          <a:p>
            <a:r>
              <a:rPr lang="en-US">
                <a:ea typeface="+mn-lt"/>
                <a:cs typeface="+mn-lt"/>
              </a:rPr>
              <a:t>Challenge: supporting per deployment tradeoffs</a:t>
            </a:r>
          </a:p>
          <a:p>
            <a:r>
              <a:rPr lang="en-US">
                <a:ea typeface="+mn-lt"/>
                <a:cs typeface="+mn-lt"/>
              </a:rPr>
              <a:t>Solution: </a:t>
            </a:r>
          </a:p>
          <a:p>
            <a:pPr lvl="1">
              <a:buFont typeface="Courier New" panose="020B0604020202020204" pitchFamily="34" charset="0"/>
              <a:buChar char="o"/>
            </a:pPr>
            <a:r>
              <a:rPr lang="en-US">
                <a:ea typeface="+mn-lt"/>
                <a:cs typeface="+mn-lt"/>
              </a:rPr>
              <a:t>Two-Phase Specification (Development-Time  and deployment-Time)</a:t>
            </a:r>
          </a:p>
          <a:p>
            <a:pPr lvl="1">
              <a:buFont typeface="Courier New" panose="020B0604020202020204" pitchFamily="34" charset="0"/>
              <a:buChar char="o"/>
            </a:pPr>
            <a:r>
              <a:rPr lang="en-US"/>
              <a:t>Model all resources as capabilities</a:t>
            </a:r>
          </a:p>
          <a:p>
            <a:endParaRPr lang="en-US"/>
          </a:p>
        </p:txBody>
      </p:sp>
      <p:sp>
        <p:nvSpPr>
          <p:cNvPr id="9" name="TextBox 8">
            <a:extLst>
              <a:ext uri="{FF2B5EF4-FFF2-40B4-BE49-F238E27FC236}">
                <a16:creationId xmlns:a16="http://schemas.microsoft.com/office/drawing/2014/main" id="{1969F514-AD0F-A969-A06A-BB3FCD297389}"/>
              </a:ext>
            </a:extLst>
          </p:cNvPr>
          <p:cNvSpPr txBox="1"/>
          <p:nvPr/>
        </p:nvSpPr>
        <p:spPr>
          <a:xfrm>
            <a:off x="642647" y="6243365"/>
            <a:ext cx="29520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AutoNum type="arabicPeriod"/>
            </a:pPr>
            <a:r>
              <a:rPr lang="en-US"/>
              <a:t>During Development</a:t>
            </a:r>
          </a:p>
        </p:txBody>
      </p:sp>
      <p:sp>
        <p:nvSpPr>
          <p:cNvPr id="23" name="Rectangle 22">
            <a:extLst>
              <a:ext uri="{FF2B5EF4-FFF2-40B4-BE49-F238E27FC236}">
                <a16:creationId xmlns:a16="http://schemas.microsoft.com/office/drawing/2014/main" id="{DD44C3FD-1B75-8A1E-1898-AEBD5D82377F}"/>
              </a:ext>
            </a:extLst>
          </p:cNvPr>
          <p:cNvSpPr/>
          <p:nvPr/>
        </p:nvSpPr>
        <p:spPr>
          <a:xfrm>
            <a:off x="6203222" y="4703595"/>
            <a:ext cx="1541034" cy="98752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Deployment</a:t>
            </a:r>
          </a:p>
          <a:p>
            <a:pPr algn="ctr"/>
            <a:r>
              <a:rPr lang="en-US"/>
              <a:t>time</a:t>
            </a:r>
          </a:p>
          <a:p>
            <a:pPr algn="ctr"/>
            <a:r>
              <a:rPr lang="en-US"/>
              <a:t>EIM Spec</a:t>
            </a:r>
          </a:p>
        </p:txBody>
      </p:sp>
      <p:sp>
        <p:nvSpPr>
          <p:cNvPr id="31" name="TextBox 30">
            <a:extLst>
              <a:ext uri="{FF2B5EF4-FFF2-40B4-BE49-F238E27FC236}">
                <a16:creationId xmlns:a16="http://schemas.microsoft.com/office/drawing/2014/main" id="{FF6F9EAC-9F80-AE47-91BD-193B3C74387D}"/>
              </a:ext>
            </a:extLst>
          </p:cNvPr>
          <p:cNvSpPr txBox="1"/>
          <p:nvPr/>
        </p:nvSpPr>
        <p:spPr>
          <a:xfrm>
            <a:off x="4532503" y="6260892"/>
            <a:ext cx="29377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 Before Deployment​</a:t>
            </a:r>
          </a:p>
        </p:txBody>
      </p:sp>
      <p:grpSp>
        <p:nvGrpSpPr>
          <p:cNvPr id="6" name="Group 5">
            <a:extLst>
              <a:ext uri="{FF2B5EF4-FFF2-40B4-BE49-F238E27FC236}">
                <a16:creationId xmlns:a16="http://schemas.microsoft.com/office/drawing/2014/main" id="{A1BE6AF2-51B2-C528-1AC9-CB42EE646D75}"/>
              </a:ext>
            </a:extLst>
          </p:cNvPr>
          <p:cNvGrpSpPr/>
          <p:nvPr/>
        </p:nvGrpSpPr>
        <p:grpSpPr>
          <a:xfrm>
            <a:off x="2041038" y="4670124"/>
            <a:ext cx="2017853" cy="1547320"/>
            <a:chOff x="3054791" y="3866317"/>
            <a:chExt cx="2017853" cy="1547320"/>
          </a:xfrm>
        </p:grpSpPr>
        <p:sp>
          <p:nvSpPr>
            <p:cNvPr id="13" name="Rectangle 12">
              <a:extLst>
                <a:ext uri="{FF2B5EF4-FFF2-40B4-BE49-F238E27FC236}">
                  <a16:creationId xmlns:a16="http://schemas.microsoft.com/office/drawing/2014/main" id="{0EBBFF93-8F78-4D3A-BB56-B068B444E9FD}"/>
                </a:ext>
              </a:extLst>
            </p:cNvPr>
            <p:cNvSpPr/>
            <p:nvPr/>
          </p:nvSpPr>
          <p:spPr>
            <a:xfrm>
              <a:off x="3054791" y="3866317"/>
              <a:ext cx="2017853" cy="154732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Development time</a:t>
              </a:r>
            </a:p>
            <a:p>
              <a:pPr algn="ctr"/>
              <a:r>
                <a:rPr lang="en-US"/>
                <a:t>EIM Spec</a:t>
              </a:r>
            </a:p>
          </p:txBody>
        </p:sp>
        <p:sp>
          <p:nvSpPr>
            <p:cNvPr id="7" name="TextBox 6">
              <a:extLst>
                <a:ext uri="{FF2B5EF4-FFF2-40B4-BE49-F238E27FC236}">
                  <a16:creationId xmlns:a16="http://schemas.microsoft.com/office/drawing/2014/main" id="{8E5BB6A4-608C-7FCB-E2A6-B96265155336}"/>
                </a:ext>
              </a:extLst>
            </p:cNvPr>
            <p:cNvSpPr txBox="1"/>
            <p:nvPr/>
          </p:nvSpPr>
          <p:spPr>
            <a:xfrm>
              <a:off x="3250116" y="455769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4" name="TextBox 3">
              <a:extLst>
                <a:ext uri="{FF2B5EF4-FFF2-40B4-BE49-F238E27FC236}">
                  <a16:creationId xmlns:a16="http://schemas.microsoft.com/office/drawing/2014/main" id="{19ADA1FD-5719-6BF7-9593-2A7ADDB9ABAC}"/>
                </a:ext>
              </a:extLst>
            </p:cNvPr>
            <p:cNvSpPr txBox="1"/>
            <p:nvPr/>
          </p:nvSpPr>
          <p:spPr>
            <a:xfrm>
              <a:off x="3250115" y="4985788"/>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grpSp>
      <p:sp>
        <p:nvSpPr>
          <p:cNvPr id="10" name="TextBox 9">
            <a:extLst>
              <a:ext uri="{FF2B5EF4-FFF2-40B4-BE49-F238E27FC236}">
                <a16:creationId xmlns:a16="http://schemas.microsoft.com/office/drawing/2014/main" id="{53024232-9856-C97B-66E6-7DF261844937}"/>
              </a:ext>
            </a:extLst>
          </p:cNvPr>
          <p:cNvSpPr txBox="1"/>
          <p:nvPr/>
        </p:nvSpPr>
        <p:spPr>
          <a:xfrm>
            <a:off x="7952213" y="6268997"/>
            <a:ext cx="3618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3. At Deployment/Runtime​</a:t>
            </a:r>
          </a:p>
        </p:txBody>
      </p:sp>
      <p:sp>
        <p:nvSpPr>
          <p:cNvPr id="12" name="TextBox 11">
            <a:extLst>
              <a:ext uri="{FF2B5EF4-FFF2-40B4-BE49-F238E27FC236}">
                <a16:creationId xmlns:a16="http://schemas.microsoft.com/office/drawing/2014/main" id="{991B43C9-8526-0D2C-49EB-7D199318614A}"/>
              </a:ext>
            </a:extLst>
          </p:cNvPr>
          <p:cNvSpPr txBox="1"/>
          <p:nvPr/>
        </p:nvSpPr>
        <p:spPr>
          <a:xfrm>
            <a:off x="4538599" y="3885157"/>
            <a:ext cx="1176951"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6" name="TextBox 15">
            <a:extLst>
              <a:ext uri="{FF2B5EF4-FFF2-40B4-BE49-F238E27FC236}">
                <a16:creationId xmlns:a16="http://schemas.microsoft.com/office/drawing/2014/main" id="{14CCAF87-0FDE-4425-61DD-659B3113E166}"/>
              </a:ext>
            </a:extLst>
          </p:cNvPr>
          <p:cNvSpPr txBox="1"/>
          <p:nvPr/>
        </p:nvSpPr>
        <p:spPr>
          <a:xfrm>
            <a:off x="8479210" y="4875502"/>
            <a:ext cx="1183530" cy="6680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t>Extension Runtime</a:t>
            </a:r>
          </a:p>
          <a:p>
            <a:endParaRPr lang="en-US"/>
          </a:p>
          <a:p>
            <a:endParaRPr lang="en-US"/>
          </a:p>
        </p:txBody>
      </p:sp>
      <p:sp>
        <p:nvSpPr>
          <p:cNvPr id="15" name="TextBox 14">
            <a:extLst>
              <a:ext uri="{FF2B5EF4-FFF2-40B4-BE49-F238E27FC236}">
                <a16:creationId xmlns:a16="http://schemas.microsoft.com/office/drawing/2014/main" id="{56B46904-5F62-B847-F357-D3BB2764E6CA}"/>
              </a:ext>
            </a:extLst>
          </p:cNvPr>
          <p:cNvSpPr txBox="1"/>
          <p:nvPr/>
        </p:nvSpPr>
        <p:spPr>
          <a:xfrm>
            <a:off x="4525296" y="5501512"/>
            <a:ext cx="11884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Extension</a:t>
            </a:r>
          </a:p>
          <a:p>
            <a:pPr algn="ctr"/>
            <a:r>
              <a:rPr lang="en-US"/>
              <a:t>Manager</a:t>
            </a:r>
          </a:p>
        </p:txBody>
      </p:sp>
      <p:sp>
        <p:nvSpPr>
          <p:cNvPr id="18" name="TextBox 17">
            <a:extLst>
              <a:ext uri="{FF2B5EF4-FFF2-40B4-BE49-F238E27FC236}">
                <a16:creationId xmlns:a16="http://schemas.microsoft.com/office/drawing/2014/main" id="{4B68AF86-E9F4-CE91-2976-DE7F1EA1EAF1}"/>
              </a:ext>
            </a:extLst>
          </p:cNvPr>
          <p:cNvSpPr txBox="1"/>
          <p:nvPr/>
        </p:nvSpPr>
        <p:spPr>
          <a:xfrm>
            <a:off x="416424" y="5626300"/>
            <a:ext cx="13577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App Developer</a:t>
            </a:r>
          </a:p>
        </p:txBody>
      </p:sp>
      <p:pic>
        <p:nvPicPr>
          <p:cNvPr id="11" name="Picture 10" descr="A person with dark hair&#10;&#10;AI-generated content may be incorrect.">
            <a:extLst>
              <a:ext uri="{FF2B5EF4-FFF2-40B4-BE49-F238E27FC236}">
                <a16:creationId xmlns:a16="http://schemas.microsoft.com/office/drawing/2014/main" id="{F3E4BF76-51FA-F6AB-C198-52D08D6E7925}"/>
              </a:ext>
            </a:extLst>
          </p:cNvPr>
          <p:cNvPicPr>
            <a:picLocks noChangeAspect="1"/>
          </p:cNvPicPr>
          <p:nvPr/>
        </p:nvPicPr>
        <p:blipFill>
          <a:blip r:embed="rId3"/>
          <a:stretch>
            <a:fillRect/>
          </a:stretch>
        </p:blipFill>
        <p:spPr>
          <a:xfrm>
            <a:off x="814285" y="5016634"/>
            <a:ext cx="552046" cy="610414"/>
          </a:xfrm>
          <a:prstGeom prst="rect">
            <a:avLst/>
          </a:prstGeom>
        </p:spPr>
      </p:pic>
      <p:pic>
        <p:nvPicPr>
          <p:cNvPr id="19" name="Picture 18" descr="A person with dark hair&#10;&#10;AI-generated content may be incorrect.">
            <a:extLst>
              <a:ext uri="{FF2B5EF4-FFF2-40B4-BE49-F238E27FC236}">
                <a16:creationId xmlns:a16="http://schemas.microsoft.com/office/drawing/2014/main" id="{1A41FF98-6B23-241C-74F4-E0E0C656D696}"/>
              </a:ext>
            </a:extLst>
          </p:cNvPr>
          <p:cNvPicPr>
            <a:picLocks noChangeAspect="1"/>
          </p:cNvPicPr>
          <p:nvPr/>
        </p:nvPicPr>
        <p:blipFill>
          <a:blip r:embed="rId3"/>
          <a:stretch>
            <a:fillRect/>
          </a:stretch>
        </p:blipFill>
        <p:spPr>
          <a:xfrm>
            <a:off x="4843156" y="4895037"/>
            <a:ext cx="552046" cy="610414"/>
          </a:xfrm>
          <a:prstGeom prst="rect">
            <a:avLst/>
          </a:prstGeom>
        </p:spPr>
      </p:pic>
      <p:sp>
        <p:nvSpPr>
          <p:cNvPr id="25" name="TextBox 24">
            <a:extLst>
              <a:ext uri="{FF2B5EF4-FFF2-40B4-BE49-F238E27FC236}">
                <a16:creationId xmlns:a16="http://schemas.microsoft.com/office/drawing/2014/main" id="{F3E75201-FDB3-80AE-BC37-78AF6BCCCAB7}"/>
              </a:ext>
            </a:extLst>
          </p:cNvPr>
          <p:cNvSpPr txBox="1"/>
          <p:nvPr/>
        </p:nvSpPr>
        <p:spPr>
          <a:xfrm>
            <a:off x="1279188" y="5105399"/>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sp>
        <p:nvSpPr>
          <p:cNvPr id="26" name="Arrow: Right 25">
            <a:extLst>
              <a:ext uri="{FF2B5EF4-FFF2-40B4-BE49-F238E27FC236}">
                <a16:creationId xmlns:a16="http://schemas.microsoft.com/office/drawing/2014/main" id="{93AC4F2B-11A5-2788-1FAB-A7E1509859DA}"/>
              </a:ext>
            </a:extLst>
          </p:cNvPr>
          <p:cNvSpPr/>
          <p:nvPr/>
        </p:nvSpPr>
        <p:spPr>
          <a:xfrm>
            <a:off x="4312596" y="4928681"/>
            <a:ext cx="356680" cy="486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F9007CC-9371-0951-5C3D-4807FBEA0FCF}"/>
              </a:ext>
            </a:extLst>
          </p:cNvPr>
          <p:cNvSpPr/>
          <p:nvPr/>
        </p:nvSpPr>
        <p:spPr>
          <a:xfrm>
            <a:off x="1013298" y="4434191"/>
            <a:ext cx="259404" cy="437744"/>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68D5AF27-0237-D76A-AF81-24A38C517402}"/>
              </a:ext>
            </a:extLst>
          </p:cNvPr>
          <p:cNvCxnSpPr/>
          <p:nvPr/>
        </p:nvCxnSpPr>
        <p:spPr>
          <a:xfrm flipV="1">
            <a:off x="1410510" y="5488021"/>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Arrow: Down 29">
            <a:extLst>
              <a:ext uri="{FF2B5EF4-FFF2-40B4-BE49-F238E27FC236}">
                <a16:creationId xmlns:a16="http://schemas.microsoft.com/office/drawing/2014/main" id="{6A2BBC08-528B-78F5-365C-B8B2A59AC081}"/>
              </a:ext>
            </a:extLst>
          </p:cNvPr>
          <p:cNvSpPr/>
          <p:nvPr/>
        </p:nvSpPr>
        <p:spPr>
          <a:xfrm>
            <a:off x="4993532" y="4434191"/>
            <a:ext cx="259404" cy="437744"/>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356725F-49FF-4C2D-5A0D-3B3A17913C6A}"/>
              </a:ext>
            </a:extLst>
          </p:cNvPr>
          <p:cNvSpPr txBox="1"/>
          <p:nvPr/>
        </p:nvSpPr>
        <p:spPr>
          <a:xfrm>
            <a:off x="5494507" y="4959484"/>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cxnSp>
        <p:nvCxnSpPr>
          <p:cNvPr id="33" name="Straight Arrow Connector 32">
            <a:extLst>
              <a:ext uri="{FF2B5EF4-FFF2-40B4-BE49-F238E27FC236}">
                <a16:creationId xmlns:a16="http://schemas.microsoft.com/office/drawing/2014/main" id="{B8EA84EB-AFEC-FA8E-EE0F-8659781D58B1}"/>
              </a:ext>
            </a:extLst>
          </p:cNvPr>
          <p:cNvCxnSpPr>
            <a:cxnSpLocks/>
          </p:cNvCxnSpPr>
          <p:nvPr/>
        </p:nvCxnSpPr>
        <p:spPr>
          <a:xfrm flipV="1">
            <a:off x="5625829" y="5342106"/>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Arrow: Right 33">
            <a:extLst>
              <a:ext uri="{FF2B5EF4-FFF2-40B4-BE49-F238E27FC236}">
                <a16:creationId xmlns:a16="http://schemas.microsoft.com/office/drawing/2014/main" id="{6D696AE7-685F-29BF-4797-BA2FB9A10D08}"/>
              </a:ext>
            </a:extLst>
          </p:cNvPr>
          <p:cNvSpPr/>
          <p:nvPr/>
        </p:nvSpPr>
        <p:spPr>
          <a:xfrm>
            <a:off x="7928043" y="4961107"/>
            <a:ext cx="356680" cy="486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E974D57-58D3-8A99-63E3-97B6EAC2D348}"/>
              </a:ext>
            </a:extLst>
          </p:cNvPr>
          <p:cNvSpPr txBox="1"/>
          <p:nvPr/>
        </p:nvSpPr>
        <p:spPr>
          <a:xfrm>
            <a:off x="9726038" y="4991909"/>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Verify</a:t>
            </a:r>
          </a:p>
        </p:txBody>
      </p:sp>
      <p:cxnSp>
        <p:nvCxnSpPr>
          <p:cNvPr id="37" name="Straight Arrow Connector 36">
            <a:extLst>
              <a:ext uri="{FF2B5EF4-FFF2-40B4-BE49-F238E27FC236}">
                <a16:creationId xmlns:a16="http://schemas.microsoft.com/office/drawing/2014/main" id="{75693F71-25D8-F897-76D1-DCDBACA78795}"/>
              </a:ext>
            </a:extLst>
          </p:cNvPr>
          <p:cNvCxnSpPr>
            <a:cxnSpLocks/>
          </p:cNvCxnSpPr>
          <p:nvPr/>
        </p:nvCxnSpPr>
        <p:spPr>
          <a:xfrm flipV="1">
            <a:off x="9857360" y="5374531"/>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2F4B11A-942B-5DC6-E414-941F7953E3B7}"/>
              </a:ext>
            </a:extLst>
          </p:cNvPr>
          <p:cNvSpPr txBox="1"/>
          <p:nvPr/>
        </p:nvSpPr>
        <p:spPr>
          <a:xfrm>
            <a:off x="10521109" y="5109220"/>
            <a:ext cx="1176951"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39" name="Rectangle 38">
            <a:extLst>
              <a:ext uri="{FF2B5EF4-FFF2-40B4-BE49-F238E27FC236}">
                <a16:creationId xmlns:a16="http://schemas.microsoft.com/office/drawing/2014/main" id="{3C9B2067-73F6-9AAE-5E31-CB4E3CE6480D}"/>
              </a:ext>
            </a:extLst>
          </p:cNvPr>
          <p:cNvSpPr/>
          <p:nvPr/>
        </p:nvSpPr>
        <p:spPr>
          <a:xfrm>
            <a:off x="8481115" y="5887127"/>
            <a:ext cx="1200566" cy="37954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Dev Spec</a:t>
            </a:r>
          </a:p>
        </p:txBody>
      </p:sp>
      <p:sp>
        <p:nvSpPr>
          <p:cNvPr id="41" name="Rectangle 40">
            <a:extLst>
              <a:ext uri="{FF2B5EF4-FFF2-40B4-BE49-F238E27FC236}">
                <a16:creationId xmlns:a16="http://schemas.microsoft.com/office/drawing/2014/main" id="{A5E8C903-0FAA-0F95-30B3-484AF28FB0E9}"/>
              </a:ext>
            </a:extLst>
          </p:cNvPr>
          <p:cNvSpPr/>
          <p:nvPr/>
        </p:nvSpPr>
        <p:spPr>
          <a:xfrm>
            <a:off x="8497327" y="3884849"/>
            <a:ext cx="1184354" cy="62273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Deploy Spec</a:t>
            </a:r>
          </a:p>
        </p:txBody>
      </p:sp>
      <p:sp>
        <p:nvSpPr>
          <p:cNvPr id="42" name="Arrow: Down 41">
            <a:extLst>
              <a:ext uri="{FF2B5EF4-FFF2-40B4-BE49-F238E27FC236}">
                <a16:creationId xmlns:a16="http://schemas.microsoft.com/office/drawing/2014/main" id="{761A4278-FBA5-43E9-764A-E5784876038A}"/>
              </a:ext>
            </a:extLst>
          </p:cNvPr>
          <p:cNvSpPr/>
          <p:nvPr/>
        </p:nvSpPr>
        <p:spPr>
          <a:xfrm>
            <a:off x="8973765" y="4515254"/>
            <a:ext cx="218873" cy="283723"/>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B7664B4E-5EB9-3E8D-161E-49CF906096C2}"/>
              </a:ext>
            </a:extLst>
          </p:cNvPr>
          <p:cNvSpPr/>
          <p:nvPr/>
        </p:nvSpPr>
        <p:spPr>
          <a:xfrm rot="10800000">
            <a:off x="8981870" y="5625827"/>
            <a:ext cx="218873" cy="283723"/>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70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CAEF0-0970-ED6D-D6CA-7575C28E4F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DB792-FAED-80F9-6EFE-16328BC9817D}"/>
              </a:ext>
            </a:extLst>
          </p:cNvPr>
          <p:cNvSpPr>
            <a:spLocks noGrp="1"/>
          </p:cNvSpPr>
          <p:nvPr>
            <p:ph type="title"/>
          </p:nvPr>
        </p:nvSpPr>
        <p:spPr/>
        <p:txBody>
          <a:bodyPr/>
          <a:lstStyle/>
          <a:p>
            <a:r>
              <a:rPr lang="en-US" altLang="zh-CN" err="1">
                <a:solidFill>
                  <a:srgbClr val="000000"/>
                </a:solidFill>
                <a:ea typeface="+mj-lt"/>
                <a:cs typeface="+mj-lt"/>
              </a:rPr>
              <a:t>Exte</a:t>
            </a:r>
            <a:r>
              <a:rPr lang="zh-CN">
                <a:solidFill>
                  <a:srgbClr val="000000"/>
                </a:solidFill>
                <a:ea typeface="+mj-lt"/>
                <a:cs typeface="+mj-lt"/>
              </a:rPr>
              <a:t>n</a:t>
            </a:r>
            <a:r>
              <a:rPr lang="en-US" altLang="zh-CN" err="1">
                <a:solidFill>
                  <a:srgbClr val="000000"/>
                </a:solidFill>
                <a:ea typeface="+mj-lt"/>
                <a:cs typeface="+mj-lt"/>
              </a:rPr>
              <a:t>si</a:t>
            </a:r>
            <a:r>
              <a:rPr lang="zh-CN">
                <a:solidFill>
                  <a:srgbClr val="000000"/>
                </a:solidFill>
                <a:ea typeface="+mj-lt"/>
                <a:cs typeface="+mj-lt"/>
              </a:rPr>
              <a:t>on </a:t>
            </a:r>
            <a:r>
              <a:rPr lang="en-US" altLang="zh-CN">
                <a:solidFill>
                  <a:srgbClr val="000000"/>
                </a:solidFill>
                <a:ea typeface="+mj-lt"/>
                <a:cs typeface="+mj-lt"/>
              </a:rPr>
              <a:t>R</a:t>
            </a:r>
            <a:r>
              <a:rPr lang="zh-CN">
                <a:solidFill>
                  <a:srgbClr val="000000"/>
                </a:solidFill>
                <a:ea typeface="+mj-lt"/>
                <a:cs typeface="+mj-lt"/>
              </a:rPr>
              <a:t>e</a:t>
            </a:r>
            <a:r>
              <a:rPr lang="en-US" altLang="zh-CN">
                <a:solidFill>
                  <a:srgbClr val="000000"/>
                </a:solidFill>
                <a:ea typeface="+mj-lt"/>
                <a:cs typeface="+mj-lt"/>
              </a:rPr>
              <a:t>qui</a:t>
            </a:r>
            <a:r>
              <a:rPr lang="zh-CN">
                <a:solidFill>
                  <a:srgbClr val="000000"/>
                </a:solidFill>
                <a:ea typeface="+mj-lt"/>
                <a:cs typeface="+mj-lt"/>
              </a:rPr>
              <a:t>r</a:t>
            </a:r>
            <a:r>
              <a:rPr lang="en-US" altLang="zh-CN" err="1">
                <a:solidFill>
                  <a:srgbClr val="000000"/>
                </a:solidFill>
                <a:ea typeface="+mj-lt"/>
                <a:cs typeface="+mj-lt"/>
              </a:rPr>
              <a:t>ement</a:t>
            </a:r>
            <a:r>
              <a:rPr lang="zh-CN">
                <a:solidFill>
                  <a:srgbClr val="000000"/>
                </a:solidFill>
                <a:ea typeface="+mj-lt"/>
                <a:cs typeface="+mj-lt"/>
              </a:rPr>
              <a:t>s</a:t>
            </a:r>
            <a:endParaRPr lang="en-US"/>
          </a:p>
        </p:txBody>
      </p:sp>
      <p:sp>
        <p:nvSpPr>
          <p:cNvPr id="8" name="Content Placeholder 2">
            <a:extLst>
              <a:ext uri="{FF2B5EF4-FFF2-40B4-BE49-F238E27FC236}">
                <a16:creationId xmlns:a16="http://schemas.microsoft.com/office/drawing/2014/main" id="{F78B7545-A295-D247-8693-F2B181F26BB3}"/>
              </a:ext>
            </a:extLst>
          </p:cNvPr>
          <p:cNvSpPr txBox="1">
            <a:spLocks/>
          </p:cNvSpPr>
          <p:nvPr/>
        </p:nvSpPr>
        <p:spPr>
          <a:xfrm>
            <a:off x="990600" y="1691523"/>
            <a:ext cx="2936296" cy="46463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Fine-grained safety and interconnectedness trade-offs</a:t>
            </a:r>
          </a:p>
          <a:p>
            <a:r>
              <a:rPr lang="en-US">
                <a:ea typeface="+mn-lt"/>
                <a:cs typeface="+mn-lt"/>
              </a:rPr>
              <a:t>Isolation:</a:t>
            </a:r>
          </a:p>
          <a:p>
            <a:r>
              <a:rPr lang="en-US">
                <a:ea typeface="+mn-lt"/>
                <a:cs typeface="+mn-lt"/>
              </a:rPr>
              <a:t>Efficiency:</a:t>
            </a:r>
            <a:endParaRPr lang="en-US"/>
          </a:p>
          <a:p>
            <a:pPr>
              <a:buFont typeface="Arial"/>
              <a:buChar char="•"/>
            </a:pPr>
            <a:endParaRPr lang="en-US">
              <a:ea typeface="+mn-lt"/>
              <a:cs typeface="+mn-lt"/>
            </a:endParaRPr>
          </a:p>
          <a:p>
            <a:pPr marL="0" indent="0">
              <a:buFont typeface="Arial" panose="020B0604020202020204" pitchFamily="34" charset="0"/>
              <a:buNone/>
            </a:pPr>
            <a:endParaRPr lang="en-US">
              <a:ea typeface="+mn-lt"/>
              <a:cs typeface="+mn-lt"/>
            </a:endParaRPr>
          </a:p>
        </p:txBody>
      </p:sp>
      <p:sp>
        <p:nvSpPr>
          <p:cNvPr id="6" name="TextBox 5">
            <a:extLst>
              <a:ext uri="{FF2B5EF4-FFF2-40B4-BE49-F238E27FC236}">
                <a16:creationId xmlns:a16="http://schemas.microsoft.com/office/drawing/2014/main" id="{980187F5-69AC-340F-2AD4-4212CD1C2ABA}"/>
              </a:ext>
            </a:extLst>
          </p:cNvPr>
          <p:cNvSpPr txBox="1"/>
          <p:nvPr/>
        </p:nvSpPr>
        <p:spPr>
          <a:xfrm>
            <a:off x="6684765" y="3335680"/>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9" name="TextBox 8">
            <a:extLst>
              <a:ext uri="{FF2B5EF4-FFF2-40B4-BE49-F238E27FC236}">
                <a16:creationId xmlns:a16="http://schemas.microsoft.com/office/drawing/2014/main" id="{085BFC9E-2C93-A970-96BF-244FEDA9CBBE}"/>
              </a:ext>
            </a:extLst>
          </p:cNvPr>
          <p:cNvSpPr txBox="1"/>
          <p:nvPr/>
        </p:nvSpPr>
        <p:spPr>
          <a:xfrm>
            <a:off x="8655587" y="3335680"/>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11" name="TextBox 10">
            <a:extLst>
              <a:ext uri="{FF2B5EF4-FFF2-40B4-BE49-F238E27FC236}">
                <a16:creationId xmlns:a16="http://schemas.microsoft.com/office/drawing/2014/main" id="{A39C6FBB-EDCD-A239-42F9-08AC2186542A}"/>
              </a:ext>
            </a:extLst>
          </p:cNvPr>
          <p:cNvSpPr txBox="1"/>
          <p:nvPr/>
        </p:nvSpPr>
        <p:spPr>
          <a:xfrm>
            <a:off x="7052626" y="3940023"/>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13" name="TextBox 12">
            <a:extLst>
              <a:ext uri="{FF2B5EF4-FFF2-40B4-BE49-F238E27FC236}">
                <a16:creationId xmlns:a16="http://schemas.microsoft.com/office/drawing/2014/main" id="{2EF28DC8-B33E-8579-7131-06C1B752DCC6}"/>
              </a:ext>
            </a:extLst>
          </p:cNvPr>
          <p:cNvSpPr txBox="1"/>
          <p:nvPr/>
        </p:nvSpPr>
        <p:spPr>
          <a:xfrm>
            <a:off x="8773695" y="3940023"/>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5" name="Arrow: Left-Right 14">
            <a:extLst>
              <a:ext uri="{FF2B5EF4-FFF2-40B4-BE49-F238E27FC236}">
                <a16:creationId xmlns:a16="http://schemas.microsoft.com/office/drawing/2014/main" id="{DA783A45-310D-30D3-8B74-3C064BB4D46B}"/>
              </a:ext>
            </a:extLst>
          </p:cNvPr>
          <p:cNvSpPr/>
          <p:nvPr/>
        </p:nvSpPr>
        <p:spPr>
          <a:xfrm>
            <a:off x="8122308" y="4103120"/>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with Corners Rounded 16">
            <a:extLst>
              <a:ext uri="{FF2B5EF4-FFF2-40B4-BE49-F238E27FC236}">
                <a16:creationId xmlns:a16="http://schemas.microsoft.com/office/drawing/2014/main" id="{DB85DBC7-8F6B-47ED-062C-38D34AAEFC21}"/>
              </a:ext>
            </a:extLst>
          </p:cNvPr>
          <p:cNvSpPr/>
          <p:nvPr/>
        </p:nvSpPr>
        <p:spPr>
          <a:xfrm>
            <a:off x="6433752" y="1604150"/>
            <a:ext cx="2484587" cy="1439649"/>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rgbClr val="000000"/>
                </a:solidFill>
              </a:rPr>
              <a:t>fine-grained safety/interconnectedness </a:t>
            </a:r>
            <a:br>
              <a:rPr lang="en-US" sz="2400"/>
            </a:br>
            <a:r>
              <a:rPr lang="en-US" sz="2400">
                <a:solidFill>
                  <a:srgbClr val="000000"/>
                </a:solidFill>
              </a:rPr>
              <a:t>tradeoffs</a:t>
            </a:r>
          </a:p>
        </p:txBody>
      </p:sp>
      <p:sp>
        <p:nvSpPr>
          <p:cNvPr id="19" name="Speech Bubble: Rectangle with Corners Rounded 18">
            <a:extLst>
              <a:ext uri="{FF2B5EF4-FFF2-40B4-BE49-F238E27FC236}">
                <a16:creationId xmlns:a16="http://schemas.microsoft.com/office/drawing/2014/main" id="{870EB447-286B-57ED-A36A-4E33F3F840C0}"/>
              </a:ext>
            </a:extLst>
          </p:cNvPr>
          <p:cNvSpPr/>
          <p:nvPr/>
        </p:nvSpPr>
        <p:spPr>
          <a:xfrm>
            <a:off x="9140350" y="2465297"/>
            <a:ext cx="2073029" cy="685324"/>
          </a:xfrm>
          <a:prstGeom prst="wedgeRoundRectCallo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rgbClr val="000000"/>
                </a:solidFill>
                <a:ea typeface="+mn-lt"/>
                <a:cs typeface="+mn-lt"/>
              </a:rPr>
              <a:t>efficiency</a:t>
            </a:r>
            <a:endParaRPr lang="en-US" sz="2400"/>
          </a:p>
        </p:txBody>
      </p:sp>
      <p:sp>
        <p:nvSpPr>
          <p:cNvPr id="21" name="Speech Bubble: Rectangle with Corners Rounded 20">
            <a:extLst>
              <a:ext uri="{FF2B5EF4-FFF2-40B4-BE49-F238E27FC236}">
                <a16:creationId xmlns:a16="http://schemas.microsoft.com/office/drawing/2014/main" id="{76FCF9B6-FD88-AD1D-23AE-0FAFDC3D5E19}"/>
              </a:ext>
            </a:extLst>
          </p:cNvPr>
          <p:cNvSpPr/>
          <p:nvPr/>
        </p:nvSpPr>
        <p:spPr>
          <a:xfrm rot="10800000">
            <a:off x="8348296" y="4829638"/>
            <a:ext cx="1615855" cy="769446"/>
          </a:xfrm>
          <a:prstGeom prst="wedgeRoundRectCallout">
            <a:avLst/>
          </a:prstGeom>
          <a:solidFill>
            <a:schemeClr val="bg1"/>
          </a:solidFill>
          <a:ln>
            <a:solidFill>
              <a:schemeClr val="tx1"/>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endParaRPr>
          </a:p>
        </p:txBody>
      </p:sp>
      <p:sp>
        <p:nvSpPr>
          <p:cNvPr id="4" name="Slide Number Placeholder 3">
            <a:extLst>
              <a:ext uri="{FF2B5EF4-FFF2-40B4-BE49-F238E27FC236}">
                <a16:creationId xmlns:a16="http://schemas.microsoft.com/office/drawing/2014/main" id="{261D22F6-2456-9F7D-BEBB-FAAE31BD0694}"/>
              </a:ext>
            </a:extLst>
          </p:cNvPr>
          <p:cNvSpPr>
            <a:spLocks noGrp="1"/>
          </p:cNvSpPr>
          <p:nvPr>
            <p:ph type="sldNum" sz="quarter" idx="12"/>
          </p:nvPr>
        </p:nvSpPr>
        <p:spPr/>
        <p:txBody>
          <a:bodyPr/>
          <a:lstStyle/>
          <a:p>
            <a:fld id="{079CB688-378F-4534-BFFE-AF122467FDB7}" type="slidenum">
              <a:rPr lang="zh-CN" altLang="en-US" smtClean="0"/>
              <a:t>64</a:t>
            </a:fld>
            <a:endParaRPr lang="en-US"/>
          </a:p>
        </p:txBody>
      </p:sp>
      <p:sp>
        <p:nvSpPr>
          <p:cNvPr id="5" name="TextBox 4">
            <a:extLst>
              <a:ext uri="{FF2B5EF4-FFF2-40B4-BE49-F238E27FC236}">
                <a16:creationId xmlns:a16="http://schemas.microsoft.com/office/drawing/2014/main" id="{4CF4FBA8-3650-C952-2A2C-06E74742F9CB}"/>
              </a:ext>
            </a:extLst>
          </p:cNvPr>
          <p:cNvSpPr txBox="1"/>
          <p:nvPr/>
        </p:nvSpPr>
        <p:spPr>
          <a:xfrm>
            <a:off x="8441267" y="4978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Isolation</a:t>
            </a:r>
          </a:p>
        </p:txBody>
      </p:sp>
    </p:spTree>
    <p:extLst>
      <p:ext uri="{BB962C8B-B14F-4D97-AF65-F5344CB8AC3E}">
        <p14:creationId xmlns:p14="http://schemas.microsoft.com/office/powerpoint/2010/main" val="445871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0038C-7696-2352-FC20-A6A4908E7279}"/>
            </a:ext>
          </a:extLst>
        </p:cNvPr>
        <p:cNvGrpSpPr/>
        <p:nvPr/>
      </p:nvGrpSpPr>
      <p:grpSpPr>
        <a:xfrm>
          <a:off x="0" y="0"/>
          <a:ext cx="0" cy="0"/>
          <a:chOff x="0" y="0"/>
          <a:chExt cx="0" cy="0"/>
        </a:xfrm>
      </p:grpSpPr>
      <p:sp>
        <p:nvSpPr>
          <p:cNvPr id="24" name="TextBox 23">
            <a:extLst>
              <a:ext uri="{FF2B5EF4-FFF2-40B4-BE49-F238E27FC236}">
                <a16:creationId xmlns:a16="http://schemas.microsoft.com/office/drawing/2014/main" id="{3CF4F7E3-9145-9CC9-2EB8-2D7120E56238}"/>
              </a:ext>
            </a:extLst>
          </p:cNvPr>
          <p:cNvSpPr txBox="1"/>
          <p:nvPr/>
        </p:nvSpPr>
        <p:spPr>
          <a:xfrm>
            <a:off x="588095" y="3902075"/>
            <a:ext cx="1999095" cy="37025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t>Host Application</a:t>
            </a:r>
          </a:p>
        </p:txBody>
      </p:sp>
      <p:sp>
        <p:nvSpPr>
          <p:cNvPr id="2" name="Title 1">
            <a:extLst>
              <a:ext uri="{FF2B5EF4-FFF2-40B4-BE49-F238E27FC236}">
                <a16:creationId xmlns:a16="http://schemas.microsoft.com/office/drawing/2014/main" id="{9129F21F-EB75-1176-002B-36EE8F9579DC}"/>
              </a:ext>
            </a:extLst>
          </p:cNvPr>
          <p:cNvSpPr>
            <a:spLocks noGrp="1"/>
          </p:cNvSpPr>
          <p:nvPr>
            <p:ph type="title"/>
          </p:nvPr>
        </p:nvSpPr>
        <p:spPr/>
        <p:txBody>
          <a:bodyPr/>
          <a:lstStyle/>
          <a:p>
            <a:r>
              <a:rPr lang="en-US"/>
              <a:t>EIM: Extension Interface Model</a:t>
            </a:r>
          </a:p>
        </p:txBody>
      </p:sp>
      <p:sp>
        <p:nvSpPr>
          <p:cNvPr id="3" name="Content Placeholder 2">
            <a:extLst>
              <a:ext uri="{FF2B5EF4-FFF2-40B4-BE49-F238E27FC236}">
                <a16:creationId xmlns:a16="http://schemas.microsoft.com/office/drawing/2014/main" id="{BF78A7D4-D7BE-7131-AADF-BA01F428EAD7}"/>
              </a:ext>
            </a:extLst>
          </p:cNvPr>
          <p:cNvSpPr>
            <a:spLocks noGrp="1"/>
          </p:cNvSpPr>
          <p:nvPr>
            <p:ph idx="1"/>
          </p:nvPr>
        </p:nvSpPr>
        <p:spPr>
          <a:xfrm>
            <a:off x="843242" y="1692067"/>
            <a:ext cx="10727841" cy="2202101"/>
          </a:xfrm>
        </p:spPr>
        <p:txBody>
          <a:bodyPr vert="horz" lIns="91440" tIns="45720" rIns="91440" bIns="45720" rtlCol="0" anchor="t">
            <a:normAutofit lnSpcReduction="10000"/>
          </a:bodyPr>
          <a:lstStyle/>
          <a:p>
            <a:r>
              <a:rPr lang="en-US">
                <a:ea typeface="+mn-lt"/>
                <a:cs typeface="+mn-lt"/>
              </a:rPr>
              <a:t>Goal: enable fine-grained safety/interconnectedness trade-offs</a:t>
            </a:r>
          </a:p>
          <a:p>
            <a:r>
              <a:rPr lang="en-US">
                <a:ea typeface="+mn-lt"/>
                <a:cs typeface="+mn-lt"/>
              </a:rPr>
              <a:t>Challenge: supporting per deployment tradeoffs</a:t>
            </a:r>
          </a:p>
          <a:p>
            <a:r>
              <a:rPr lang="en-US">
                <a:ea typeface="+mn-lt"/>
                <a:cs typeface="+mn-lt"/>
              </a:rPr>
              <a:t>Solution: </a:t>
            </a:r>
          </a:p>
          <a:p>
            <a:pPr lvl="1">
              <a:buFont typeface="Courier New" panose="020B0604020202020204" pitchFamily="34" charset="0"/>
              <a:buChar char="o"/>
            </a:pPr>
            <a:r>
              <a:rPr lang="en-US">
                <a:ea typeface="+mn-lt"/>
                <a:cs typeface="+mn-lt"/>
              </a:rPr>
              <a:t>Two-Phase Specification (Development-Time  and deployment-Time)</a:t>
            </a:r>
          </a:p>
          <a:p>
            <a:pPr lvl="1">
              <a:buFont typeface="Courier New" panose="020B0604020202020204" pitchFamily="34" charset="0"/>
              <a:buChar char="o"/>
            </a:pPr>
            <a:r>
              <a:rPr lang="en-US"/>
              <a:t>Model all resources as capabilities</a:t>
            </a:r>
          </a:p>
          <a:p>
            <a:endParaRPr lang="en-US"/>
          </a:p>
        </p:txBody>
      </p:sp>
      <p:sp>
        <p:nvSpPr>
          <p:cNvPr id="9" name="TextBox 8">
            <a:extLst>
              <a:ext uri="{FF2B5EF4-FFF2-40B4-BE49-F238E27FC236}">
                <a16:creationId xmlns:a16="http://schemas.microsoft.com/office/drawing/2014/main" id="{AA1FA9EA-6FD6-69CF-1437-A220085699F3}"/>
              </a:ext>
            </a:extLst>
          </p:cNvPr>
          <p:cNvSpPr txBox="1"/>
          <p:nvPr/>
        </p:nvSpPr>
        <p:spPr>
          <a:xfrm>
            <a:off x="642647" y="6243365"/>
            <a:ext cx="29520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AutoNum type="arabicPeriod"/>
            </a:pPr>
            <a:r>
              <a:rPr lang="en-US"/>
              <a:t>During Development</a:t>
            </a:r>
          </a:p>
        </p:txBody>
      </p:sp>
      <p:sp>
        <p:nvSpPr>
          <p:cNvPr id="23" name="Rectangle 22">
            <a:extLst>
              <a:ext uri="{FF2B5EF4-FFF2-40B4-BE49-F238E27FC236}">
                <a16:creationId xmlns:a16="http://schemas.microsoft.com/office/drawing/2014/main" id="{23965BB7-A257-1D28-D23A-0DDFC98AEA87}"/>
              </a:ext>
            </a:extLst>
          </p:cNvPr>
          <p:cNvSpPr/>
          <p:nvPr/>
        </p:nvSpPr>
        <p:spPr>
          <a:xfrm>
            <a:off x="6203222" y="4703595"/>
            <a:ext cx="1541034" cy="98752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Deployment</a:t>
            </a:r>
          </a:p>
          <a:p>
            <a:pPr algn="ctr"/>
            <a:r>
              <a:rPr lang="en-US"/>
              <a:t>time</a:t>
            </a:r>
          </a:p>
          <a:p>
            <a:pPr algn="ctr"/>
            <a:r>
              <a:rPr lang="en-US"/>
              <a:t>EIM Spec</a:t>
            </a:r>
          </a:p>
        </p:txBody>
      </p:sp>
      <p:sp>
        <p:nvSpPr>
          <p:cNvPr id="31" name="TextBox 30">
            <a:extLst>
              <a:ext uri="{FF2B5EF4-FFF2-40B4-BE49-F238E27FC236}">
                <a16:creationId xmlns:a16="http://schemas.microsoft.com/office/drawing/2014/main" id="{E6DA2CE6-237F-C0E1-4925-8DFB2CF911B7}"/>
              </a:ext>
            </a:extLst>
          </p:cNvPr>
          <p:cNvSpPr txBox="1"/>
          <p:nvPr/>
        </p:nvSpPr>
        <p:spPr>
          <a:xfrm>
            <a:off x="4532503" y="6260892"/>
            <a:ext cx="29377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 Before Deployment​</a:t>
            </a:r>
          </a:p>
        </p:txBody>
      </p:sp>
      <p:grpSp>
        <p:nvGrpSpPr>
          <p:cNvPr id="6" name="Group 5">
            <a:extLst>
              <a:ext uri="{FF2B5EF4-FFF2-40B4-BE49-F238E27FC236}">
                <a16:creationId xmlns:a16="http://schemas.microsoft.com/office/drawing/2014/main" id="{A140C88B-021F-81CE-B20F-B771CB06C374}"/>
              </a:ext>
            </a:extLst>
          </p:cNvPr>
          <p:cNvGrpSpPr/>
          <p:nvPr/>
        </p:nvGrpSpPr>
        <p:grpSpPr>
          <a:xfrm>
            <a:off x="2041038" y="4670124"/>
            <a:ext cx="2017853" cy="1547320"/>
            <a:chOff x="3054791" y="3866317"/>
            <a:chExt cx="2017853" cy="1547320"/>
          </a:xfrm>
        </p:grpSpPr>
        <p:sp>
          <p:nvSpPr>
            <p:cNvPr id="13" name="Rectangle 12">
              <a:extLst>
                <a:ext uri="{FF2B5EF4-FFF2-40B4-BE49-F238E27FC236}">
                  <a16:creationId xmlns:a16="http://schemas.microsoft.com/office/drawing/2014/main" id="{A542CC96-FA27-658C-4F38-60A39FF54B1E}"/>
                </a:ext>
              </a:extLst>
            </p:cNvPr>
            <p:cNvSpPr/>
            <p:nvPr/>
          </p:nvSpPr>
          <p:spPr>
            <a:xfrm>
              <a:off x="3054791" y="3866317"/>
              <a:ext cx="2017853" cy="154732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Development time</a:t>
              </a:r>
            </a:p>
            <a:p>
              <a:pPr algn="ctr"/>
              <a:r>
                <a:rPr lang="en-US"/>
                <a:t>EIM Spec</a:t>
              </a:r>
            </a:p>
          </p:txBody>
        </p:sp>
        <p:sp>
          <p:nvSpPr>
            <p:cNvPr id="7" name="TextBox 6">
              <a:extLst>
                <a:ext uri="{FF2B5EF4-FFF2-40B4-BE49-F238E27FC236}">
                  <a16:creationId xmlns:a16="http://schemas.microsoft.com/office/drawing/2014/main" id="{F3B4DCC7-8A64-03F6-1728-4D14870A3AD2}"/>
                </a:ext>
              </a:extLst>
            </p:cNvPr>
            <p:cNvSpPr txBox="1"/>
            <p:nvPr/>
          </p:nvSpPr>
          <p:spPr>
            <a:xfrm>
              <a:off x="3250116" y="455769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4" name="TextBox 3">
              <a:extLst>
                <a:ext uri="{FF2B5EF4-FFF2-40B4-BE49-F238E27FC236}">
                  <a16:creationId xmlns:a16="http://schemas.microsoft.com/office/drawing/2014/main" id="{35F3848A-166C-F6FB-F53A-11677E1EA9CF}"/>
                </a:ext>
              </a:extLst>
            </p:cNvPr>
            <p:cNvSpPr txBox="1"/>
            <p:nvPr/>
          </p:nvSpPr>
          <p:spPr>
            <a:xfrm>
              <a:off x="3250115" y="4985788"/>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grpSp>
      <p:sp>
        <p:nvSpPr>
          <p:cNvPr id="10" name="TextBox 9">
            <a:extLst>
              <a:ext uri="{FF2B5EF4-FFF2-40B4-BE49-F238E27FC236}">
                <a16:creationId xmlns:a16="http://schemas.microsoft.com/office/drawing/2014/main" id="{E7C04D21-1E57-D4FE-13CF-AACEC477A398}"/>
              </a:ext>
            </a:extLst>
          </p:cNvPr>
          <p:cNvSpPr txBox="1"/>
          <p:nvPr/>
        </p:nvSpPr>
        <p:spPr>
          <a:xfrm>
            <a:off x="7952213" y="6268997"/>
            <a:ext cx="3618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3. At Deployment/Runtime​</a:t>
            </a:r>
          </a:p>
        </p:txBody>
      </p:sp>
      <p:sp>
        <p:nvSpPr>
          <p:cNvPr id="16" name="TextBox 15">
            <a:extLst>
              <a:ext uri="{FF2B5EF4-FFF2-40B4-BE49-F238E27FC236}">
                <a16:creationId xmlns:a16="http://schemas.microsoft.com/office/drawing/2014/main" id="{CA1BF096-6653-165F-DA61-D776AFC8DB16}"/>
              </a:ext>
            </a:extLst>
          </p:cNvPr>
          <p:cNvSpPr txBox="1"/>
          <p:nvPr/>
        </p:nvSpPr>
        <p:spPr>
          <a:xfrm>
            <a:off x="8479210" y="4875502"/>
            <a:ext cx="1183530" cy="6680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t>Extension Runtime</a:t>
            </a:r>
          </a:p>
          <a:p>
            <a:endParaRPr lang="en-US"/>
          </a:p>
          <a:p>
            <a:endParaRPr lang="en-US"/>
          </a:p>
        </p:txBody>
      </p:sp>
      <p:sp>
        <p:nvSpPr>
          <p:cNvPr id="15" name="TextBox 14">
            <a:extLst>
              <a:ext uri="{FF2B5EF4-FFF2-40B4-BE49-F238E27FC236}">
                <a16:creationId xmlns:a16="http://schemas.microsoft.com/office/drawing/2014/main" id="{0C6B0225-3AF9-5588-A2FF-549E11A15421}"/>
              </a:ext>
            </a:extLst>
          </p:cNvPr>
          <p:cNvSpPr txBox="1"/>
          <p:nvPr/>
        </p:nvSpPr>
        <p:spPr>
          <a:xfrm>
            <a:off x="4525296" y="5501512"/>
            <a:ext cx="11884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Extension</a:t>
            </a:r>
          </a:p>
          <a:p>
            <a:pPr algn="ctr"/>
            <a:r>
              <a:rPr lang="en-US"/>
              <a:t>Manager</a:t>
            </a:r>
          </a:p>
        </p:txBody>
      </p:sp>
      <p:sp>
        <p:nvSpPr>
          <p:cNvPr id="18" name="TextBox 17">
            <a:extLst>
              <a:ext uri="{FF2B5EF4-FFF2-40B4-BE49-F238E27FC236}">
                <a16:creationId xmlns:a16="http://schemas.microsoft.com/office/drawing/2014/main" id="{D444B75E-83FA-33FE-AD79-F096A56AA89B}"/>
              </a:ext>
            </a:extLst>
          </p:cNvPr>
          <p:cNvSpPr txBox="1"/>
          <p:nvPr/>
        </p:nvSpPr>
        <p:spPr>
          <a:xfrm>
            <a:off x="416424" y="5626300"/>
            <a:ext cx="13577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App Developer</a:t>
            </a:r>
          </a:p>
        </p:txBody>
      </p:sp>
      <p:pic>
        <p:nvPicPr>
          <p:cNvPr id="11" name="Picture 10" descr="A person with dark hair&#10;&#10;AI-generated content may be incorrect.">
            <a:extLst>
              <a:ext uri="{FF2B5EF4-FFF2-40B4-BE49-F238E27FC236}">
                <a16:creationId xmlns:a16="http://schemas.microsoft.com/office/drawing/2014/main" id="{D31D2B00-AB9C-CF31-BA5A-3995C44245EB}"/>
              </a:ext>
            </a:extLst>
          </p:cNvPr>
          <p:cNvPicPr>
            <a:picLocks noChangeAspect="1"/>
          </p:cNvPicPr>
          <p:nvPr/>
        </p:nvPicPr>
        <p:blipFill>
          <a:blip r:embed="rId3"/>
          <a:stretch>
            <a:fillRect/>
          </a:stretch>
        </p:blipFill>
        <p:spPr>
          <a:xfrm>
            <a:off x="814285" y="5016634"/>
            <a:ext cx="552046" cy="610414"/>
          </a:xfrm>
          <a:prstGeom prst="rect">
            <a:avLst/>
          </a:prstGeom>
        </p:spPr>
      </p:pic>
      <p:pic>
        <p:nvPicPr>
          <p:cNvPr id="19" name="Picture 18" descr="A person with dark hair&#10;&#10;AI-generated content may be incorrect.">
            <a:extLst>
              <a:ext uri="{FF2B5EF4-FFF2-40B4-BE49-F238E27FC236}">
                <a16:creationId xmlns:a16="http://schemas.microsoft.com/office/drawing/2014/main" id="{10394139-F404-3C63-6B43-7E1E184E96AF}"/>
              </a:ext>
            </a:extLst>
          </p:cNvPr>
          <p:cNvPicPr>
            <a:picLocks noChangeAspect="1"/>
          </p:cNvPicPr>
          <p:nvPr/>
        </p:nvPicPr>
        <p:blipFill>
          <a:blip r:embed="rId3"/>
          <a:stretch>
            <a:fillRect/>
          </a:stretch>
        </p:blipFill>
        <p:spPr>
          <a:xfrm>
            <a:off x="4843156" y="4895037"/>
            <a:ext cx="552046" cy="610414"/>
          </a:xfrm>
          <a:prstGeom prst="rect">
            <a:avLst/>
          </a:prstGeom>
        </p:spPr>
      </p:pic>
      <p:sp>
        <p:nvSpPr>
          <p:cNvPr id="25" name="TextBox 24">
            <a:extLst>
              <a:ext uri="{FF2B5EF4-FFF2-40B4-BE49-F238E27FC236}">
                <a16:creationId xmlns:a16="http://schemas.microsoft.com/office/drawing/2014/main" id="{98689DB2-C57D-F078-BEF2-2684AA5F800C}"/>
              </a:ext>
            </a:extLst>
          </p:cNvPr>
          <p:cNvSpPr txBox="1"/>
          <p:nvPr/>
        </p:nvSpPr>
        <p:spPr>
          <a:xfrm>
            <a:off x="1279188" y="5105399"/>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sp>
        <p:nvSpPr>
          <p:cNvPr id="26" name="Arrow: Right 25">
            <a:extLst>
              <a:ext uri="{FF2B5EF4-FFF2-40B4-BE49-F238E27FC236}">
                <a16:creationId xmlns:a16="http://schemas.microsoft.com/office/drawing/2014/main" id="{FF10803D-068B-C3BB-244F-0F346BC0CB1C}"/>
              </a:ext>
            </a:extLst>
          </p:cNvPr>
          <p:cNvSpPr/>
          <p:nvPr/>
        </p:nvSpPr>
        <p:spPr>
          <a:xfrm>
            <a:off x="4312596" y="4928681"/>
            <a:ext cx="356680" cy="486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14CCBC6A-762F-E44D-B959-A7BC9E9DBF59}"/>
              </a:ext>
            </a:extLst>
          </p:cNvPr>
          <p:cNvSpPr/>
          <p:nvPr/>
        </p:nvSpPr>
        <p:spPr>
          <a:xfrm>
            <a:off x="1013298" y="4434191"/>
            <a:ext cx="259404" cy="437744"/>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66528FD-59EE-6083-4AB9-430709224447}"/>
              </a:ext>
            </a:extLst>
          </p:cNvPr>
          <p:cNvCxnSpPr/>
          <p:nvPr/>
        </p:nvCxnSpPr>
        <p:spPr>
          <a:xfrm flipV="1">
            <a:off x="1410510" y="5488021"/>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10D39E4C-D514-03C4-DFDA-4BADF53FD68E}"/>
              </a:ext>
            </a:extLst>
          </p:cNvPr>
          <p:cNvSpPr txBox="1"/>
          <p:nvPr/>
        </p:nvSpPr>
        <p:spPr>
          <a:xfrm>
            <a:off x="5494507" y="4959484"/>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cxnSp>
        <p:nvCxnSpPr>
          <p:cNvPr id="33" name="Straight Arrow Connector 32">
            <a:extLst>
              <a:ext uri="{FF2B5EF4-FFF2-40B4-BE49-F238E27FC236}">
                <a16:creationId xmlns:a16="http://schemas.microsoft.com/office/drawing/2014/main" id="{47BB3ED2-D2FF-2CE9-6071-F8ECCD52005D}"/>
              </a:ext>
            </a:extLst>
          </p:cNvPr>
          <p:cNvCxnSpPr>
            <a:cxnSpLocks/>
          </p:cNvCxnSpPr>
          <p:nvPr/>
        </p:nvCxnSpPr>
        <p:spPr>
          <a:xfrm flipV="1">
            <a:off x="5625829" y="5342106"/>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Arrow: Right 33">
            <a:extLst>
              <a:ext uri="{FF2B5EF4-FFF2-40B4-BE49-F238E27FC236}">
                <a16:creationId xmlns:a16="http://schemas.microsoft.com/office/drawing/2014/main" id="{3A4C24B2-CFDD-0406-64C2-2A1696E6C17C}"/>
              </a:ext>
            </a:extLst>
          </p:cNvPr>
          <p:cNvSpPr/>
          <p:nvPr/>
        </p:nvSpPr>
        <p:spPr>
          <a:xfrm>
            <a:off x="7928043" y="4961107"/>
            <a:ext cx="356680" cy="486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8CA17-2A69-7C3C-88DD-A7FD7B00AA18}"/>
              </a:ext>
            </a:extLst>
          </p:cNvPr>
          <p:cNvSpPr txBox="1"/>
          <p:nvPr/>
        </p:nvSpPr>
        <p:spPr>
          <a:xfrm>
            <a:off x="9726038" y="4991909"/>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Verify</a:t>
            </a:r>
          </a:p>
        </p:txBody>
      </p:sp>
      <p:cxnSp>
        <p:nvCxnSpPr>
          <p:cNvPr id="37" name="Straight Arrow Connector 36">
            <a:extLst>
              <a:ext uri="{FF2B5EF4-FFF2-40B4-BE49-F238E27FC236}">
                <a16:creationId xmlns:a16="http://schemas.microsoft.com/office/drawing/2014/main" id="{BF8890B6-3C16-5FB9-1EB3-2F335838DCB2}"/>
              </a:ext>
            </a:extLst>
          </p:cNvPr>
          <p:cNvCxnSpPr>
            <a:cxnSpLocks/>
          </p:cNvCxnSpPr>
          <p:nvPr/>
        </p:nvCxnSpPr>
        <p:spPr>
          <a:xfrm flipV="1">
            <a:off x="9857360" y="5374531"/>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3F3B0425-D32B-B1BA-C23F-E6DC4F731BA2}"/>
              </a:ext>
            </a:extLst>
          </p:cNvPr>
          <p:cNvSpPr txBox="1"/>
          <p:nvPr/>
        </p:nvSpPr>
        <p:spPr>
          <a:xfrm>
            <a:off x="10521109" y="5109220"/>
            <a:ext cx="1176951"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41" name="Rectangle 40">
            <a:extLst>
              <a:ext uri="{FF2B5EF4-FFF2-40B4-BE49-F238E27FC236}">
                <a16:creationId xmlns:a16="http://schemas.microsoft.com/office/drawing/2014/main" id="{EA25AA7C-5CA8-3B65-09C3-EDAEC20FE48E}"/>
              </a:ext>
            </a:extLst>
          </p:cNvPr>
          <p:cNvSpPr/>
          <p:nvPr/>
        </p:nvSpPr>
        <p:spPr>
          <a:xfrm>
            <a:off x="8497327" y="3884849"/>
            <a:ext cx="1184354" cy="62273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Deploy Spec</a:t>
            </a:r>
          </a:p>
        </p:txBody>
      </p:sp>
      <p:sp>
        <p:nvSpPr>
          <p:cNvPr id="42" name="Arrow: Down 41">
            <a:extLst>
              <a:ext uri="{FF2B5EF4-FFF2-40B4-BE49-F238E27FC236}">
                <a16:creationId xmlns:a16="http://schemas.microsoft.com/office/drawing/2014/main" id="{D635DD92-03B2-9041-F04C-FE3C3D1B270E}"/>
              </a:ext>
            </a:extLst>
          </p:cNvPr>
          <p:cNvSpPr/>
          <p:nvPr/>
        </p:nvSpPr>
        <p:spPr>
          <a:xfrm>
            <a:off x="8973765" y="4515254"/>
            <a:ext cx="218873" cy="283723"/>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553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79FB8-E9DC-038E-26BF-3A4703C8F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35669A-A8CC-6295-B4BE-FAB890C686A3}"/>
              </a:ext>
            </a:extLst>
          </p:cNvPr>
          <p:cNvSpPr>
            <a:spLocks noGrp="1"/>
          </p:cNvSpPr>
          <p:nvPr>
            <p:ph type="title"/>
          </p:nvPr>
        </p:nvSpPr>
        <p:spPr/>
        <p:txBody>
          <a:bodyPr/>
          <a:lstStyle/>
          <a:p>
            <a:r>
              <a:rPr lang="en-US" altLang="zh-CN" err="1">
                <a:solidFill>
                  <a:srgbClr val="000000"/>
                </a:solidFill>
                <a:ea typeface="+mj-lt"/>
                <a:cs typeface="+mj-lt"/>
              </a:rPr>
              <a:t>Exte</a:t>
            </a:r>
            <a:r>
              <a:rPr lang="zh-CN">
                <a:solidFill>
                  <a:srgbClr val="000000"/>
                </a:solidFill>
                <a:ea typeface="+mj-lt"/>
                <a:cs typeface="+mj-lt"/>
              </a:rPr>
              <a:t>n</a:t>
            </a:r>
            <a:r>
              <a:rPr lang="en-US" altLang="zh-CN" err="1">
                <a:solidFill>
                  <a:srgbClr val="000000"/>
                </a:solidFill>
                <a:ea typeface="+mj-lt"/>
                <a:cs typeface="+mj-lt"/>
              </a:rPr>
              <a:t>si</a:t>
            </a:r>
            <a:r>
              <a:rPr lang="zh-CN">
                <a:solidFill>
                  <a:srgbClr val="000000"/>
                </a:solidFill>
                <a:ea typeface="+mj-lt"/>
                <a:cs typeface="+mj-lt"/>
              </a:rPr>
              <a:t>on </a:t>
            </a:r>
            <a:r>
              <a:rPr lang="en-US" altLang="zh-CN">
                <a:solidFill>
                  <a:srgbClr val="000000"/>
                </a:solidFill>
                <a:ea typeface="+mj-lt"/>
                <a:cs typeface="+mj-lt"/>
              </a:rPr>
              <a:t>Problems &amp; requirements</a:t>
            </a:r>
            <a:endParaRPr lang="zh-CN" altLang="en-US"/>
          </a:p>
        </p:txBody>
      </p:sp>
      <p:sp>
        <p:nvSpPr>
          <p:cNvPr id="8" name="Content Placeholder 2">
            <a:extLst>
              <a:ext uri="{FF2B5EF4-FFF2-40B4-BE49-F238E27FC236}">
                <a16:creationId xmlns:a16="http://schemas.microsoft.com/office/drawing/2014/main" id="{9F12993B-1626-B712-C764-C3D65B58E48F}"/>
              </a:ext>
            </a:extLst>
          </p:cNvPr>
          <p:cNvSpPr txBox="1">
            <a:spLocks/>
          </p:cNvSpPr>
          <p:nvPr/>
        </p:nvSpPr>
        <p:spPr>
          <a:xfrm>
            <a:off x="437535" y="1685105"/>
            <a:ext cx="4493431" cy="48434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ea typeface="+mn-lt"/>
                <a:cs typeface="+mn-lt"/>
              </a:rPr>
              <a:t>Real-world safety violations:</a:t>
            </a:r>
            <a:r>
              <a:rPr lang="en-US">
                <a:ea typeface="+mn-lt"/>
                <a:cs typeface="+mn-lt"/>
              </a:rPr>
              <a:t> </a:t>
            </a:r>
            <a:endParaRPr lang="en-US"/>
          </a:p>
          <a:p>
            <a:r>
              <a:rPr lang="en-US" sz="2400" err="1">
                <a:ea typeface="+mn-lt"/>
                <a:cs typeface="+mn-lt"/>
              </a:rPr>
              <a:t>Bilibili</a:t>
            </a:r>
            <a:r>
              <a:rPr lang="en-US" sz="2400">
                <a:ea typeface="+mn-lt"/>
                <a:cs typeface="+mn-lt"/>
              </a:rPr>
              <a:t> CDN outage, Apache buffer overflow, Redis RCE</a:t>
            </a:r>
            <a:endParaRPr lang="en-US" sz="2400"/>
          </a:p>
          <a:p>
            <a:pPr marL="0" indent="0">
              <a:buNone/>
            </a:pPr>
            <a:r>
              <a:rPr lang="en-US" b="1">
                <a:ea typeface="+mn-lt"/>
                <a:cs typeface="+mn-lt"/>
              </a:rPr>
              <a:t>Performance penalty</a:t>
            </a:r>
            <a:r>
              <a:rPr lang="en-US">
                <a:ea typeface="+mn-lt"/>
                <a:cs typeface="+mn-lt"/>
              </a:rPr>
              <a:t>: </a:t>
            </a:r>
          </a:p>
          <a:p>
            <a:r>
              <a:rPr lang="en-US" sz="2400" err="1">
                <a:ea typeface="+mn-lt"/>
                <a:cs typeface="+mn-lt"/>
              </a:rPr>
              <a:t>WebAssembly</a:t>
            </a:r>
            <a:r>
              <a:rPr lang="en-US" sz="2400">
                <a:ea typeface="+mn-lt"/>
                <a:cs typeface="+mn-lt"/>
              </a:rPr>
              <a:t>/Lua impose 10-15% overhead</a:t>
            </a:r>
            <a:endParaRPr lang="en-US" sz="2400"/>
          </a:p>
          <a:p>
            <a:pPr marL="0" indent="0">
              <a:buNone/>
            </a:pPr>
            <a:r>
              <a:rPr lang="en-US" b="1">
                <a:ea typeface="+mn-lt"/>
                <a:cs typeface="+mn-lt"/>
              </a:rPr>
              <a:t>Requirements</a:t>
            </a:r>
            <a:r>
              <a:rPr lang="en-US">
                <a:ea typeface="+mn-lt"/>
                <a:cs typeface="+mn-lt"/>
              </a:rPr>
              <a:t>:</a:t>
            </a:r>
          </a:p>
          <a:p>
            <a:pPr>
              <a:buFont typeface="Arial"/>
              <a:buChar char="•"/>
            </a:pPr>
            <a:r>
              <a:rPr lang="en-US" sz="2400">
                <a:ea typeface="+mn-lt"/>
                <a:cs typeface="+mn-lt"/>
              </a:rPr>
              <a:t>Fine-grained safety and interconnectedness trade-offs</a:t>
            </a:r>
          </a:p>
          <a:p>
            <a:pPr>
              <a:buFont typeface="Arial"/>
              <a:buChar char="•"/>
            </a:pPr>
            <a:r>
              <a:rPr lang="en-US" sz="2400">
                <a:ea typeface="+mn-lt"/>
                <a:cs typeface="+mn-lt"/>
              </a:rPr>
              <a:t>Isolation</a:t>
            </a:r>
          </a:p>
          <a:p>
            <a:pPr>
              <a:buFont typeface="Arial"/>
              <a:buChar char="•"/>
            </a:pPr>
            <a:r>
              <a:rPr lang="en-US" sz="2400">
                <a:ea typeface="+mn-lt"/>
                <a:cs typeface="+mn-lt"/>
              </a:rPr>
              <a:t>Efficiency</a:t>
            </a:r>
          </a:p>
          <a:p>
            <a:pPr marL="0" indent="0">
              <a:buNone/>
            </a:pPr>
            <a:endParaRPr lang="en-US">
              <a:ea typeface="+mn-lt"/>
              <a:cs typeface="+mn-lt"/>
            </a:endParaRPr>
          </a:p>
          <a:p>
            <a:pPr>
              <a:buFont typeface="Arial"/>
              <a:buChar char="•"/>
            </a:pPr>
            <a:endParaRPr lang="en-US">
              <a:ea typeface="+mn-lt"/>
              <a:cs typeface="+mn-lt"/>
            </a:endParaRPr>
          </a:p>
          <a:p>
            <a:pPr marL="0" indent="0">
              <a:buNone/>
            </a:pPr>
            <a:endParaRPr lang="en-US">
              <a:ea typeface="+mn-lt"/>
              <a:cs typeface="+mn-lt"/>
            </a:endParaRPr>
          </a:p>
        </p:txBody>
      </p:sp>
      <p:sp>
        <p:nvSpPr>
          <p:cNvPr id="4" name="Slide Number Placeholder 3">
            <a:extLst>
              <a:ext uri="{FF2B5EF4-FFF2-40B4-BE49-F238E27FC236}">
                <a16:creationId xmlns:a16="http://schemas.microsoft.com/office/drawing/2014/main" id="{19F7A3B2-1154-53FF-446C-B17C251B86B3}"/>
              </a:ext>
            </a:extLst>
          </p:cNvPr>
          <p:cNvSpPr>
            <a:spLocks noGrp="1"/>
          </p:cNvSpPr>
          <p:nvPr>
            <p:ph type="sldNum" sz="quarter" idx="12"/>
          </p:nvPr>
        </p:nvSpPr>
        <p:spPr/>
        <p:txBody>
          <a:bodyPr/>
          <a:lstStyle/>
          <a:p>
            <a:fld id="{079CB688-378F-4534-BFFE-AF122467FDB7}" type="slidenum">
              <a:rPr lang="zh-CN" altLang="en-US" smtClean="0"/>
              <a:t>66</a:t>
            </a:fld>
            <a:endParaRPr lang="en-US"/>
          </a:p>
        </p:txBody>
      </p:sp>
      <p:sp>
        <p:nvSpPr>
          <p:cNvPr id="5" name="TextBox 4">
            <a:extLst>
              <a:ext uri="{FF2B5EF4-FFF2-40B4-BE49-F238E27FC236}">
                <a16:creationId xmlns:a16="http://schemas.microsoft.com/office/drawing/2014/main" id="{72ECDE99-E4F2-75F4-41AB-5CD7469DDC86}"/>
              </a:ext>
            </a:extLst>
          </p:cNvPr>
          <p:cNvSpPr txBox="1"/>
          <p:nvPr/>
        </p:nvSpPr>
        <p:spPr>
          <a:xfrm>
            <a:off x="6447270" y="3272753"/>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Host</a:t>
            </a:r>
          </a:p>
          <a:p>
            <a:endParaRPr lang="en-US"/>
          </a:p>
          <a:p>
            <a:endParaRPr lang="en-US"/>
          </a:p>
          <a:p>
            <a:endParaRPr lang="en-US"/>
          </a:p>
        </p:txBody>
      </p:sp>
      <p:sp>
        <p:nvSpPr>
          <p:cNvPr id="7" name="TextBox 6">
            <a:extLst>
              <a:ext uri="{FF2B5EF4-FFF2-40B4-BE49-F238E27FC236}">
                <a16:creationId xmlns:a16="http://schemas.microsoft.com/office/drawing/2014/main" id="{D848B5A1-76E4-E247-B155-533E5C9942AF}"/>
              </a:ext>
            </a:extLst>
          </p:cNvPr>
          <p:cNvSpPr txBox="1"/>
          <p:nvPr/>
        </p:nvSpPr>
        <p:spPr>
          <a:xfrm>
            <a:off x="8418093" y="3272753"/>
            <a:ext cx="1523999" cy="120032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Extension Runtime</a:t>
            </a:r>
          </a:p>
          <a:p>
            <a:endParaRPr lang="en-US"/>
          </a:p>
          <a:p>
            <a:endParaRPr lang="en-US"/>
          </a:p>
        </p:txBody>
      </p:sp>
      <p:sp>
        <p:nvSpPr>
          <p:cNvPr id="10" name="TextBox 9">
            <a:extLst>
              <a:ext uri="{FF2B5EF4-FFF2-40B4-BE49-F238E27FC236}">
                <a16:creationId xmlns:a16="http://schemas.microsoft.com/office/drawing/2014/main" id="{74329003-427B-862F-F191-C7ECB31BD78B}"/>
              </a:ext>
            </a:extLst>
          </p:cNvPr>
          <p:cNvSpPr txBox="1"/>
          <p:nvPr/>
        </p:nvSpPr>
        <p:spPr>
          <a:xfrm>
            <a:off x="6815131" y="3877096"/>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12" name="TextBox 11">
            <a:extLst>
              <a:ext uri="{FF2B5EF4-FFF2-40B4-BE49-F238E27FC236}">
                <a16:creationId xmlns:a16="http://schemas.microsoft.com/office/drawing/2014/main" id="{3694B3E9-0F45-EE69-8358-2EA3EC2D4A28}"/>
              </a:ext>
            </a:extLst>
          </p:cNvPr>
          <p:cNvSpPr txBox="1"/>
          <p:nvPr/>
        </p:nvSpPr>
        <p:spPr>
          <a:xfrm>
            <a:off x="8536200" y="3877096"/>
            <a:ext cx="1188982"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Extension</a:t>
            </a:r>
          </a:p>
        </p:txBody>
      </p:sp>
      <p:sp>
        <p:nvSpPr>
          <p:cNvPr id="14" name="Arrow: Left-Right 13">
            <a:extLst>
              <a:ext uri="{FF2B5EF4-FFF2-40B4-BE49-F238E27FC236}">
                <a16:creationId xmlns:a16="http://schemas.microsoft.com/office/drawing/2014/main" id="{1C6E1C24-39BD-1072-55D1-B852392D41A9}"/>
              </a:ext>
            </a:extLst>
          </p:cNvPr>
          <p:cNvSpPr/>
          <p:nvPr/>
        </p:nvSpPr>
        <p:spPr>
          <a:xfrm>
            <a:off x="7884813" y="4040193"/>
            <a:ext cx="643756" cy="164224"/>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with Corners Rounded 15">
            <a:extLst>
              <a:ext uri="{FF2B5EF4-FFF2-40B4-BE49-F238E27FC236}">
                <a16:creationId xmlns:a16="http://schemas.microsoft.com/office/drawing/2014/main" id="{8186BA63-086F-B96F-434B-CE2DFEFCB144}"/>
              </a:ext>
            </a:extLst>
          </p:cNvPr>
          <p:cNvSpPr/>
          <p:nvPr/>
        </p:nvSpPr>
        <p:spPr>
          <a:xfrm>
            <a:off x="6597294" y="2325693"/>
            <a:ext cx="1136430" cy="742295"/>
          </a:xfrm>
          <a:prstGeom prst="wedgeRoundRectCallou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rPr>
              <a:t>Safety violation</a:t>
            </a:r>
          </a:p>
        </p:txBody>
      </p:sp>
      <p:sp>
        <p:nvSpPr>
          <p:cNvPr id="18" name="Speech Bubble: Rectangle with Corners Rounded 17">
            <a:extLst>
              <a:ext uri="{FF2B5EF4-FFF2-40B4-BE49-F238E27FC236}">
                <a16:creationId xmlns:a16="http://schemas.microsoft.com/office/drawing/2014/main" id="{4E9AD08D-46F4-E24B-51DE-0F501FC1B545}"/>
              </a:ext>
            </a:extLst>
          </p:cNvPr>
          <p:cNvSpPr/>
          <p:nvPr/>
        </p:nvSpPr>
        <p:spPr>
          <a:xfrm>
            <a:off x="7978966" y="2317755"/>
            <a:ext cx="1534673" cy="726421"/>
          </a:xfrm>
          <a:prstGeom prst="wedgeRoundRectCallou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lumMod val="95000"/>
                    <a:lumOff val="5000"/>
                  </a:schemeClr>
                </a:solidFill>
                <a:ea typeface="+mn-lt"/>
                <a:cs typeface="+mn-lt"/>
              </a:rPr>
              <a:t>Performance penalty</a:t>
            </a:r>
          </a:p>
        </p:txBody>
      </p:sp>
      <p:sp>
        <p:nvSpPr>
          <p:cNvPr id="23" name="Speech Bubble: Rectangle with Corners Rounded 22">
            <a:extLst>
              <a:ext uri="{FF2B5EF4-FFF2-40B4-BE49-F238E27FC236}">
                <a16:creationId xmlns:a16="http://schemas.microsoft.com/office/drawing/2014/main" id="{EC7CC3FF-6862-9F4D-2B98-ED67AB72E696}"/>
              </a:ext>
            </a:extLst>
          </p:cNvPr>
          <p:cNvSpPr/>
          <p:nvPr/>
        </p:nvSpPr>
        <p:spPr>
          <a:xfrm rot="10800000">
            <a:off x="5421720" y="4838682"/>
            <a:ext cx="2460774" cy="1217399"/>
          </a:xfrm>
          <a:prstGeom prst="wedgeRoundRectCallou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endParaRPr>
          </a:p>
        </p:txBody>
      </p:sp>
      <p:sp>
        <p:nvSpPr>
          <p:cNvPr id="25" name="Speech Bubble: Rectangle with Corners Rounded 24">
            <a:extLst>
              <a:ext uri="{FF2B5EF4-FFF2-40B4-BE49-F238E27FC236}">
                <a16:creationId xmlns:a16="http://schemas.microsoft.com/office/drawing/2014/main" id="{4FC09D3E-74B1-2554-6405-8CBCC7EF39EC}"/>
              </a:ext>
            </a:extLst>
          </p:cNvPr>
          <p:cNvSpPr/>
          <p:nvPr/>
        </p:nvSpPr>
        <p:spPr>
          <a:xfrm>
            <a:off x="9680100" y="2465297"/>
            <a:ext cx="1326905" cy="582137"/>
          </a:xfrm>
          <a:prstGeom prst="wedgeRoundRectCallou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mn-lt"/>
                <a:cs typeface="+mn-lt"/>
              </a:rPr>
              <a:t>efficiency</a:t>
            </a:r>
            <a:endParaRPr lang="en-US"/>
          </a:p>
        </p:txBody>
      </p:sp>
      <p:sp>
        <p:nvSpPr>
          <p:cNvPr id="27" name="Speech Bubble: Rectangle with Corners Rounded 26">
            <a:extLst>
              <a:ext uri="{FF2B5EF4-FFF2-40B4-BE49-F238E27FC236}">
                <a16:creationId xmlns:a16="http://schemas.microsoft.com/office/drawing/2014/main" id="{09AE9D7F-EF00-E671-CD03-B58CCBD12857}"/>
              </a:ext>
            </a:extLst>
          </p:cNvPr>
          <p:cNvSpPr/>
          <p:nvPr/>
        </p:nvSpPr>
        <p:spPr>
          <a:xfrm rot="10800000">
            <a:off x="8602297" y="4694699"/>
            <a:ext cx="1274543" cy="531322"/>
          </a:xfrm>
          <a:prstGeom prst="wedgeRoundRectCallout">
            <a:avLst/>
          </a:prstGeom>
          <a:solidFill>
            <a:schemeClr val="accent3">
              <a:lumMod val="40000"/>
              <a:lumOff val="60000"/>
            </a:schemeClr>
          </a:solidFill>
          <a:ln>
            <a:solidFill>
              <a:schemeClr val="tx1"/>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endParaRPr>
          </a:p>
        </p:txBody>
      </p:sp>
      <p:sp>
        <p:nvSpPr>
          <p:cNvPr id="29" name="TextBox 28">
            <a:extLst>
              <a:ext uri="{FF2B5EF4-FFF2-40B4-BE49-F238E27FC236}">
                <a16:creationId xmlns:a16="http://schemas.microsoft.com/office/drawing/2014/main" id="{E23156A8-CA10-30D3-5E10-2A2242D3E611}"/>
              </a:ext>
            </a:extLst>
          </p:cNvPr>
          <p:cNvSpPr txBox="1"/>
          <p:nvPr/>
        </p:nvSpPr>
        <p:spPr>
          <a:xfrm>
            <a:off x="8727017" y="4835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Isolation</a:t>
            </a:r>
          </a:p>
        </p:txBody>
      </p:sp>
      <p:sp>
        <p:nvSpPr>
          <p:cNvPr id="31" name="TextBox 30">
            <a:extLst>
              <a:ext uri="{FF2B5EF4-FFF2-40B4-BE49-F238E27FC236}">
                <a16:creationId xmlns:a16="http://schemas.microsoft.com/office/drawing/2014/main" id="{6F90517F-7F07-4F6E-6D10-CAE10741D326}"/>
              </a:ext>
            </a:extLst>
          </p:cNvPr>
          <p:cNvSpPr txBox="1"/>
          <p:nvPr/>
        </p:nvSpPr>
        <p:spPr>
          <a:xfrm>
            <a:off x="5461002" y="4836133"/>
            <a:ext cx="241776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fine-grained safety/interconnectedness </a:t>
            </a:r>
            <a:br>
              <a:rPr lang="en-US"/>
            </a:br>
            <a:r>
              <a:rPr lang="en-US"/>
              <a:t>tradeoffs</a:t>
            </a:r>
            <a:r>
              <a:rPr lang="en-US">
                <a:solidFill>
                  <a:srgbClr val="000000"/>
                </a:solidFill>
              </a:rPr>
              <a:t> </a:t>
            </a:r>
            <a:endParaRPr lang="en-US">
              <a:solidFill>
                <a:schemeClr val="tx1">
                  <a:lumMod val="95000"/>
                  <a:lumOff val="5000"/>
                </a:schemeClr>
              </a:solidFill>
            </a:endParaRPr>
          </a:p>
          <a:p>
            <a:pPr algn="l"/>
            <a:endParaRPr lang="en-US"/>
          </a:p>
        </p:txBody>
      </p:sp>
    </p:spTree>
    <p:extLst>
      <p:ext uri="{BB962C8B-B14F-4D97-AF65-F5344CB8AC3E}">
        <p14:creationId xmlns:p14="http://schemas.microsoft.com/office/powerpoint/2010/main" val="262596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F468-E219-AB79-1CFC-E0C13BDA2F3C}"/>
              </a:ext>
            </a:extLst>
          </p:cNvPr>
          <p:cNvSpPr>
            <a:spLocks noGrp="1"/>
          </p:cNvSpPr>
          <p:nvPr>
            <p:ph type="title"/>
          </p:nvPr>
        </p:nvSpPr>
        <p:spPr/>
        <p:txBody>
          <a:bodyPr/>
          <a:lstStyle/>
          <a:p>
            <a:r>
              <a:rPr lang="en-US" altLang="zh-CN">
                <a:ea typeface="+mj-lt"/>
              </a:rPr>
              <a:t>Outline</a:t>
            </a:r>
            <a:endParaRPr lang="en-US" altLang="zh-CN"/>
          </a:p>
        </p:txBody>
      </p:sp>
      <p:sp>
        <p:nvSpPr>
          <p:cNvPr id="3" name="Content Placeholder 2">
            <a:extLst>
              <a:ext uri="{FF2B5EF4-FFF2-40B4-BE49-F238E27FC236}">
                <a16:creationId xmlns:a16="http://schemas.microsoft.com/office/drawing/2014/main" id="{58461AD3-11AE-7C8E-E7EE-40506DDC28EC}"/>
              </a:ext>
            </a:extLst>
          </p:cNvPr>
          <p:cNvSpPr>
            <a:spLocks noGrp="1"/>
          </p:cNvSpPr>
          <p:nvPr>
            <p:ph idx="1"/>
          </p:nvPr>
        </p:nvSpPr>
        <p:spPr>
          <a:xfrm>
            <a:off x="838200" y="1771837"/>
            <a:ext cx="10963835" cy="4405126"/>
          </a:xfrm>
        </p:spPr>
        <p:txBody>
          <a:bodyPr vert="horz" lIns="91440" tIns="45720" rIns="91440" bIns="45720" rtlCol="0" anchor="t">
            <a:normAutofit/>
          </a:bodyPr>
          <a:lstStyle/>
          <a:p>
            <a:pPr>
              <a:buFont typeface="Arial"/>
              <a:buChar char="•"/>
            </a:pPr>
            <a:r>
              <a:rPr lang="en-US" altLang="zh-CN">
                <a:ea typeface="+mn-lt"/>
                <a:cs typeface="+mn-lt"/>
              </a:rPr>
              <a:t>Background &amp; motivation</a:t>
            </a:r>
            <a:r>
              <a:rPr lang="en-US">
                <a:ea typeface="+mn-lt"/>
                <a:cs typeface="+mn-lt"/>
              </a:rPr>
              <a:t>: Extensions</a:t>
            </a:r>
            <a:endParaRPr lang="en-US" altLang="zh-CN">
              <a:ea typeface="+mn-lt"/>
              <a:cs typeface="+mn-lt"/>
            </a:endParaRPr>
          </a:p>
          <a:p>
            <a:pPr>
              <a:buFont typeface="Arial"/>
              <a:buChar char="•"/>
            </a:pPr>
            <a:r>
              <a:rPr lang="en-US">
                <a:ea typeface="+mn-lt"/>
                <a:cs typeface="+mn-lt"/>
              </a:rPr>
              <a:t>→ </a:t>
            </a:r>
            <a:r>
              <a:rPr lang="en-US" altLang="zh-CN" b="1">
                <a:ea typeface="+mn-lt"/>
                <a:cs typeface="+mn-lt"/>
              </a:rPr>
              <a:t>Extension</a:t>
            </a:r>
            <a:r>
              <a:rPr lang="zh-CN" b="1">
                <a:ea typeface="+mn-lt"/>
                <a:cs typeface="+mn-lt"/>
              </a:rPr>
              <a:t> </a:t>
            </a:r>
            <a:r>
              <a:rPr lang="en-US" altLang="zh-CN" b="1">
                <a:ea typeface="+mn-lt"/>
                <a:cs typeface="+mn-lt"/>
              </a:rPr>
              <a:t>Interface</a:t>
            </a:r>
            <a:r>
              <a:rPr lang="zh-CN" b="1">
                <a:ea typeface="+mn-lt"/>
                <a:cs typeface="+mn-lt"/>
              </a:rPr>
              <a:t> </a:t>
            </a:r>
            <a:r>
              <a:rPr lang="en-US" altLang="zh-CN" b="1">
                <a:ea typeface="+mn-lt"/>
                <a:cs typeface="+mn-lt"/>
              </a:rPr>
              <a:t>Model</a:t>
            </a:r>
            <a:r>
              <a:rPr lang="zh-CN" b="1">
                <a:ea typeface="+mn-lt"/>
                <a:cs typeface="+mn-lt"/>
              </a:rPr>
              <a:t> </a:t>
            </a:r>
            <a:r>
              <a:rPr lang="en-US" altLang="zh-CN" b="1">
                <a:ea typeface="+mn-lt"/>
                <a:cs typeface="+mn-lt"/>
              </a:rPr>
              <a:t>(EIM)</a:t>
            </a:r>
            <a:r>
              <a:rPr lang="en-US">
                <a:ea typeface="+mn-lt"/>
                <a:cs typeface="+mn-lt"/>
              </a:rPr>
              <a:t>: Fine-grained Interface</a:t>
            </a:r>
          </a:p>
          <a:p>
            <a:pPr>
              <a:buFont typeface="Arial"/>
              <a:buChar char="•"/>
            </a:pPr>
            <a:r>
              <a:rPr lang="en-US" altLang="zh-CN" err="1">
                <a:ea typeface="+mn-lt"/>
                <a:cs typeface="+mn-lt"/>
              </a:rPr>
              <a:t>bpftime</a:t>
            </a:r>
            <a:r>
              <a:rPr lang="zh-CN">
                <a:ea typeface="+mn-lt"/>
                <a:cs typeface="+mn-lt"/>
              </a:rPr>
              <a:t> </a:t>
            </a:r>
            <a:r>
              <a:rPr lang="en-US" altLang="zh-CN">
                <a:ea typeface="+mn-lt"/>
                <a:cs typeface="+mn-lt"/>
              </a:rPr>
              <a:t>Runtime</a:t>
            </a:r>
            <a:r>
              <a:rPr lang="en-US">
                <a:ea typeface="+mn-lt"/>
                <a:cs typeface="+mn-lt"/>
              </a:rPr>
              <a:t>: safety &amp; performance</a:t>
            </a:r>
            <a:endParaRPr lang="en-US" altLang="zh-CN">
              <a:ea typeface="+mn-lt"/>
              <a:cs typeface="+mn-lt"/>
            </a:endParaRPr>
          </a:p>
          <a:p>
            <a:pPr>
              <a:buFont typeface="Arial"/>
              <a:buChar char="•"/>
            </a:pPr>
            <a:r>
              <a:rPr lang="en-US" altLang="zh-CN">
                <a:ea typeface="宋体"/>
              </a:rPr>
              <a:t>Evaluation</a:t>
            </a:r>
          </a:p>
          <a:p>
            <a:pPr marL="0" indent="0">
              <a:buNone/>
            </a:pPr>
            <a:endParaRPr lang="zh-CN" altLang="en-US">
              <a:ea typeface="宋体"/>
            </a:endParaRPr>
          </a:p>
        </p:txBody>
      </p:sp>
      <p:sp>
        <p:nvSpPr>
          <p:cNvPr id="4" name="Slide Number Placeholder 3">
            <a:extLst>
              <a:ext uri="{FF2B5EF4-FFF2-40B4-BE49-F238E27FC236}">
                <a16:creationId xmlns:a16="http://schemas.microsoft.com/office/drawing/2014/main" id="{B2C7D573-BF0E-9BB2-6085-2354F3EAC243}"/>
              </a:ext>
            </a:extLst>
          </p:cNvPr>
          <p:cNvSpPr>
            <a:spLocks noGrp="1"/>
          </p:cNvSpPr>
          <p:nvPr>
            <p:ph type="sldNum" sz="quarter" idx="12"/>
          </p:nvPr>
        </p:nvSpPr>
        <p:spPr/>
        <p:txBody>
          <a:bodyPr/>
          <a:lstStyle/>
          <a:p>
            <a:fld id="{079CB688-378F-4534-BFFE-AF122467FDB7}" type="slidenum">
              <a:rPr lang="zh-CN" altLang="en-US" smtClean="0"/>
              <a:t>7</a:t>
            </a:fld>
            <a:endParaRPr lang="en-US"/>
          </a:p>
        </p:txBody>
      </p:sp>
    </p:spTree>
    <p:extLst>
      <p:ext uri="{BB962C8B-B14F-4D97-AF65-F5344CB8AC3E}">
        <p14:creationId xmlns:p14="http://schemas.microsoft.com/office/powerpoint/2010/main" val="355641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B962FB3-FEA3-036E-8AAE-8B400C04E5F7}"/>
              </a:ext>
            </a:extLst>
          </p:cNvPr>
          <p:cNvSpPr txBox="1"/>
          <p:nvPr/>
        </p:nvSpPr>
        <p:spPr>
          <a:xfrm>
            <a:off x="588095" y="3902075"/>
            <a:ext cx="1999095" cy="37025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t>Host Application</a:t>
            </a:r>
          </a:p>
        </p:txBody>
      </p:sp>
      <p:sp>
        <p:nvSpPr>
          <p:cNvPr id="2" name="Title 1">
            <a:extLst>
              <a:ext uri="{FF2B5EF4-FFF2-40B4-BE49-F238E27FC236}">
                <a16:creationId xmlns:a16="http://schemas.microsoft.com/office/drawing/2014/main" id="{24C35669-09B9-B8FB-C1E9-FC08DD78E861}"/>
              </a:ext>
            </a:extLst>
          </p:cNvPr>
          <p:cNvSpPr>
            <a:spLocks noGrp="1"/>
          </p:cNvSpPr>
          <p:nvPr>
            <p:ph type="title"/>
          </p:nvPr>
        </p:nvSpPr>
        <p:spPr/>
        <p:txBody>
          <a:bodyPr/>
          <a:lstStyle/>
          <a:p>
            <a:r>
              <a:rPr lang="en-US"/>
              <a:t>EIM: Extension Interface Model</a:t>
            </a:r>
          </a:p>
        </p:txBody>
      </p:sp>
      <p:sp>
        <p:nvSpPr>
          <p:cNvPr id="3" name="Content Placeholder 2">
            <a:extLst>
              <a:ext uri="{FF2B5EF4-FFF2-40B4-BE49-F238E27FC236}">
                <a16:creationId xmlns:a16="http://schemas.microsoft.com/office/drawing/2014/main" id="{BED9FC6A-E815-2847-FB09-7ED2EA6C85EA}"/>
              </a:ext>
            </a:extLst>
          </p:cNvPr>
          <p:cNvSpPr>
            <a:spLocks noGrp="1"/>
          </p:cNvSpPr>
          <p:nvPr>
            <p:ph idx="1"/>
          </p:nvPr>
        </p:nvSpPr>
        <p:spPr>
          <a:xfrm>
            <a:off x="292008" y="1700173"/>
            <a:ext cx="11279075" cy="2202101"/>
          </a:xfrm>
        </p:spPr>
        <p:txBody>
          <a:bodyPr vert="horz" lIns="91440" tIns="45720" rIns="91440" bIns="45720" rtlCol="0" anchor="t">
            <a:normAutofit/>
          </a:bodyPr>
          <a:lstStyle/>
          <a:p>
            <a:r>
              <a:rPr lang="en-US">
                <a:ea typeface="+mn-lt"/>
                <a:cs typeface="+mn-lt"/>
              </a:rPr>
              <a:t>Challenge:</a:t>
            </a:r>
            <a:endParaRPr lang="en-US"/>
          </a:p>
          <a:p>
            <a:pPr lvl="1">
              <a:buFont typeface="Courier New" panose="020B0604020202020204" pitchFamily="34" charset="0"/>
              <a:buChar char="o"/>
            </a:pPr>
            <a:r>
              <a:rPr lang="en-US">
                <a:ea typeface="+mn-lt"/>
                <a:cs typeface="+mn-lt"/>
              </a:rPr>
              <a:t> Enable fine-grained safety/interconnectedness trade-offs</a:t>
            </a:r>
            <a:endParaRPr lang="en-US" sz="2800"/>
          </a:p>
          <a:p>
            <a:r>
              <a:rPr lang="en-US">
                <a:ea typeface="+mn-lt"/>
                <a:cs typeface="+mn-lt"/>
              </a:rPr>
              <a:t>Solution: </a:t>
            </a:r>
          </a:p>
          <a:p>
            <a:pPr lvl="1">
              <a:buFont typeface="Courier New" panose="020B0604020202020204" pitchFamily="34" charset="0"/>
              <a:buChar char="o"/>
            </a:pPr>
            <a:r>
              <a:rPr lang="en-US">
                <a:ea typeface="+mn-lt"/>
                <a:cs typeface="+mn-lt"/>
              </a:rPr>
              <a:t>Two-phase specification (Development Time  and Deployment Time)</a:t>
            </a:r>
          </a:p>
          <a:p>
            <a:pPr lvl="1">
              <a:buFont typeface="Courier New" panose="020B0604020202020204" pitchFamily="34" charset="0"/>
              <a:buChar char="o"/>
            </a:pPr>
            <a:r>
              <a:rPr lang="en-US"/>
              <a:t>Model all resources as capabilities</a:t>
            </a:r>
          </a:p>
          <a:p>
            <a:endParaRPr lang="en-US"/>
          </a:p>
        </p:txBody>
      </p:sp>
      <p:sp>
        <p:nvSpPr>
          <p:cNvPr id="9" name="TextBox 8">
            <a:extLst>
              <a:ext uri="{FF2B5EF4-FFF2-40B4-BE49-F238E27FC236}">
                <a16:creationId xmlns:a16="http://schemas.microsoft.com/office/drawing/2014/main" id="{D3246CA9-1195-2578-0D43-EE9140605BD9}"/>
              </a:ext>
            </a:extLst>
          </p:cNvPr>
          <p:cNvSpPr txBox="1"/>
          <p:nvPr/>
        </p:nvSpPr>
        <p:spPr>
          <a:xfrm>
            <a:off x="642647" y="6243365"/>
            <a:ext cx="29520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AutoNum type="arabicPeriod"/>
            </a:pPr>
            <a:r>
              <a:rPr lang="en-US"/>
              <a:t>During Development</a:t>
            </a:r>
          </a:p>
        </p:txBody>
      </p:sp>
      <p:sp>
        <p:nvSpPr>
          <p:cNvPr id="23" name="Rectangle 22">
            <a:extLst>
              <a:ext uri="{FF2B5EF4-FFF2-40B4-BE49-F238E27FC236}">
                <a16:creationId xmlns:a16="http://schemas.microsoft.com/office/drawing/2014/main" id="{15AECA47-5B4A-3A1C-F4CB-28B35E3C7882}"/>
              </a:ext>
            </a:extLst>
          </p:cNvPr>
          <p:cNvSpPr/>
          <p:nvPr/>
        </p:nvSpPr>
        <p:spPr>
          <a:xfrm>
            <a:off x="6203222" y="4703595"/>
            <a:ext cx="1541034" cy="98752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Deployment</a:t>
            </a:r>
          </a:p>
          <a:p>
            <a:pPr algn="ctr"/>
            <a:r>
              <a:rPr lang="en-US"/>
              <a:t>time</a:t>
            </a:r>
          </a:p>
          <a:p>
            <a:pPr algn="ctr"/>
            <a:r>
              <a:rPr lang="en-US"/>
              <a:t>EIM Spec</a:t>
            </a:r>
          </a:p>
        </p:txBody>
      </p:sp>
      <p:sp>
        <p:nvSpPr>
          <p:cNvPr id="31" name="TextBox 30">
            <a:extLst>
              <a:ext uri="{FF2B5EF4-FFF2-40B4-BE49-F238E27FC236}">
                <a16:creationId xmlns:a16="http://schemas.microsoft.com/office/drawing/2014/main" id="{5341619E-111A-4539-81DC-1E21A03D848C}"/>
              </a:ext>
            </a:extLst>
          </p:cNvPr>
          <p:cNvSpPr txBox="1"/>
          <p:nvPr/>
        </p:nvSpPr>
        <p:spPr>
          <a:xfrm>
            <a:off x="4532503" y="6260892"/>
            <a:ext cx="29377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 Before Deployment​</a:t>
            </a:r>
          </a:p>
        </p:txBody>
      </p:sp>
      <p:grpSp>
        <p:nvGrpSpPr>
          <p:cNvPr id="6" name="Group 5">
            <a:extLst>
              <a:ext uri="{FF2B5EF4-FFF2-40B4-BE49-F238E27FC236}">
                <a16:creationId xmlns:a16="http://schemas.microsoft.com/office/drawing/2014/main" id="{37AEE41F-6803-5AF9-3AEF-9BD78BC89CCB}"/>
              </a:ext>
            </a:extLst>
          </p:cNvPr>
          <p:cNvGrpSpPr/>
          <p:nvPr/>
        </p:nvGrpSpPr>
        <p:grpSpPr>
          <a:xfrm>
            <a:off x="2041038" y="4670124"/>
            <a:ext cx="2017853" cy="1547320"/>
            <a:chOff x="3054791" y="3866317"/>
            <a:chExt cx="2017853" cy="1547320"/>
          </a:xfrm>
        </p:grpSpPr>
        <p:sp>
          <p:nvSpPr>
            <p:cNvPr id="13" name="Rectangle 12">
              <a:extLst>
                <a:ext uri="{FF2B5EF4-FFF2-40B4-BE49-F238E27FC236}">
                  <a16:creationId xmlns:a16="http://schemas.microsoft.com/office/drawing/2014/main" id="{DA8C8AAA-4CC7-4C45-378A-AA127C12CB28}"/>
                </a:ext>
              </a:extLst>
            </p:cNvPr>
            <p:cNvSpPr/>
            <p:nvPr/>
          </p:nvSpPr>
          <p:spPr>
            <a:xfrm>
              <a:off x="3054791" y="3866317"/>
              <a:ext cx="2017853" cy="154732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Development time</a:t>
              </a:r>
            </a:p>
            <a:p>
              <a:pPr algn="ctr"/>
              <a:r>
                <a:rPr lang="en-US"/>
                <a:t>EIM Spec</a:t>
              </a:r>
            </a:p>
          </p:txBody>
        </p:sp>
        <p:sp>
          <p:nvSpPr>
            <p:cNvPr id="7" name="TextBox 6">
              <a:extLst>
                <a:ext uri="{FF2B5EF4-FFF2-40B4-BE49-F238E27FC236}">
                  <a16:creationId xmlns:a16="http://schemas.microsoft.com/office/drawing/2014/main" id="{D2BE1B84-5E9B-9620-1942-0F06BFB9620A}"/>
                </a:ext>
              </a:extLst>
            </p:cNvPr>
            <p:cNvSpPr txBox="1"/>
            <p:nvPr/>
          </p:nvSpPr>
          <p:spPr>
            <a:xfrm>
              <a:off x="3250116" y="455769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4" name="TextBox 3">
              <a:extLst>
                <a:ext uri="{FF2B5EF4-FFF2-40B4-BE49-F238E27FC236}">
                  <a16:creationId xmlns:a16="http://schemas.microsoft.com/office/drawing/2014/main" id="{0DDF7EA9-058F-FE11-E486-0EADDDC86503}"/>
                </a:ext>
              </a:extLst>
            </p:cNvPr>
            <p:cNvSpPr txBox="1"/>
            <p:nvPr/>
          </p:nvSpPr>
          <p:spPr>
            <a:xfrm>
              <a:off x="3250115" y="4985788"/>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grpSp>
      <p:sp>
        <p:nvSpPr>
          <p:cNvPr id="10" name="TextBox 9">
            <a:extLst>
              <a:ext uri="{FF2B5EF4-FFF2-40B4-BE49-F238E27FC236}">
                <a16:creationId xmlns:a16="http://schemas.microsoft.com/office/drawing/2014/main" id="{C134D065-574C-486D-3858-60D626BC3460}"/>
              </a:ext>
            </a:extLst>
          </p:cNvPr>
          <p:cNvSpPr txBox="1"/>
          <p:nvPr/>
        </p:nvSpPr>
        <p:spPr>
          <a:xfrm>
            <a:off x="7952213" y="6268997"/>
            <a:ext cx="3618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At Deployment/Runtime​</a:t>
            </a:r>
          </a:p>
        </p:txBody>
      </p:sp>
      <p:sp>
        <p:nvSpPr>
          <p:cNvPr id="16" name="TextBox 15">
            <a:extLst>
              <a:ext uri="{FF2B5EF4-FFF2-40B4-BE49-F238E27FC236}">
                <a16:creationId xmlns:a16="http://schemas.microsoft.com/office/drawing/2014/main" id="{4D64807B-C8AE-9A18-05BE-DB0FFABA78E4}"/>
              </a:ext>
            </a:extLst>
          </p:cNvPr>
          <p:cNvSpPr txBox="1"/>
          <p:nvPr/>
        </p:nvSpPr>
        <p:spPr>
          <a:xfrm>
            <a:off x="8479210" y="4875502"/>
            <a:ext cx="1183530" cy="66807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t>Extension Runtime</a:t>
            </a:r>
          </a:p>
          <a:p>
            <a:endParaRPr lang="en-US"/>
          </a:p>
          <a:p>
            <a:endParaRPr lang="en-US"/>
          </a:p>
        </p:txBody>
      </p:sp>
      <p:sp>
        <p:nvSpPr>
          <p:cNvPr id="15" name="TextBox 14">
            <a:extLst>
              <a:ext uri="{FF2B5EF4-FFF2-40B4-BE49-F238E27FC236}">
                <a16:creationId xmlns:a16="http://schemas.microsoft.com/office/drawing/2014/main" id="{83056C90-9B82-B450-FD29-72D2432F4C9C}"/>
              </a:ext>
            </a:extLst>
          </p:cNvPr>
          <p:cNvSpPr txBox="1"/>
          <p:nvPr/>
        </p:nvSpPr>
        <p:spPr>
          <a:xfrm>
            <a:off x="4525296" y="5501512"/>
            <a:ext cx="11884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Extension</a:t>
            </a:r>
          </a:p>
          <a:p>
            <a:pPr algn="ctr"/>
            <a:r>
              <a:rPr lang="en-US"/>
              <a:t>Manager</a:t>
            </a:r>
          </a:p>
        </p:txBody>
      </p:sp>
      <p:sp>
        <p:nvSpPr>
          <p:cNvPr id="18" name="TextBox 17">
            <a:extLst>
              <a:ext uri="{FF2B5EF4-FFF2-40B4-BE49-F238E27FC236}">
                <a16:creationId xmlns:a16="http://schemas.microsoft.com/office/drawing/2014/main" id="{E6F2CFB2-F564-82C7-0B96-5EC5B4FC63D2}"/>
              </a:ext>
            </a:extLst>
          </p:cNvPr>
          <p:cNvSpPr txBox="1"/>
          <p:nvPr/>
        </p:nvSpPr>
        <p:spPr>
          <a:xfrm>
            <a:off x="416424" y="5626300"/>
            <a:ext cx="13577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App Developer</a:t>
            </a:r>
          </a:p>
        </p:txBody>
      </p:sp>
      <p:pic>
        <p:nvPicPr>
          <p:cNvPr id="11" name="Picture 10" descr="A person with dark hair&#10;&#10;AI-generated content may be incorrect.">
            <a:extLst>
              <a:ext uri="{FF2B5EF4-FFF2-40B4-BE49-F238E27FC236}">
                <a16:creationId xmlns:a16="http://schemas.microsoft.com/office/drawing/2014/main" id="{BBAD6E41-0195-C99A-8328-1D59A1BDCF5D}"/>
              </a:ext>
            </a:extLst>
          </p:cNvPr>
          <p:cNvPicPr>
            <a:picLocks noChangeAspect="1"/>
          </p:cNvPicPr>
          <p:nvPr/>
        </p:nvPicPr>
        <p:blipFill>
          <a:blip r:embed="rId3"/>
          <a:stretch>
            <a:fillRect/>
          </a:stretch>
        </p:blipFill>
        <p:spPr>
          <a:xfrm>
            <a:off x="814285" y="5016634"/>
            <a:ext cx="552046" cy="610414"/>
          </a:xfrm>
          <a:prstGeom prst="rect">
            <a:avLst/>
          </a:prstGeom>
        </p:spPr>
      </p:pic>
      <p:pic>
        <p:nvPicPr>
          <p:cNvPr id="19" name="Picture 18" descr="A person with dark hair&#10;&#10;AI-generated content may be incorrect.">
            <a:extLst>
              <a:ext uri="{FF2B5EF4-FFF2-40B4-BE49-F238E27FC236}">
                <a16:creationId xmlns:a16="http://schemas.microsoft.com/office/drawing/2014/main" id="{1F2842CD-3F7C-E29B-DF76-5641FBEDA4C1}"/>
              </a:ext>
            </a:extLst>
          </p:cNvPr>
          <p:cNvPicPr>
            <a:picLocks noChangeAspect="1"/>
          </p:cNvPicPr>
          <p:nvPr/>
        </p:nvPicPr>
        <p:blipFill>
          <a:blip r:embed="rId3"/>
          <a:stretch>
            <a:fillRect/>
          </a:stretch>
        </p:blipFill>
        <p:spPr>
          <a:xfrm>
            <a:off x="4843156" y="4895037"/>
            <a:ext cx="552046" cy="610414"/>
          </a:xfrm>
          <a:prstGeom prst="rect">
            <a:avLst/>
          </a:prstGeom>
        </p:spPr>
      </p:pic>
      <p:sp>
        <p:nvSpPr>
          <p:cNvPr id="25" name="TextBox 24">
            <a:extLst>
              <a:ext uri="{FF2B5EF4-FFF2-40B4-BE49-F238E27FC236}">
                <a16:creationId xmlns:a16="http://schemas.microsoft.com/office/drawing/2014/main" id="{955498C8-D693-A1AA-30FA-279A848C0487}"/>
              </a:ext>
            </a:extLst>
          </p:cNvPr>
          <p:cNvSpPr txBox="1"/>
          <p:nvPr/>
        </p:nvSpPr>
        <p:spPr>
          <a:xfrm>
            <a:off x="1279188" y="5105399"/>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sp>
        <p:nvSpPr>
          <p:cNvPr id="26" name="Arrow: Right 25">
            <a:extLst>
              <a:ext uri="{FF2B5EF4-FFF2-40B4-BE49-F238E27FC236}">
                <a16:creationId xmlns:a16="http://schemas.microsoft.com/office/drawing/2014/main" id="{B0E013FE-36C5-A6B6-5FB5-0A45BC207396}"/>
              </a:ext>
            </a:extLst>
          </p:cNvPr>
          <p:cNvSpPr/>
          <p:nvPr/>
        </p:nvSpPr>
        <p:spPr>
          <a:xfrm>
            <a:off x="4312596" y="4928681"/>
            <a:ext cx="356680" cy="486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D8CA6CA9-B800-39CF-8AEB-3AA93C1E5DFE}"/>
              </a:ext>
            </a:extLst>
          </p:cNvPr>
          <p:cNvSpPr/>
          <p:nvPr/>
        </p:nvSpPr>
        <p:spPr>
          <a:xfrm>
            <a:off x="1013298" y="4434191"/>
            <a:ext cx="259404" cy="437744"/>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B1724D0-B0C0-2987-9000-363D9229ADAB}"/>
              </a:ext>
            </a:extLst>
          </p:cNvPr>
          <p:cNvCxnSpPr/>
          <p:nvPr/>
        </p:nvCxnSpPr>
        <p:spPr>
          <a:xfrm flipV="1">
            <a:off x="1410510" y="5488021"/>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2767C9DD-8182-793E-07DD-727960F851B6}"/>
              </a:ext>
            </a:extLst>
          </p:cNvPr>
          <p:cNvSpPr txBox="1"/>
          <p:nvPr/>
        </p:nvSpPr>
        <p:spPr>
          <a:xfrm>
            <a:off x="5394861" y="4959484"/>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cxnSp>
        <p:nvCxnSpPr>
          <p:cNvPr id="33" name="Straight Arrow Connector 32">
            <a:extLst>
              <a:ext uri="{FF2B5EF4-FFF2-40B4-BE49-F238E27FC236}">
                <a16:creationId xmlns:a16="http://schemas.microsoft.com/office/drawing/2014/main" id="{C22BFD30-DF49-B20F-ECF0-99DF65E9DE10}"/>
              </a:ext>
            </a:extLst>
          </p:cNvPr>
          <p:cNvCxnSpPr>
            <a:cxnSpLocks/>
          </p:cNvCxnSpPr>
          <p:nvPr/>
        </p:nvCxnSpPr>
        <p:spPr>
          <a:xfrm flipV="1">
            <a:off x="5625829" y="5342106"/>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Arrow: Right 33">
            <a:extLst>
              <a:ext uri="{FF2B5EF4-FFF2-40B4-BE49-F238E27FC236}">
                <a16:creationId xmlns:a16="http://schemas.microsoft.com/office/drawing/2014/main" id="{B0582B6B-BAE1-3F38-1CFD-235298C48193}"/>
              </a:ext>
            </a:extLst>
          </p:cNvPr>
          <p:cNvSpPr/>
          <p:nvPr/>
        </p:nvSpPr>
        <p:spPr>
          <a:xfrm>
            <a:off x="7928043" y="4961107"/>
            <a:ext cx="356680" cy="4863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6366B12-B3BB-05F8-2913-9792F5C1A732}"/>
              </a:ext>
            </a:extLst>
          </p:cNvPr>
          <p:cNvSpPr txBox="1"/>
          <p:nvPr/>
        </p:nvSpPr>
        <p:spPr>
          <a:xfrm>
            <a:off x="9432114" y="4483831"/>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Verify</a:t>
            </a:r>
          </a:p>
        </p:txBody>
      </p:sp>
      <p:sp>
        <p:nvSpPr>
          <p:cNvPr id="41" name="Rectangle 40">
            <a:extLst>
              <a:ext uri="{FF2B5EF4-FFF2-40B4-BE49-F238E27FC236}">
                <a16:creationId xmlns:a16="http://schemas.microsoft.com/office/drawing/2014/main" id="{89B35118-F5F4-569B-AC4C-B47127EB7215}"/>
              </a:ext>
            </a:extLst>
          </p:cNvPr>
          <p:cNvSpPr/>
          <p:nvPr/>
        </p:nvSpPr>
        <p:spPr>
          <a:xfrm>
            <a:off x="8476805" y="4001375"/>
            <a:ext cx="1184354" cy="41994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Extension</a:t>
            </a:r>
          </a:p>
        </p:txBody>
      </p:sp>
      <p:sp>
        <p:nvSpPr>
          <p:cNvPr id="42" name="Arrow: Down 41">
            <a:extLst>
              <a:ext uri="{FF2B5EF4-FFF2-40B4-BE49-F238E27FC236}">
                <a16:creationId xmlns:a16="http://schemas.microsoft.com/office/drawing/2014/main" id="{6782360D-8E85-8471-D2F3-EA9B65DE5597}"/>
              </a:ext>
            </a:extLst>
          </p:cNvPr>
          <p:cNvSpPr/>
          <p:nvPr/>
        </p:nvSpPr>
        <p:spPr>
          <a:xfrm>
            <a:off x="8973765" y="4515254"/>
            <a:ext cx="218873" cy="283723"/>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30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p:bldP spid="23" grpId="0" animBg="1"/>
      <p:bldP spid="31" grpId="0"/>
      <p:bldP spid="10" grpId="0"/>
      <p:bldP spid="16" grpId="0" animBg="1"/>
      <p:bldP spid="15" grpId="0"/>
      <p:bldP spid="18" grpId="0"/>
      <p:bldP spid="25" grpId="0"/>
      <p:bldP spid="26" grpId="0" animBg="1"/>
      <p:bldP spid="27" grpId="0" animBg="1"/>
      <p:bldP spid="32" grpId="0"/>
      <p:bldP spid="34" grpId="0" animBg="1"/>
      <p:bldP spid="36" grpId="0"/>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BFF84-2451-FB95-849B-E75E294D6E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4A978-B7C7-0A25-E2DF-F501C2D9E4C9}"/>
              </a:ext>
            </a:extLst>
          </p:cNvPr>
          <p:cNvSpPr>
            <a:spLocks noGrp="1"/>
          </p:cNvSpPr>
          <p:nvPr>
            <p:ph type="title"/>
          </p:nvPr>
        </p:nvSpPr>
        <p:spPr/>
        <p:txBody>
          <a:bodyPr/>
          <a:lstStyle/>
          <a:p>
            <a:r>
              <a:rPr lang="en-US" altLang="zh-CN">
                <a:ea typeface="+mj-lt"/>
                <a:cs typeface="+mj-lt"/>
              </a:rPr>
              <a:t>EIM:</a:t>
            </a:r>
            <a:r>
              <a:rPr lang="zh-CN">
                <a:ea typeface="+mj-lt"/>
                <a:cs typeface="+mj-lt"/>
              </a:rPr>
              <a:t> </a:t>
            </a:r>
            <a:r>
              <a:rPr lang="en-US" altLang="zh-CN">
                <a:ea typeface="+mj-lt"/>
                <a:cs typeface="+mj-lt"/>
              </a:rPr>
              <a:t>Development Time</a:t>
            </a:r>
            <a:r>
              <a:rPr lang="zh-CN">
                <a:ea typeface="+mj-lt"/>
                <a:cs typeface="+mj-lt"/>
              </a:rPr>
              <a:t> </a:t>
            </a:r>
            <a:r>
              <a:rPr lang="en-US" altLang="zh-CN">
                <a:ea typeface="+mj-lt"/>
                <a:cs typeface="+mj-lt"/>
              </a:rPr>
              <a:t>Specification</a:t>
            </a:r>
            <a:endParaRPr lang="zh-CN" altLang="en-US">
              <a:ea typeface="+mj-lt"/>
              <a:cs typeface="+mj-lt"/>
            </a:endParaRPr>
          </a:p>
        </p:txBody>
      </p:sp>
      <p:sp>
        <p:nvSpPr>
          <p:cNvPr id="3" name="Content Placeholder 2">
            <a:extLst>
              <a:ext uri="{FF2B5EF4-FFF2-40B4-BE49-F238E27FC236}">
                <a16:creationId xmlns:a16="http://schemas.microsoft.com/office/drawing/2014/main" id="{68EA2910-E250-92F3-AC96-6583A382670D}"/>
              </a:ext>
            </a:extLst>
          </p:cNvPr>
          <p:cNvSpPr>
            <a:spLocks noGrp="1"/>
          </p:cNvSpPr>
          <p:nvPr>
            <p:ph idx="1"/>
          </p:nvPr>
        </p:nvSpPr>
        <p:spPr>
          <a:xfrm>
            <a:off x="838200" y="1825625"/>
            <a:ext cx="9121023" cy="1068253"/>
          </a:xfrm>
        </p:spPr>
        <p:txBody>
          <a:bodyPr vert="horz" lIns="91440" tIns="45720" rIns="91440" bIns="45720" rtlCol="0" anchor="t">
            <a:normAutofit/>
          </a:bodyPr>
          <a:lstStyle/>
          <a:p>
            <a:r>
              <a:rPr lang="en-US" altLang="zh-CN">
                <a:ea typeface="+mn-lt"/>
                <a:cs typeface="+mn-lt"/>
              </a:rPr>
              <a:t>D</a:t>
            </a:r>
            <a:r>
              <a:rPr lang="zh-CN">
                <a:ea typeface="+mn-lt"/>
                <a:cs typeface="+mn-lt"/>
              </a:rPr>
              <a:t>evelopers annotate code fo</a:t>
            </a:r>
            <a:r>
              <a:rPr lang="en-US" altLang="zh-CN">
                <a:ea typeface="+mn-lt"/>
                <a:cs typeface="+mn-lt"/>
              </a:rPr>
              <a:t>r capabilities</a:t>
            </a:r>
            <a:endParaRPr lang="en-US" sz="1100">
              <a:ea typeface="+mn-lt"/>
              <a:cs typeface="+mn-lt"/>
            </a:endParaRPr>
          </a:p>
          <a:p>
            <a:r>
              <a:rPr lang="zh-CN">
                <a:ea typeface="+mn-lt"/>
                <a:cs typeface="+mn-lt"/>
              </a:rPr>
              <a:t>Automatically extracted into capability manifest</a:t>
            </a:r>
            <a:endParaRPr lang="zh-CN" altLang="en-US">
              <a:ea typeface="+mn-lt"/>
              <a:cs typeface="+mn-lt"/>
            </a:endParaRPr>
          </a:p>
          <a:p>
            <a:endParaRPr lang="zh-CN" altLang="en-US">
              <a:ea typeface="宋体"/>
            </a:endParaRPr>
          </a:p>
          <a:p>
            <a:endParaRPr lang="zh-CN" altLang="en-US">
              <a:ea typeface="宋体"/>
            </a:endParaRPr>
          </a:p>
        </p:txBody>
      </p:sp>
      <p:sp>
        <p:nvSpPr>
          <p:cNvPr id="4" name="Slide Number Placeholder 3">
            <a:extLst>
              <a:ext uri="{FF2B5EF4-FFF2-40B4-BE49-F238E27FC236}">
                <a16:creationId xmlns:a16="http://schemas.microsoft.com/office/drawing/2014/main" id="{8E7D174B-985E-BE3F-9063-22381276EEAE}"/>
              </a:ext>
            </a:extLst>
          </p:cNvPr>
          <p:cNvSpPr>
            <a:spLocks noGrp="1"/>
          </p:cNvSpPr>
          <p:nvPr>
            <p:ph type="sldNum" sz="quarter" idx="12"/>
          </p:nvPr>
        </p:nvSpPr>
        <p:spPr/>
        <p:txBody>
          <a:bodyPr/>
          <a:lstStyle/>
          <a:p>
            <a:fld id="{079CB688-378F-4534-BFFE-AF122467FDB7}" type="slidenum">
              <a:rPr lang="zh-CN" altLang="en-US" smtClean="0"/>
              <a:t>9</a:t>
            </a:fld>
            <a:endParaRPr lang="en-US"/>
          </a:p>
        </p:txBody>
      </p:sp>
      <p:sp>
        <p:nvSpPr>
          <p:cNvPr id="10" name="TextBox 9">
            <a:extLst>
              <a:ext uri="{FF2B5EF4-FFF2-40B4-BE49-F238E27FC236}">
                <a16:creationId xmlns:a16="http://schemas.microsoft.com/office/drawing/2014/main" id="{946C6CDA-1E36-0E4E-C2C9-5430E4F4906F}"/>
              </a:ext>
            </a:extLst>
          </p:cNvPr>
          <p:cNvSpPr txBox="1"/>
          <p:nvPr/>
        </p:nvSpPr>
        <p:spPr>
          <a:xfrm>
            <a:off x="1836478" y="3204926"/>
            <a:ext cx="1999095" cy="37025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t>Host Application</a:t>
            </a:r>
          </a:p>
        </p:txBody>
      </p:sp>
      <p:sp>
        <p:nvSpPr>
          <p:cNvPr id="14" name="TextBox 13">
            <a:extLst>
              <a:ext uri="{FF2B5EF4-FFF2-40B4-BE49-F238E27FC236}">
                <a16:creationId xmlns:a16="http://schemas.microsoft.com/office/drawing/2014/main" id="{967F47C2-3E21-0F5C-1E88-00BADC55D412}"/>
              </a:ext>
            </a:extLst>
          </p:cNvPr>
          <p:cNvSpPr txBox="1"/>
          <p:nvPr/>
        </p:nvSpPr>
        <p:spPr>
          <a:xfrm>
            <a:off x="1891030" y="5546216"/>
            <a:ext cx="29520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ctr">
              <a:buAutoNum type="arabicPeriod"/>
            </a:pPr>
            <a:r>
              <a:rPr lang="en-US"/>
              <a:t>During Development</a:t>
            </a:r>
          </a:p>
        </p:txBody>
      </p:sp>
      <p:grpSp>
        <p:nvGrpSpPr>
          <p:cNvPr id="21" name="Group 20">
            <a:extLst>
              <a:ext uri="{FF2B5EF4-FFF2-40B4-BE49-F238E27FC236}">
                <a16:creationId xmlns:a16="http://schemas.microsoft.com/office/drawing/2014/main" id="{ABF0AAEA-99F4-4487-6528-53A44C61BAB1}"/>
              </a:ext>
            </a:extLst>
          </p:cNvPr>
          <p:cNvGrpSpPr/>
          <p:nvPr/>
        </p:nvGrpSpPr>
        <p:grpSpPr>
          <a:xfrm>
            <a:off x="3289421" y="3972975"/>
            <a:ext cx="2017853" cy="1547320"/>
            <a:chOff x="3054791" y="3866317"/>
            <a:chExt cx="2017853" cy="1547320"/>
          </a:xfrm>
        </p:grpSpPr>
        <p:sp>
          <p:nvSpPr>
            <p:cNvPr id="18" name="Rectangle 17">
              <a:extLst>
                <a:ext uri="{FF2B5EF4-FFF2-40B4-BE49-F238E27FC236}">
                  <a16:creationId xmlns:a16="http://schemas.microsoft.com/office/drawing/2014/main" id="{6F7CC74D-87EF-97AC-02D6-C624A1693422}"/>
                </a:ext>
              </a:extLst>
            </p:cNvPr>
            <p:cNvSpPr/>
            <p:nvPr/>
          </p:nvSpPr>
          <p:spPr>
            <a:xfrm>
              <a:off x="3054791" y="3866317"/>
              <a:ext cx="2017853" cy="154732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ctr"/>
              <a:r>
                <a:rPr lang="en-US"/>
                <a:t>Development time</a:t>
              </a:r>
            </a:p>
            <a:p>
              <a:pPr algn="ctr"/>
              <a:r>
                <a:rPr lang="en-US"/>
                <a:t>EIM Spec</a:t>
              </a:r>
            </a:p>
          </p:txBody>
        </p:sp>
        <p:sp>
          <p:nvSpPr>
            <p:cNvPr id="19" name="TextBox 18">
              <a:extLst>
                <a:ext uri="{FF2B5EF4-FFF2-40B4-BE49-F238E27FC236}">
                  <a16:creationId xmlns:a16="http://schemas.microsoft.com/office/drawing/2014/main" id="{19FF958C-6961-8B61-98CA-6890C31F1E25}"/>
                </a:ext>
              </a:extLst>
            </p:cNvPr>
            <p:cNvSpPr txBox="1"/>
            <p:nvPr/>
          </p:nvSpPr>
          <p:spPr>
            <a:xfrm>
              <a:off x="3250116" y="4557699"/>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sp>
          <p:nvSpPr>
            <p:cNvPr id="20" name="TextBox 19">
              <a:extLst>
                <a:ext uri="{FF2B5EF4-FFF2-40B4-BE49-F238E27FC236}">
                  <a16:creationId xmlns:a16="http://schemas.microsoft.com/office/drawing/2014/main" id="{CE1A0A84-A6E5-DA42-44B3-174051B4A47C}"/>
                </a:ext>
              </a:extLst>
            </p:cNvPr>
            <p:cNvSpPr txBox="1"/>
            <p:nvPr/>
          </p:nvSpPr>
          <p:spPr>
            <a:xfrm>
              <a:off x="3250115" y="4985788"/>
              <a:ext cx="1044465" cy="37940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Entry</a:t>
              </a:r>
            </a:p>
          </p:txBody>
        </p:sp>
      </p:grpSp>
      <p:sp>
        <p:nvSpPr>
          <p:cNvPr id="23" name="TextBox 22">
            <a:extLst>
              <a:ext uri="{FF2B5EF4-FFF2-40B4-BE49-F238E27FC236}">
                <a16:creationId xmlns:a16="http://schemas.microsoft.com/office/drawing/2014/main" id="{BA94E995-E67C-1B3C-E31D-0573339BF122}"/>
              </a:ext>
            </a:extLst>
          </p:cNvPr>
          <p:cNvSpPr txBox="1"/>
          <p:nvPr/>
        </p:nvSpPr>
        <p:spPr>
          <a:xfrm>
            <a:off x="1664807" y="4929151"/>
            <a:ext cx="13577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App Developer</a:t>
            </a:r>
          </a:p>
        </p:txBody>
      </p:sp>
      <p:pic>
        <p:nvPicPr>
          <p:cNvPr id="25" name="Picture 24" descr="A person with dark hair&#10;&#10;AI-generated content may be incorrect.">
            <a:extLst>
              <a:ext uri="{FF2B5EF4-FFF2-40B4-BE49-F238E27FC236}">
                <a16:creationId xmlns:a16="http://schemas.microsoft.com/office/drawing/2014/main" id="{1CB8977E-6399-9AA2-60D6-FBD56CF87632}"/>
              </a:ext>
            </a:extLst>
          </p:cNvPr>
          <p:cNvPicPr>
            <a:picLocks noChangeAspect="1"/>
          </p:cNvPicPr>
          <p:nvPr/>
        </p:nvPicPr>
        <p:blipFill>
          <a:blip r:embed="rId3"/>
          <a:stretch>
            <a:fillRect/>
          </a:stretch>
        </p:blipFill>
        <p:spPr>
          <a:xfrm>
            <a:off x="2062668" y="4319485"/>
            <a:ext cx="552046" cy="610414"/>
          </a:xfrm>
          <a:prstGeom prst="rect">
            <a:avLst/>
          </a:prstGeom>
        </p:spPr>
      </p:pic>
      <p:sp>
        <p:nvSpPr>
          <p:cNvPr id="27" name="TextBox 26">
            <a:extLst>
              <a:ext uri="{FF2B5EF4-FFF2-40B4-BE49-F238E27FC236}">
                <a16:creationId xmlns:a16="http://schemas.microsoft.com/office/drawing/2014/main" id="{B4AA42E8-4B25-7385-83AE-78C8AE6F54A3}"/>
              </a:ext>
            </a:extLst>
          </p:cNvPr>
          <p:cNvSpPr txBox="1"/>
          <p:nvPr/>
        </p:nvSpPr>
        <p:spPr>
          <a:xfrm>
            <a:off x="2527571" y="4408250"/>
            <a:ext cx="8625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Writes</a:t>
            </a:r>
          </a:p>
        </p:txBody>
      </p:sp>
      <p:sp>
        <p:nvSpPr>
          <p:cNvPr id="29" name="Arrow: Down 28">
            <a:extLst>
              <a:ext uri="{FF2B5EF4-FFF2-40B4-BE49-F238E27FC236}">
                <a16:creationId xmlns:a16="http://schemas.microsoft.com/office/drawing/2014/main" id="{9D1E593A-C326-49B4-7897-6755475752E3}"/>
              </a:ext>
            </a:extLst>
          </p:cNvPr>
          <p:cNvSpPr/>
          <p:nvPr/>
        </p:nvSpPr>
        <p:spPr>
          <a:xfrm>
            <a:off x="2261681" y="3737042"/>
            <a:ext cx="259404" cy="437744"/>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511F1EC5-27D0-A280-86F6-382A36FCBAEB}"/>
              </a:ext>
            </a:extLst>
          </p:cNvPr>
          <p:cNvCxnSpPr/>
          <p:nvPr/>
        </p:nvCxnSpPr>
        <p:spPr>
          <a:xfrm flipV="1">
            <a:off x="2658893" y="4790872"/>
            <a:ext cx="372893" cy="162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Picture 4" descr="A screen shot of a computer code&#10;&#10;AI-generated content may be incorrect.">
            <a:extLst>
              <a:ext uri="{FF2B5EF4-FFF2-40B4-BE49-F238E27FC236}">
                <a16:creationId xmlns:a16="http://schemas.microsoft.com/office/drawing/2014/main" id="{8BD7B9DF-164D-7545-65E9-1482F371EDA6}"/>
              </a:ext>
            </a:extLst>
          </p:cNvPr>
          <p:cNvPicPr>
            <a:picLocks noChangeAspect="1"/>
          </p:cNvPicPr>
          <p:nvPr/>
        </p:nvPicPr>
        <p:blipFill>
          <a:blip r:embed="rId4"/>
          <a:srcRect l="-47" t="-1303" r="1454" b="-241"/>
          <a:stretch>
            <a:fillRect/>
          </a:stretch>
        </p:blipFill>
        <p:spPr>
          <a:xfrm>
            <a:off x="6101573" y="2939510"/>
            <a:ext cx="4939637" cy="3423921"/>
          </a:xfrm>
          <a:prstGeom prst="rect">
            <a:avLst/>
          </a:prstGeom>
        </p:spPr>
      </p:pic>
    </p:spTree>
    <p:extLst>
      <p:ext uri="{BB962C8B-B14F-4D97-AF65-F5344CB8AC3E}">
        <p14:creationId xmlns:p14="http://schemas.microsoft.com/office/powerpoint/2010/main" val="39834821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766A712-EF02-40E6-B57A-8C2C8470B131}">
  <we:reference id="wa200005566" version="1.0.0.0" store="en-US" storeType="omex"/>
  <we:alternateReferences>
    <we:reference id="wa200005566" version="1.0.0.0"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宽屏</PresentationFormat>
  <Slides>66</Slides>
  <Notes>55</Notes>
  <HiddenSlides>0</HiddenSlide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主题</vt:lpstr>
      <vt:lpstr>Extending Applications Safely and Efficiently</vt:lpstr>
      <vt:lpstr>Extensions are everywhere</vt:lpstr>
      <vt:lpstr>Nginx firewall example</vt:lpstr>
      <vt:lpstr>Extension Problems &amp; requirements</vt:lpstr>
      <vt:lpstr>State-of-the-Art Falls Short</vt:lpstr>
      <vt:lpstr>Contributions</vt:lpstr>
      <vt:lpstr>Outline</vt:lpstr>
      <vt:lpstr>EIM: Extension Interface Model</vt:lpstr>
      <vt:lpstr>EIM: Development Time Specification</vt:lpstr>
      <vt:lpstr>EIM: Deployment Time Specification</vt:lpstr>
      <vt:lpstr>Outline</vt:lpstr>
      <vt:lpstr>bpftime: userspace eBPF extension framework </vt:lpstr>
      <vt:lpstr>Outline</vt:lpstr>
      <vt:lpstr>Six Real-World Use Cases</vt:lpstr>
      <vt:lpstr>Customization: Nginx firewall</vt:lpstr>
      <vt:lpstr>Observability: sslsniff</vt:lpstr>
      <vt:lpstr>Contributions</vt:lpstr>
      <vt:lpstr>PowerPoint 演示文稿</vt:lpstr>
      <vt:lpstr>Backup</vt:lpstr>
      <vt:lpstr>Customization: Nginx firewall</vt:lpstr>
      <vt:lpstr>Observability: sslsniff</vt:lpstr>
      <vt:lpstr>Four Roles in an Extension Ecosystem</vt:lpstr>
      <vt:lpstr>Micro-Benchmark</vt:lpstr>
      <vt:lpstr>Extensions have issues</vt:lpstr>
      <vt:lpstr>Nginx example</vt:lpstr>
      <vt:lpstr>Get started</vt:lpstr>
      <vt:lpstr>Loader &amp; Runtime Workflow</vt:lpstr>
      <vt:lpstr>Efficient Safety &amp; Isolation</vt:lpstr>
      <vt:lpstr>Contribution</vt:lpstr>
      <vt:lpstr>State-of-the-Art Falls Short</vt:lpstr>
      <vt:lpstr>Summary of EIM</vt:lpstr>
      <vt:lpstr>bpftime - Why We Need a New Runtime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Nginx firewall example</vt:lpstr>
      <vt:lpstr>EIM: Extension Interface Model</vt:lpstr>
      <vt:lpstr>EIM: Development-Time Specification</vt:lpstr>
      <vt:lpstr>EIM: Extension Interface Model</vt:lpstr>
      <vt:lpstr>bpftime: userspace eBPF extension framework </vt:lpstr>
      <vt:lpstr>PowerPoint 演示文稿</vt:lpstr>
      <vt:lpstr>PowerPoint 演示文稿</vt:lpstr>
      <vt:lpstr>PowerPoint 演示文稿</vt:lpstr>
      <vt:lpstr>PowerPoint 演示文稿</vt:lpstr>
      <vt:lpstr>PowerPoint 演示文稿</vt:lpstr>
      <vt:lpstr>PowerPoint 演示文稿</vt:lpstr>
      <vt:lpstr>bpftime: userspace eBPF extension framework </vt:lpstr>
      <vt:lpstr>EIM: Development-Time Specification</vt:lpstr>
      <vt:lpstr>EIM: Deployment-Time Specification</vt:lpstr>
      <vt:lpstr>contribution</vt:lpstr>
      <vt:lpstr>Contribution</vt:lpstr>
      <vt:lpstr>Nginx firewall example</vt:lpstr>
      <vt:lpstr>Six Real-World Use Cases</vt:lpstr>
      <vt:lpstr>Extension Problems</vt:lpstr>
      <vt:lpstr>contribution</vt:lpstr>
      <vt:lpstr>EIM: Extension Interface Model</vt:lpstr>
      <vt:lpstr>Contributions</vt:lpstr>
      <vt:lpstr>Contributions</vt:lpstr>
      <vt:lpstr>EIM: Extension Interface Model</vt:lpstr>
      <vt:lpstr>Extension Requirements</vt:lpstr>
      <vt:lpstr>EIM: Extension Interface Model</vt:lpstr>
      <vt:lpstr>Extension Problems &amp;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69</cp:revision>
  <dcterms:created xsi:type="dcterms:W3CDTF">2025-06-17T07:50:49Z</dcterms:created>
  <dcterms:modified xsi:type="dcterms:W3CDTF">2025-10-14T21:00:33Z</dcterms:modified>
</cp:coreProperties>
</file>