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02" r:id="rId2"/>
    <p:sldId id="303" r:id="rId3"/>
    <p:sldId id="358" r:id="rId4"/>
    <p:sldId id="456" r:id="rId5"/>
    <p:sldId id="457" r:id="rId6"/>
    <p:sldId id="458" r:id="rId7"/>
    <p:sldId id="459" r:id="rId8"/>
    <p:sldId id="460" r:id="rId9"/>
    <p:sldId id="461" r:id="rId10"/>
    <p:sldId id="29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74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171717"/>
    <a:srgbClr val="262828"/>
    <a:srgbClr val="FF40FF"/>
    <a:srgbClr val="242425"/>
    <a:srgbClr val="00FF50"/>
    <a:srgbClr val="00FF00"/>
    <a:srgbClr val="242439"/>
    <a:srgbClr val="6682D0"/>
    <a:srgbClr val="2D7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8" autoAdjust="0"/>
    <p:restoredTop sz="50000" autoAdjust="0"/>
  </p:normalViewPr>
  <p:slideViewPr>
    <p:cSldViewPr snapToGrid="0" snapToObjects="1">
      <p:cViewPr varScale="1">
        <p:scale>
          <a:sx n="108" d="100"/>
          <a:sy n="108" d="100"/>
        </p:scale>
        <p:origin x="1104" y="200"/>
      </p:cViewPr>
      <p:guideLst>
        <p:guide pos="2874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40D8-8A54-C040-BFD2-90DB47D1EEFC}" type="datetimeFigureOut">
              <a:rPr lang="en-US" smtClean="0"/>
              <a:t>3/13/17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A26B5-FC10-4F4B-A267-7FC95E95C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6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A26B5-FC10-4F4B-A267-7FC95E95C3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55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A26B5-FC10-4F4B-A267-7FC95E95C3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55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A26B5-FC10-4F4B-A267-7FC95E95C3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05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A26B5-FC10-4F4B-A267-7FC95E95C3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48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A26B5-FC10-4F4B-A267-7FC95E95C3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27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A26B5-FC10-4F4B-A267-7FC95E95C3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10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19AC-53D8-1845-A029-DE6208605796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C2EA-3F22-9F48-90EC-50D37AB1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19AC-53D8-1845-A029-DE6208605796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C2EA-3F22-9F48-90EC-50D37AB1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3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19AC-53D8-1845-A029-DE6208605796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C2EA-3F22-9F48-90EC-50D37AB1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0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19AC-53D8-1845-A029-DE6208605796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C2EA-3F22-9F48-90EC-50D37AB1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8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19AC-53D8-1845-A029-DE6208605796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C2EA-3F22-9F48-90EC-50D37AB1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1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19AC-53D8-1845-A029-DE6208605796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C2EA-3F22-9F48-90EC-50D37AB1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9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19AC-53D8-1845-A029-DE6208605796}" type="datetimeFigureOut">
              <a:rPr lang="en-US" smtClean="0"/>
              <a:t>3/13/17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C2EA-3F22-9F48-90EC-50D37AB1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8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19AC-53D8-1845-A029-DE6208605796}" type="datetimeFigureOut">
              <a:rPr lang="en-US" smtClean="0"/>
              <a:t>3/13/17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C2EA-3F22-9F48-90EC-50D37AB1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1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19AC-53D8-1845-A029-DE6208605796}" type="datetimeFigureOut">
              <a:rPr lang="en-US" smtClean="0"/>
              <a:t>3/13/17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C2EA-3F22-9F48-90EC-50D37AB1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5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19AC-53D8-1845-A029-DE6208605796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C2EA-3F22-9F48-90EC-50D37AB1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1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19AC-53D8-1845-A029-DE6208605796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C2EA-3F22-9F48-90EC-50D37AB1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0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A19AC-53D8-1845-A029-DE6208605796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FC2EA-3F22-9F48-90EC-50D37AB1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5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hyperlink" Target="http://interaction.navercorp.com/20_weatherIcon/05/index.html" TargetMode="External"/><Relationship Id="rId9" Type="http://schemas.openxmlformats.org/officeDocument/2006/relationships/image" Target="../media/image5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3.xml"/><Relationship Id="rId5" Type="http://schemas.openxmlformats.org/officeDocument/2006/relationships/image" Target="../media/image3.png"/><Relationship Id="rId6" Type="http://schemas.openxmlformats.org/officeDocument/2006/relationships/hyperlink" Target="http://interaction.navercorp.com/20_weatherIcon/24/index.html" TargetMode="External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4.xml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5.xml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7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7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13715" y="2243816"/>
            <a:ext cx="6493631" cy="357302"/>
          </a:xfrm>
          <a:prstGeom prst="rect">
            <a:avLst/>
          </a:prstGeom>
          <a:noFill/>
        </p:spPr>
        <p:txBody>
          <a:bodyPr wrap="square" lIns="79525" tIns="39763" rIns="79525" bIns="39763" rtlCol="0">
            <a:spAutoFit/>
          </a:bodyPr>
          <a:lstStyle/>
          <a:p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날씨</a:t>
            </a:r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인터랙션</a:t>
            </a:r>
            <a:r>
              <a:rPr lang="ko-KR" altLang="en-US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개발 가이드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502" y="4566694"/>
            <a:ext cx="2554728" cy="264969"/>
          </a:xfrm>
          <a:prstGeom prst="rect">
            <a:avLst/>
          </a:prstGeom>
          <a:noFill/>
        </p:spPr>
        <p:txBody>
          <a:bodyPr wrap="square" lIns="79525" tIns="39763" rIns="79525" bIns="39763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인터랙티브</a:t>
            </a:r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스튜디오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314388" y="4528723"/>
            <a:ext cx="11521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19502" y="2586208"/>
            <a:ext cx="2554728" cy="243424"/>
          </a:xfrm>
          <a:prstGeom prst="rect">
            <a:avLst/>
          </a:prstGeom>
          <a:noFill/>
        </p:spPr>
        <p:txBody>
          <a:bodyPr wrap="square" lIns="79525" tIns="39763" rIns="79525" bIns="39763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1.1</a:t>
            </a:r>
          </a:p>
        </p:txBody>
      </p:sp>
    </p:spTree>
    <p:extLst>
      <p:ext uri="{BB962C8B-B14F-4D97-AF65-F5344CB8AC3E}">
        <p14:creationId xmlns:p14="http://schemas.microsoft.com/office/powerpoint/2010/main" val="100594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972616" y="3211877"/>
            <a:ext cx="4868255" cy="434246"/>
          </a:xfrm>
          <a:prstGeom prst="rect">
            <a:avLst/>
          </a:prstGeom>
          <a:noFill/>
        </p:spPr>
        <p:txBody>
          <a:bodyPr wrap="square" lIns="79525" tIns="39763" rIns="79525" bIns="39763" rtlCol="0">
            <a:spAutoFit/>
          </a:bodyPr>
          <a:lstStyle/>
          <a:p>
            <a:pPr algn="ctr"/>
            <a:r>
              <a:rPr lang="ko-KR" altLang="en-US" sz="2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2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000" spc="-13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13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7756" y="515641"/>
            <a:ext cx="7566225" cy="662182"/>
          </a:xfrm>
          <a:prstGeom prst="rect">
            <a:avLst/>
          </a:prstGeom>
          <a:noFill/>
        </p:spPr>
        <p:txBody>
          <a:bodyPr wrap="square" lIns="79525" tIns="39763" rIns="79525" bIns="39763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해상도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250 x 250</a:t>
            </a:r>
            <a:r>
              <a:rPr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기준으로 제작 되었습니다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27903"/>
            <a:ext cx="7812358" cy="400101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altLang="ko-KR" sz="2000" b="1" spc="-15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Tahoma" pitchFamily="34" charset="0"/>
              </a:rPr>
              <a:t>About</a:t>
            </a:r>
            <a:endParaRPr lang="en-US" altLang="ko-KR" sz="2000" b="1" spc="-15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82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43" y="5634000"/>
            <a:ext cx="5726702" cy="109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127903"/>
            <a:ext cx="7812358" cy="400101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altLang="ko-KR" sz="2000" b="1" spc="-15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Tahoma" pitchFamily="34" charset="0"/>
              </a:rPr>
              <a:t>Document  Guide</a:t>
            </a:r>
            <a:endParaRPr lang="en-US" altLang="ko-KR" sz="2000" b="1" spc="-15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Tahoma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323527" y="733199"/>
          <a:ext cx="8640960" cy="428637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31112"/>
                <a:gridCol w="2097783"/>
                <a:gridCol w="5312065"/>
              </a:tblGrid>
              <a:tr h="204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itchFamily="34" charset="0"/>
                        </a:rPr>
                        <a:t>구분</a:t>
                      </a:r>
                      <a:endParaRPr lang="ko-KR" altLang="en-US" sz="800" b="0" kern="1200" spc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itchFamily="34" charset="0"/>
                      </a:endParaRPr>
                    </a:p>
                  </a:txBody>
                  <a:tcPr marL="62554" marR="62554" marT="31277" marB="312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itchFamily="34" charset="0"/>
                        </a:rPr>
                        <a:t>예시</a:t>
                      </a:r>
                      <a:endParaRPr lang="ko-KR" altLang="en-US" sz="800" b="0" kern="1200" spc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itchFamily="34" charset="0"/>
                      </a:endParaRPr>
                    </a:p>
                  </a:txBody>
                  <a:tcPr marL="62554" marR="62554" marT="31277" marB="312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itchFamily="34" charset="0"/>
                        </a:rPr>
                        <a:t>상세</a:t>
                      </a:r>
                      <a:endParaRPr lang="ko-KR" altLang="en-US" sz="800" b="0" kern="1200" spc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itchFamily="34" charset="0"/>
                      </a:endParaRPr>
                    </a:p>
                  </a:txBody>
                  <a:tcPr marL="62554" marR="62554" marT="31277" marB="312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66"/>
                    </a:solidFill>
                  </a:tcPr>
                </a:tc>
              </a:tr>
              <a:tr h="647176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time</a:t>
                      </a:r>
                      <a:endParaRPr lang="en-US" altLang="ko-KR" sz="800" kern="1200" spc="0" dirty="0" smtClean="0">
                        <a:solidFill>
                          <a:schemeClr val="dk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ahoma" pitchFamily="34" charset="0"/>
                      </a:endParaRPr>
                    </a:p>
                  </a:txBody>
                  <a:tcPr marL="62554" marR="62554" marT="31277" marB="312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time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 3" pitchFamily="18" charset="2"/>
                        </a:rPr>
                        <a:t>: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1.0s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 3" pitchFamily="18" charset="2"/>
                      </a:endParaRPr>
                    </a:p>
                  </a:txBody>
                  <a:tcPr marL="62554" marR="62554" marT="31277" marB="312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 3" pitchFamily="18" charset="2"/>
                        </a:rPr>
                        <a:t>오브젝트 움직임이 일어나는 시간의 길이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 3" pitchFamily="18" charset="2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time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 3" pitchFamily="18" charset="2"/>
                        </a:rPr>
                        <a:t>: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1.0s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 3" pitchFamily="18" charset="2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 3" pitchFamily="18" charset="2"/>
                        </a:rPr>
                        <a:t>는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 3" pitchFamily="18" charset="2"/>
                        </a:rPr>
                        <a:t>1.0s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 3" pitchFamily="18" charset="2"/>
                        </a:rPr>
                        <a:t>동안 움직임이 일어남</a:t>
                      </a:r>
                    </a:p>
                  </a:txBody>
                  <a:tcPr marL="62554" marR="62554" marT="31277" marB="312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176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800" u="none" strike="noStrike" kern="1200" baseline="0" dirty="0" smtClean="0">
                          <a:solidFill>
                            <a:schemeClr val="dk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opacity</a:t>
                      </a:r>
                      <a:endParaRPr lang="en-US" altLang="ko-KR" sz="800" kern="1200" spc="0" dirty="0" smtClean="0">
                        <a:solidFill>
                          <a:schemeClr val="dk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ahoma" pitchFamily="34" charset="0"/>
                      </a:endParaRPr>
                    </a:p>
                  </a:txBody>
                  <a:tcPr marL="62554" marR="62554" marT="31277" marB="312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3731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opacity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100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→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0%</a:t>
                      </a:r>
                      <a:endParaRPr lang="ko-KR" altLang="en-US" sz="800" kern="1200" spc="0" dirty="0" smtClean="0">
                        <a:solidFill>
                          <a:schemeClr val="dk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ahoma" pitchFamily="34" charset="0"/>
                      </a:endParaRPr>
                    </a:p>
                  </a:txBody>
                  <a:tcPr marL="62554" marR="62554" marT="31277" marB="312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 3" pitchFamily="18" charset="2"/>
                        </a:rPr>
                        <a:t>100%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 3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 3" pitchFamily="18" charset="2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 3" pitchFamily="18" charset="2"/>
                        </a:rPr>
                        <a:t>불투명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 3" pitchFamily="18" charset="2"/>
                        </a:rPr>
                        <a:t>/ 0%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 3" pitchFamily="18" charset="2"/>
                        </a:rPr>
                        <a:t>투명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 3" pitchFamily="18" charset="2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Ex) opacity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100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→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0%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-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 3" pitchFamily="18" charset="2"/>
                        </a:rPr>
                        <a:t>불투명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 3" pitchFamily="18" charset="2"/>
                        </a:rPr>
                        <a:t>100%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 3" pitchFamily="18" charset="2"/>
                        </a:rPr>
                        <a:t>에서 투명으로 변함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 3" pitchFamily="18" charset="2"/>
                      </a:endParaRPr>
                    </a:p>
                  </a:txBody>
                  <a:tcPr marL="62554" marR="62554" marT="31277" marB="312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1102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scale </a:t>
                      </a:r>
                      <a:endParaRPr lang="en-US" altLang="ko-KR" sz="800" kern="1200" spc="0" dirty="0" smtClean="0">
                        <a:solidFill>
                          <a:schemeClr val="dk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ahoma" pitchFamily="34" charset="0"/>
                      </a:endParaRPr>
                    </a:p>
                  </a:txBody>
                  <a:tcPr marL="62554" marR="62554" marT="31277" marB="312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3731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scale : 100%</a:t>
                      </a:r>
                    </a:p>
                  </a:txBody>
                  <a:tcPr marL="62554" marR="62554" marT="31277" marB="312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 -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오브젝트 오리지널 사이즈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Ex)scale : 100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→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5% -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오브젝트 기본 사이즈에서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5%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사이즈로 스케일 변함</a:t>
                      </a:r>
                    </a:p>
                  </a:txBody>
                  <a:tcPr marL="62554" marR="62554" marT="31277" marB="312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1102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position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endParaRPr lang="en-US" altLang="ko-KR" sz="800" kern="1200" spc="0" dirty="0" smtClean="0">
                        <a:solidFill>
                          <a:schemeClr val="dk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ahoma" pitchFamily="34" charset="0"/>
                      </a:endParaRPr>
                    </a:p>
                  </a:txBody>
                  <a:tcPr marL="62554" marR="62554" marT="31277" marB="312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3731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position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현재좌표에서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좌표로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-720 or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+720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px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이동</a:t>
                      </a:r>
                      <a:endParaRPr lang="ko-KR" altLang="en-US" sz="800" kern="1200" spc="0" dirty="0" smtClean="0">
                        <a:solidFill>
                          <a:schemeClr val="dk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ahoma" pitchFamily="34" charset="0"/>
                      </a:endParaRPr>
                    </a:p>
                  </a:txBody>
                  <a:tcPr marL="62554" marR="62554" marT="31277" marB="312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position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현재좌표는 애니메이션이 시작되는 좌표이며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좌표로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-720 or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+720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px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이동은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오브젝트 현재 위치에서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좌표로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-720px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만큼 이동하거나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+720px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만큼 이동을 뜻합니다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2554" marR="62554" marT="31277" marB="312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538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Transitions Effect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 3" pitchFamily="18" charset="2"/>
                      </a:endParaRPr>
                    </a:p>
                  </a:txBody>
                  <a:tcPr marL="62554" marR="62554" marT="31277" marB="312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3731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Transitions Effect: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EaseInOut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(Quad)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 3" pitchFamily="18" charset="2"/>
                      </a:endParaRPr>
                    </a:p>
                  </a:txBody>
                  <a:tcPr marL="62554" marR="62554" marT="31277" marB="312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애니메이션의 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duration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동안 애니메이션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Transitions Effect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정의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Android –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Iterpolator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IOS - Transitions Effect 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 3" pitchFamily="18" charset="2"/>
                        </a:rPr>
                        <a:t>*http://easings.net/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 3" pitchFamily="18" charset="2"/>
                      </a:endParaRPr>
                    </a:p>
                  </a:txBody>
                  <a:tcPr marL="62554" marR="62554" marT="31277" marB="312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11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 3" pitchFamily="18" charset="2"/>
                        </a:rPr>
                        <a:t>영역 및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 3" pitchFamily="18" charset="2"/>
                        </a:rPr>
                        <a:t>Image Guide</a:t>
                      </a:r>
                    </a:p>
                  </a:txBody>
                  <a:tcPr marL="62554" marR="62554" marT="31277" marB="312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3731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0" dirty="0" smtClean="0">
                        <a:solidFill>
                          <a:schemeClr val="dk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ahoma" pitchFamily="34" charset="0"/>
                      </a:endParaRPr>
                    </a:p>
                  </a:txBody>
                  <a:tcPr marL="62554" marR="62554" marT="31277" marB="312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셜명할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개체 표시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 marL="62554" marR="62554" marT="31277" marB="312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타원 10"/>
          <p:cNvSpPr/>
          <p:nvPr/>
        </p:nvSpPr>
        <p:spPr bwMode="auto">
          <a:xfrm>
            <a:off x="2481403" y="4653100"/>
            <a:ext cx="128574" cy="129713"/>
          </a:xfrm>
          <a:prstGeom prst="ellipse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400" latinLnBrk="1"/>
            <a:r>
              <a:rPr lang="en-US" altLang="ko-KR" sz="700" dirty="0">
                <a:solidFill>
                  <a:schemeClr val="bg1"/>
                </a:solidFill>
              </a:rPr>
              <a:t>1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917" y="5163224"/>
            <a:ext cx="4936500" cy="387788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ko-KR" altLang="en-US" sz="800" dirty="0" smtClean="0">
                <a:latin typeface="나눔고딕"/>
                <a:ea typeface="나눔고딕"/>
                <a:cs typeface="나눔고딕"/>
              </a:rPr>
              <a:t>* 인터랙션</a:t>
            </a:r>
            <a:r>
              <a:rPr lang="ko-KR" altLang="en-US" sz="800" dirty="0">
                <a:latin typeface="나눔고딕"/>
                <a:ea typeface="나눔고딕"/>
                <a:cs typeface="나눔고딕"/>
              </a:rPr>
              <a:t>에</a:t>
            </a:r>
            <a:r>
              <a:rPr lang="ko-KR" altLang="en-US" sz="800" dirty="0" smtClean="0">
                <a:latin typeface="나눔고딕"/>
                <a:ea typeface="나눔고딕"/>
                <a:cs typeface="나눔고딕"/>
              </a:rPr>
              <a:t> 적용한 </a:t>
            </a:r>
            <a:r>
              <a:rPr lang="en-US" altLang="ko-KR" sz="800" dirty="0" smtClean="0">
                <a:latin typeface="나눔고딕"/>
                <a:ea typeface="나눔고딕"/>
                <a:cs typeface="나눔고딕"/>
              </a:rPr>
              <a:t>Easing </a:t>
            </a:r>
            <a:r>
              <a:rPr lang="ko-KR" altLang="en-US" sz="800" dirty="0" smtClean="0">
                <a:latin typeface="나눔고딕"/>
                <a:ea typeface="나눔고딕"/>
                <a:cs typeface="나눔고딕"/>
              </a:rPr>
              <a:t>그래프 </a:t>
            </a:r>
            <a:r>
              <a:rPr lang="en-US" altLang="ko-KR" sz="800" dirty="0">
                <a:latin typeface="나눔고딕"/>
                <a:ea typeface="나눔고딕"/>
                <a:cs typeface="나눔고딕"/>
              </a:rPr>
              <a:t>4</a:t>
            </a:r>
            <a:r>
              <a:rPr lang="ko-KR" altLang="en-US" sz="800" dirty="0" smtClean="0">
                <a:latin typeface="나눔고딕"/>
                <a:ea typeface="나눔고딕"/>
                <a:cs typeface="나눔고딕"/>
              </a:rPr>
              <a:t>가지 </a:t>
            </a:r>
            <a:r>
              <a:rPr lang="en-US" altLang="ko-KR" sz="800" dirty="0" smtClean="0">
                <a:latin typeface="나눔고딕"/>
                <a:ea typeface="나눔고딕"/>
                <a:cs typeface="나눔고딕"/>
              </a:rPr>
              <a:t>(</a:t>
            </a:r>
            <a:r>
              <a:rPr kumimoji="1" lang="en-US" altLang="ko-KR" sz="800" dirty="0" smtClean="0">
                <a:latin typeface="나눔고딕"/>
                <a:ea typeface="나눔고딕"/>
                <a:cs typeface="나눔고딕"/>
                <a:sym typeface="Wingdings 3" pitchFamily="18" charset="2"/>
              </a:rPr>
              <a:t>*http://easings.net/ </a:t>
            </a:r>
            <a:r>
              <a:rPr lang="ko-KR" altLang="ko-KR" sz="800" dirty="0" smtClean="0">
                <a:latin typeface="나눔고딕"/>
                <a:ea typeface="나눔고딕"/>
                <a:cs typeface="나눔고딕"/>
                <a:sym typeface="Wingdings 3" pitchFamily="18" charset="2"/>
              </a:rPr>
              <a:t>)</a:t>
            </a:r>
            <a:endParaRPr lang="en-US" altLang="ko-KR" sz="800" dirty="0" smtClean="0">
              <a:latin typeface="나눔고딕"/>
              <a:ea typeface="나눔고딕"/>
              <a:cs typeface="나눔고딕"/>
              <a:sym typeface="Wingdings 3" pitchFamily="18" charset="2"/>
            </a:endParaRPr>
          </a:p>
          <a:p>
            <a:pPr lvl="0">
              <a:lnSpc>
                <a:spcPct val="120000"/>
              </a:lnSpc>
              <a:defRPr/>
            </a:pPr>
            <a:r>
              <a:rPr lang="ko-KR" altLang="en-US" sz="800" dirty="0" smtClean="0">
                <a:latin typeface="나눔고딕"/>
                <a:ea typeface="나눔고딕"/>
                <a:cs typeface="나눔고딕"/>
                <a:sym typeface="Wingdings 3" pitchFamily="18" charset="2"/>
              </a:rPr>
              <a:t>* </a:t>
            </a:r>
            <a:r>
              <a:rPr lang="ko-KR" altLang="en-US" sz="800" dirty="0" err="1" smtClean="0">
                <a:latin typeface="나눔고딕"/>
                <a:ea typeface="나눔고딕"/>
                <a:cs typeface="나눔고딕"/>
                <a:sym typeface="Wingdings 3" pitchFamily="18" charset="2"/>
              </a:rPr>
              <a:t>인터랙션</a:t>
            </a:r>
            <a:r>
              <a:rPr lang="ko-KR" altLang="en-US" sz="800" dirty="0" smtClean="0">
                <a:latin typeface="나눔고딕"/>
                <a:ea typeface="나눔고딕"/>
                <a:cs typeface="나눔고딕"/>
                <a:sym typeface="Wingdings 3" pitchFamily="18" charset="2"/>
              </a:rPr>
              <a:t> 문서에서 제외되어 있는 </a:t>
            </a:r>
            <a:r>
              <a:rPr lang="ko-KR" altLang="en-US" sz="800" dirty="0" err="1" smtClean="0">
                <a:latin typeface="나눔고딕"/>
                <a:ea typeface="나눔고딕"/>
                <a:cs typeface="나눔고딕"/>
                <a:sym typeface="Wingdings 3" pitchFamily="18" charset="2"/>
              </a:rPr>
              <a:t>인터랙션도</a:t>
            </a:r>
            <a:r>
              <a:rPr lang="ko-KR" altLang="en-US" sz="800" dirty="0" smtClean="0">
                <a:latin typeface="나눔고딕"/>
                <a:ea typeface="나눔고딕"/>
                <a:cs typeface="나눔고딕"/>
                <a:sym typeface="Wingdings 3" pitchFamily="18" charset="2"/>
              </a:rPr>
              <a:t> 부분도 아래 </a:t>
            </a:r>
            <a:r>
              <a:rPr lang="en-US" altLang="ko-KR" sz="800" dirty="0">
                <a:latin typeface="나눔고딕"/>
                <a:ea typeface="나눔고딕"/>
                <a:cs typeface="나눔고딕"/>
                <a:sym typeface="Wingdings 3" pitchFamily="18" charset="2"/>
              </a:rPr>
              <a:t>4</a:t>
            </a:r>
            <a:r>
              <a:rPr lang="ko-KR" altLang="en-US" sz="800" dirty="0" smtClean="0">
                <a:latin typeface="나눔고딕"/>
                <a:ea typeface="나눔고딕"/>
                <a:cs typeface="나눔고딕"/>
                <a:sym typeface="Wingdings 3" pitchFamily="18" charset="2"/>
              </a:rPr>
              <a:t>가지 </a:t>
            </a:r>
            <a:r>
              <a:rPr lang="en-US" altLang="ko-KR" sz="800" dirty="0" smtClean="0">
                <a:latin typeface="나눔고딕"/>
                <a:ea typeface="나눔고딕"/>
                <a:cs typeface="나눔고딕"/>
              </a:rPr>
              <a:t>Easing</a:t>
            </a:r>
            <a:r>
              <a:rPr lang="ko-KR" altLang="en-US" sz="800" dirty="0" smtClean="0">
                <a:latin typeface="나눔고딕"/>
                <a:ea typeface="나눔고딕"/>
                <a:cs typeface="나눔고딕"/>
              </a:rPr>
              <a:t>으로</a:t>
            </a:r>
            <a:r>
              <a:rPr lang="ko-KR" altLang="en-US" sz="800" dirty="0" smtClean="0">
                <a:latin typeface="나눔고딕"/>
                <a:ea typeface="나눔고딕"/>
                <a:cs typeface="나눔고딕"/>
                <a:sym typeface="Wingdings 3" pitchFamily="18" charset="2"/>
              </a:rPr>
              <a:t> 사용 바랍니다</a:t>
            </a:r>
            <a:r>
              <a:rPr lang="en-US" altLang="ko-KR" sz="800" dirty="0" smtClean="0">
                <a:latin typeface="나눔고딕"/>
                <a:ea typeface="나눔고딕"/>
                <a:cs typeface="나눔고딕"/>
                <a:sym typeface="Wingdings 3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875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975600"/>
            <a:ext cx="2358000" cy="2358000"/>
          </a:xfrm>
          <a:prstGeom prst="rect">
            <a:avLst/>
          </a:prstGeom>
        </p:spPr>
      </p:pic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119513"/>
              </p:ext>
            </p:extLst>
          </p:nvPr>
        </p:nvGraphicFramePr>
        <p:xfrm>
          <a:off x="3414230" y="573212"/>
          <a:ext cx="5590874" cy="61569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22883"/>
                <a:gridCol w="1878683"/>
                <a:gridCol w="3389308"/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No</a:t>
                      </a:r>
                      <a:endParaRPr lang="ko-KR" altLang="en-US" sz="800" b="1" kern="1200" spc="0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91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0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총 러닝타임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: 13s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1. Delay </a:t>
                      </a:r>
                      <a:r>
                        <a:rPr lang="ko-KR" altLang="en-US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→ </a:t>
                      </a:r>
                      <a:r>
                        <a:rPr lang="en-US" altLang="ko-KR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2. Loop Animation </a:t>
                      </a:r>
                      <a:r>
                        <a:rPr lang="ko-KR" altLang="en-US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→ </a:t>
                      </a:r>
                      <a:r>
                        <a:rPr lang="en-US" altLang="ko-KR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3. End Animation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solidFill>
                          <a:schemeClr val="accent5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1. Delay ( 0 ~ 1s)</a:t>
                      </a:r>
                      <a:endParaRPr lang="en-US" altLang="ko-KR" sz="700" baseline="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Position : </a:t>
                      </a:r>
                      <a:r>
                        <a:rPr lang="ko-KR" altLang="en-US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현재좌표 유지</a:t>
                      </a:r>
                      <a:endParaRPr lang="en-US" altLang="ko-KR" sz="700" baseline="0" dirty="0" smtClean="0">
                        <a:solidFill>
                          <a:srgbClr val="00B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Opacity : </a:t>
                      </a:r>
                      <a:r>
                        <a:rPr lang="ko-KR" altLang="en-US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</a:t>
                      </a:r>
                      <a:r>
                        <a:rPr lang="ko-KR" altLang="en-US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유지</a:t>
                      </a:r>
                      <a:endParaRPr lang="en-US" altLang="ko-KR" sz="700" baseline="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딜레이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: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1s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solidFill>
                          <a:schemeClr val="accent5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2. Loop Animation ( 1 ~ 13s 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Rotation :</a:t>
                      </a:r>
                      <a:endParaRPr lang="en-US" altLang="ko-KR" sz="700" baseline="0" dirty="0" smtClean="0">
                        <a:solidFill>
                          <a:srgbClr val="00B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rotation :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→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45</a:t>
                      </a:r>
                      <a:endParaRPr lang="en-US" altLang="ko-KR" sz="7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└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t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ime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12s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t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ransitions Effect :  Linear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3. End Animation ( 13s 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모든 애니메이션 정지</a:t>
                      </a:r>
                      <a:endParaRPr lang="en-US" altLang="ko-KR" sz="700" baseline="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4678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0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총 러닝타임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: 13s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1. Delay </a:t>
                      </a:r>
                      <a:r>
                        <a:rPr lang="ko-KR" altLang="en-US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→ </a:t>
                      </a:r>
                      <a:r>
                        <a:rPr lang="en-US" altLang="ko-KR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2. Loop Animation </a:t>
                      </a:r>
                      <a:r>
                        <a:rPr lang="ko-KR" altLang="en-US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→ </a:t>
                      </a:r>
                      <a:r>
                        <a:rPr lang="en-US" altLang="ko-KR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3. End Animation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solidFill>
                          <a:schemeClr val="accent5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1. Delay ( 0 ~ 1s)</a:t>
                      </a:r>
                      <a:endParaRPr lang="en-US" altLang="ko-KR" sz="700" baseline="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err="1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딜레이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: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1s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Position : </a:t>
                      </a:r>
                      <a:r>
                        <a:rPr lang="ko-KR" altLang="en-US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현재좌표에서 시작 </a:t>
                      </a:r>
                      <a:endParaRPr lang="en-US" altLang="ko-KR" sz="700" baseline="0" dirty="0" smtClean="0">
                        <a:solidFill>
                          <a:srgbClr val="00B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Opacity : </a:t>
                      </a:r>
                      <a:r>
                        <a:rPr lang="ko-KR" altLang="en-US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</a:t>
                      </a:r>
                      <a:r>
                        <a:rPr lang="ko-KR" altLang="en-US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유지</a:t>
                      </a:r>
                      <a:endParaRPr lang="en-US" altLang="ko-KR" sz="700" dirty="0" smtClean="0">
                        <a:solidFill>
                          <a:schemeClr val="accent5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2. Loop Animation ( 1 ~ 13s 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Position 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루프타임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 : </a:t>
                      </a:r>
                      <a:r>
                        <a:rPr lang="en-US" altLang="ko-KR" sz="700" baseline="0" dirty="0" smtClean="0">
                          <a:solidFill>
                            <a:prstClr val="whit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s * 4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① → ②</a:t>
                      </a:r>
                      <a:endParaRPr lang="en-US" altLang="ko-KR" sz="7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①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position :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현재좌표에서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좌표로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-6px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이동</a:t>
                      </a:r>
                      <a:endParaRPr lang="en-US" altLang="ko-KR" sz="700" baseline="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└ 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time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1.5s</a:t>
                      </a:r>
                      <a:endParaRPr lang="en-US" altLang="ko-KR" sz="7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transitions Effect :  </a:t>
                      </a:r>
                      <a:r>
                        <a:rPr lang="en-US" altLang="ko-KR" sz="700" dirty="0" err="1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EaseInOut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(Quad)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②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position : </a:t>
                      </a: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①도착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좌표에서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좌표로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+6px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이동</a:t>
                      </a:r>
                      <a:endParaRPr lang="en-US" altLang="ko-KR" sz="700" baseline="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└ 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time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1.5s</a:t>
                      </a:r>
                      <a:endParaRPr lang="en-US" altLang="ko-KR" sz="7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transitions Effect :  </a:t>
                      </a:r>
                      <a:r>
                        <a:rPr lang="en-US" altLang="ko-KR" sz="700" dirty="0" err="1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EaseInOut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(Quad)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3. End Animation ( 13s 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모든 애니메이션 정지</a:t>
                      </a:r>
                      <a:endParaRPr lang="en-US" altLang="ko-KR" sz="700" baseline="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33" name="타원 39"/>
          <p:cNvSpPr/>
          <p:nvPr/>
        </p:nvSpPr>
        <p:spPr>
          <a:xfrm>
            <a:off x="3486614" y="1904085"/>
            <a:ext cx="177468" cy="177467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  <a:r>
              <a:rPr lang="en-US" altLang="ko-KR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5902" y="6100650"/>
            <a:ext cx="7553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인터렉션</a:t>
            </a:r>
            <a:r>
              <a:rPr lang="ko-KR" altLang="en-US" sz="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영상</a:t>
            </a:r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84" y="1578347"/>
            <a:ext cx="811542" cy="81154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962582" y="2488078"/>
            <a:ext cx="14013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현재좌표 </a:t>
            </a:r>
            <a:r>
              <a:rPr lang="en-US" altLang="ko-KR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: </a:t>
            </a:r>
            <a:r>
              <a:rPr lang="ko-KR" altLang="en-US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디자인 가이드 좌표</a:t>
            </a:r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endParaRPr lang="ko-KR" alt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842992" y="1774372"/>
            <a:ext cx="128574" cy="129713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dist" defTabSz="914400" latinLnBrk="1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4685" y="137932"/>
            <a:ext cx="495553" cy="369324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05.</a:t>
            </a:r>
            <a:endParaRPr lang="en-US" altLang="ko-KR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1610" y="137932"/>
            <a:ext cx="1814132" cy="369324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ko-KR" altLang="en-US" spc="-15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구름많음</a:t>
            </a:r>
            <a:r>
              <a:rPr lang="en-US" altLang="ko-KR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(</a:t>
            </a:r>
            <a:r>
              <a:rPr lang="ko-KR" altLang="en-US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낮</a:t>
            </a:r>
            <a:r>
              <a:rPr lang="en-US" altLang="ko-KR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)  1/2 </a:t>
            </a:r>
            <a:endParaRPr lang="en-US" altLang="ko-KR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1465060" y="2402013"/>
            <a:ext cx="128574" cy="129713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dist" defTabSz="914400" latinLnBrk="1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타원 39"/>
          <p:cNvSpPr/>
          <p:nvPr/>
        </p:nvSpPr>
        <p:spPr>
          <a:xfrm>
            <a:off x="3486614" y="4474220"/>
            <a:ext cx="177468" cy="177467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  <a:r>
              <a:rPr lang="en-US" altLang="ko-KR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62582" y="4929206"/>
            <a:ext cx="14013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현재좌표 </a:t>
            </a:r>
            <a:r>
              <a:rPr lang="en-US" altLang="ko-KR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: </a:t>
            </a:r>
            <a:r>
              <a:rPr lang="ko-KR" altLang="en-US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디자인 가이드 좌표</a:t>
            </a:r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62" y="4307572"/>
            <a:ext cx="695328" cy="434578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 bwMode="auto">
          <a:xfrm>
            <a:off x="2391796" y="2564800"/>
            <a:ext cx="128574" cy="129713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dist" defTabSz="914400" latinLnBrk="1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15"/>
          <p:cNvSpPr/>
          <p:nvPr/>
        </p:nvSpPr>
        <p:spPr>
          <a:xfrm>
            <a:off x="5009587" y="141263"/>
            <a:ext cx="4013870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프로토타입 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 : 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8"/>
              </a:rPr>
              <a:t>http://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8"/>
              </a:rPr>
              <a:t>interaction.navercorp.com/20_weatherIcon/05/index.html</a:t>
            </a:r>
            <a:endParaRPr lang="ko-KR" altLang="en-US" sz="10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05_sunClouds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48000" y="3661200"/>
            <a:ext cx="2358000" cy="23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6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975600"/>
            <a:ext cx="2358000" cy="2358000"/>
          </a:xfrm>
          <a:prstGeom prst="rect">
            <a:avLst/>
          </a:prstGeom>
        </p:spPr>
      </p:pic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142101"/>
              </p:ext>
            </p:extLst>
          </p:nvPr>
        </p:nvGraphicFramePr>
        <p:xfrm>
          <a:off x="3414230" y="573212"/>
          <a:ext cx="5590874" cy="3825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22883"/>
                <a:gridCol w="1878683"/>
                <a:gridCol w="3389308"/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No</a:t>
                      </a:r>
                      <a:endParaRPr lang="ko-KR" altLang="en-US" sz="800" b="1" kern="1200" spc="0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678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0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총 러닝타임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: 12.2s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1. Delay </a:t>
                      </a:r>
                      <a:r>
                        <a:rPr lang="ko-KR" altLang="en-US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→ </a:t>
                      </a:r>
                      <a:r>
                        <a:rPr lang="en-US" altLang="ko-KR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2. Loop Animation </a:t>
                      </a:r>
                      <a:r>
                        <a:rPr lang="ko-KR" altLang="en-US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→ </a:t>
                      </a:r>
                      <a:r>
                        <a:rPr lang="en-US" altLang="ko-KR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3. End Animation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solidFill>
                          <a:schemeClr val="accent5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1. Delay ( 0 ~ 1s)</a:t>
                      </a:r>
                      <a:endParaRPr lang="en-US" altLang="ko-KR" sz="700" baseline="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Position : </a:t>
                      </a:r>
                      <a:r>
                        <a:rPr lang="ko-KR" altLang="en-US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현재좌표 유지</a:t>
                      </a:r>
                      <a:endParaRPr lang="en-US" altLang="ko-KR" sz="700" baseline="0" dirty="0" smtClean="0">
                        <a:solidFill>
                          <a:srgbClr val="00B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Opacity : </a:t>
                      </a:r>
                      <a:r>
                        <a:rPr lang="ko-KR" altLang="en-US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</a:t>
                      </a:r>
                      <a:r>
                        <a:rPr lang="ko-KR" altLang="en-US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유지</a:t>
                      </a:r>
                      <a:endParaRPr lang="en-US" altLang="ko-KR" sz="700" baseline="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딜레이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: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1s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solidFill>
                          <a:schemeClr val="accent5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2. Loop Animation ( 1 ~ 12.2s 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Position 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루프타임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 : </a:t>
                      </a:r>
                      <a:r>
                        <a:rPr lang="en-US" altLang="ko-KR" sz="700" baseline="0" dirty="0" smtClean="0">
                          <a:solidFill>
                            <a:prstClr val="whit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2.8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s * 4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① → ②</a:t>
                      </a:r>
                      <a:endParaRPr lang="en-US" altLang="ko-KR" sz="7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①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position :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현재좌표에서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좌표로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+4px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이동</a:t>
                      </a:r>
                      <a:endParaRPr lang="en-US" altLang="ko-KR" sz="700" baseline="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└ 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time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1.4s</a:t>
                      </a:r>
                      <a:endParaRPr lang="en-US" altLang="ko-KR" sz="7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transitions Effect :  </a:t>
                      </a:r>
                      <a:r>
                        <a:rPr lang="en-US" altLang="ko-KR" sz="700" dirty="0" err="1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EaseInOut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(Quad)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②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position : </a:t>
                      </a: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①도착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좌표에서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좌표로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-4px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이동</a:t>
                      </a:r>
                      <a:endParaRPr lang="en-US" altLang="ko-KR" sz="700" baseline="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└ 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time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1.4s</a:t>
                      </a:r>
                      <a:endParaRPr lang="en-US" altLang="ko-KR" sz="7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transitions Effect :  </a:t>
                      </a:r>
                      <a:r>
                        <a:rPr lang="en-US" altLang="ko-KR" sz="700" dirty="0" err="1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EaseInOut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(Quad)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3. End Animation ( 12.2s 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모든 애니메이션 정지</a:t>
                      </a:r>
                      <a:endParaRPr lang="en-US" altLang="ko-KR" sz="700" baseline="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55902" y="6100650"/>
            <a:ext cx="7553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인터렉션</a:t>
            </a:r>
            <a:r>
              <a:rPr lang="ko-KR" altLang="en-US" sz="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영상</a:t>
            </a:r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1842992" y="1774372"/>
            <a:ext cx="128574" cy="129713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dist" defTabSz="914400" latinLnBrk="1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4685" y="137932"/>
            <a:ext cx="495553" cy="369324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05.</a:t>
            </a:r>
            <a:endParaRPr lang="en-US" altLang="ko-KR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1610" y="137932"/>
            <a:ext cx="1814132" cy="369324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ko-KR" altLang="en-US" spc="-15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구름많음</a:t>
            </a:r>
            <a:r>
              <a:rPr lang="en-US" altLang="ko-KR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(</a:t>
            </a:r>
            <a:r>
              <a:rPr lang="ko-KR" altLang="en-US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낮</a:t>
            </a:r>
            <a:r>
              <a:rPr lang="en-US" altLang="ko-KR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)  2/2 </a:t>
            </a:r>
            <a:endParaRPr lang="en-US" altLang="ko-KR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1465060" y="2402013"/>
            <a:ext cx="128574" cy="129713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dist" defTabSz="914400" latinLnBrk="1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타원 39"/>
          <p:cNvSpPr/>
          <p:nvPr/>
        </p:nvSpPr>
        <p:spPr>
          <a:xfrm>
            <a:off x="3486614" y="2263796"/>
            <a:ext cx="177468" cy="177467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  <a:r>
              <a:rPr lang="en-US" altLang="ko-KR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62582" y="2718782"/>
            <a:ext cx="14013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현재좌표 </a:t>
            </a:r>
            <a:r>
              <a:rPr lang="en-US" altLang="ko-KR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: </a:t>
            </a:r>
            <a:r>
              <a:rPr lang="ko-KR" altLang="en-US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디자인 가이드 좌표</a:t>
            </a:r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62" y="2097148"/>
            <a:ext cx="695328" cy="434578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 bwMode="auto">
          <a:xfrm>
            <a:off x="2391796" y="2564800"/>
            <a:ext cx="128574" cy="129713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dist" defTabSz="914400" latinLnBrk="1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05_sunClouds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48000" y="3661200"/>
            <a:ext cx="2358000" cy="23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4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3414230" y="975600"/>
          <a:ext cx="5590874" cy="294691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22883"/>
                <a:gridCol w="1878683"/>
                <a:gridCol w="3389308"/>
              </a:tblGrid>
              <a:tr h="1699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No</a:t>
                      </a:r>
                      <a:endParaRPr lang="ko-KR" altLang="en-US" sz="800" b="1" kern="1200" spc="0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33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0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총 러닝타임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: 10.3s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1. Delay </a:t>
                      </a:r>
                      <a:r>
                        <a:rPr lang="ko-KR" altLang="en-US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→ </a:t>
                      </a:r>
                      <a:r>
                        <a:rPr lang="en-US" altLang="ko-KR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2. Loop Animation </a:t>
                      </a:r>
                      <a:r>
                        <a:rPr lang="ko-KR" altLang="en-US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→ </a:t>
                      </a:r>
                      <a:r>
                        <a:rPr lang="en-US" altLang="ko-KR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3. End Animation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solidFill>
                          <a:schemeClr val="accent5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1. Delay ( 0.0 ~ 1.0s 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Opacity : 100% </a:t>
                      </a:r>
                      <a:r>
                        <a:rPr lang="ko-KR" altLang="en-US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유지</a:t>
                      </a:r>
                      <a:endParaRPr lang="en-US" altLang="ko-KR" sz="700" dirty="0" smtClean="0">
                        <a:solidFill>
                          <a:srgbClr val="00B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딜레이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1.0s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3. Loop Animation ( 1.0 ~ 10.3s 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Rotation :</a:t>
                      </a: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rotation :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→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45</a:t>
                      </a:r>
                      <a:endParaRPr lang="en-US" altLang="ko-KR" sz="7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└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t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ime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9.4s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t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ransitions Effect :  Linear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3. End Animation (</a:t>
                      </a:r>
                      <a:r>
                        <a:rPr lang="ko-KR" altLang="en-US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10.3s 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모든 애니메이션 정지</a:t>
                      </a:r>
                      <a:endParaRPr lang="en-US" altLang="ko-KR" sz="700" baseline="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solidFill>
                          <a:schemeClr val="accent5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solidFill>
                          <a:schemeClr val="accent5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33" name="타원 39"/>
          <p:cNvSpPr/>
          <p:nvPr/>
        </p:nvSpPr>
        <p:spPr>
          <a:xfrm>
            <a:off x="3486614" y="2411640"/>
            <a:ext cx="177468" cy="177467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  <a:r>
              <a:rPr lang="en-US" altLang="ko-KR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5902" y="6100650"/>
            <a:ext cx="7553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인터렉션</a:t>
            </a:r>
            <a:r>
              <a:rPr lang="ko-KR" altLang="en-US" sz="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영상</a:t>
            </a:r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752" y="2038625"/>
            <a:ext cx="659750" cy="6597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962582" y="2854482"/>
            <a:ext cx="14013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현재좌표 </a:t>
            </a:r>
            <a:r>
              <a:rPr lang="en-US" altLang="ko-KR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: </a:t>
            </a:r>
            <a:r>
              <a:rPr lang="ko-KR" altLang="en-US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디자인 가이드 좌표</a:t>
            </a:r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4685" y="137932"/>
            <a:ext cx="495553" cy="369324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24.</a:t>
            </a:r>
            <a:endParaRPr lang="en-US" altLang="ko-KR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1610" y="137932"/>
            <a:ext cx="1816508" cy="369324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가끔비또는눈 </a:t>
            </a:r>
            <a:r>
              <a:rPr lang="en-US" altLang="ko-KR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1/4   </a:t>
            </a:r>
            <a:endParaRPr lang="en-US" altLang="ko-KR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09587" y="141263"/>
            <a:ext cx="4013870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프로토타입 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 : 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6"/>
              </a:rPr>
              <a:t>http://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6"/>
              </a:rPr>
              <a:t>interaction.navercorp.com/20_weatherIcon/24/index.html</a:t>
            </a:r>
            <a:endParaRPr lang="ko-KR" altLang="en-US" sz="10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975600"/>
            <a:ext cx="2358000" cy="2358000"/>
          </a:xfrm>
          <a:prstGeom prst="rect">
            <a:avLst/>
          </a:prstGeom>
        </p:spPr>
      </p:pic>
      <p:sp>
        <p:nvSpPr>
          <p:cNvPr id="22" name="타원 20"/>
          <p:cNvSpPr/>
          <p:nvPr/>
        </p:nvSpPr>
        <p:spPr bwMode="auto">
          <a:xfrm>
            <a:off x="2229544" y="1732973"/>
            <a:ext cx="128574" cy="129713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dist" defTabSz="914400" latinLnBrk="1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타원 22"/>
          <p:cNvSpPr/>
          <p:nvPr/>
        </p:nvSpPr>
        <p:spPr bwMode="auto">
          <a:xfrm>
            <a:off x="1586822" y="2038625"/>
            <a:ext cx="128574" cy="129713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dist" defTabSz="914400" latinLnBrk="1"/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타원 37"/>
          <p:cNvSpPr/>
          <p:nvPr/>
        </p:nvSpPr>
        <p:spPr bwMode="auto">
          <a:xfrm>
            <a:off x="1541225" y="2746253"/>
            <a:ext cx="128574" cy="129713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dist" defTabSz="914400" latinLnBrk="1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타원 38"/>
          <p:cNvSpPr/>
          <p:nvPr/>
        </p:nvSpPr>
        <p:spPr bwMode="auto">
          <a:xfrm>
            <a:off x="1994879" y="2750954"/>
            <a:ext cx="128574" cy="129713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dist" defTabSz="914400" latinLnBrk="1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39"/>
          <p:cNvSpPr/>
          <p:nvPr/>
        </p:nvSpPr>
        <p:spPr bwMode="auto">
          <a:xfrm>
            <a:off x="1179536" y="2741601"/>
            <a:ext cx="128574" cy="129713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dist" defTabSz="914400" latinLnBrk="1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24_가끔비또는눈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48000" y="3661200"/>
            <a:ext cx="2358000" cy="23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4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55902" y="6100650"/>
            <a:ext cx="7553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인터렉션</a:t>
            </a:r>
            <a:r>
              <a:rPr lang="ko-KR" altLang="en-US" sz="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영상</a:t>
            </a:r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3414230" y="976221"/>
          <a:ext cx="5590874" cy="403355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22883"/>
                <a:gridCol w="1878683"/>
                <a:gridCol w="3389308"/>
              </a:tblGrid>
              <a:tr h="2151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No</a:t>
                      </a:r>
                      <a:endParaRPr lang="ko-KR" altLang="en-US" sz="800" b="1" kern="1200" spc="0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18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0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애니메이션 없음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4" name="타원 39"/>
          <p:cNvSpPr/>
          <p:nvPr/>
        </p:nvSpPr>
        <p:spPr>
          <a:xfrm>
            <a:off x="3486614" y="3017815"/>
            <a:ext cx="177468" cy="177467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05" y="2709552"/>
            <a:ext cx="1134594" cy="70911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962582" y="3562263"/>
            <a:ext cx="14013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현재좌표 </a:t>
            </a:r>
            <a:r>
              <a:rPr lang="en-US" altLang="ko-KR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: </a:t>
            </a:r>
            <a:r>
              <a:rPr lang="ko-KR" altLang="en-US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디자인 가이드 좌표</a:t>
            </a:r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4685" y="137932"/>
            <a:ext cx="495553" cy="369324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24.</a:t>
            </a:r>
            <a:endParaRPr lang="en-US" altLang="ko-KR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1610" y="137932"/>
            <a:ext cx="1816508" cy="369324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가끔비또는눈 </a:t>
            </a:r>
            <a:r>
              <a:rPr lang="en-US" altLang="ko-KR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2/4   </a:t>
            </a:r>
            <a:endParaRPr lang="en-US" altLang="ko-KR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pic>
        <p:nvPicPr>
          <p:cNvPr id="22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975600"/>
            <a:ext cx="2358000" cy="2358000"/>
          </a:xfrm>
          <a:prstGeom prst="rect">
            <a:avLst/>
          </a:prstGeom>
        </p:spPr>
      </p:pic>
      <p:sp>
        <p:nvSpPr>
          <p:cNvPr id="23" name="타원 20"/>
          <p:cNvSpPr/>
          <p:nvPr/>
        </p:nvSpPr>
        <p:spPr bwMode="auto">
          <a:xfrm>
            <a:off x="2229544" y="1732973"/>
            <a:ext cx="128574" cy="129713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dist" defTabSz="914400" latinLnBrk="1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2"/>
          <p:cNvSpPr/>
          <p:nvPr/>
        </p:nvSpPr>
        <p:spPr bwMode="auto">
          <a:xfrm>
            <a:off x="1586822" y="2038625"/>
            <a:ext cx="128574" cy="129713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dist" defTabSz="914400" latinLnBrk="1"/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타원 37"/>
          <p:cNvSpPr/>
          <p:nvPr/>
        </p:nvSpPr>
        <p:spPr bwMode="auto">
          <a:xfrm>
            <a:off x="1541225" y="2746253"/>
            <a:ext cx="128574" cy="129713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dist" defTabSz="914400" latinLnBrk="1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타원 38"/>
          <p:cNvSpPr/>
          <p:nvPr/>
        </p:nvSpPr>
        <p:spPr bwMode="auto">
          <a:xfrm>
            <a:off x="1994879" y="2750954"/>
            <a:ext cx="128574" cy="129713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dist" defTabSz="914400" latinLnBrk="1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타원 39"/>
          <p:cNvSpPr/>
          <p:nvPr/>
        </p:nvSpPr>
        <p:spPr bwMode="auto">
          <a:xfrm>
            <a:off x="1179536" y="2741601"/>
            <a:ext cx="128574" cy="129713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dist" defTabSz="914400" latinLnBrk="1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8" name="24_가끔비또는눈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48000" y="3661200"/>
            <a:ext cx="2358000" cy="23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8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544684"/>
              </p:ext>
            </p:extLst>
          </p:nvPr>
        </p:nvGraphicFramePr>
        <p:xfrm>
          <a:off x="3414230" y="262471"/>
          <a:ext cx="5400001" cy="63169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22883"/>
                <a:gridCol w="1878683"/>
                <a:gridCol w="3198435"/>
              </a:tblGrid>
              <a:tr h="1907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No</a:t>
                      </a:r>
                      <a:endParaRPr lang="ko-KR" altLang="en-US" sz="800" b="1" kern="1200" spc="0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10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0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 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공통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애니메이션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]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현재좌표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디자인 가이드 좌표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총 러닝타임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: 10.3s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1. Start Animation </a:t>
                      </a:r>
                      <a:r>
                        <a:rPr lang="ko-KR" altLang="en-US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→ </a:t>
                      </a:r>
                      <a:r>
                        <a:rPr lang="en-US" altLang="ko-KR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2.</a:t>
                      </a:r>
                      <a:r>
                        <a:rPr lang="ko-KR" altLang="en-US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Delay </a:t>
                      </a:r>
                      <a:r>
                        <a:rPr lang="ko-KR" altLang="en-US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→</a:t>
                      </a:r>
                      <a:r>
                        <a:rPr lang="en-US" altLang="ko-KR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 3. Loop Animation </a:t>
                      </a:r>
                      <a:r>
                        <a:rPr lang="ko-KR" altLang="en-US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→</a:t>
                      </a:r>
                      <a:r>
                        <a:rPr lang="en-US" altLang="ko-KR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 4. Delay </a:t>
                      </a:r>
                      <a:r>
                        <a:rPr lang="ko-KR" altLang="en-US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→ </a:t>
                      </a:r>
                      <a:r>
                        <a:rPr lang="en-US" altLang="ko-KR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5. End Animation</a:t>
                      </a:r>
                      <a:endParaRPr lang="en-US" altLang="ko-KR" sz="700" baseline="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solidFill>
                          <a:schemeClr val="accent5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1. Start Animation ( 0 ~ 0.5s 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Position : </a:t>
                      </a:r>
                      <a:r>
                        <a:rPr lang="ko-KR" altLang="en-US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현재좌표</a:t>
                      </a:r>
                      <a:endParaRPr lang="en-US" altLang="ko-KR" sz="700" baseline="0" dirty="0" smtClean="0">
                        <a:solidFill>
                          <a:srgbClr val="00B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Opacity 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opacity : 100%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→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%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└ 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time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0.5s</a:t>
                      </a:r>
                      <a:endParaRPr lang="en-US" altLang="ko-KR" sz="7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transitions Effect :  </a:t>
                      </a:r>
                      <a:r>
                        <a:rPr lang="en-US" altLang="ko-KR" sz="700" dirty="0" err="1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EaseOut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(Quad)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2. Delay ( 0.5 ~ 1.0s 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Opacity : 0% </a:t>
                      </a:r>
                      <a:r>
                        <a:rPr lang="ko-KR" altLang="en-US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유지</a:t>
                      </a:r>
                      <a:endParaRPr lang="en-US" altLang="ko-KR" sz="700" baseline="0" dirty="0" smtClean="0">
                        <a:solidFill>
                          <a:srgbClr val="00B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딜레이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0.5s</a:t>
                      </a: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endParaRPr lang="en-US" altLang="ko-KR" sz="700" baseline="0" dirty="0" smtClean="0">
                        <a:solidFill>
                          <a:srgbClr val="00B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0076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 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공통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애니메이션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]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현재좌표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디자인 가이드 좌표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3. Loop Animation ( 1.0 ~ 9.6s 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accent6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① * </a:t>
                      </a:r>
                      <a:r>
                        <a:rPr lang="en-US" altLang="ko-KR" sz="700" baseline="0" dirty="0" smtClean="0">
                          <a:solidFill>
                            <a:schemeClr val="accent6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2</a:t>
                      </a:r>
                      <a:r>
                        <a:rPr lang="ko-KR" altLang="en-US" sz="700" baseline="0" dirty="0" smtClean="0">
                          <a:solidFill>
                            <a:schemeClr val="accent6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회 반복 → ②</a:t>
                      </a:r>
                      <a:r>
                        <a:rPr lang="en-US" altLang="ko-KR" sz="700" baseline="0" dirty="0" smtClean="0">
                          <a:solidFill>
                            <a:schemeClr val="accent6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accent6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→</a:t>
                      </a:r>
                      <a:r>
                        <a:rPr lang="en-US" altLang="ko-KR" sz="700" baseline="0" dirty="0" smtClean="0">
                          <a:solidFill>
                            <a:schemeClr val="accent6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accent6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①</a:t>
                      </a:r>
                      <a:r>
                        <a:rPr lang="en-US" altLang="ko-KR" sz="700" baseline="0" dirty="0" smtClean="0">
                          <a:solidFill>
                            <a:schemeClr val="accent6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accent6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* </a:t>
                      </a:r>
                      <a:r>
                        <a:rPr lang="en-US" altLang="ko-KR" sz="700" baseline="0" dirty="0" smtClean="0">
                          <a:solidFill>
                            <a:schemeClr val="accent6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2</a:t>
                      </a:r>
                      <a:r>
                        <a:rPr lang="ko-KR" altLang="en-US" sz="700" baseline="0" dirty="0" smtClean="0">
                          <a:solidFill>
                            <a:schemeClr val="accent6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회 반복</a:t>
                      </a:r>
                      <a:endParaRPr lang="en-US" altLang="ko-KR" sz="700" baseline="0" dirty="0" smtClean="0">
                        <a:solidFill>
                          <a:schemeClr val="accent6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accent6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① </a:t>
                      </a:r>
                      <a:r>
                        <a:rPr lang="en-US" altLang="ko-KR" sz="700" dirty="0" smtClean="0">
                          <a:solidFill>
                            <a:schemeClr val="accent6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Rain </a:t>
                      </a:r>
                      <a:r>
                        <a:rPr lang="en-US" altLang="ko-KR" sz="700" baseline="0" dirty="0" smtClean="0">
                          <a:solidFill>
                            <a:schemeClr val="accent6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Animation</a:t>
                      </a:r>
                      <a:r>
                        <a:rPr lang="ko-KR" altLang="en-US" sz="700" baseline="0" dirty="0" smtClean="0">
                          <a:solidFill>
                            <a:schemeClr val="accent6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accent6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accent6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accent6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Duration: 1.4s 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accent6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Position : </a:t>
                      </a:r>
                      <a:r>
                        <a:rPr lang="ko-KR" altLang="en-US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현재좌표에서 </a:t>
                      </a: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r>
                        <a:rPr lang="ko-KR" altLang="en-US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좌표로 </a:t>
                      </a: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+1.1px</a:t>
                      </a: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r>
                        <a:rPr lang="ko-KR" altLang="en-US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좌표로 </a:t>
                      </a: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-1.7px</a:t>
                      </a:r>
                      <a:r>
                        <a:rPr lang="ko-KR" altLang="en-US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에서 시작</a:t>
                      </a:r>
                      <a:endParaRPr lang="en-US" altLang="ko-KR" sz="700" dirty="0" smtClean="0">
                        <a:solidFill>
                          <a:srgbClr val="00B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position : x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좌표로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-7.7px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좌표로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+11.2px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이동</a:t>
                      </a:r>
                      <a:endParaRPr lang="en-US" altLang="ko-KR" sz="700" baseline="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└  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time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1.4s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transitions Effect :  </a:t>
                      </a:r>
                      <a:r>
                        <a:rPr lang="en-US" altLang="ko-KR" sz="700" dirty="0" err="1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EaseOut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(Quad)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Opacity : </a:t>
                      </a: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① → ②</a:t>
                      </a:r>
                      <a:endParaRPr lang="en-US" altLang="ko-KR" sz="7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①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opacity :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0%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→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%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</a:t>
                      </a: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└  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time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0.6s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transitions Effect :  </a:t>
                      </a:r>
                      <a:r>
                        <a:rPr lang="en-US" altLang="ko-KR" sz="700" dirty="0" err="1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EaseOut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(Quad)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②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opacity :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%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→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 0%</a:t>
                      </a:r>
                      <a:endParaRPr lang="en-US" altLang="ko-KR" sz="7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</a:t>
                      </a: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└  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delay: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0.2s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time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0.6s</a:t>
                      </a:r>
                      <a:endParaRPr lang="en-US" altLang="ko-KR" sz="7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transitions Effect :  </a:t>
                      </a:r>
                      <a:r>
                        <a:rPr lang="en-US" altLang="ko-KR" sz="700" dirty="0" err="1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EaseOut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(Quad)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accent6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① </a:t>
                      </a:r>
                      <a:r>
                        <a:rPr lang="en-US" altLang="ko-KR" sz="700" dirty="0" smtClean="0">
                          <a:solidFill>
                            <a:schemeClr val="accent6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Snow</a:t>
                      </a:r>
                      <a:r>
                        <a:rPr lang="en-US" altLang="ko-KR" sz="700" baseline="0" dirty="0" smtClean="0">
                          <a:solidFill>
                            <a:schemeClr val="accent6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Animation</a:t>
                      </a:r>
                      <a:r>
                        <a:rPr lang="ko-KR" altLang="en-US" sz="700" baseline="0" dirty="0" smtClean="0">
                          <a:solidFill>
                            <a:schemeClr val="accent6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accent6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accent6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accent6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Duration: 1.4s 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Position : </a:t>
                      </a:r>
                      <a:r>
                        <a:rPr lang="ko-KR" altLang="en-US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현재좌표에서 </a:t>
                      </a: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r>
                        <a:rPr lang="ko-KR" altLang="en-US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좌표로 </a:t>
                      </a: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-3px</a:t>
                      </a:r>
                      <a:r>
                        <a:rPr lang="ko-KR" altLang="en-US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에서 시작</a:t>
                      </a:r>
                      <a:endParaRPr lang="en-US" altLang="ko-KR" sz="700" dirty="0" smtClean="0">
                        <a:solidFill>
                          <a:srgbClr val="00B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position : y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좌표로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+15px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이동</a:t>
                      </a:r>
                      <a:endParaRPr lang="en-US" altLang="ko-KR" sz="700" baseline="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└  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time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1.4s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transitions Effect :  </a:t>
                      </a:r>
                      <a:r>
                        <a:rPr lang="en-US" altLang="ko-KR" sz="700" dirty="0" err="1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EaseOut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(Quad)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Opacity : </a:t>
                      </a:r>
                      <a:endParaRPr lang="en-US" altLang="ko-KR" sz="7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opacity :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%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→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 0%</a:t>
                      </a:r>
                      <a:endParaRPr lang="en-US" altLang="ko-KR" sz="7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└  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time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1.4s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transitions Effect :  </a:t>
                      </a:r>
                      <a:r>
                        <a:rPr lang="en-US" altLang="ko-KR" sz="700" dirty="0" err="1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EaseOut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(Quad)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Rotation: </a:t>
                      </a:r>
                      <a:endParaRPr lang="en-US" altLang="ko-KR" sz="7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rotation :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→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 45</a:t>
                      </a:r>
                      <a:endParaRPr lang="en-US" altLang="ko-KR" sz="7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└  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time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1.4s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transitions Effect :  Linear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accent6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② </a:t>
                      </a:r>
                      <a:r>
                        <a:rPr lang="en-US" altLang="ko-KR" sz="700" baseline="0" dirty="0" smtClean="0">
                          <a:solidFill>
                            <a:schemeClr val="accent6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Delay</a:t>
                      </a:r>
                      <a:r>
                        <a:rPr lang="ko-KR" altLang="en-US" sz="700" baseline="0" dirty="0" smtClean="0">
                          <a:solidFill>
                            <a:schemeClr val="accent6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endParaRPr lang="en-US" altLang="ko-KR" sz="700" baseline="0" dirty="0" smtClean="0">
                        <a:solidFill>
                          <a:schemeClr val="accent6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딜레이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2.8s</a:t>
                      </a:r>
                      <a:endParaRPr lang="en-US" altLang="ko-KR" sz="7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6574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0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 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공통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애니메이션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]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현재좌표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디자인 가이드 좌표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55902" y="6100650"/>
            <a:ext cx="7553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인터렉션</a:t>
            </a:r>
            <a:r>
              <a:rPr lang="ko-KR" altLang="en-US" sz="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영상</a:t>
            </a:r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타원 43"/>
          <p:cNvSpPr/>
          <p:nvPr/>
        </p:nvSpPr>
        <p:spPr bwMode="auto">
          <a:xfrm>
            <a:off x="4522425" y="3522232"/>
            <a:ext cx="128574" cy="129713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dist" defTabSz="914400" latinLnBrk="1"/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타원 44"/>
          <p:cNvSpPr/>
          <p:nvPr/>
        </p:nvSpPr>
        <p:spPr bwMode="auto">
          <a:xfrm>
            <a:off x="4727655" y="3522232"/>
            <a:ext cx="128574" cy="129713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dist" defTabSz="914400" latinLnBrk="1"/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4596827" y="5355998"/>
            <a:ext cx="128574" cy="129713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dist" defTabSz="914400" latinLnBrk="1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628" y="3224081"/>
            <a:ext cx="155853" cy="21903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44685" y="137932"/>
            <a:ext cx="495553" cy="369324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24.</a:t>
            </a:r>
            <a:endParaRPr lang="en-US" altLang="ko-KR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1610" y="137932"/>
            <a:ext cx="1816508" cy="369324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가끔비또는눈 </a:t>
            </a:r>
            <a:r>
              <a:rPr lang="en-US" altLang="ko-KR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3/4   </a:t>
            </a:r>
            <a:endParaRPr lang="en-US" altLang="ko-KR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pic>
        <p:nvPicPr>
          <p:cNvPr id="37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975600"/>
            <a:ext cx="2358000" cy="2358000"/>
          </a:xfrm>
          <a:prstGeom prst="rect">
            <a:avLst/>
          </a:prstGeom>
        </p:spPr>
      </p:pic>
      <p:sp>
        <p:nvSpPr>
          <p:cNvPr id="38" name="타원 20"/>
          <p:cNvSpPr/>
          <p:nvPr/>
        </p:nvSpPr>
        <p:spPr bwMode="auto">
          <a:xfrm>
            <a:off x="2229544" y="1732973"/>
            <a:ext cx="128574" cy="129713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dist" defTabSz="914400" latinLnBrk="1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타원 22"/>
          <p:cNvSpPr/>
          <p:nvPr/>
        </p:nvSpPr>
        <p:spPr bwMode="auto">
          <a:xfrm>
            <a:off x="1586822" y="2038625"/>
            <a:ext cx="128574" cy="129713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dist" defTabSz="914400" latinLnBrk="1"/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타원 37"/>
          <p:cNvSpPr/>
          <p:nvPr/>
        </p:nvSpPr>
        <p:spPr bwMode="auto">
          <a:xfrm>
            <a:off x="1541225" y="2746253"/>
            <a:ext cx="128574" cy="129713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dist" defTabSz="914400" latinLnBrk="1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타원 38"/>
          <p:cNvSpPr/>
          <p:nvPr/>
        </p:nvSpPr>
        <p:spPr bwMode="auto">
          <a:xfrm>
            <a:off x="1994879" y="2750954"/>
            <a:ext cx="128574" cy="129713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dist" defTabSz="914400" latinLnBrk="1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타원 39"/>
          <p:cNvSpPr/>
          <p:nvPr/>
        </p:nvSpPr>
        <p:spPr bwMode="auto">
          <a:xfrm>
            <a:off x="1179536" y="2741601"/>
            <a:ext cx="128574" cy="129713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dist" defTabSz="914400" latinLnBrk="1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9" name="그림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722" y="5065955"/>
            <a:ext cx="200785" cy="219038"/>
          </a:xfrm>
          <a:prstGeom prst="rect">
            <a:avLst/>
          </a:prstGeom>
        </p:spPr>
      </p:pic>
      <p:pic>
        <p:nvPicPr>
          <p:cNvPr id="57" name="그림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500" y="1260602"/>
            <a:ext cx="155853" cy="219038"/>
          </a:xfrm>
          <a:prstGeom prst="rect">
            <a:avLst/>
          </a:prstGeom>
        </p:spPr>
      </p:pic>
      <p:pic>
        <p:nvPicPr>
          <p:cNvPr id="58" name="그림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533" y="1260602"/>
            <a:ext cx="200785" cy="219038"/>
          </a:xfrm>
          <a:prstGeom prst="rect">
            <a:avLst/>
          </a:prstGeom>
        </p:spPr>
      </p:pic>
      <p:sp>
        <p:nvSpPr>
          <p:cNvPr id="59" name="타원 43"/>
          <p:cNvSpPr/>
          <p:nvPr/>
        </p:nvSpPr>
        <p:spPr bwMode="auto">
          <a:xfrm>
            <a:off x="4402737" y="1623703"/>
            <a:ext cx="128574" cy="129713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dist" defTabSz="914400" latinLnBrk="1"/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타원 44"/>
          <p:cNvSpPr/>
          <p:nvPr/>
        </p:nvSpPr>
        <p:spPr bwMode="auto">
          <a:xfrm>
            <a:off x="4607967" y="1623703"/>
            <a:ext cx="128574" cy="129713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dist" defTabSz="914400" latinLnBrk="1"/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타원 45"/>
          <p:cNvSpPr/>
          <p:nvPr/>
        </p:nvSpPr>
        <p:spPr bwMode="auto">
          <a:xfrm>
            <a:off x="4832925" y="1623836"/>
            <a:ext cx="128574" cy="129713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dist" defTabSz="914400" latinLnBrk="1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2" name="24_가끔비또는눈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48000" y="3661200"/>
            <a:ext cx="2358000" cy="23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2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2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55902" y="6100650"/>
            <a:ext cx="7553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인터렉션</a:t>
            </a:r>
            <a:r>
              <a:rPr lang="ko-KR" altLang="en-US" sz="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영상</a:t>
            </a:r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3414230" y="586091"/>
          <a:ext cx="5400001" cy="460219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22883"/>
                <a:gridCol w="1878683"/>
                <a:gridCol w="3198435"/>
              </a:tblGrid>
              <a:tr h="4455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No</a:t>
                      </a:r>
                      <a:endParaRPr lang="ko-KR" altLang="en-US" sz="800" b="1" kern="1200" spc="0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1711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0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 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공통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애니메이션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]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현재좌표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디자인 가이드 좌표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3. Loop Animation ( 1.0 ~ 9.6s 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2395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2. Delay ( 9.6 ~ 9.8s 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Opacity : 0% </a:t>
                      </a:r>
                      <a:r>
                        <a:rPr lang="ko-KR" altLang="en-US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유지</a:t>
                      </a:r>
                      <a:endParaRPr lang="en-US" altLang="ko-KR" sz="700" baseline="0" dirty="0" smtClean="0">
                        <a:solidFill>
                          <a:srgbClr val="00B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딜레이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0.2s</a:t>
                      </a: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endParaRPr lang="en-US" altLang="ko-KR" sz="700" baseline="0" dirty="0" smtClean="0">
                        <a:solidFill>
                          <a:schemeClr val="accent5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3. End Animation ( 9.8</a:t>
                      </a:r>
                      <a:r>
                        <a:rPr lang="ko-KR" altLang="en-US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charset="0"/>
                        </a:rPr>
                        <a:t>~ 10.3s 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Position : </a:t>
                      </a:r>
                      <a:r>
                        <a:rPr lang="ko-KR" altLang="en-US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현재좌표에서 시작 </a:t>
                      </a:r>
                      <a:endParaRPr lang="en-US" altLang="ko-KR" sz="700" baseline="0" dirty="0" smtClean="0">
                        <a:solidFill>
                          <a:srgbClr val="00B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Opacity 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opacity : 0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→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%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└ 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time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0.5s</a:t>
                      </a:r>
                      <a:endParaRPr lang="en-US" altLang="ko-KR" sz="7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transitions Effect :  </a:t>
                      </a:r>
                      <a:r>
                        <a:rPr lang="en-US" altLang="ko-KR" sz="700" dirty="0" err="1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EaseOut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(Quad)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44685" y="137932"/>
            <a:ext cx="495553" cy="369324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24.</a:t>
            </a:r>
            <a:endParaRPr lang="en-US" altLang="ko-KR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1610" y="137932"/>
            <a:ext cx="1816508" cy="369324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가끔비또는눈 </a:t>
            </a:r>
            <a:r>
              <a:rPr lang="en-US" altLang="ko-KR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4/4   </a:t>
            </a:r>
            <a:endParaRPr lang="en-US" altLang="ko-KR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pic>
        <p:nvPicPr>
          <p:cNvPr id="22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975600"/>
            <a:ext cx="2358000" cy="2358000"/>
          </a:xfrm>
          <a:prstGeom prst="rect">
            <a:avLst/>
          </a:prstGeom>
        </p:spPr>
      </p:pic>
      <p:sp>
        <p:nvSpPr>
          <p:cNvPr id="23" name="타원 20"/>
          <p:cNvSpPr/>
          <p:nvPr/>
        </p:nvSpPr>
        <p:spPr bwMode="auto">
          <a:xfrm>
            <a:off x="2229544" y="1732973"/>
            <a:ext cx="128574" cy="129713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dist" defTabSz="914400" latinLnBrk="1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2"/>
          <p:cNvSpPr/>
          <p:nvPr/>
        </p:nvSpPr>
        <p:spPr bwMode="auto">
          <a:xfrm>
            <a:off x="1586822" y="2038625"/>
            <a:ext cx="128574" cy="129713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dist" defTabSz="914400" latinLnBrk="1"/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타원 37"/>
          <p:cNvSpPr/>
          <p:nvPr/>
        </p:nvSpPr>
        <p:spPr bwMode="auto">
          <a:xfrm>
            <a:off x="1541225" y="2746253"/>
            <a:ext cx="128574" cy="129713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dist" defTabSz="914400" latinLnBrk="1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타원 38"/>
          <p:cNvSpPr/>
          <p:nvPr/>
        </p:nvSpPr>
        <p:spPr bwMode="auto">
          <a:xfrm>
            <a:off x="1994879" y="2750954"/>
            <a:ext cx="128574" cy="129713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dist" defTabSz="914400" latinLnBrk="1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타원 39"/>
          <p:cNvSpPr/>
          <p:nvPr/>
        </p:nvSpPr>
        <p:spPr bwMode="auto">
          <a:xfrm>
            <a:off x="1179536" y="2741601"/>
            <a:ext cx="128574" cy="129713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dist" defTabSz="914400" latinLnBrk="1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2" name="그림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63" y="1537437"/>
            <a:ext cx="155853" cy="219038"/>
          </a:xfrm>
          <a:prstGeom prst="rect">
            <a:avLst/>
          </a:prstGeom>
        </p:spPr>
      </p:pic>
      <p:sp>
        <p:nvSpPr>
          <p:cNvPr id="43" name="타원 49"/>
          <p:cNvSpPr/>
          <p:nvPr/>
        </p:nvSpPr>
        <p:spPr bwMode="auto">
          <a:xfrm>
            <a:off x="5978879" y="1576933"/>
            <a:ext cx="128574" cy="129713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dist" defTabSz="914400" latinLnBrk="1"/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타원 51"/>
          <p:cNvSpPr/>
          <p:nvPr/>
        </p:nvSpPr>
        <p:spPr bwMode="auto">
          <a:xfrm>
            <a:off x="5978879" y="1992058"/>
            <a:ext cx="128574" cy="129713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dist" defTabSz="914400" latinLnBrk="1"/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타원 52"/>
          <p:cNvSpPr/>
          <p:nvPr/>
        </p:nvSpPr>
        <p:spPr bwMode="auto">
          <a:xfrm>
            <a:off x="5978879" y="2421292"/>
            <a:ext cx="128574" cy="129713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dist" defTabSz="914400" latinLnBrk="1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58807" y="1453849"/>
            <a:ext cx="1830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latinLnBrk="1">
              <a:lnSpc>
                <a:spcPct val="200000"/>
              </a:lnSpc>
              <a:defRPr/>
            </a:pPr>
            <a:r>
              <a:rPr lang="ko-KR" altLang="en-US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딜레이</a:t>
            </a:r>
            <a:r>
              <a:rPr lang="en-US" altLang="ko-KR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en-US" altLang="ko-KR" sz="7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0.0s </a:t>
            </a:r>
            <a:r>
              <a:rPr lang="ko-KR" altLang="en-US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부터</a:t>
            </a:r>
            <a:r>
              <a:rPr lang="en-US" altLang="ko-KR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7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2. Loop Animation</a:t>
            </a:r>
            <a:r>
              <a:rPr lang="ko-KR" altLang="en-US" sz="7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</a:t>
            </a:r>
            <a:r>
              <a:rPr lang="ko-KR" altLang="en-US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시작</a:t>
            </a:r>
            <a:endParaRPr lang="en-US" altLang="ko-KR" sz="7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latinLnBrk="1">
              <a:lnSpc>
                <a:spcPct val="200000"/>
              </a:lnSpc>
              <a:defRPr/>
            </a:pPr>
            <a:endParaRPr lang="en-US" altLang="ko-KR" sz="7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defTabSz="914400" latinLnBrk="1">
              <a:lnSpc>
                <a:spcPct val="200000"/>
              </a:lnSpc>
              <a:defRPr/>
            </a:pPr>
            <a:r>
              <a:rPr lang="ko-KR" altLang="en-US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딜레이</a:t>
            </a:r>
            <a:r>
              <a:rPr lang="en-US" altLang="ko-KR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en-US" altLang="ko-KR" sz="7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0.2s </a:t>
            </a:r>
            <a:r>
              <a:rPr lang="ko-KR" altLang="en-US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부터</a:t>
            </a:r>
            <a:r>
              <a:rPr lang="en-US" altLang="ko-KR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7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2. Loop Animation</a:t>
            </a:r>
            <a:r>
              <a:rPr lang="ko-KR" altLang="en-US" sz="7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</a:t>
            </a:r>
            <a:r>
              <a:rPr lang="ko-KR" altLang="en-US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시작</a:t>
            </a:r>
            <a:endParaRPr lang="en-US" altLang="ko-KR" sz="7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lvl="0" defTabSz="914400" latinLnBrk="1">
              <a:lnSpc>
                <a:spcPct val="200000"/>
              </a:lnSpc>
              <a:defRPr/>
            </a:pPr>
            <a:r>
              <a:rPr lang="ko-KR" altLang="en-US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                        </a:t>
            </a:r>
            <a:endParaRPr lang="en-US" altLang="ko-KR" sz="7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defTabSz="914400" latinLnBrk="1">
              <a:lnSpc>
                <a:spcPct val="200000"/>
              </a:lnSpc>
              <a:defRPr/>
            </a:pPr>
            <a:r>
              <a:rPr lang="ko-KR" altLang="en-US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딜레이</a:t>
            </a:r>
            <a:r>
              <a:rPr lang="en-US" altLang="ko-KR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en-US" altLang="ko-KR" sz="7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0.0s</a:t>
            </a:r>
            <a:r>
              <a:rPr lang="ko-KR" altLang="en-US" sz="7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부터</a:t>
            </a:r>
            <a:r>
              <a:rPr lang="en-US" altLang="ko-KR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7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2. Loop Animation</a:t>
            </a:r>
            <a:r>
              <a:rPr lang="ko-KR" altLang="en-US" sz="7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</a:t>
            </a:r>
            <a:r>
              <a:rPr lang="ko-KR" altLang="en-US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시작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63" y="1947395"/>
            <a:ext cx="155853" cy="219038"/>
          </a:xfrm>
          <a:prstGeom prst="rect">
            <a:avLst/>
          </a:prstGeom>
        </p:spPr>
      </p:pic>
      <p:pic>
        <p:nvPicPr>
          <p:cNvPr id="48" name="그림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097" y="2376629"/>
            <a:ext cx="200785" cy="219038"/>
          </a:xfrm>
          <a:prstGeom prst="rect">
            <a:avLst/>
          </a:prstGeom>
        </p:spPr>
      </p:pic>
      <p:pic>
        <p:nvPicPr>
          <p:cNvPr id="49" name="그림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547" y="2421292"/>
            <a:ext cx="155853" cy="219038"/>
          </a:xfrm>
          <a:prstGeom prst="rect">
            <a:avLst/>
          </a:prstGeom>
        </p:spPr>
      </p:pic>
      <p:pic>
        <p:nvPicPr>
          <p:cNvPr id="50" name="그림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580" y="2421292"/>
            <a:ext cx="200785" cy="219038"/>
          </a:xfrm>
          <a:prstGeom prst="rect">
            <a:avLst/>
          </a:prstGeom>
        </p:spPr>
      </p:pic>
      <p:sp>
        <p:nvSpPr>
          <p:cNvPr id="51" name="타원 43"/>
          <p:cNvSpPr/>
          <p:nvPr/>
        </p:nvSpPr>
        <p:spPr bwMode="auto">
          <a:xfrm>
            <a:off x="4329784" y="2784393"/>
            <a:ext cx="128574" cy="129713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dist" defTabSz="914400" latinLnBrk="1"/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타원 44"/>
          <p:cNvSpPr/>
          <p:nvPr/>
        </p:nvSpPr>
        <p:spPr bwMode="auto">
          <a:xfrm>
            <a:off x="4535014" y="2784393"/>
            <a:ext cx="128574" cy="129713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dist" defTabSz="914400" latinLnBrk="1"/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타원 45"/>
          <p:cNvSpPr/>
          <p:nvPr/>
        </p:nvSpPr>
        <p:spPr bwMode="auto">
          <a:xfrm>
            <a:off x="4759972" y="2784526"/>
            <a:ext cx="128574" cy="129713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dist" defTabSz="914400" latinLnBrk="1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4" name="24_가끔비또는눈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48000" y="3661200"/>
            <a:ext cx="2358000" cy="23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8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7125</TotalTime>
  <Words>1107</Words>
  <Application>Microsoft Macintosh PowerPoint</Application>
  <PresentationFormat>화면 슬라이드 쇼(4:3)</PresentationFormat>
  <Paragraphs>264</Paragraphs>
  <Slides>10</Slides>
  <Notes>6</Notes>
  <HiddenSlides>0</HiddenSlides>
  <MMClips>6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나눔고딕</vt:lpstr>
      <vt:lpstr>나눔고딕 ExtraBold</vt:lpstr>
      <vt:lpstr>나눔바른고딕</vt:lpstr>
      <vt:lpstr>맑은 고딕</vt:lpstr>
      <vt:lpstr>Calibri</vt:lpstr>
      <vt:lpstr>Tahoma</vt:lpstr>
      <vt:lpstr>Wingdings 3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nhn</dc:creator>
  <cp:lastModifiedBy>Microsoft Office 사용자</cp:lastModifiedBy>
  <cp:revision>610</cp:revision>
  <dcterms:created xsi:type="dcterms:W3CDTF">2015-05-29T01:25:09Z</dcterms:created>
  <dcterms:modified xsi:type="dcterms:W3CDTF">2017-03-12T18:11:52Z</dcterms:modified>
</cp:coreProperties>
</file>