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IBM Plex Sans" charset="1" panose="020B0503050203000203"/>
      <p:regular r:id="rId13"/>
    </p:embeddedFont>
    <p:embeddedFont>
      <p:font typeface="IBM Plex Sans Bold" charset="1" panose="020B08030502030002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4906" y="857319"/>
            <a:ext cx="15998189" cy="8572363"/>
          </a:xfrm>
          <a:custGeom>
            <a:avLst/>
            <a:gdLst/>
            <a:ahLst/>
            <a:cxnLst/>
            <a:rect r="r" b="b" t="t" l="l"/>
            <a:pathLst>
              <a:path h="8572363" w="15998189">
                <a:moveTo>
                  <a:pt x="0" y="0"/>
                </a:moveTo>
                <a:lnTo>
                  <a:pt x="15998188" y="0"/>
                </a:lnTo>
                <a:lnTo>
                  <a:pt x="15998188" y="8572362"/>
                </a:lnTo>
                <a:lnTo>
                  <a:pt x="0" y="857236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10000368"/>
            <a:ext cx="19635649" cy="196009"/>
          </a:xfrm>
          <a:prstGeom prst="rect">
            <a:avLst/>
          </a:prstGeom>
          <a:solidFill>
            <a:srgbClr val="9600F2"/>
          </a:solidFill>
        </p:spPr>
      </p:sp>
      <p:sp>
        <p:nvSpPr>
          <p:cNvPr name="TextBox 3" id="3"/>
          <p:cNvSpPr txBox="true"/>
          <p:nvPr/>
        </p:nvSpPr>
        <p:spPr>
          <a:xfrm rot="0">
            <a:off x="1028700" y="3551872"/>
            <a:ext cx="5847952" cy="424717"/>
          </a:xfrm>
          <a:prstGeom prst="rect">
            <a:avLst/>
          </a:prstGeom>
        </p:spPr>
        <p:txBody>
          <a:bodyPr anchor="t" rtlCol="false" tIns="0" lIns="0" bIns="0" rIns="0">
            <a:spAutoFit/>
          </a:bodyPr>
          <a:lstStyle/>
          <a:p>
            <a:pPr algn="l" marL="579526" indent="-289763" lvl="1">
              <a:lnSpc>
                <a:spcPts val="3489"/>
              </a:lnSpc>
              <a:buFont typeface="Arial"/>
              <a:buChar char="•"/>
            </a:pPr>
            <a:r>
              <a:rPr lang="en-US" sz="2684">
                <a:solidFill>
                  <a:srgbClr val="000000"/>
                </a:solidFill>
                <a:latin typeface="IBM Plex Sans"/>
                <a:ea typeface="IBM Plex Sans"/>
                <a:cs typeface="IBM Plex Sans"/>
                <a:sym typeface="IBM Plex Sans"/>
              </a:rPr>
              <a:t>Kishika Goel</a:t>
            </a:r>
          </a:p>
        </p:txBody>
      </p:sp>
      <p:sp>
        <p:nvSpPr>
          <p:cNvPr name="TextBox 4" id="4"/>
          <p:cNvSpPr txBox="true"/>
          <p:nvPr/>
        </p:nvSpPr>
        <p:spPr>
          <a:xfrm rot="0">
            <a:off x="1028700" y="4367114"/>
            <a:ext cx="5847952" cy="423110"/>
          </a:xfrm>
          <a:prstGeom prst="rect">
            <a:avLst/>
          </a:prstGeom>
        </p:spPr>
        <p:txBody>
          <a:bodyPr anchor="t" rtlCol="false" tIns="0" lIns="0" bIns="0" rIns="0">
            <a:spAutoFit/>
          </a:bodyPr>
          <a:lstStyle/>
          <a:p>
            <a:pPr algn="l" marL="579526" indent="-289763" lvl="1">
              <a:lnSpc>
                <a:spcPts val="3489"/>
              </a:lnSpc>
              <a:buFont typeface="Arial"/>
              <a:buChar char="•"/>
            </a:pPr>
            <a:r>
              <a:rPr lang="en-US" sz="2684">
                <a:solidFill>
                  <a:srgbClr val="000000"/>
                </a:solidFill>
                <a:latin typeface="IBM Plex Sans"/>
                <a:ea typeface="IBM Plex Sans"/>
                <a:cs typeface="IBM Plex Sans"/>
                <a:sym typeface="IBM Plex Sans"/>
              </a:rPr>
              <a:t>Jia Khot</a:t>
            </a:r>
          </a:p>
        </p:txBody>
      </p:sp>
      <p:sp>
        <p:nvSpPr>
          <p:cNvPr name="TextBox 5" id="5"/>
          <p:cNvSpPr txBox="true"/>
          <p:nvPr/>
        </p:nvSpPr>
        <p:spPr>
          <a:xfrm rot="0">
            <a:off x="1028700" y="5180749"/>
            <a:ext cx="5847952" cy="423110"/>
          </a:xfrm>
          <a:prstGeom prst="rect">
            <a:avLst/>
          </a:prstGeom>
        </p:spPr>
        <p:txBody>
          <a:bodyPr anchor="t" rtlCol="false" tIns="0" lIns="0" bIns="0" rIns="0">
            <a:spAutoFit/>
          </a:bodyPr>
          <a:lstStyle/>
          <a:p>
            <a:pPr algn="l" marL="579526" indent="-289763" lvl="1">
              <a:lnSpc>
                <a:spcPts val="3489"/>
              </a:lnSpc>
              <a:buFont typeface="Arial"/>
              <a:buChar char="•"/>
            </a:pPr>
            <a:r>
              <a:rPr lang="en-US" sz="2684">
                <a:solidFill>
                  <a:srgbClr val="000000"/>
                </a:solidFill>
                <a:latin typeface="IBM Plex Sans"/>
                <a:ea typeface="IBM Plex Sans"/>
                <a:cs typeface="IBM Plex Sans"/>
                <a:sym typeface="IBM Plex Sans"/>
              </a:rPr>
              <a:t>Rishita Mohan</a:t>
            </a:r>
          </a:p>
        </p:txBody>
      </p:sp>
      <p:sp>
        <p:nvSpPr>
          <p:cNvPr name="TextBox 6" id="6"/>
          <p:cNvSpPr txBox="true"/>
          <p:nvPr/>
        </p:nvSpPr>
        <p:spPr>
          <a:xfrm rot="0">
            <a:off x="1028700" y="7626537"/>
            <a:ext cx="5847952" cy="424717"/>
          </a:xfrm>
          <a:prstGeom prst="rect">
            <a:avLst/>
          </a:prstGeom>
        </p:spPr>
        <p:txBody>
          <a:bodyPr anchor="t" rtlCol="false" tIns="0" lIns="0" bIns="0" rIns="0">
            <a:spAutoFit/>
          </a:bodyPr>
          <a:lstStyle/>
          <a:p>
            <a:pPr algn="l" marL="579526" indent="-289763" lvl="1">
              <a:lnSpc>
                <a:spcPts val="3489"/>
              </a:lnSpc>
              <a:buFont typeface="Arial"/>
              <a:buChar char="•"/>
            </a:pPr>
            <a:r>
              <a:rPr lang="en-US" sz="2684">
                <a:solidFill>
                  <a:srgbClr val="000000"/>
                </a:solidFill>
                <a:latin typeface="IBM Plex Sans"/>
                <a:ea typeface="IBM Plex Sans"/>
                <a:cs typeface="IBM Plex Sans"/>
                <a:sym typeface="IBM Plex Sans"/>
              </a:rPr>
              <a:t>Dhanya Girdhar</a:t>
            </a:r>
          </a:p>
        </p:txBody>
      </p:sp>
      <p:sp>
        <p:nvSpPr>
          <p:cNvPr name="TextBox 7" id="7"/>
          <p:cNvSpPr txBox="true"/>
          <p:nvPr/>
        </p:nvSpPr>
        <p:spPr>
          <a:xfrm rot="0">
            <a:off x="1028700" y="6811295"/>
            <a:ext cx="5847952" cy="424717"/>
          </a:xfrm>
          <a:prstGeom prst="rect">
            <a:avLst/>
          </a:prstGeom>
        </p:spPr>
        <p:txBody>
          <a:bodyPr anchor="t" rtlCol="false" tIns="0" lIns="0" bIns="0" rIns="0">
            <a:spAutoFit/>
          </a:bodyPr>
          <a:lstStyle/>
          <a:p>
            <a:pPr algn="l" marL="579526" indent="-289763" lvl="1">
              <a:lnSpc>
                <a:spcPts val="3489"/>
              </a:lnSpc>
              <a:buFont typeface="Arial"/>
              <a:buChar char="•"/>
            </a:pPr>
            <a:r>
              <a:rPr lang="en-US" sz="2684">
                <a:solidFill>
                  <a:srgbClr val="000000"/>
                </a:solidFill>
                <a:latin typeface="IBM Plex Sans"/>
                <a:ea typeface="IBM Plex Sans"/>
                <a:cs typeface="IBM Plex Sans"/>
                <a:sym typeface="IBM Plex Sans"/>
              </a:rPr>
              <a:t>Akshita Siddamshetty</a:t>
            </a:r>
          </a:p>
        </p:txBody>
      </p:sp>
      <p:sp>
        <p:nvSpPr>
          <p:cNvPr name="TextBox 8" id="8"/>
          <p:cNvSpPr txBox="true"/>
          <p:nvPr/>
        </p:nvSpPr>
        <p:spPr>
          <a:xfrm rot="0">
            <a:off x="1028700" y="5996053"/>
            <a:ext cx="5847952" cy="424717"/>
          </a:xfrm>
          <a:prstGeom prst="rect">
            <a:avLst/>
          </a:prstGeom>
        </p:spPr>
        <p:txBody>
          <a:bodyPr anchor="t" rtlCol="false" tIns="0" lIns="0" bIns="0" rIns="0">
            <a:spAutoFit/>
          </a:bodyPr>
          <a:lstStyle/>
          <a:p>
            <a:pPr algn="l" marL="579526" indent="-289763" lvl="1">
              <a:lnSpc>
                <a:spcPts val="3489"/>
              </a:lnSpc>
              <a:buFont typeface="Arial"/>
              <a:buChar char="•"/>
            </a:pPr>
            <a:r>
              <a:rPr lang="en-US" sz="2684">
                <a:solidFill>
                  <a:srgbClr val="000000"/>
                </a:solidFill>
                <a:latin typeface="IBM Plex Sans"/>
                <a:ea typeface="IBM Plex Sans"/>
                <a:cs typeface="IBM Plex Sans"/>
                <a:sym typeface="IBM Plex Sans"/>
              </a:rPr>
              <a:t>Raashi Sharma</a:t>
            </a:r>
          </a:p>
        </p:txBody>
      </p:sp>
      <p:sp>
        <p:nvSpPr>
          <p:cNvPr name="TextBox 9" id="9"/>
          <p:cNvSpPr txBox="true"/>
          <p:nvPr/>
        </p:nvSpPr>
        <p:spPr>
          <a:xfrm rot="0">
            <a:off x="1028700" y="1056259"/>
            <a:ext cx="6016228" cy="1295400"/>
          </a:xfrm>
          <a:prstGeom prst="rect">
            <a:avLst/>
          </a:prstGeom>
        </p:spPr>
        <p:txBody>
          <a:bodyPr anchor="t" rtlCol="false" tIns="0" lIns="0" bIns="0" rIns="0">
            <a:spAutoFit/>
          </a:bodyPr>
          <a:lstStyle/>
          <a:p>
            <a:pPr algn="just" marL="0" indent="0" lvl="0">
              <a:lnSpc>
                <a:spcPts val="10200"/>
              </a:lnSpc>
              <a:spcBef>
                <a:spcPct val="0"/>
              </a:spcBef>
            </a:pPr>
            <a:r>
              <a:rPr lang="en-US" b="true" sz="8500">
                <a:solidFill>
                  <a:srgbClr val="000000"/>
                </a:solidFill>
                <a:latin typeface="IBM Plex Sans Bold"/>
                <a:ea typeface="IBM Plex Sans Bold"/>
                <a:cs typeface="IBM Plex Sans Bold"/>
                <a:sym typeface="IBM Plex Sans Bold"/>
              </a:rPr>
              <a:t>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2446009">
            <a:off x="-3777897" y="-3377064"/>
            <a:ext cx="9979854" cy="7584689"/>
          </a:xfrm>
          <a:custGeom>
            <a:avLst/>
            <a:gdLst/>
            <a:ahLst/>
            <a:cxnLst/>
            <a:rect r="r" b="b" t="t" l="l"/>
            <a:pathLst>
              <a:path h="7584689" w="9979854">
                <a:moveTo>
                  <a:pt x="0" y="0"/>
                </a:moveTo>
                <a:lnTo>
                  <a:pt x="9979853" y="0"/>
                </a:lnTo>
                <a:lnTo>
                  <a:pt x="9979853" y="7584689"/>
                </a:lnTo>
                <a:lnTo>
                  <a:pt x="0" y="758468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2029" y="3848100"/>
            <a:ext cx="6438900" cy="25908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ea typeface="IBM Plex Sans"/>
                <a:cs typeface="IBM Plex Sans"/>
                <a:sym typeface="IBM Plex Sans"/>
              </a:rPr>
              <a:t>Problem Statement</a:t>
            </a:r>
          </a:p>
        </p:txBody>
      </p:sp>
      <p:sp>
        <p:nvSpPr>
          <p:cNvPr name="TextBox 4" id="4"/>
          <p:cNvSpPr txBox="true"/>
          <p:nvPr/>
        </p:nvSpPr>
        <p:spPr>
          <a:xfrm rot="0">
            <a:off x="10216251" y="2263775"/>
            <a:ext cx="7043052" cy="5730875"/>
          </a:xfrm>
          <a:prstGeom prst="rect">
            <a:avLst/>
          </a:prstGeom>
        </p:spPr>
        <p:txBody>
          <a:bodyPr anchor="t" rtlCol="false" tIns="0" lIns="0" bIns="0" rIns="0">
            <a:spAutoFit/>
          </a:bodyPr>
          <a:lstStyle/>
          <a:p>
            <a:pPr algn="l">
              <a:lnSpc>
                <a:spcPts val="3250"/>
              </a:lnSpc>
            </a:pPr>
            <a:r>
              <a:rPr lang="en-US" sz="2500" b="true">
                <a:solidFill>
                  <a:srgbClr val="000000"/>
                </a:solidFill>
                <a:latin typeface="IBM Plex Sans Bold"/>
                <a:ea typeface="IBM Plex Sans Bold"/>
                <a:cs typeface="IBM Plex Sans Bold"/>
                <a:sym typeface="IBM Plex Sans Bold"/>
              </a:rPr>
              <a:t>SAR (Synthetic Aperture Radar) image colorization</a:t>
            </a:r>
            <a:r>
              <a:rPr lang="en-US" sz="2500">
                <a:solidFill>
                  <a:srgbClr val="000000"/>
                </a:solidFill>
                <a:latin typeface="IBM Plex Sans"/>
                <a:ea typeface="IBM Plex Sans"/>
                <a:cs typeface="IBM Plex Sans"/>
                <a:sym typeface="IBM Plex Sans"/>
              </a:rPr>
              <a:t> Synthetic Aperture Radar (SAR) imagery is rich in structural and textural information but lacks the intuitive appeal of color, which can provide more comprehensive insights for space borne applications. The project aims to develop an innovative solution to colorize grayscale SAR images for enhanced interpretation and analysis of feature targets. A novel DL model needs to be designed and trained using pairs of SAR and Optical images, minimizing a loss function that captures the difference between predicted and actual color images.</a:t>
            </a:r>
          </a:p>
        </p:txBody>
      </p:sp>
      <p:sp>
        <p:nvSpPr>
          <p:cNvPr name="AutoShape 5" id="5"/>
          <p:cNvSpPr/>
          <p:nvPr/>
        </p:nvSpPr>
        <p:spPr>
          <a:xfrm>
            <a:off x="10216251" y="8394700"/>
            <a:ext cx="7043052" cy="4762"/>
          </a:xfrm>
          <a:prstGeom prst="line">
            <a:avLst/>
          </a:prstGeom>
          <a:ln cap="flat" w="9525">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7962901" cy="10287000"/>
          </a:xfrm>
          <a:prstGeom prst="rect">
            <a:avLst/>
          </a:prstGeom>
          <a:solidFill>
            <a:srgbClr val="F4F4F4"/>
          </a:solidFill>
        </p:spPr>
      </p:sp>
      <p:sp>
        <p:nvSpPr>
          <p:cNvPr name="TextBox 3" id="3"/>
          <p:cNvSpPr txBox="true"/>
          <p:nvPr/>
        </p:nvSpPr>
        <p:spPr>
          <a:xfrm rot="0">
            <a:off x="763494" y="3589199"/>
            <a:ext cx="5590555"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ea typeface="IBM Plex Sans"/>
                <a:cs typeface="IBM Plex Sans"/>
                <a:sym typeface="IBM Plex Sans"/>
              </a:rPr>
              <a:t>Model Info</a:t>
            </a:r>
          </a:p>
        </p:txBody>
      </p:sp>
      <p:grpSp>
        <p:nvGrpSpPr>
          <p:cNvPr name="Group 4" id="4"/>
          <p:cNvGrpSpPr/>
          <p:nvPr/>
        </p:nvGrpSpPr>
        <p:grpSpPr>
          <a:xfrm rot="0">
            <a:off x="9144000" y="686761"/>
            <a:ext cx="8267700" cy="2013194"/>
            <a:chOff x="0" y="0"/>
            <a:chExt cx="11023600" cy="2684259"/>
          </a:xfrm>
        </p:grpSpPr>
        <p:sp>
          <p:nvSpPr>
            <p:cNvPr name="TextBox 5" id="5"/>
            <p:cNvSpPr txBox="true"/>
            <p:nvPr/>
          </p:nvSpPr>
          <p:spPr>
            <a:xfrm rot="0">
              <a:off x="0" y="862466"/>
              <a:ext cx="11023600" cy="18218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Consists of convolutional layers that reduce the image's spatial dimensions while increasing its depth (channels). It extracts and compresses features, capturing important patterns, textures, and shapes.</a:t>
              </a:r>
            </a:p>
          </p:txBody>
        </p:sp>
        <p:sp>
          <p:nvSpPr>
            <p:cNvPr name="TextBox 6" id="6"/>
            <p:cNvSpPr txBox="true"/>
            <p:nvPr/>
          </p:nvSpPr>
          <p:spPr>
            <a:xfrm rot="0">
              <a:off x="0" y="-28641"/>
              <a:ext cx="11023600" cy="590761"/>
            </a:xfrm>
            <a:prstGeom prst="rect">
              <a:avLst/>
            </a:prstGeom>
          </p:spPr>
          <p:txBody>
            <a:bodyPr anchor="t" rtlCol="false" tIns="0" lIns="0" bIns="0" rIns="0">
              <a:spAutoFit/>
            </a:bodyPr>
            <a:lstStyle/>
            <a:p>
              <a:pPr algn="r">
                <a:lnSpc>
                  <a:spcPts val="3640"/>
                </a:lnSpc>
              </a:pPr>
              <a:r>
                <a:rPr lang="en-US" b="true" sz="2800">
                  <a:solidFill>
                    <a:srgbClr val="000000"/>
                  </a:solidFill>
                  <a:latin typeface="IBM Plex Sans Bold"/>
                  <a:ea typeface="IBM Plex Sans Bold"/>
                  <a:cs typeface="IBM Plex Sans Bold"/>
                  <a:sym typeface="IBM Plex Sans Bold"/>
                </a:rPr>
                <a:t>Encoder</a:t>
              </a:r>
            </a:p>
          </p:txBody>
        </p:sp>
      </p:grpSp>
      <p:grpSp>
        <p:nvGrpSpPr>
          <p:cNvPr name="Group 7" id="7"/>
          <p:cNvGrpSpPr/>
          <p:nvPr/>
        </p:nvGrpSpPr>
        <p:grpSpPr>
          <a:xfrm rot="0">
            <a:off x="1028700" y="5120230"/>
            <a:ext cx="5060142" cy="1327394"/>
            <a:chOff x="0" y="0"/>
            <a:chExt cx="6746856" cy="1769859"/>
          </a:xfrm>
        </p:grpSpPr>
        <p:sp>
          <p:nvSpPr>
            <p:cNvPr name="TextBox 8" id="8"/>
            <p:cNvSpPr txBox="true"/>
            <p:nvPr/>
          </p:nvSpPr>
          <p:spPr>
            <a:xfrm rot="0">
              <a:off x="0" y="862466"/>
              <a:ext cx="6746856" cy="9074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A 27 Convolution, encoded-decoded U-Net CNN</a:t>
              </a:r>
            </a:p>
          </p:txBody>
        </p:sp>
        <p:sp>
          <p:nvSpPr>
            <p:cNvPr name="TextBox 9" id="9"/>
            <p:cNvSpPr txBox="true"/>
            <p:nvPr/>
          </p:nvSpPr>
          <p:spPr>
            <a:xfrm rot="0">
              <a:off x="0" y="-28641"/>
              <a:ext cx="6746856" cy="590761"/>
            </a:xfrm>
            <a:prstGeom prst="rect">
              <a:avLst/>
            </a:prstGeom>
          </p:spPr>
          <p:txBody>
            <a:bodyPr anchor="t" rtlCol="false" tIns="0" lIns="0" bIns="0" rIns="0">
              <a:spAutoFit/>
            </a:bodyPr>
            <a:lstStyle/>
            <a:p>
              <a:pPr algn="l">
                <a:lnSpc>
                  <a:spcPts val="3640"/>
                </a:lnSpc>
              </a:pPr>
              <a:r>
                <a:rPr lang="en-US" sz="2800" b="true">
                  <a:solidFill>
                    <a:srgbClr val="000000"/>
                  </a:solidFill>
                  <a:latin typeface="IBM Plex Sans Bold"/>
                  <a:ea typeface="IBM Plex Sans Bold"/>
                  <a:cs typeface="IBM Plex Sans Bold"/>
                  <a:sym typeface="IBM Plex Sans Bold"/>
                </a:rPr>
                <a:t>The Model:</a:t>
              </a:r>
            </a:p>
          </p:txBody>
        </p:sp>
      </p:grpSp>
      <p:grpSp>
        <p:nvGrpSpPr>
          <p:cNvPr name="Group 10" id="10"/>
          <p:cNvGrpSpPr/>
          <p:nvPr/>
        </p:nvGrpSpPr>
        <p:grpSpPr>
          <a:xfrm rot="0">
            <a:off x="9144000" y="3214305"/>
            <a:ext cx="8267700" cy="1670294"/>
            <a:chOff x="0" y="0"/>
            <a:chExt cx="11023600" cy="2227059"/>
          </a:xfrm>
        </p:grpSpPr>
        <p:sp>
          <p:nvSpPr>
            <p:cNvPr name="TextBox 11" id="11"/>
            <p:cNvSpPr txBox="true"/>
            <p:nvPr/>
          </p:nvSpPr>
          <p:spPr>
            <a:xfrm rot="0">
              <a:off x="0" y="862466"/>
              <a:ext cx="11023600" cy="13646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Deepest part of the network, where the image is represented as a compact, abstract feature map.  - It represents the most important and compressed features extracted by the encoder.</a:t>
              </a:r>
            </a:p>
          </p:txBody>
        </p:sp>
        <p:sp>
          <p:nvSpPr>
            <p:cNvPr name="TextBox 12" id="12"/>
            <p:cNvSpPr txBox="true"/>
            <p:nvPr/>
          </p:nvSpPr>
          <p:spPr>
            <a:xfrm rot="0">
              <a:off x="0" y="-28641"/>
              <a:ext cx="11023600" cy="590761"/>
            </a:xfrm>
            <a:prstGeom prst="rect">
              <a:avLst/>
            </a:prstGeom>
          </p:spPr>
          <p:txBody>
            <a:bodyPr anchor="t" rtlCol="false" tIns="0" lIns="0" bIns="0" rIns="0">
              <a:spAutoFit/>
            </a:bodyPr>
            <a:lstStyle/>
            <a:p>
              <a:pPr algn="just">
                <a:lnSpc>
                  <a:spcPts val="3640"/>
                </a:lnSpc>
              </a:pPr>
              <a:r>
                <a:rPr lang="en-US" b="true" sz="2800">
                  <a:solidFill>
                    <a:srgbClr val="000000"/>
                  </a:solidFill>
                  <a:latin typeface="IBM Plex Sans Bold"/>
                  <a:ea typeface="IBM Plex Sans Bold"/>
                  <a:cs typeface="IBM Plex Sans Bold"/>
                  <a:sym typeface="IBM Plex Sans Bold"/>
                </a:rPr>
                <a:t>Bottleneck</a:t>
              </a:r>
            </a:p>
          </p:txBody>
        </p:sp>
      </p:grpSp>
      <p:grpSp>
        <p:nvGrpSpPr>
          <p:cNvPr name="Group 13" id="13"/>
          <p:cNvGrpSpPr/>
          <p:nvPr/>
        </p:nvGrpSpPr>
        <p:grpSpPr>
          <a:xfrm rot="0">
            <a:off x="9144000" y="5401155"/>
            <a:ext cx="8267700" cy="1670294"/>
            <a:chOff x="0" y="0"/>
            <a:chExt cx="11023600" cy="2227059"/>
          </a:xfrm>
        </p:grpSpPr>
        <p:sp>
          <p:nvSpPr>
            <p:cNvPr name="TextBox 14" id="14"/>
            <p:cNvSpPr txBox="true"/>
            <p:nvPr/>
          </p:nvSpPr>
          <p:spPr>
            <a:xfrm rot="0">
              <a:off x="0" y="862466"/>
              <a:ext cx="11023600" cy="13646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Responsible for transforming the compressed feature map back to the original image size while simultaneously predicting each pixel's color information.  </a:t>
              </a:r>
            </a:p>
          </p:txBody>
        </p:sp>
        <p:sp>
          <p:nvSpPr>
            <p:cNvPr name="TextBox 15" id="15"/>
            <p:cNvSpPr txBox="true"/>
            <p:nvPr/>
          </p:nvSpPr>
          <p:spPr>
            <a:xfrm rot="0">
              <a:off x="0" y="-28641"/>
              <a:ext cx="11023600" cy="590761"/>
            </a:xfrm>
            <a:prstGeom prst="rect">
              <a:avLst/>
            </a:prstGeom>
          </p:spPr>
          <p:txBody>
            <a:bodyPr anchor="t" rtlCol="false" tIns="0" lIns="0" bIns="0" rIns="0">
              <a:spAutoFit/>
            </a:bodyPr>
            <a:lstStyle/>
            <a:p>
              <a:pPr algn="r">
                <a:lnSpc>
                  <a:spcPts val="3640"/>
                </a:lnSpc>
              </a:pPr>
              <a:r>
                <a:rPr lang="en-US" b="true" sz="2800">
                  <a:solidFill>
                    <a:srgbClr val="000000"/>
                  </a:solidFill>
                  <a:latin typeface="IBM Plex Sans Bold"/>
                  <a:ea typeface="IBM Plex Sans Bold"/>
                  <a:cs typeface="IBM Plex Sans Bold"/>
                  <a:sym typeface="IBM Plex Sans Bold"/>
                </a:rPr>
                <a:t>Decoder</a:t>
              </a:r>
            </a:p>
          </p:txBody>
        </p:sp>
      </p:grpSp>
      <p:grpSp>
        <p:nvGrpSpPr>
          <p:cNvPr name="Group 16" id="16"/>
          <p:cNvGrpSpPr/>
          <p:nvPr/>
        </p:nvGrpSpPr>
        <p:grpSpPr>
          <a:xfrm rot="0">
            <a:off x="9144000" y="7588006"/>
            <a:ext cx="8267700" cy="1670294"/>
            <a:chOff x="0" y="0"/>
            <a:chExt cx="11023600" cy="2227059"/>
          </a:xfrm>
        </p:grpSpPr>
        <p:sp>
          <p:nvSpPr>
            <p:cNvPr name="TextBox 17" id="17"/>
            <p:cNvSpPr txBox="true"/>
            <p:nvPr/>
          </p:nvSpPr>
          <p:spPr>
            <a:xfrm rot="0">
              <a:off x="0" y="862466"/>
              <a:ext cx="11023600" cy="13646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Directly connect layers from the encoder to corresponding layers in the decoder. These connections help the network retain fine-grained details that might be lost during downsampling.</a:t>
              </a:r>
            </a:p>
          </p:txBody>
        </p:sp>
        <p:sp>
          <p:nvSpPr>
            <p:cNvPr name="TextBox 18" id="18"/>
            <p:cNvSpPr txBox="true"/>
            <p:nvPr/>
          </p:nvSpPr>
          <p:spPr>
            <a:xfrm rot="0">
              <a:off x="0" y="-28641"/>
              <a:ext cx="11023600" cy="590761"/>
            </a:xfrm>
            <a:prstGeom prst="rect">
              <a:avLst/>
            </a:prstGeom>
          </p:spPr>
          <p:txBody>
            <a:bodyPr anchor="t" rtlCol="false" tIns="0" lIns="0" bIns="0" rIns="0">
              <a:spAutoFit/>
            </a:bodyPr>
            <a:lstStyle/>
            <a:p>
              <a:pPr algn="just">
                <a:lnSpc>
                  <a:spcPts val="3640"/>
                </a:lnSpc>
              </a:pPr>
              <a:r>
                <a:rPr lang="en-US" b="true" sz="2800">
                  <a:solidFill>
                    <a:srgbClr val="000000"/>
                  </a:solidFill>
                  <a:latin typeface="IBM Plex Sans Bold"/>
                  <a:ea typeface="IBM Plex Sans Bold"/>
                  <a:cs typeface="IBM Plex Sans Bold"/>
                  <a:sym typeface="IBM Plex Sans Bold"/>
                </a:rPr>
                <a:t>Skip Connectors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2446009">
            <a:off x="-3777897" y="-3377064"/>
            <a:ext cx="9979854" cy="7584689"/>
          </a:xfrm>
          <a:custGeom>
            <a:avLst/>
            <a:gdLst/>
            <a:ahLst/>
            <a:cxnLst/>
            <a:rect r="r" b="b" t="t" l="l"/>
            <a:pathLst>
              <a:path h="7584689" w="9979854">
                <a:moveTo>
                  <a:pt x="0" y="0"/>
                </a:moveTo>
                <a:lnTo>
                  <a:pt x="9979853" y="0"/>
                </a:lnTo>
                <a:lnTo>
                  <a:pt x="9979853" y="7584689"/>
                </a:lnTo>
                <a:lnTo>
                  <a:pt x="0" y="758468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2029" y="3200400"/>
            <a:ext cx="6438900" cy="38862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ea typeface="IBM Plex Sans"/>
                <a:cs typeface="IBM Plex Sans"/>
                <a:sym typeface="IBM Plex Sans"/>
              </a:rPr>
              <a:t>The LAB-RGB Decision</a:t>
            </a:r>
          </a:p>
        </p:txBody>
      </p:sp>
      <p:sp>
        <p:nvSpPr>
          <p:cNvPr name="AutoShape 4" id="4"/>
          <p:cNvSpPr/>
          <p:nvPr/>
        </p:nvSpPr>
        <p:spPr>
          <a:xfrm>
            <a:off x="10216251" y="8394700"/>
            <a:ext cx="7043052" cy="4762"/>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10216248" y="2022501"/>
            <a:ext cx="7043052" cy="6959600"/>
          </a:xfrm>
          <a:prstGeom prst="rect">
            <a:avLst/>
          </a:prstGeom>
        </p:spPr>
        <p:txBody>
          <a:bodyPr anchor="t" rtlCol="false" tIns="0" lIns="0" bIns="0" rIns="0">
            <a:spAutoFit/>
          </a:bodyPr>
          <a:lstStyle/>
          <a:p>
            <a:pPr algn="l">
              <a:lnSpc>
                <a:spcPts val="3250"/>
              </a:lnSpc>
            </a:pPr>
            <a:r>
              <a:rPr lang="en-US" sz="2500">
                <a:solidFill>
                  <a:srgbClr val="000000"/>
                </a:solidFill>
                <a:latin typeface="IBM Plex Sans"/>
                <a:ea typeface="IBM Plex Sans"/>
                <a:cs typeface="IBM Plex Sans"/>
                <a:sym typeface="IBM Plex Sans"/>
              </a:rPr>
              <a:t>Since we have three components i.e. L, A, and B, altering the brightness of the image does not affect the colors of that image.</a:t>
            </a:r>
          </a:p>
          <a:p>
            <a:pPr algn="l">
              <a:lnSpc>
                <a:spcPts val="3250"/>
              </a:lnSpc>
            </a:pPr>
          </a:p>
          <a:p>
            <a:pPr algn="l">
              <a:lnSpc>
                <a:spcPts val="3250"/>
              </a:lnSpc>
            </a:pPr>
            <a:r>
              <a:rPr lang="en-US" sz="2500">
                <a:solidFill>
                  <a:srgbClr val="000000"/>
                </a:solidFill>
                <a:latin typeface="IBM Plex Sans"/>
                <a:ea typeface="IBM Plex Sans"/>
                <a:cs typeface="IBM Plex Sans"/>
                <a:sym typeface="IBM Plex Sans"/>
              </a:rPr>
              <a:t>The returned (predicted) tensor concatenates three tensors in either case, but it helps that the LAB scale already has the L tensor laid out in the form of the input greyscale image. This makes for slightly quicker and likely more accurate guesses regarding the other two dimensions.</a:t>
            </a:r>
          </a:p>
          <a:p>
            <a:pPr algn="l">
              <a:lnSpc>
                <a:spcPts val="3250"/>
              </a:lnSpc>
            </a:pPr>
          </a:p>
          <a:p>
            <a:pPr algn="l">
              <a:lnSpc>
                <a:spcPts val="3250"/>
              </a:lnSpc>
            </a:pPr>
            <a:r>
              <a:rPr lang="en-US" sz="2500">
                <a:solidFill>
                  <a:srgbClr val="000000"/>
                </a:solidFill>
                <a:latin typeface="IBM Plex Sans"/>
                <a:ea typeface="IBM Plex Sans"/>
                <a:cs typeface="IBM Plex Sans"/>
                <a:sym typeface="IBM Plex Sans"/>
              </a:rPr>
              <a:t>Also, The LAB color space is designed to be perceptually uniform, meaning that a change of the same amount in a color value should produce a change of about the same visual importance.</a:t>
            </a:r>
          </a:p>
          <a:p>
            <a:pPr algn="l">
              <a:lnSpc>
                <a:spcPts val="3250"/>
              </a:lnSpc>
            </a:pPr>
          </a:p>
          <a:p>
            <a:pPr algn="l">
              <a:lnSpc>
                <a:spcPts val="325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3133185"/>
            <a:ext cx="5029200" cy="4881017"/>
          </a:xfrm>
          <a:prstGeom prst="rect">
            <a:avLst/>
          </a:prstGeom>
          <a:solidFill>
            <a:srgbClr val="F4F4F4"/>
          </a:solidFill>
        </p:spPr>
      </p:sp>
      <p:sp>
        <p:nvSpPr>
          <p:cNvPr name="Freeform 3" id="3"/>
          <p:cNvSpPr/>
          <p:nvPr/>
        </p:nvSpPr>
        <p:spPr>
          <a:xfrm flipH="false" flipV="false" rot="2424083">
            <a:off x="-3396491" y="7879785"/>
            <a:ext cx="7875446" cy="5741916"/>
          </a:xfrm>
          <a:custGeom>
            <a:avLst/>
            <a:gdLst/>
            <a:ahLst/>
            <a:cxnLst/>
            <a:rect r="r" b="b" t="t" l="l"/>
            <a:pathLst>
              <a:path h="5741916" w="7875446">
                <a:moveTo>
                  <a:pt x="0" y="0"/>
                </a:moveTo>
                <a:lnTo>
                  <a:pt x="7875446" y="0"/>
                </a:lnTo>
                <a:lnTo>
                  <a:pt x="7875446" y="5741917"/>
                </a:lnTo>
                <a:lnTo>
                  <a:pt x="0" y="57419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6629400" y="3133185"/>
            <a:ext cx="5029200" cy="4881017"/>
          </a:xfrm>
          <a:prstGeom prst="rect">
            <a:avLst/>
          </a:prstGeom>
          <a:solidFill>
            <a:srgbClr val="F4F4F4"/>
          </a:solidFill>
        </p:spPr>
      </p:sp>
      <p:sp>
        <p:nvSpPr>
          <p:cNvPr name="AutoShape 5" id="5"/>
          <p:cNvSpPr/>
          <p:nvPr/>
        </p:nvSpPr>
        <p:spPr>
          <a:xfrm rot="0">
            <a:off x="12230100" y="3133185"/>
            <a:ext cx="5029200" cy="4881017"/>
          </a:xfrm>
          <a:prstGeom prst="rect">
            <a:avLst/>
          </a:prstGeom>
          <a:solidFill>
            <a:srgbClr val="F4F4F4"/>
          </a:solidFill>
        </p:spPr>
      </p:sp>
      <p:grpSp>
        <p:nvGrpSpPr>
          <p:cNvPr name="Group 6" id="6"/>
          <p:cNvGrpSpPr/>
          <p:nvPr/>
        </p:nvGrpSpPr>
        <p:grpSpPr>
          <a:xfrm rot="0">
            <a:off x="1692850" y="3930616"/>
            <a:ext cx="3707825" cy="3286156"/>
            <a:chOff x="0" y="0"/>
            <a:chExt cx="4943766" cy="4381541"/>
          </a:xfrm>
        </p:grpSpPr>
        <p:sp>
          <p:nvSpPr>
            <p:cNvPr name="TextBox 7" id="7"/>
            <p:cNvSpPr txBox="true"/>
            <p:nvPr/>
          </p:nvSpPr>
          <p:spPr>
            <a:xfrm rot="0">
              <a:off x="0" y="-28575"/>
              <a:ext cx="4943766" cy="1200361"/>
            </a:xfrm>
            <a:prstGeom prst="rect">
              <a:avLst/>
            </a:prstGeom>
          </p:spPr>
          <p:txBody>
            <a:bodyPr anchor="t" rtlCol="false" tIns="0" lIns="0" bIns="0" rIns="0">
              <a:spAutoFit/>
            </a:bodyPr>
            <a:lstStyle/>
            <a:p>
              <a:pPr algn="l">
                <a:lnSpc>
                  <a:spcPts val="3640"/>
                </a:lnSpc>
              </a:pPr>
              <a:r>
                <a:rPr lang="en-US" sz="2800" b="true">
                  <a:solidFill>
                    <a:srgbClr val="000000"/>
                  </a:solidFill>
                  <a:latin typeface="IBM Plex Sans Bold"/>
                  <a:ea typeface="IBM Plex Sans Bold"/>
                  <a:cs typeface="IBM Plex Sans Bold"/>
                  <a:sym typeface="IBM Plex Sans Bold"/>
                </a:rPr>
                <a:t>Training and Retraining</a:t>
              </a:r>
            </a:p>
          </p:txBody>
        </p:sp>
        <p:sp>
          <p:nvSpPr>
            <p:cNvPr name="TextBox 8" id="8"/>
            <p:cNvSpPr txBox="true"/>
            <p:nvPr/>
          </p:nvSpPr>
          <p:spPr>
            <a:xfrm rot="0">
              <a:off x="0" y="1665097"/>
              <a:ext cx="4943766" cy="2716742"/>
            </a:xfrm>
            <a:prstGeom prst="rect">
              <a:avLst/>
            </a:prstGeom>
          </p:spPr>
          <p:txBody>
            <a:bodyPr anchor="t" rtlCol="false" tIns="0" lIns="0" bIns="0" rIns="0">
              <a:spAutoFit/>
            </a:bodyPr>
            <a:lstStyle/>
            <a:p>
              <a:pPr algn="l">
                <a:lnSpc>
                  <a:spcPts val="3250"/>
                </a:lnSpc>
              </a:pPr>
              <a:r>
                <a:rPr lang="en-US" sz="2500">
                  <a:solidFill>
                    <a:srgbClr val="000000"/>
                  </a:solidFill>
                  <a:latin typeface="IBM Plex Sans"/>
                  <a:ea typeface="IBM Plex Sans"/>
                  <a:cs typeface="IBM Plex Sans"/>
                  <a:sym typeface="IBM Plex Sans"/>
                </a:rPr>
                <a:t>Optimization and comparison will take place, with many functions adjusted for minimum loss</a:t>
              </a:r>
            </a:p>
          </p:txBody>
        </p:sp>
      </p:grpSp>
      <p:sp>
        <p:nvSpPr>
          <p:cNvPr name="TextBox 9" id="9"/>
          <p:cNvSpPr txBox="true"/>
          <p:nvPr/>
        </p:nvSpPr>
        <p:spPr>
          <a:xfrm rot="0">
            <a:off x="6629400" y="1009609"/>
            <a:ext cx="10629900" cy="1295400"/>
          </a:xfrm>
          <a:prstGeom prst="rect">
            <a:avLst/>
          </a:prstGeom>
        </p:spPr>
        <p:txBody>
          <a:bodyPr anchor="t" rtlCol="false" tIns="0" lIns="0" bIns="0" rIns="0">
            <a:spAutoFit/>
          </a:bodyPr>
          <a:lstStyle/>
          <a:p>
            <a:pPr algn="r" marL="0" indent="0" lvl="0">
              <a:lnSpc>
                <a:spcPts val="10200"/>
              </a:lnSpc>
              <a:spcBef>
                <a:spcPct val="0"/>
              </a:spcBef>
            </a:pPr>
            <a:r>
              <a:rPr lang="en-US" sz="8500">
                <a:solidFill>
                  <a:srgbClr val="000000"/>
                </a:solidFill>
                <a:latin typeface="IBM Plex Sans"/>
                <a:ea typeface="IBM Plex Sans"/>
                <a:cs typeface="IBM Plex Sans"/>
                <a:sym typeface="IBM Plex Sans"/>
              </a:rPr>
              <a:t>Next Steps</a:t>
            </a:r>
          </a:p>
        </p:txBody>
      </p:sp>
      <p:grpSp>
        <p:nvGrpSpPr>
          <p:cNvPr name="Group 10" id="10"/>
          <p:cNvGrpSpPr/>
          <p:nvPr/>
        </p:nvGrpSpPr>
        <p:grpSpPr>
          <a:xfrm rot="0">
            <a:off x="7290088" y="4135404"/>
            <a:ext cx="3707825" cy="2876581"/>
            <a:chOff x="0" y="0"/>
            <a:chExt cx="4943766" cy="3835441"/>
          </a:xfrm>
        </p:grpSpPr>
        <p:sp>
          <p:nvSpPr>
            <p:cNvPr name="TextBox 11" id="11"/>
            <p:cNvSpPr txBox="true"/>
            <p:nvPr/>
          </p:nvSpPr>
          <p:spPr>
            <a:xfrm rot="0">
              <a:off x="0" y="-28575"/>
              <a:ext cx="4943766" cy="1200361"/>
            </a:xfrm>
            <a:prstGeom prst="rect">
              <a:avLst/>
            </a:prstGeom>
          </p:spPr>
          <p:txBody>
            <a:bodyPr anchor="t" rtlCol="false" tIns="0" lIns="0" bIns="0" rIns="0">
              <a:spAutoFit/>
            </a:bodyPr>
            <a:lstStyle/>
            <a:p>
              <a:pPr algn="l">
                <a:lnSpc>
                  <a:spcPts val="3640"/>
                </a:lnSpc>
              </a:pPr>
              <a:r>
                <a:rPr lang="en-US" sz="2800" b="true">
                  <a:solidFill>
                    <a:srgbClr val="000000"/>
                  </a:solidFill>
                  <a:latin typeface="IBM Plex Sans Bold"/>
                  <a:ea typeface="IBM Plex Sans Bold"/>
                  <a:cs typeface="IBM Plex Sans Bold"/>
                  <a:sym typeface="IBM Plex Sans Bold"/>
                </a:rPr>
                <a:t>Comparison of Loss Functions</a:t>
              </a:r>
            </a:p>
          </p:txBody>
        </p:sp>
        <p:sp>
          <p:nvSpPr>
            <p:cNvPr name="TextBox 12" id="12"/>
            <p:cNvSpPr txBox="true"/>
            <p:nvPr/>
          </p:nvSpPr>
          <p:spPr>
            <a:xfrm rot="0">
              <a:off x="0" y="1665097"/>
              <a:ext cx="4943766" cy="2170642"/>
            </a:xfrm>
            <a:prstGeom prst="rect">
              <a:avLst/>
            </a:prstGeom>
          </p:spPr>
          <p:txBody>
            <a:bodyPr anchor="t" rtlCol="false" tIns="0" lIns="0" bIns="0" rIns="0">
              <a:spAutoFit/>
            </a:bodyPr>
            <a:lstStyle/>
            <a:p>
              <a:pPr algn="l">
                <a:lnSpc>
                  <a:spcPts val="3250"/>
                </a:lnSpc>
              </a:pPr>
              <a:r>
                <a:rPr lang="en-US" sz="2500">
                  <a:solidFill>
                    <a:srgbClr val="000000"/>
                  </a:solidFill>
                  <a:latin typeface="IBM Plex Sans"/>
                  <a:ea typeface="IBM Plex Sans"/>
                  <a:cs typeface="IBM Plex Sans"/>
                  <a:sym typeface="IBM Plex Sans"/>
                </a:rPr>
                <a:t>Deliberation between display of individual or compound loss functions, and their reliability</a:t>
              </a:r>
            </a:p>
          </p:txBody>
        </p:sp>
      </p:grpSp>
      <p:grpSp>
        <p:nvGrpSpPr>
          <p:cNvPr name="Group 13" id="13"/>
          <p:cNvGrpSpPr/>
          <p:nvPr/>
        </p:nvGrpSpPr>
        <p:grpSpPr>
          <a:xfrm rot="0">
            <a:off x="12887325" y="3882991"/>
            <a:ext cx="3707825" cy="3333781"/>
            <a:chOff x="0" y="0"/>
            <a:chExt cx="4943766" cy="4445041"/>
          </a:xfrm>
        </p:grpSpPr>
        <p:sp>
          <p:nvSpPr>
            <p:cNvPr name="TextBox 14" id="14"/>
            <p:cNvSpPr txBox="true"/>
            <p:nvPr/>
          </p:nvSpPr>
          <p:spPr>
            <a:xfrm rot="0">
              <a:off x="0" y="-28575"/>
              <a:ext cx="4943766" cy="1809961"/>
            </a:xfrm>
            <a:prstGeom prst="rect">
              <a:avLst/>
            </a:prstGeom>
          </p:spPr>
          <p:txBody>
            <a:bodyPr anchor="t" rtlCol="false" tIns="0" lIns="0" bIns="0" rIns="0">
              <a:spAutoFit/>
            </a:bodyPr>
            <a:lstStyle/>
            <a:p>
              <a:pPr algn="l">
                <a:lnSpc>
                  <a:spcPts val="3640"/>
                </a:lnSpc>
              </a:pPr>
              <a:r>
                <a:rPr lang="en-US" sz="2800" b="true">
                  <a:solidFill>
                    <a:srgbClr val="000000"/>
                  </a:solidFill>
                  <a:latin typeface="IBM Plex Sans Bold"/>
                  <a:ea typeface="IBM Plex Sans Bold"/>
                  <a:cs typeface="IBM Plex Sans Bold"/>
                  <a:sym typeface="IBM Plex Sans Bold"/>
                </a:rPr>
                <a:t>Reworking architecture using GANs</a:t>
              </a:r>
            </a:p>
          </p:txBody>
        </p:sp>
        <p:sp>
          <p:nvSpPr>
            <p:cNvPr name="TextBox 15" id="15"/>
            <p:cNvSpPr txBox="true"/>
            <p:nvPr/>
          </p:nvSpPr>
          <p:spPr>
            <a:xfrm rot="0">
              <a:off x="0" y="2274697"/>
              <a:ext cx="4943766" cy="2170642"/>
            </a:xfrm>
            <a:prstGeom prst="rect">
              <a:avLst/>
            </a:prstGeom>
          </p:spPr>
          <p:txBody>
            <a:bodyPr anchor="t" rtlCol="false" tIns="0" lIns="0" bIns="0" rIns="0">
              <a:spAutoFit/>
            </a:bodyPr>
            <a:lstStyle/>
            <a:p>
              <a:pPr algn="l">
                <a:lnSpc>
                  <a:spcPts val="3250"/>
                </a:lnSpc>
              </a:pPr>
              <a:r>
                <a:rPr lang="en-US" sz="2500">
                  <a:solidFill>
                    <a:srgbClr val="000000"/>
                  </a:solidFill>
                  <a:latin typeface="IBM Plex Sans"/>
                  <a:ea typeface="IBM Plex Sans"/>
                  <a:cs typeface="IBM Plex Sans"/>
                  <a:sym typeface="IBM Plex Sans"/>
                </a:rPr>
                <a:t>Using GANs to make models closer to the level of the best optimized results in this field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235391" y="-1482478"/>
            <a:ext cx="13770229" cy="10740778"/>
          </a:xfrm>
          <a:custGeom>
            <a:avLst/>
            <a:gdLst/>
            <a:ahLst/>
            <a:cxnLst/>
            <a:rect r="r" b="b" t="t" l="l"/>
            <a:pathLst>
              <a:path h="10740778" w="13770229">
                <a:moveTo>
                  <a:pt x="0" y="0"/>
                </a:moveTo>
                <a:lnTo>
                  <a:pt x="13770229" y="0"/>
                </a:lnTo>
                <a:lnTo>
                  <a:pt x="13770229" y="10740778"/>
                </a:lnTo>
                <a:lnTo>
                  <a:pt x="0" y="1074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727189" y="1788302"/>
          <a:ext cx="9532111" cy="6710395"/>
        </p:xfrm>
        <a:graphic>
          <a:graphicData uri="http://schemas.openxmlformats.org/drawingml/2006/table">
            <a:tbl>
              <a:tblPr/>
              <a:tblGrid>
                <a:gridCol w="4766055"/>
                <a:gridCol w="4766055"/>
              </a:tblGrid>
              <a:tr h="2236798">
                <a:tc>
                  <a:txBody>
                    <a:bodyPr anchor="t" rtlCol="false"/>
                    <a:lstStyle/>
                    <a:p>
                      <a:pPr algn="ctr">
                        <a:lnSpc>
                          <a:spcPts val="3079"/>
                        </a:lnSpc>
                        <a:defRPr/>
                      </a:pPr>
                      <a:r>
                        <a:rPr lang="en-US" sz="2199">
                          <a:solidFill>
                            <a:srgbClr val="000000"/>
                          </a:solidFill>
                          <a:latin typeface="IBM Plex Sans"/>
                          <a:ea typeface="IBM Plex Sans"/>
                          <a:cs typeface="IBM Plex Sans"/>
                          <a:sym typeface="IBM Plex Sans"/>
                        </a:rPr>
                        <a:t>GANs are very good at producing images close to the desired outputs laid out in datasets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079"/>
                        </a:lnSpc>
                        <a:defRPr/>
                      </a:pPr>
                      <a:r>
                        <a:rPr lang="en-US" sz="2199">
                          <a:solidFill>
                            <a:srgbClr val="000000"/>
                          </a:solidFill>
                          <a:latin typeface="IBM Plex Sans"/>
                          <a:ea typeface="IBM Plex Sans"/>
                          <a:cs typeface="IBM Plex Sans"/>
                          <a:sym typeface="IBM Plex Sans"/>
                        </a:rPr>
                        <a:t>Tailor made to focus on image generation and processing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2236798">
                <a:tc>
                  <a:txBody>
                    <a:bodyPr anchor="t" rtlCol="false"/>
                    <a:lstStyle/>
                    <a:p>
                      <a:pPr algn="ctr">
                        <a:lnSpc>
                          <a:spcPts val="3079"/>
                        </a:lnSpc>
                        <a:defRPr/>
                      </a:pPr>
                      <a:r>
                        <a:rPr lang="en-US" sz="2199">
                          <a:solidFill>
                            <a:srgbClr val="000000"/>
                          </a:solidFill>
                          <a:latin typeface="IBM Plex Sans"/>
                          <a:ea typeface="IBM Plex Sans"/>
                          <a:cs typeface="IBM Plex Sans"/>
                          <a:sym typeface="IBM Plex Sans"/>
                        </a:rPr>
                        <a:t>Preserves and recreates structural and textural details very well</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079"/>
                        </a:lnSpc>
                        <a:defRPr/>
                      </a:pPr>
                      <a:r>
                        <a:rPr lang="en-US" sz="2199">
                          <a:solidFill>
                            <a:srgbClr val="000000"/>
                          </a:solidFill>
                          <a:latin typeface="IBM Plex Sans"/>
                          <a:ea typeface="IBM Plex Sans"/>
                          <a:cs typeface="IBM Plex Sans"/>
                          <a:sym typeface="IBM Plex Sans"/>
                        </a:rPr>
                        <a:t>Discriminators are flexible and effective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2236798">
                <a:tc>
                  <a:txBody>
                    <a:bodyPr anchor="t" rtlCol="false"/>
                    <a:lstStyle/>
                    <a:p>
                      <a:pPr algn="ctr">
                        <a:lnSpc>
                          <a:spcPts val="3079"/>
                        </a:lnSpc>
                        <a:defRPr/>
                      </a:pPr>
                      <a:r>
                        <a:rPr lang="en-US" sz="2199">
                          <a:solidFill>
                            <a:srgbClr val="000000"/>
                          </a:solidFill>
                          <a:latin typeface="IBM Plex Sans"/>
                          <a:ea typeface="IBM Plex Sans"/>
                          <a:cs typeface="IBM Plex Sans"/>
                          <a:sym typeface="IBM Plex Sans"/>
                        </a:rPr>
                        <a:t>Maps the data pairings very effectively</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079"/>
                        </a:lnSpc>
                        <a:defRPr/>
                      </a:pPr>
                      <a:r>
                        <a:rPr lang="en-US" sz="2199">
                          <a:solidFill>
                            <a:srgbClr val="000000"/>
                          </a:solidFill>
                          <a:latin typeface="IBM Plex Sans"/>
                          <a:ea typeface="IBM Plex Sans"/>
                          <a:cs typeface="IBM Plex Sans"/>
                          <a:sym typeface="IBM Plex Sans"/>
                        </a:rPr>
                        <a:t>Maintains consistency</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1028700" y="4607702"/>
            <a:ext cx="5717414" cy="1295400"/>
          </a:xfrm>
          <a:prstGeom prst="rect">
            <a:avLst/>
          </a:prstGeom>
        </p:spPr>
        <p:txBody>
          <a:bodyPr anchor="t" rtlCol="false" tIns="0" lIns="0" bIns="0" rIns="0">
            <a:spAutoFit/>
          </a:bodyPr>
          <a:lstStyle/>
          <a:p>
            <a:pPr algn="l" marL="0" indent="0" lvl="0">
              <a:lnSpc>
                <a:spcPts val="10200"/>
              </a:lnSpc>
              <a:spcBef>
                <a:spcPct val="0"/>
              </a:spcBef>
            </a:pPr>
            <a:r>
              <a:rPr lang="en-US" sz="8500">
                <a:solidFill>
                  <a:srgbClr val="000000"/>
                </a:solidFill>
                <a:latin typeface="IBM Plex Sans"/>
                <a:ea typeface="IBM Plex Sans"/>
                <a:cs typeface="IBM Plex Sans"/>
                <a:sym typeface="IBM Plex Sans"/>
              </a:rPr>
              <a:t>Why GANs?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DAGQCdfTcFk</dc:identifier>
  <dcterms:modified xsi:type="dcterms:W3CDTF">2011-08-01T06:04:30Z</dcterms:modified>
  <cp:revision>1</cp:revision>
  <dc:title>Agenda</dc:title>
</cp:coreProperties>
</file>